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323" r:id="rId2"/>
    <p:sldId id="430" r:id="rId3"/>
    <p:sldId id="431" r:id="rId4"/>
    <p:sldId id="436" r:id="rId5"/>
    <p:sldId id="437" r:id="rId6"/>
    <p:sldId id="433" r:id="rId7"/>
    <p:sldId id="451" r:id="rId8"/>
    <p:sldId id="416" r:id="rId9"/>
    <p:sldId id="454" r:id="rId10"/>
    <p:sldId id="418" r:id="rId11"/>
    <p:sldId id="438" r:id="rId12"/>
    <p:sldId id="420" r:id="rId13"/>
    <p:sldId id="439" r:id="rId14"/>
    <p:sldId id="421" r:id="rId15"/>
    <p:sldId id="455" r:id="rId16"/>
    <p:sldId id="419" r:id="rId17"/>
    <p:sldId id="441" r:id="rId18"/>
    <p:sldId id="440" r:id="rId19"/>
    <p:sldId id="442" r:id="rId20"/>
    <p:sldId id="445" r:id="rId21"/>
    <p:sldId id="446" r:id="rId22"/>
    <p:sldId id="422" r:id="rId23"/>
    <p:sldId id="447" r:id="rId24"/>
    <p:sldId id="459" r:id="rId25"/>
    <p:sldId id="456" r:id="rId26"/>
    <p:sldId id="448" r:id="rId27"/>
    <p:sldId id="449" r:id="rId28"/>
    <p:sldId id="457" r:id="rId29"/>
    <p:sldId id="458" r:id="rId30"/>
    <p:sldId id="453" r:id="rId31"/>
    <p:sldId id="4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1577" autoAdjust="0"/>
  </p:normalViewPr>
  <p:slideViewPr>
    <p:cSldViewPr snapToGrid="0">
      <p:cViewPr varScale="1">
        <p:scale>
          <a:sx n="76" d="100"/>
          <a:sy n="76" d="100"/>
        </p:scale>
        <p:origin x="126" y="13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8/5/2018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8/5/2018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8/5/2018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smtClean="0"/>
              <a:t>Object Oriented Programming </a:t>
            </a:r>
            <a:br>
              <a:rPr lang="en-US" dirty="0" smtClean="0"/>
            </a:br>
            <a:r>
              <a:rPr lang="en-US" dirty="0" smtClean="0"/>
              <a:t>  in</a:t>
            </a:r>
            <a:br>
              <a:rPr lang="en-US" dirty="0" smtClean="0"/>
            </a:br>
            <a:r>
              <a:rPr lang="en-US" dirty="0" smtClean="0"/>
              <a:t>JAVA</a:t>
            </a:r>
            <a:endParaRPr lang="en-US" dirty="0"/>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smtClean="0"/>
              <a:t> (Practical#10)</a:t>
            </a:r>
          </a:p>
          <a:p>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smtClean="0"/>
              <a:t>Multithreading</a:t>
            </a:r>
            <a:endParaRPr lang="en-US" sz="3200" dirty="0"/>
          </a:p>
        </p:txBody>
      </p:sp>
      <p:sp>
        <p:nvSpPr>
          <p:cNvPr id="7" name="Content Placeholder 6"/>
          <p:cNvSpPr>
            <a:spLocks noGrp="1"/>
          </p:cNvSpPr>
          <p:nvPr>
            <p:ph idx="1"/>
          </p:nvPr>
        </p:nvSpPr>
        <p:spPr>
          <a:xfrm>
            <a:off x="834279" y="2268835"/>
            <a:ext cx="9830546" cy="4289612"/>
          </a:xfrm>
        </p:spPr>
        <p:txBody>
          <a:bodyPr>
            <a:normAutofit/>
          </a:bodyPr>
          <a:lstStyle/>
          <a:p>
            <a:pPr algn="just"/>
            <a:endParaRPr lang="en-US" b="1" dirty="0" smtClean="0"/>
          </a:p>
          <a:p>
            <a:pPr algn="just"/>
            <a:endParaRPr lang="en-US" b="1" dirty="0" smtClean="0"/>
          </a:p>
          <a:p>
            <a:endParaRPr lang="en-US" b="1" dirty="0" smtClean="0">
              <a:solidFill>
                <a:srgbClr val="000000"/>
              </a:solidFill>
              <a:latin typeface="Calibri Light"/>
            </a:endParaRPr>
          </a:p>
          <a:p>
            <a:endParaRPr lang="en-US" dirty="0" smtClean="0"/>
          </a:p>
          <a:p>
            <a:endParaRPr lang="en-US" dirty="0"/>
          </a:p>
          <a:p>
            <a:endParaRPr lang="en-US" dirty="0" smtClean="0"/>
          </a:p>
          <a:p>
            <a:pPr marL="0" indent="0">
              <a:buNone/>
            </a:pPr>
            <a:endParaRPr lang="en-US" dirty="0" smtClean="0"/>
          </a:p>
          <a:p>
            <a:endParaRPr lang="en-US" dirty="0"/>
          </a:p>
        </p:txBody>
      </p:sp>
      <p:sp>
        <p:nvSpPr>
          <p:cNvPr id="8" name="Rectangle 7"/>
          <p:cNvSpPr/>
          <p:nvPr/>
        </p:nvSpPr>
        <p:spPr>
          <a:xfrm>
            <a:off x="608854" y="2268835"/>
            <a:ext cx="10592546" cy="5232202"/>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How to create </a:t>
            </a:r>
            <a:r>
              <a:rPr lang="en-US" sz="2800" b="1" dirty="0" smtClean="0">
                <a:latin typeface="Times New Roman" panose="02020603050405020304" pitchFamily="18" charset="0"/>
                <a:cs typeface="Times New Roman" panose="02020603050405020304" pitchFamily="18" charset="0"/>
              </a:rPr>
              <a:t>thread </a:t>
            </a:r>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are two ways to create a thread</a:t>
            </a:r>
            <a:r>
              <a:rPr lang="en-US" sz="2800" dirty="0" smtClean="0">
                <a:latin typeface="Times New Roman" panose="02020603050405020304" pitchFamily="18" charset="0"/>
                <a:cs typeface="Times New Roman" panose="02020603050405020304" pitchFamily="18" charset="0"/>
              </a:rPr>
              <a:t>:</a:t>
            </a: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1)By </a:t>
            </a:r>
            <a:r>
              <a:rPr lang="en-US" sz="2800" b="1" dirty="0">
                <a:latin typeface="Times New Roman" panose="02020603050405020304" pitchFamily="18" charset="0"/>
                <a:cs typeface="Times New Roman" panose="02020603050405020304" pitchFamily="18" charset="0"/>
              </a:rPr>
              <a:t>extending Thread </a:t>
            </a:r>
            <a:r>
              <a:rPr lang="en-US" sz="2800" b="1" dirty="0" smtClean="0">
                <a:latin typeface="Times New Roman" panose="02020603050405020304" pitchFamily="18" charset="0"/>
                <a:cs typeface="Times New Roman" panose="02020603050405020304" pitchFamily="18" charset="0"/>
              </a:rPr>
              <a:t>class</a:t>
            </a:r>
            <a:endParaRPr lang="en-US" sz="2800"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2)By </a:t>
            </a:r>
            <a:r>
              <a:rPr lang="en-US" sz="2800" b="1" dirty="0">
                <a:latin typeface="Times New Roman" panose="02020603050405020304" pitchFamily="18" charset="0"/>
                <a:cs typeface="Times New Roman" panose="02020603050405020304" pitchFamily="18" charset="0"/>
              </a:rPr>
              <a:t>implementing Runnable interface</a:t>
            </a:r>
            <a:r>
              <a:rPr lang="en-US" sz="2800" b="1" dirty="0" smtClean="0">
                <a:latin typeface="Times New Roman" panose="02020603050405020304" pitchFamily="18" charset="0"/>
                <a:cs typeface="Times New Roman" panose="02020603050405020304" pitchFamily="18" charset="0"/>
              </a:rPr>
              <a:t>.</a:t>
            </a:r>
          </a:p>
          <a:p>
            <a:endParaRPr lang="en-US" sz="2800" dirty="0" smtClean="0">
              <a:solidFill>
                <a:srgbClr val="610B4B"/>
              </a:solidFill>
              <a:latin typeface="Times New Roman" panose="02020603050405020304" pitchFamily="18" charset="0"/>
              <a:cs typeface="Times New Roman" panose="02020603050405020304" pitchFamily="18" charset="0"/>
            </a:endParaRPr>
          </a:p>
          <a:p>
            <a:pPr algn="just"/>
            <a:r>
              <a:rPr lang="en-US" sz="2800" dirty="0" smtClean="0">
                <a:solidFill>
                  <a:srgbClr val="610B4B"/>
                </a:solidFill>
                <a:latin typeface="Times New Roman" panose="02020603050405020304" pitchFamily="18" charset="0"/>
                <a:cs typeface="Times New Roman" panose="02020603050405020304" pitchFamily="18" charset="0"/>
              </a:rPr>
              <a:t>Thread class: Thread</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class provide constructors and methods to create and perform operations on a </a:t>
            </a:r>
            <a:r>
              <a:rPr lang="en-US" sz="2800" dirty="0" smtClean="0">
                <a:latin typeface="Times New Roman" panose="02020603050405020304" pitchFamily="18" charset="0"/>
                <a:cs typeface="Times New Roman" panose="02020603050405020304" pitchFamily="18" charset="0"/>
              </a:rPr>
              <a:t>thread. Thread </a:t>
            </a:r>
            <a:r>
              <a:rPr lang="en-US" sz="2800" dirty="0">
                <a:latin typeface="Times New Roman" panose="02020603050405020304" pitchFamily="18" charset="0"/>
                <a:cs typeface="Times New Roman" panose="02020603050405020304" pitchFamily="18" charset="0"/>
              </a:rPr>
              <a:t>class extends Object class and implements Runnable interface</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dirty="0">
              <a:solidFill>
                <a:srgbClr val="610B4B"/>
              </a:solidFill>
              <a:latin typeface="erdana"/>
            </a:endParaRPr>
          </a:p>
          <a:p>
            <a:r>
              <a:rPr lang="en-US" dirty="0"/>
              <a:t/>
            </a:r>
            <a:br>
              <a:rPr lang="en-US" dirty="0"/>
            </a:br>
            <a:endParaRPr lang="en-US" dirty="0"/>
          </a:p>
        </p:txBody>
      </p:sp>
    </p:spTree>
    <p:extLst>
      <p:ext uri="{BB962C8B-B14F-4D97-AF65-F5344CB8AC3E}">
        <p14:creationId xmlns:p14="http://schemas.microsoft.com/office/powerpoint/2010/main" val="350875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smtClean="0"/>
              <a:t>Multithreading</a:t>
            </a:r>
            <a:endParaRPr lang="en-US" sz="3200" dirty="0"/>
          </a:p>
        </p:txBody>
      </p:sp>
      <p:sp>
        <p:nvSpPr>
          <p:cNvPr id="7" name="Content Placeholder 6"/>
          <p:cNvSpPr>
            <a:spLocks noGrp="1"/>
          </p:cNvSpPr>
          <p:nvPr>
            <p:ph idx="1"/>
          </p:nvPr>
        </p:nvSpPr>
        <p:spPr>
          <a:xfrm>
            <a:off x="834279" y="2268835"/>
            <a:ext cx="9830546" cy="4289612"/>
          </a:xfrm>
        </p:spPr>
        <p:txBody>
          <a:bodyPr>
            <a:normAutofit/>
          </a:bodyPr>
          <a:lstStyle/>
          <a:p>
            <a:pPr algn="just"/>
            <a:endParaRPr lang="en-US" b="1" dirty="0" smtClean="0"/>
          </a:p>
          <a:p>
            <a:pPr algn="just"/>
            <a:endParaRPr lang="en-US" b="1" dirty="0" smtClean="0"/>
          </a:p>
          <a:p>
            <a:endParaRPr lang="en-US" b="1" dirty="0" smtClean="0">
              <a:solidFill>
                <a:srgbClr val="000000"/>
              </a:solidFill>
              <a:latin typeface="Calibri Light"/>
            </a:endParaRPr>
          </a:p>
          <a:p>
            <a:endParaRPr lang="en-US" dirty="0" smtClean="0"/>
          </a:p>
          <a:p>
            <a:endParaRPr lang="en-US" dirty="0"/>
          </a:p>
          <a:p>
            <a:endParaRPr lang="en-US" dirty="0" smtClean="0"/>
          </a:p>
          <a:p>
            <a:pPr marL="0" indent="0">
              <a:buNone/>
            </a:pPr>
            <a:endParaRPr lang="en-US" dirty="0" smtClean="0"/>
          </a:p>
          <a:p>
            <a:endParaRPr lang="en-US" dirty="0"/>
          </a:p>
        </p:txBody>
      </p:sp>
      <p:sp>
        <p:nvSpPr>
          <p:cNvPr id="8" name="Rectangle 7"/>
          <p:cNvSpPr/>
          <p:nvPr/>
        </p:nvSpPr>
        <p:spPr>
          <a:xfrm>
            <a:off x="812054" y="2243435"/>
            <a:ext cx="10592546" cy="5539978"/>
          </a:xfrm>
          <a:prstGeom prst="rect">
            <a:avLst/>
          </a:prstGeom>
        </p:spPr>
        <p:txBody>
          <a:bodyPr wrap="square">
            <a:spAutoFit/>
          </a:bodyPr>
          <a:lstStyle/>
          <a:p>
            <a:pPr algn="just"/>
            <a:r>
              <a:rPr lang="en-US" sz="3600" dirty="0" smtClean="0">
                <a:latin typeface="Times New Roman" panose="02020603050405020304" pitchFamily="18" charset="0"/>
                <a:cs typeface="Times New Roman" panose="02020603050405020304" pitchFamily="18" charset="0"/>
              </a:rPr>
              <a:t>Commonly </a:t>
            </a:r>
            <a:r>
              <a:rPr lang="en-US" sz="3600" dirty="0">
                <a:latin typeface="Times New Roman" panose="02020603050405020304" pitchFamily="18" charset="0"/>
                <a:cs typeface="Times New Roman" panose="02020603050405020304" pitchFamily="18" charset="0"/>
              </a:rPr>
              <a:t>used Constructors of Thread class</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fontAlgn="ctr"/>
            <a:r>
              <a:rPr lang="en-US" sz="3600" dirty="0">
                <a:latin typeface="Times New Roman" panose="02020603050405020304" pitchFamily="18" charset="0"/>
                <a:cs typeface="Times New Roman" panose="02020603050405020304" pitchFamily="18" charset="0"/>
              </a:rPr>
              <a:t>Thread()</a:t>
            </a:r>
          </a:p>
          <a:p>
            <a:pPr fontAlgn="ctr"/>
            <a:r>
              <a:rPr lang="en-US" sz="3600" dirty="0">
                <a:latin typeface="Times New Roman" panose="02020603050405020304" pitchFamily="18" charset="0"/>
                <a:cs typeface="Times New Roman" panose="02020603050405020304" pitchFamily="18" charset="0"/>
              </a:rPr>
              <a:t>Thread(String name)</a:t>
            </a:r>
          </a:p>
          <a:p>
            <a:pPr fontAlgn="ctr"/>
            <a:r>
              <a:rPr lang="en-US" sz="3600" dirty="0">
                <a:latin typeface="Times New Roman" panose="02020603050405020304" pitchFamily="18" charset="0"/>
                <a:cs typeface="Times New Roman" panose="02020603050405020304" pitchFamily="18" charset="0"/>
              </a:rPr>
              <a:t>Thread(Runnable r)</a:t>
            </a:r>
          </a:p>
          <a:p>
            <a:pPr fontAlgn="ctr"/>
            <a:r>
              <a:rPr lang="en-US" sz="3600" dirty="0">
                <a:latin typeface="Times New Roman" panose="02020603050405020304" pitchFamily="18" charset="0"/>
                <a:cs typeface="Times New Roman" panose="02020603050405020304" pitchFamily="18" charset="0"/>
              </a:rPr>
              <a:t>Thread(Runnable r, String name)</a:t>
            </a:r>
          </a:p>
          <a:p>
            <a:pPr algn="just"/>
            <a:endParaRPr lang="en-US" dirty="0" smtClean="0"/>
          </a:p>
          <a:p>
            <a:pPr algn="just"/>
            <a:r>
              <a:rPr lang="en-US" sz="2800" dirty="0" smtClean="0">
                <a:latin typeface="Times New Roman" panose="02020603050405020304" pitchFamily="18" charset="0"/>
                <a:cs typeface="Times New Roman" panose="02020603050405020304" pitchFamily="18" charset="0"/>
              </a:rPr>
              <a:t>Note : If </a:t>
            </a:r>
            <a:r>
              <a:rPr lang="en-US" sz="2800" dirty="0">
                <a:latin typeface="Times New Roman" panose="02020603050405020304" pitchFamily="18" charset="0"/>
                <a:cs typeface="Times New Roman" panose="02020603050405020304" pitchFamily="18" charset="0"/>
              </a:rPr>
              <a:t>you are extending the Thread class</a:t>
            </a:r>
            <a:r>
              <a:rPr lang="en-US" sz="2800" dirty="0" smtClean="0">
                <a:latin typeface="Times New Roman" panose="02020603050405020304" pitchFamily="18" charset="0"/>
                <a:cs typeface="Times New Roman" panose="02020603050405020304" pitchFamily="18" charset="0"/>
              </a:rPr>
              <a:t>, your </a:t>
            </a:r>
            <a:r>
              <a:rPr lang="en-US" sz="2800" dirty="0">
                <a:latin typeface="Times New Roman" panose="02020603050405020304" pitchFamily="18" charset="0"/>
                <a:cs typeface="Times New Roman" panose="02020603050405020304" pitchFamily="18" charset="0"/>
              </a:rPr>
              <a:t>class object would be treated as a thread object</a:t>
            </a:r>
            <a:r>
              <a:rPr lang="en-US" sz="2800" dirty="0" smtClean="0">
                <a:latin typeface="Times New Roman" panose="02020603050405020304" pitchFamily="18" charset="0"/>
                <a:cs typeface="Times New Roman" panose="02020603050405020304" pitchFamily="18" charset="0"/>
              </a:rPr>
              <a:t>. So </a:t>
            </a:r>
            <a:r>
              <a:rPr lang="en-US" sz="2800" dirty="0">
                <a:latin typeface="Times New Roman" panose="02020603050405020304" pitchFamily="18" charset="0"/>
                <a:cs typeface="Times New Roman" panose="02020603050405020304" pitchFamily="18" charset="0"/>
              </a:rPr>
              <a:t>you don't need to </a:t>
            </a:r>
            <a:r>
              <a:rPr lang="en-US" sz="2800" dirty="0" smtClean="0">
                <a:latin typeface="Times New Roman" panose="02020603050405020304" pitchFamily="18" charset="0"/>
                <a:cs typeface="Times New Roman" panose="02020603050405020304" pitchFamily="18" charset="0"/>
              </a:rPr>
              <a:t>explicitly </a:t>
            </a:r>
            <a:r>
              <a:rPr lang="en-US" sz="2800" dirty="0">
                <a:latin typeface="Times New Roman" panose="02020603050405020304" pitchFamily="18" charset="0"/>
                <a:cs typeface="Times New Roman" panose="02020603050405020304" pitchFamily="18" charset="0"/>
              </a:rPr>
              <a:t>create Thread class object. your class run() method may execute.</a:t>
            </a:r>
          </a:p>
          <a:p>
            <a:pPr algn="just"/>
            <a:endParaRPr lang="en-US" dirty="0"/>
          </a:p>
          <a:p>
            <a:pPr algn="just"/>
            <a:endParaRPr lang="en-US" dirty="0">
              <a:solidFill>
                <a:srgbClr val="610B4B"/>
              </a:solidFill>
              <a:latin typeface="erdana"/>
            </a:endParaRPr>
          </a:p>
          <a:p>
            <a:r>
              <a:rPr lang="en-US" dirty="0"/>
              <a:t/>
            </a:r>
            <a:br>
              <a:rPr lang="en-US" dirty="0"/>
            </a:br>
            <a:endParaRPr lang="en-US" dirty="0"/>
          </a:p>
        </p:txBody>
      </p:sp>
    </p:spTree>
    <p:extLst>
      <p:ext uri="{BB962C8B-B14F-4D97-AF65-F5344CB8AC3E}">
        <p14:creationId xmlns:p14="http://schemas.microsoft.com/office/powerpoint/2010/main" val="2386104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6539" y="61257"/>
            <a:ext cx="11362075" cy="6468037"/>
          </a:xfrm>
          <a:prstGeom prst="rect">
            <a:avLst/>
          </a:prstGeom>
        </p:spPr>
        <p:txBody>
          <a:bodyPr anchor="t"/>
          <a:lstStyle/>
          <a:p>
            <a:r>
              <a:rPr lang="en-US" sz="2000" b="1" dirty="0" smtClean="0"/>
              <a:t>Commonly used methods of Thread class:</a:t>
            </a:r>
          </a:p>
          <a:p>
            <a:endParaRPr lang="en-US" sz="2000" b="1" dirty="0" smtClean="0"/>
          </a:p>
          <a:p>
            <a:pPr marL="342900" indent="-342900">
              <a:buFont typeface="Wingdings" panose="05000000000000000000" pitchFamily="2" charset="2"/>
              <a:buChar char="Ø"/>
            </a:pPr>
            <a:r>
              <a:rPr lang="en-US" sz="2000" b="1" dirty="0" smtClean="0"/>
              <a:t>public void start(): </a:t>
            </a:r>
            <a:r>
              <a:rPr lang="en-US" sz="2000" dirty="0" smtClean="0"/>
              <a:t>starts the execution of the thread. </a:t>
            </a:r>
          </a:p>
          <a:p>
            <a:pPr marL="342900" indent="-342900">
              <a:buFont typeface="Wingdings" panose="05000000000000000000" pitchFamily="2" charset="2"/>
              <a:buChar char="Ø"/>
            </a:pPr>
            <a:r>
              <a:rPr lang="en-US" sz="2000" dirty="0" smtClean="0"/>
              <a:t>JVM calls the run() method on the thread.</a:t>
            </a:r>
          </a:p>
          <a:p>
            <a:pPr marL="342900" indent="-342900">
              <a:buFont typeface="Wingdings" panose="05000000000000000000" pitchFamily="2" charset="2"/>
              <a:buChar char="Ø"/>
            </a:pPr>
            <a:endParaRPr lang="en-US" sz="2000" b="1" dirty="0" smtClean="0"/>
          </a:p>
          <a:p>
            <a:pPr marL="342900" indent="-342900">
              <a:buFont typeface="Wingdings" panose="05000000000000000000" pitchFamily="2" charset="2"/>
              <a:buChar char="Ø"/>
            </a:pPr>
            <a:r>
              <a:rPr lang="en-US" sz="2000" b="1" dirty="0" smtClean="0"/>
              <a:t>public void run(): </a:t>
            </a:r>
            <a:r>
              <a:rPr lang="en-US" sz="2000" dirty="0" smtClean="0"/>
              <a:t>is used to perform action for a thread.</a:t>
            </a:r>
          </a:p>
          <a:p>
            <a:pPr marL="342900" indent="-342900">
              <a:buFont typeface="Wingdings" panose="05000000000000000000" pitchFamily="2" charset="2"/>
              <a:buChar char="Ø"/>
            </a:pPr>
            <a:endParaRPr lang="en-US" sz="2000" b="1" dirty="0" smtClean="0"/>
          </a:p>
          <a:p>
            <a:pPr marL="342900" indent="-342900">
              <a:buFont typeface="Wingdings" panose="05000000000000000000" pitchFamily="2" charset="2"/>
              <a:buChar char="Ø"/>
            </a:pPr>
            <a:r>
              <a:rPr lang="en-US" sz="2000" b="1" dirty="0" smtClean="0"/>
              <a:t>public </a:t>
            </a:r>
            <a:r>
              <a:rPr lang="en-US" sz="2000" b="1" dirty="0"/>
              <a:t>void sleep(long milliseconds): </a:t>
            </a:r>
            <a:r>
              <a:rPr lang="en-US" sz="2000" dirty="0"/>
              <a:t>Causes the currently executing thread to sleep (temporarily cease execution) for the specified number of milliseconds</a:t>
            </a:r>
            <a:r>
              <a:rPr lang="en-US" sz="2000" dirty="0" smtClean="0"/>
              <a:t>.</a:t>
            </a:r>
          </a:p>
          <a:p>
            <a:pPr marL="342900" indent="-342900">
              <a:buFont typeface="Wingdings" panose="05000000000000000000" pitchFamily="2" charset="2"/>
              <a:buChar char="Ø"/>
            </a:pPr>
            <a:endParaRPr lang="en-US" sz="2000" b="1" dirty="0" smtClean="0"/>
          </a:p>
          <a:p>
            <a:pPr marL="342900" indent="-342900">
              <a:buFont typeface="Wingdings" panose="05000000000000000000" pitchFamily="2" charset="2"/>
              <a:buChar char="Ø"/>
            </a:pPr>
            <a:r>
              <a:rPr lang="en-US" sz="2000" b="1" dirty="0" smtClean="0"/>
              <a:t>public </a:t>
            </a:r>
            <a:r>
              <a:rPr lang="en-US" sz="2000" b="1" dirty="0"/>
              <a:t>void join(): </a:t>
            </a:r>
            <a:r>
              <a:rPr lang="en-US" sz="2000" dirty="0"/>
              <a:t>waits for a thread to die</a:t>
            </a:r>
            <a:r>
              <a:rPr lang="en-US" sz="2000" dirty="0" smtClean="0"/>
              <a:t>.</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endParaRPr lang="en-US" sz="2000" b="1" dirty="0" smtClean="0"/>
          </a:p>
          <a:p>
            <a:pPr marL="342900" indent="-342900">
              <a:buFont typeface="Wingdings" panose="05000000000000000000" pitchFamily="2" charset="2"/>
              <a:buChar char="Ø"/>
            </a:pPr>
            <a:r>
              <a:rPr lang="en-US" sz="2000" b="1" dirty="0" smtClean="0"/>
              <a:t>public </a:t>
            </a:r>
            <a:r>
              <a:rPr lang="en-US" sz="2000" b="1" dirty="0"/>
              <a:t>String </a:t>
            </a:r>
            <a:r>
              <a:rPr lang="en-US" sz="2000" b="1" dirty="0" err="1"/>
              <a:t>setName</a:t>
            </a:r>
            <a:r>
              <a:rPr lang="en-US" sz="2000" b="1" dirty="0"/>
              <a:t>( String Name): sets</a:t>
            </a:r>
            <a:r>
              <a:rPr lang="en-US" sz="2000" dirty="0"/>
              <a:t> the name of the thread</a:t>
            </a:r>
            <a:r>
              <a:rPr lang="en-US" sz="2000" dirty="0" smtClean="0"/>
              <a:t>.</a:t>
            </a:r>
            <a:endParaRPr lang="en-US" sz="2000" dirty="0"/>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public String </a:t>
            </a:r>
            <a:r>
              <a:rPr lang="en-US" sz="2000" b="1" dirty="0" err="1"/>
              <a:t>getName</a:t>
            </a:r>
            <a:r>
              <a:rPr lang="en-US" sz="2000" b="1" dirty="0"/>
              <a:t>(): </a:t>
            </a:r>
            <a:r>
              <a:rPr lang="en-US" sz="2000" dirty="0"/>
              <a:t>returns the name of the thread</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public Thread </a:t>
            </a:r>
            <a:r>
              <a:rPr lang="en-US" sz="2000" b="1" dirty="0" err="1"/>
              <a:t>currentThread</a:t>
            </a:r>
            <a:r>
              <a:rPr lang="en-US" sz="2000" b="1" dirty="0"/>
              <a:t>(): </a:t>
            </a:r>
            <a:r>
              <a:rPr lang="en-US" sz="2000" dirty="0"/>
              <a:t>returns the reference of currently executing thread.</a:t>
            </a:r>
          </a:p>
          <a:p>
            <a:pPr marL="342900" indent="-342900">
              <a:buFont typeface="Wingdings" panose="05000000000000000000" pitchFamily="2" charset="2"/>
              <a:buChar char="Ø"/>
            </a:pPr>
            <a:endParaRPr lang="en-US" sz="2000" dirty="0" smtClean="0"/>
          </a:p>
          <a:p>
            <a:endParaRPr lang="en-US" sz="2000" dirty="0" smtClean="0"/>
          </a:p>
          <a:p>
            <a:endParaRPr lang="en-US" sz="2000" b="1" dirty="0" smtClean="0"/>
          </a:p>
          <a:p>
            <a:endParaRPr lang="en-US" sz="2000" dirty="0" smtClean="0"/>
          </a:p>
          <a:p>
            <a:endParaRPr lang="en-US" sz="2000" b="1" dirty="0" smtClean="0"/>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smtClean="0">
              <a:solidFill>
                <a:srgbClr val="00008B"/>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110528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0" y="163205"/>
            <a:ext cx="11362075" cy="6468037"/>
          </a:xfrm>
          <a:prstGeom prst="rect">
            <a:avLst/>
          </a:prstGeom>
        </p:spPr>
        <p:txBody>
          <a:bodyPr anchor="t"/>
          <a:lstStyle/>
          <a:p>
            <a:endParaRPr lang="en-US" sz="2400" b="1" dirty="0" smtClean="0"/>
          </a:p>
          <a:p>
            <a:r>
              <a:rPr lang="en-US" sz="2400" b="1" dirty="0"/>
              <a:t>public int </a:t>
            </a:r>
            <a:r>
              <a:rPr lang="en-US" sz="2400" b="1" dirty="0" err="1"/>
              <a:t>getPriority</a:t>
            </a:r>
            <a:r>
              <a:rPr lang="en-US" sz="2400" b="1" dirty="0"/>
              <a:t>(): </a:t>
            </a:r>
            <a:r>
              <a:rPr lang="en-US" sz="2400" dirty="0"/>
              <a:t>returns the priority of the thread.</a:t>
            </a:r>
          </a:p>
          <a:p>
            <a:endParaRPr lang="en-US" sz="2400" b="1" dirty="0"/>
          </a:p>
          <a:p>
            <a:r>
              <a:rPr lang="en-US" sz="2400" b="1" dirty="0"/>
              <a:t>public int </a:t>
            </a:r>
            <a:r>
              <a:rPr lang="en-US" sz="2400" b="1" dirty="0" err="1"/>
              <a:t>setPriority</a:t>
            </a:r>
            <a:r>
              <a:rPr lang="en-US" sz="2400" b="1" dirty="0"/>
              <a:t>(int priority): </a:t>
            </a:r>
            <a:r>
              <a:rPr lang="en-US" sz="2400" dirty="0"/>
              <a:t>changes the priority of the thread.</a:t>
            </a:r>
          </a:p>
          <a:p>
            <a:endParaRPr lang="en-US" sz="2400" b="1" dirty="0" smtClean="0"/>
          </a:p>
          <a:p>
            <a:r>
              <a:rPr lang="en-US" sz="2400" b="1" dirty="0" smtClean="0"/>
              <a:t>public </a:t>
            </a:r>
            <a:r>
              <a:rPr lang="en-US" sz="2400" b="1" dirty="0" err="1" smtClean="0"/>
              <a:t>int</a:t>
            </a:r>
            <a:r>
              <a:rPr lang="en-US" sz="2400" b="1" dirty="0" smtClean="0"/>
              <a:t> </a:t>
            </a:r>
            <a:r>
              <a:rPr lang="en-US" sz="2400" b="1" dirty="0" err="1" smtClean="0"/>
              <a:t>getId</a:t>
            </a:r>
            <a:r>
              <a:rPr lang="en-US" sz="2400" b="1" dirty="0" smtClean="0"/>
              <a:t>(): </a:t>
            </a:r>
            <a:r>
              <a:rPr lang="en-US" sz="2400" dirty="0" smtClean="0"/>
              <a:t>returns the id of the thread.</a:t>
            </a:r>
          </a:p>
          <a:p>
            <a:endParaRPr lang="en-US" sz="2400" dirty="0" smtClean="0"/>
          </a:p>
          <a:p>
            <a:r>
              <a:rPr lang="en-US" sz="2400" b="1" dirty="0"/>
              <a:t>public </a:t>
            </a:r>
            <a:r>
              <a:rPr lang="en-US" sz="2400" b="1" dirty="0" err="1"/>
              <a:t>boolean</a:t>
            </a:r>
            <a:r>
              <a:rPr lang="en-US" sz="2400" b="1" dirty="0"/>
              <a:t> </a:t>
            </a:r>
            <a:r>
              <a:rPr lang="en-US" sz="2400" b="1" dirty="0" err="1"/>
              <a:t>isDaemon</a:t>
            </a:r>
            <a:r>
              <a:rPr lang="en-US" sz="2400" b="1" dirty="0"/>
              <a:t>(): </a:t>
            </a:r>
            <a:r>
              <a:rPr lang="en-US" sz="2400" dirty="0"/>
              <a:t>tests if the thread is a daemon thread.</a:t>
            </a:r>
          </a:p>
          <a:p>
            <a:endParaRPr lang="en-US" sz="2400" b="1" dirty="0" smtClean="0"/>
          </a:p>
          <a:p>
            <a:r>
              <a:rPr lang="en-US" sz="2400" b="1" dirty="0" smtClean="0"/>
              <a:t>public </a:t>
            </a:r>
            <a:r>
              <a:rPr lang="en-US" sz="2400" b="1" dirty="0"/>
              <a:t>void </a:t>
            </a:r>
            <a:r>
              <a:rPr lang="en-US" sz="2400" b="1" dirty="0" err="1"/>
              <a:t>setDaemon</a:t>
            </a:r>
            <a:r>
              <a:rPr lang="en-US" sz="2400" b="1" dirty="0"/>
              <a:t>(</a:t>
            </a:r>
            <a:r>
              <a:rPr lang="en-US" sz="2400" b="1" dirty="0" err="1"/>
              <a:t>boolean</a:t>
            </a:r>
            <a:r>
              <a:rPr lang="en-US" sz="2400" b="1" dirty="0"/>
              <a:t> b): </a:t>
            </a:r>
            <a:r>
              <a:rPr lang="en-US" sz="2400" dirty="0"/>
              <a:t>marks the thread as daemon or user </a:t>
            </a:r>
          </a:p>
          <a:p>
            <a:endParaRPr lang="en-US" sz="2400" dirty="0" smtClean="0"/>
          </a:p>
          <a:p>
            <a:r>
              <a:rPr lang="en-US" sz="2400" dirty="0" smtClean="0"/>
              <a:t>thread</a:t>
            </a:r>
            <a:r>
              <a:rPr lang="en-US" sz="2400" dirty="0"/>
              <a:t>. A parameter of true denotes this Thread as a daemon thread.</a:t>
            </a:r>
          </a:p>
          <a:p>
            <a:endParaRPr lang="en-US" sz="2400" dirty="0" smtClean="0"/>
          </a:p>
          <a:p>
            <a:endParaRPr lang="en-US" sz="2400" b="1" dirty="0" smtClean="0"/>
          </a:p>
          <a:p>
            <a:endParaRPr lang="en-US" sz="2800" b="1" dirty="0" smtClean="0"/>
          </a:p>
          <a:p>
            <a:r>
              <a:rPr lang="en-US" sz="2000" dirty="0" smtClean="0"/>
              <a:t/>
            </a:r>
            <a:br>
              <a:rPr lang="en-US" sz="2000" dirty="0" smtClean="0"/>
            </a:br>
            <a:r>
              <a:rPr lang="en-US" sz="2000" dirty="0" smtClean="0"/>
              <a:t> </a:t>
            </a:r>
            <a:br>
              <a:rPr lang="en-US" sz="2000" dirty="0" smtClean="0"/>
            </a:br>
            <a:endParaRPr lang="en-US" altLang="en-US" sz="2000" dirty="0" smtClean="0">
              <a:solidFill>
                <a:srgbClr val="00008B"/>
              </a:solidFill>
              <a:latin typeface="Consolas" panose="020B0609020204030204" pitchFamily="49" charset="0"/>
              <a:cs typeface="Consolas" panose="020B0609020204030204" pitchFamily="49" charset="0"/>
            </a:endParaRPr>
          </a:p>
          <a:p>
            <a:endParaRPr lang="en-US" sz="2000" b="1" dirty="0" smtClean="0"/>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smtClean="0">
              <a:solidFill>
                <a:srgbClr val="00008B"/>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040510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0" y="163205"/>
            <a:ext cx="11362075" cy="6468037"/>
          </a:xfrm>
          <a:prstGeom prst="rect">
            <a:avLst/>
          </a:prstGeom>
        </p:spPr>
        <p:txBody>
          <a:bodyPr anchor="t"/>
          <a:lstStyle/>
          <a:p>
            <a:endParaRPr lang="en-US" sz="2000" b="1" dirty="0" smtClean="0"/>
          </a:p>
          <a:p>
            <a:r>
              <a:rPr lang="en-US" sz="3200" b="1" dirty="0" smtClean="0"/>
              <a:t>public void stop(): </a:t>
            </a:r>
            <a:r>
              <a:rPr lang="en-US" sz="3200" dirty="0" smtClean="0"/>
              <a:t>is used to stop the thread(</a:t>
            </a:r>
            <a:r>
              <a:rPr lang="en-US" sz="3200" dirty="0" err="1" smtClean="0"/>
              <a:t>depricated</a:t>
            </a:r>
            <a:r>
              <a:rPr lang="en-US" sz="3200" dirty="0" smtClean="0"/>
              <a:t>). </a:t>
            </a:r>
          </a:p>
          <a:p>
            <a:r>
              <a:rPr lang="en-US" sz="3200" b="1" dirty="0" smtClean="0"/>
              <a:t>public void interrupt(): </a:t>
            </a:r>
            <a:r>
              <a:rPr lang="en-US" sz="3200" dirty="0" smtClean="0"/>
              <a:t>interrupts the thread.</a:t>
            </a:r>
          </a:p>
          <a:p>
            <a:r>
              <a:rPr lang="en-US" sz="3200" b="1" dirty="0" smtClean="0"/>
              <a:t>public </a:t>
            </a:r>
            <a:r>
              <a:rPr lang="en-US" sz="3200" b="1" dirty="0" err="1" smtClean="0"/>
              <a:t>boolean</a:t>
            </a:r>
            <a:r>
              <a:rPr lang="en-US" sz="3200" b="1" dirty="0" smtClean="0"/>
              <a:t> </a:t>
            </a:r>
            <a:r>
              <a:rPr lang="en-US" sz="3200" b="1" dirty="0" err="1" smtClean="0"/>
              <a:t>isInterrupted</a:t>
            </a:r>
            <a:r>
              <a:rPr lang="en-US" sz="3200" b="1" dirty="0" smtClean="0"/>
              <a:t>(): </a:t>
            </a:r>
            <a:r>
              <a:rPr lang="en-US" sz="3200" dirty="0" smtClean="0"/>
              <a:t>tests if the thread has been interrupted.</a:t>
            </a:r>
          </a:p>
          <a:p>
            <a:r>
              <a:rPr lang="en-US" sz="3200" b="1" dirty="0" smtClean="0"/>
              <a:t>public static </a:t>
            </a:r>
            <a:r>
              <a:rPr lang="en-US" sz="3200" b="1" dirty="0" err="1" smtClean="0"/>
              <a:t>boolean</a:t>
            </a:r>
            <a:r>
              <a:rPr lang="en-US" sz="3200" b="1" dirty="0" smtClean="0"/>
              <a:t> interrupted(): </a:t>
            </a:r>
            <a:r>
              <a:rPr lang="en-US" sz="3200" dirty="0" smtClean="0"/>
              <a:t>tests if the current thread has been interrupted.</a:t>
            </a:r>
          </a:p>
          <a:p>
            <a:endParaRPr lang="en-US" sz="3200" dirty="0" smtClean="0"/>
          </a:p>
          <a:p>
            <a:r>
              <a:rPr lang="en-US" sz="2000" dirty="0" smtClean="0"/>
              <a:t/>
            </a:r>
            <a:br>
              <a:rPr lang="en-US" sz="2000" dirty="0" smtClean="0"/>
            </a:br>
            <a:r>
              <a:rPr lang="en-US" sz="2000" dirty="0" smtClean="0"/>
              <a:t> </a:t>
            </a:r>
            <a:br>
              <a:rPr lang="en-US" sz="2000" dirty="0" smtClean="0"/>
            </a:br>
            <a:endParaRPr lang="en-US" altLang="en-US" sz="2000" dirty="0" smtClean="0">
              <a:solidFill>
                <a:srgbClr val="00008B"/>
              </a:solidFill>
              <a:latin typeface="Consolas" panose="020B0609020204030204" pitchFamily="49" charset="0"/>
              <a:cs typeface="Consolas" panose="020B0609020204030204" pitchFamily="49" charset="0"/>
            </a:endParaRPr>
          </a:p>
          <a:p>
            <a:endParaRPr lang="en-US" sz="2000" b="1" dirty="0" smtClean="0"/>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smtClean="0">
              <a:solidFill>
                <a:srgbClr val="00008B"/>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109322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0" y="580241"/>
            <a:ext cx="8089900" cy="3139321"/>
          </a:xfrm>
          <a:prstGeom prst="rect">
            <a:avLst/>
          </a:prstGeom>
        </p:spPr>
        <p:txBody>
          <a:bodyPr wrap="square">
            <a:spAutoFit/>
          </a:bodyPr>
          <a:lstStyle/>
          <a:p>
            <a:r>
              <a:rPr lang="en-US" b="1" dirty="0"/>
              <a:t>public </a:t>
            </a:r>
            <a:r>
              <a:rPr lang="en-US" b="1" dirty="0" err="1"/>
              <a:t>Thread.getState</a:t>
            </a:r>
            <a:r>
              <a:rPr lang="en-US" b="1" dirty="0"/>
              <a:t>(): </a:t>
            </a:r>
            <a:r>
              <a:rPr lang="en-US" dirty="0"/>
              <a:t>returns the state of the thread.</a:t>
            </a:r>
          </a:p>
          <a:p>
            <a:endParaRPr lang="en-US" b="1" dirty="0"/>
          </a:p>
          <a:p>
            <a:r>
              <a:rPr lang="en-US" b="1" dirty="0"/>
              <a:t>public </a:t>
            </a:r>
            <a:r>
              <a:rPr lang="en-US" b="1" dirty="0" err="1"/>
              <a:t>boolean</a:t>
            </a:r>
            <a:r>
              <a:rPr lang="en-US" b="1" dirty="0"/>
              <a:t> </a:t>
            </a:r>
            <a:r>
              <a:rPr lang="en-US" b="1" dirty="0" err="1"/>
              <a:t>isAlive</a:t>
            </a:r>
            <a:r>
              <a:rPr lang="en-US" b="1" dirty="0"/>
              <a:t>(): </a:t>
            </a:r>
            <a:r>
              <a:rPr lang="en-US" dirty="0"/>
              <a:t>tests if the thread is alive.</a:t>
            </a:r>
          </a:p>
          <a:p>
            <a:endParaRPr lang="en-US" b="1" dirty="0"/>
          </a:p>
          <a:p>
            <a:r>
              <a:rPr lang="en-US" b="1" dirty="0"/>
              <a:t>public void yield(): </a:t>
            </a:r>
            <a:r>
              <a:rPr lang="en-US" dirty="0"/>
              <a:t>causes the currently executing thread object to temporarily pause and allow other threads to execute.</a:t>
            </a:r>
          </a:p>
          <a:p>
            <a:endParaRPr lang="en-US" b="1" dirty="0"/>
          </a:p>
          <a:p>
            <a:r>
              <a:rPr lang="en-US" b="1" dirty="0"/>
              <a:t>public void suspend(): </a:t>
            </a:r>
            <a:r>
              <a:rPr lang="en-US" dirty="0"/>
              <a:t>is used to suspend the thread(</a:t>
            </a:r>
            <a:r>
              <a:rPr lang="en-US" dirty="0" err="1"/>
              <a:t>depricated</a:t>
            </a:r>
            <a:r>
              <a:rPr lang="en-US" dirty="0"/>
              <a:t>).</a:t>
            </a:r>
          </a:p>
          <a:p>
            <a:endParaRPr lang="en-US" b="1" dirty="0"/>
          </a:p>
          <a:p>
            <a:r>
              <a:rPr lang="en-US" b="1" dirty="0"/>
              <a:t>public void resume(): </a:t>
            </a:r>
            <a:r>
              <a:rPr lang="en-US" dirty="0"/>
              <a:t>is used to resume the suspended thread(</a:t>
            </a:r>
            <a:r>
              <a:rPr lang="en-US" dirty="0" err="1"/>
              <a:t>depricated</a:t>
            </a:r>
            <a:r>
              <a:rPr lang="en-US" dirty="0"/>
              <a:t>).</a:t>
            </a:r>
          </a:p>
        </p:txBody>
      </p:sp>
    </p:spTree>
    <p:extLst>
      <p:ext uri="{BB962C8B-B14F-4D97-AF65-F5344CB8AC3E}">
        <p14:creationId xmlns:p14="http://schemas.microsoft.com/office/powerpoint/2010/main" val="421445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99240" y="48557"/>
            <a:ext cx="8193860" cy="6707843"/>
          </a:xfrm>
          <a:prstGeom prst="rect">
            <a:avLst/>
          </a:prstGeom>
        </p:spPr>
        <p:txBody>
          <a:bodyPr anchor="t"/>
          <a:lstStyle/>
          <a:p>
            <a:r>
              <a:rPr lang="en-US" sz="2000" b="1" dirty="0"/>
              <a:t>Thread  States ?</a:t>
            </a:r>
          </a:p>
          <a:p>
            <a:r>
              <a:rPr lang="en-US" dirty="0"/>
              <a:t>Any time a thread is said to be in one of several </a:t>
            </a:r>
            <a:r>
              <a:rPr lang="en-US" b="1" dirty="0" smtClean="0"/>
              <a:t>thread </a:t>
            </a:r>
            <a:r>
              <a:rPr lang="en-US" b="1" dirty="0"/>
              <a:t>states.</a:t>
            </a:r>
            <a:r>
              <a:rPr lang="en-US" dirty="0"/>
              <a:t> </a:t>
            </a:r>
            <a:endParaRPr lang="en-US" dirty="0" smtClean="0"/>
          </a:p>
          <a:p>
            <a:endParaRPr lang="en-US" b="1" dirty="0" smtClean="0"/>
          </a:p>
          <a:p>
            <a:pPr algn="just"/>
            <a:r>
              <a:rPr lang="en-US" sz="2400" b="1" dirty="0"/>
              <a:t>1) </a:t>
            </a:r>
            <a:r>
              <a:rPr lang="en-US" sz="2400" b="1" dirty="0" smtClean="0"/>
              <a:t>New </a:t>
            </a:r>
            <a:endParaRPr lang="en-US" sz="2400" b="1" dirty="0"/>
          </a:p>
          <a:p>
            <a:pPr algn="just"/>
            <a:r>
              <a:rPr lang="en-US" dirty="0"/>
              <a:t>The thread is in new state if you create an </a:t>
            </a:r>
            <a:r>
              <a:rPr lang="en-US" dirty="0" smtClean="0"/>
              <a:t>instance</a:t>
            </a:r>
          </a:p>
          <a:p>
            <a:pPr algn="just"/>
            <a:r>
              <a:rPr lang="en-US" dirty="0" smtClean="0"/>
              <a:t> of Thread </a:t>
            </a:r>
            <a:r>
              <a:rPr lang="en-US" dirty="0"/>
              <a:t>class but before the invocation of </a:t>
            </a:r>
            <a:endParaRPr lang="en-US" dirty="0" smtClean="0"/>
          </a:p>
          <a:p>
            <a:pPr algn="just"/>
            <a:r>
              <a:rPr lang="en-US" dirty="0" smtClean="0"/>
              <a:t>start()  </a:t>
            </a:r>
            <a:r>
              <a:rPr lang="en-US" dirty="0"/>
              <a:t>method</a:t>
            </a:r>
            <a:r>
              <a:rPr lang="en-US" dirty="0" smtClean="0"/>
              <a:t>.</a:t>
            </a:r>
          </a:p>
          <a:p>
            <a:pPr algn="just"/>
            <a:r>
              <a:rPr lang="en-US" sz="2400" b="1" dirty="0"/>
              <a:t>2) Runnable</a:t>
            </a:r>
          </a:p>
          <a:p>
            <a:pPr algn="just"/>
            <a:r>
              <a:rPr lang="en-US" sz="1600" dirty="0"/>
              <a:t>The thread is in runnable state after invocation of start</a:t>
            </a:r>
            <a:r>
              <a:rPr lang="en-US" sz="1600" dirty="0" smtClean="0"/>
              <a:t>()</a:t>
            </a:r>
          </a:p>
          <a:p>
            <a:pPr algn="just"/>
            <a:r>
              <a:rPr lang="en-US" sz="1600" dirty="0" smtClean="0"/>
              <a:t>method</a:t>
            </a:r>
            <a:r>
              <a:rPr lang="en-US" sz="1600" dirty="0"/>
              <a:t>, but the thread scheduler has not selected it to </a:t>
            </a:r>
            <a:endParaRPr lang="en-US" sz="1600" dirty="0" smtClean="0"/>
          </a:p>
          <a:p>
            <a:pPr algn="just"/>
            <a:r>
              <a:rPr lang="en-US" sz="1600" dirty="0" smtClean="0"/>
              <a:t>be </a:t>
            </a:r>
            <a:r>
              <a:rPr lang="en-US" sz="1600" dirty="0"/>
              <a:t>the running thread</a:t>
            </a:r>
            <a:r>
              <a:rPr lang="en-US" sz="1600" dirty="0" smtClean="0"/>
              <a:t>. </a:t>
            </a:r>
            <a:r>
              <a:rPr lang="en-US" sz="1600" b="1" dirty="0" smtClean="0"/>
              <a:t>(ready)</a:t>
            </a:r>
          </a:p>
          <a:p>
            <a:pPr algn="just"/>
            <a:endParaRPr lang="en-US" sz="2400" b="1" dirty="0"/>
          </a:p>
          <a:p>
            <a:pPr algn="just"/>
            <a:r>
              <a:rPr lang="en-US" sz="2400" b="1" dirty="0"/>
              <a:t>3) Running</a:t>
            </a:r>
          </a:p>
          <a:p>
            <a:r>
              <a:rPr lang="en-US" dirty="0"/>
              <a:t>The thread is in running state if the thread </a:t>
            </a:r>
            <a:r>
              <a:rPr lang="en-US" dirty="0" smtClean="0"/>
              <a:t>scheduler</a:t>
            </a:r>
          </a:p>
          <a:p>
            <a:r>
              <a:rPr lang="en-US" dirty="0" smtClean="0"/>
              <a:t> </a:t>
            </a:r>
            <a:r>
              <a:rPr lang="en-US" dirty="0"/>
              <a:t>has selected it</a:t>
            </a:r>
            <a:r>
              <a:rPr lang="en-US" dirty="0" smtClean="0"/>
              <a:t>.</a:t>
            </a:r>
          </a:p>
          <a:p>
            <a:r>
              <a:rPr lang="en-US" sz="2400" b="1" dirty="0"/>
              <a:t>4) Non-Runnable (Blocked</a:t>
            </a:r>
            <a:r>
              <a:rPr lang="en-US" sz="2400" b="1" dirty="0" smtClean="0"/>
              <a:t>)</a:t>
            </a:r>
          </a:p>
          <a:p>
            <a:r>
              <a:rPr lang="en-US" dirty="0"/>
              <a:t>This is the state when the thread is still alive, but </a:t>
            </a:r>
            <a:r>
              <a:rPr lang="en-US" dirty="0" smtClean="0"/>
              <a:t>is</a:t>
            </a:r>
          </a:p>
          <a:p>
            <a:r>
              <a:rPr lang="en-US" dirty="0" smtClean="0"/>
              <a:t> </a:t>
            </a:r>
            <a:r>
              <a:rPr lang="en-US" dirty="0"/>
              <a:t>currently not eligible to run</a:t>
            </a:r>
            <a:r>
              <a:rPr lang="en-US" dirty="0" smtClean="0"/>
              <a:t>.</a:t>
            </a:r>
          </a:p>
          <a:p>
            <a:endParaRPr lang="en-US" sz="2400" dirty="0" smtClean="0"/>
          </a:p>
          <a:p>
            <a:r>
              <a:rPr lang="en-US" sz="2400" b="1" dirty="0" smtClean="0"/>
              <a:t>5</a:t>
            </a:r>
            <a:r>
              <a:rPr lang="en-US" sz="2400" b="1" dirty="0"/>
              <a:t>)</a:t>
            </a:r>
            <a:r>
              <a:rPr lang="en-US" sz="2400" dirty="0"/>
              <a:t> </a:t>
            </a:r>
            <a:r>
              <a:rPr lang="en-US" sz="2400" b="1" dirty="0" smtClean="0"/>
              <a:t>Terminated</a:t>
            </a:r>
            <a:r>
              <a:rPr lang="en-US" sz="2400" dirty="0"/>
              <a:t/>
            </a:r>
            <a:br>
              <a:rPr lang="en-US" sz="2400" dirty="0"/>
            </a:br>
            <a:r>
              <a:rPr lang="en-US" sz="2000" dirty="0"/>
              <a:t>A thread is in terminated or dead state when its </a:t>
            </a:r>
            <a:endParaRPr lang="en-US" sz="2000" dirty="0" smtClean="0"/>
          </a:p>
          <a:p>
            <a:r>
              <a:rPr lang="en-US" sz="2000" dirty="0" smtClean="0"/>
              <a:t>run</a:t>
            </a:r>
            <a:r>
              <a:rPr lang="en-US" sz="2000" dirty="0"/>
              <a:t>() method exits.</a:t>
            </a:r>
          </a:p>
          <a:p>
            <a:r>
              <a:rPr lang="en-US" sz="2000" dirty="0"/>
              <a:t/>
            </a:r>
            <a:br>
              <a:rPr lang="en-US" sz="2000" dirty="0"/>
            </a:br>
            <a:endParaRPr lang="en-US" sz="2000" dirty="0"/>
          </a:p>
          <a:p>
            <a:r>
              <a:rPr lang="en-US" sz="2000" dirty="0"/>
              <a:t/>
            </a:r>
            <a:br>
              <a:rPr lang="en-US" sz="2000" dirty="0"/>
            </a:br>
            <a:endParaRPr lang="en-US" sz="2000" dirty="0"/>
          </a:p>
          <a:p>
            <a:r>
              <a:rPr lang="en-US" sz="2000" dirty="0"/>
              <a:t/>
            </a:r>
            <a:br>
              <a:rPr lang="en-US" sz="2000" dirty="0"/>
            </a:br>
            <a:endParaRPr lang="en-US" sz="2000" dirty="0"/>
          </a:p>
          <a:p>
            <a:r>
              <a:rPr lang="en-US" sz="2000" dirty="0"/>
              <a:t/>
            </a:r>
            <a:br>
              <a:rPr lang="en-US" sz="2000" dirty="0"/>
            </a:br>
            <a:endParaRPr lang="en-US" sz="2000" b="1" dirty="0" smtClean="0"/>
          </a:p>
          <a:p>
            <a:pPr algn="just"/>
            <a:endParaRPr lang="en-US" sz="2000" b="1" dirty="0"/>
          </a:p>
          <a:p>
            <a:pPr lvl="0" defTabSz="914400" eaLnBrk="0" fontAlgn="base" hangingPunct="0">
              <a:spcBef>
                <a:spcPct val="0"/>
              </a:spcBef>
              <a:spcAft>
                <a:spcPct val="0"/>
              </a:spcAft>
            </a:pPr>
            <a:endParaRPr lang="en-US" altLang="en-US" sz="2000" dirty="0" smtClean="0">
              <a:solidFill>
                <a:srgbClr val="00008B"/>
              </a:solidFill>
              <a:latin typeface="Consolas" panose="020B0609020204030204" pitchFamily="49" charset="0"/>
              <a:cs typeface="Consolas" panose="020B0609020204030204" pitchFamily="49" charset="0"/>
            </a:endParaRPr>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smtClean="0">
              <a:solidFill>
                <a:srgbClr val="00008B"/>
              </a:solidFill>
              <a:latin typeface="Consolas" panose="020B0609020204030204" pitchFamily="49" charset="0"/>
              <a:cs typeface="Consolas" panose="020B0609020204030204" pitchFamily="49" charset="0"/>
            </a:endParaRPr>
          </a:p>
        </p:txBody>
      </p:sp>
      <p:pic>
        <p:nvPicPr>
          <p:cNvPr id="3074" name="Picture 2" descr="Java Thr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200" y="607918"/>
            <a:ext cx="5704524" cy="578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2975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a:t/>
            </a:r>
            <a:br>
              <a:rPr lang="en-US" sz="3200" dirty="0"/>
            </a:br>
            <a:r>
              <a:rPr lang="en-US" sz="3200" dirty="0" smtClean="0"/>
              <a:t>start () and  run() </a:t>
            </a:r>
            <a:r>
              <a:rPr lang="en-US" sz="3200" dirty="0"/>
              <a:t>method </a:t>
            </a:r>
            <a:br>
              <a:rPr lang="en-US" sz="3200" dirty="0"/>
            </a:br>
            <a:r>
              <a:rPr lang="en-US" sz="3200" dirty="0"/>
              <a:t/>
            </a:r>
            <a:br>
              <a:rPr lang="en-US" sz="3200" dirty="0"/>
            </a:br>
            <a:endParaRPr lang="en-US" sz="3200" dirty="0" smtClean="0"/>
          </a:p>
        </p:txBody>
      </p:sp>
      <p:sp>
        <p:nvSpPr>
          <p:cNvPr id="3" name="Content Placeholder 2"/>
          <p:cNvSpPr>
            <a:spLocks noGrp="1"/>
          </p:cNvSpPr>
          <p:nvPr>
            <p:ph idx="1"/>
          </p:nvPr>
        </p:nvSpPr>
        <p:spPr>
          <a:xfrm>
            <a:off x="1154954" y="2288989"/>
            <a:ext cx="10871946" cy="4394200"/>
          </a:xfrm>
        </p:spPr>
        <p:txBody>
          <a:bodyPr>
            <a:normAutofit/>
          </a:bodyPr>
          <a:lstStyle/>
          <a:p>
            <a:r>
              <a:rPr lang="en-US" sz="3600" b="1" dirty="0" smtClean="0">
                <a:latin typeface="Times New Roman" panose="02020603050405020304" pitchFamily="18" charset="0"/>
                <a:cs typeface="Times New Roman" panose="02020603050405020304" pitchFamily="18" charset="0"/>
              </a:rPr>
              <a:t>public </a:t>
            </a:r>
            <a:r>
              <a:rPr lang="en-US" sz="3600" b="1" dirty="0">
                <a:latin typeface="Times New Roman" panose="02020603050405020304" pitchFamily="18" charset="0"/>
                <a:cs typeface="Times New Roman" panose="02020603050405020304" pitchFamily="18" charset="0"/>
              </a:rPr>
              <a:t>void start(): </a:t>
            </a:r>
            <a:r>
              <a:rPr lang="en-US" sz="3600" dirty="0">
                <a:latin typeface="Times New Roman" panose="02020603050405020304" pitchFamily="18" charset="0"/>
                <a:cs typeface="Times New Roman" panose="02020603050405020304" pitchFamily="18" charset="0"/>
              </a:rPr>
              <a:t>starts the execution of the thread. </a:t>
            </a:r>
          </a:p>
          <a:p>
            <a:r>
              <a:rPr lang="en-US" sz="3600" dirty="0">
                <a:latin typeface="Times New Roman" panose="02020603050405020304" pitchFamily="18" charset="0"/>
                <a:cs typeface="Times New Roman" panose="02020603050405020304" pitchFamily="18" charset="0"/>
              </a:rPr>
              <a:t>JVM calls the run() method on the thread</a:t>
            </a:r>
            <a:r>
              <a:rPr lang="en-US" sz="3600" dirty="0" smtClean="0">
                <a:latin typeface="Times New Roman" panose="02020603050405020304" pitchFamily="18" charset="0"/>
                <a:cs typeface="Times New Roman" panose="02020603050405020304" pitchFamily="18" charset="0"/>
              </a:rPr>
              <a:t>.</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method </a:t>
            </a:r>
            <a:r>
              <a:rPr lang="en-US" sz="3600" b="1" dirty="0">
                <a:latin typeface="Times New Roman" panose="02020603050405020304" pitchFamily="18" charset="0"/>
                <a:cs typeface="Times New Roman" panose="02020603050405020304" pitchFamily="18" charset="0"/>
              </a:rPr>
              <a:t>run</a:t>
            </a:r>
            <a:r>
              <a:rPr lang="en-US" sz="3600" dirty="0">
                <a:latin typeface="Times New Roman" panose="02020603050405020304" pitchFamily="18" charset="0"/>
                <a:cs typeface="Times New Roman" panose="02020603050405020304" pitchFamily="18" charset="0"/>
              </a:rPr>
              <a:t> is the code to be executed by new thread</a:t>
            </a:r>
            <a:r>
              <a:rPr lang="en-US" sz="3600" dirty="0" smtClean="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public void run(): </a:t>
            </a:r>
            <a:r>
              <a:rPr lang="en-US" sz="3600" dirty="0">
                <a:latin typeface="Times New Roman" panose="02020603050405020304" pitchFamily="18" charset="0"/>
                <a:cs typeface="Times New Roman" panose="02020603050405020304" pitchFamily="18" charset="0"/>
              </a:rPr>
              <a:t>is used to perform action for a thread.</a:t>
            </a:r>
          </a:p>
          <a:p>
            <a:endParaRPr lang="en-US" sz="2800" dirty="0"/>
          </a:p>
        </p:txBody>
      </p:sp>
    </p:spTree>
    <p:extLst>
      <p:ext uri="{BB962C8B-B14F-4D97-AF65-F5344CB8AC3E}">
        <p14:creationId xmlns:p14="http://schemas.microsoft.com/office/powerpoint/2010/main" val="696195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a:t/>
            </a:r>
            <a:br>
              <a:rPr lang="en-US" sz="3200" dirty="0"/>
            </a:br>
            <a:r>
              <a:rPr lang="en-US" sz="3200" dirty="0" smtClean="0"/>
              <a:t>Sleep </a:t>
            </a:r>
            <a:r>
              <a:rPr lang="en-US" sz="3200" dirty="0"/>
              <a:t>method in java</a:t>
            </a:r>
            <a:br>
              <a:rPr lang="en-US" sz="3200" dirty="0"/>
            </a:br>
            <a:r>
              <a:rPr lang="en-US" sz="3200" dirty="0"/>
              <a:t/>
            </a:r>
            <a:br>
              <a:rPr lang="en-US" sz="3200" dirty="0"/>
            </a:br>
            <a:endParaRPr lang="en-US" sz="3200" dirty="0" smtClean="0"/>
          </a:p>
        </p:txBody>
      </p:sp>
      <p:sp>
        <p:nvSpPr>
          <p:cNvPr id="3" name="Content Placeholder 2"/>
          <p:cNvSpPr>
            <a:spLocks noGrp="1"/>
          </p:cNvSpPr>
          <p:nvPr>
            <p:ph idx="1"/>
          </p:nvPr>
        </p:nvSpPr>
        <p:spPr>
          <a:xfrm>
            <a:off x="1154954" y="2288989"/>
            <a:ext cx="10808446" cy="4394200"/>
          </a:xfrm>
        </p:spPr>
        <p:txBody>
          <a:bodyPr>
            <a:normAutofit/>
          </a:bodyPr>
          <a:lstStyle/>
          <a:p>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sleep() method of Thread class is used to sleep a thread for the specified amount of time.</a:t>
            </a:r>
          </a:p>
          <a:p>
            <a:r>
              <a:rPr lang="en-US" sz="3000" dirty="0">
                <a:latin typeface="Times New Roman" panose="02020603050405020304" pitchFamily="18" charset="0"/>
                <a:cs typeface="Times New Roman" panose="02020603050405020304" pitchFamily="18" charset="0"/>
              </a:rPr>
              <a:t>Syntax of sleep() method in java</a:t>
            </a:r>
          </a:p>
          <a:p>
            <a:r>
              <a:rPr lang="en-US" sz="3000" dirty="0">
                <a:latin typeface="Times New Roman" panose="02020603050405020304" pitchFamily="18" charset="0"/>
                <a:cs typeface="Times New Roman" panose="02020603050405020304" pitchFamily="18" charset="0"/>
              </a:rPr>
              <a:t>The Thread class provides two methods for sleeping a thread:</a:t>
            </a:r>
          </a:p>
          <a:p>
            <a:r>
              <a:rPr lang="en-US" sz="3000" dirty="0">
                <a:latin typeface="Times New Roman" panose="02020603050405020304" pitchFamily="18" charset="0"/>
                <a:cs typeface="Times New Roman" panose="02020603050405020304" pitchFamily="18" charset="0"/>
              </a:rPr>
              <a:t>public static void sleep(long </a:t>
            </a:r>
            <a:r>
              <a:rPr lang="en-US" sz="3000" dirty="0" err="1">
                <a:latin typeface="Times New Roman" panose="02020603050405020304" pitchFamily="18" charset="0"/>
                <a:cs typeface="Times New Roman" panose="02020603050405020304" pitchFamily="18" charset="0"/>
              </a:rPr>
              <a:t>miliseconds</a:t>
            </a:r>
            <a:r>
              <a:rPr lang="en-US" sz="3000" dirty="0">
                <a:latin typeface="Times New Roman" panose="02020603050405020304" pitchFamily="18" charset="0"/>
                <a:cs typeface="Times New Roman" panose="02020603050405020304" pitchFamily="18" charset="0"/>
              </a:rPr>
              <a:t>)throws </a:t>
            </a:r>
            <a:r>
              <a:rPr lang="en-US" sz="3000" dirty="0" err="1">
                <a:latin typeface="Times New Roman" panose="02020603050405020304" pitchFamily="18" charset="0"/>
                <a:cs typeface="Times New Roman" panose="02020603050405020304" pitchFamily="18" charset="0"/>
              </a:rPr>
              <a:t>InterruptedException</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public static void sleep(long </a:t>
            </a:r>
            <a:r>
              <a:rPr lang="en-US" sz="3000" dirty="0" err="1">
                <a:latin typeface="Times New Roman" panose="02020603050405020304" pitchFamily="18" charset="0"/>
                <a:cs typeface="Times New Roman" panose="02020603050405020304" pitchFamily="18" charset="0"/>
              </a:rPr>
              <a:t>miliseconds</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int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nanos</a:t>
            </a:r>
            <a:r>
              <a:rPr lang="en-US" sz="3000" dirty="0">
                <a:latin typeface="Times New Roman" panose="02020603050405020304" pitchFamily="18" charset="0"/>
                <a:cs typeface="Times New Roman" panose="02020603050405020304" pitchFamily="18" charset="0"/>
              </a:rPr>
              <a:t>)throws </a:t>
            </a:r>
            <a:r>
              <a:rPr lang="en-US" sz="3000" dirty="0" err="1">
                <a:latin typeface="Times New Roman" panose="02020603050405020304" pitchFamily="18" charset="0"/>
                <a:cs typeface="Times New Roman" panose="02020603050405020304" pitchFamily="18" charset="0"/>
              </a:rPr>
              <a:t>InterruptedExceptio</a:t>
            </a:r>
            <a:r>
              <a:rPr lang="en-US" dirty="0" err="1"/>
              <a:t>n</a:t>
            </a:r>
            <a:endParaRPr lang="en-US" dirty="0"/>
          </a:p>
        </p:txBody>
      </p:sp>
    </p:spTree>
    <p:extLst>
      <p:ext uri="{BB962C8B-B14F-4D97-AF65-F5344CB8AC3E}">
        <p14:creationId xmlns:p14="http://schemas.microsoft.com/office/powerpoint/2010/main" val="1426155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a:t/>
            </a:r>
            <a:br>
              <a:rPr lang="en-US" sz="3200" dirty="0"/>
            </a:br>
            <a:r>
              <a:rPr lang="en-US" sz="3200" dirty="0" smtClean="0"/>
              <a:t>join method</a:t>
            </a:r>
            <a:r>
              <a:rPr lang="en-US" sz="3200" dirty="0"/>
              <a:t/>
            </a:r>
            <a:br>
              <a:rPr lang="en-US" sz="3200" dirty="0"/>
            </a:br>
            <a:r>
              <a:rPr lang="en-US" sz="3200" dirty="0"/>
              <a:t/>
            </a:r>
            <a:br>
              <a:rPr lang="en-US" sz="3200" dirty="0"/>
            </a:br>
            <a:endParaRPr lang="en-US" sz="3200" dirty="0" smtClean="0"/>
          </a:p>
        </p:txBody>
      </p:sp>
      <p:sp>
        <p:nvSpPr>
          <p:cNvPr id="3" name="Content Placeholder 2"/>
          <p:cNvSpPr>
            <a:spLocks noGrp="1"/>
          </p:cNvSpPr>
          <p:nvPr>
            <p:ph idx="1"/>
          </p:nvPr>
        </p:nvSpPr>
        <p:spPr>
          <a:xfrm>
            <a:off x="1154954" y="2288989"/>
            <a:ext cx="9347946" cy="4394200"/>
          </a:xfrm>
        </p:spPr>
        <p:txBody>
          <a:bodyPr>
            <a:normAutofit/>
          </a:bodyPr>
          <a:lstStyle/>
          <a:p>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join() method waits for a thread to die. In other words, it causes the currently running threads to stop executing until the thread it joins with completes its task.</a:t>
            </a:r>
          </a:p>
          <a:p>
            <a:r>
              <a:rPr lang="en-US" sz="3200" dirty="0">
                <a:latin typeface="Times New Roman" panose="02020603050405020304" pitchFamily="18" charset="0"/>
                <a:cs typeface="Times New Roman" panose="02020603050405020304" pitchFamily="18" charset="0"/>
              </a:rPr>
              <a:t>Syntax</a:t>
            </a:r>
            <a:r>
              <a:rPr lang="en-US" sz="3200" dirty="0" smtClean="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76483392"/>
              </p:ext>
            </p:extLst>
          </p:nvPr>
        </p:nvGraphicFramePr>
        <p:xfrm>
          <a:off x="2043954" y="5368290"/>
          <a:ext cx="8761413" cy="731520"/>
        </p:xfrm>
        <a:graphic>
          <a:graphicData uri="http://schemas.openxmlformats.org/drawingml/2006/table">
            <a:tbl>
              <a:tblPr/>
              <a:tblGrid>
                <a:gridCol w="8761413">
                  <a:extLst>
                    <a:ext uri="{9D8B030D-6E8A-4147-A177-3AD203B41FA5}">
                      <a16:colId xmlns:a16="http://schemas.microsoft.com/office/drawing/2014/main" val="20000"/>
                    </a:ext>
                  </a:extLst>
                </a:gridCol>
              </a:tblGrid>
              <a:tr h="0">
                <a:tc>
                  <a:txBody>
                    <a:bodyPr/>
                    <a:lstStyle/>
                    <a:p>
                      <a:pPr algn="just"/>
                      <a:r>
                        <a:rPr lang="en-US" b="0" i="0" dirty="0" smtClean="0">
                          <a:solidFill>
                            <a:srgbClr val="000000"/>
                          </a:solidFill>
                          <a:effectLst/>
                          <a:latin typeface="verdana" panose="020B0604030504040204" pitchFamily="34" charset="0"/>
                        </a:rPr>
                        <a:t>public </a:t>
                      </a:r>
                      <a:r>
                        <a:rPr lang="en-US" b="0" i="0" dirty="0">
                          <a:solidFill>
                            <a:srgbClr val="000000"/>
                          </a:solidFill>
                          <a:effectLst/>
                          <a:latin typeface="verdana" panose="020B0604030504040204" pitchFamily="34" charset="0"/>
                        </a:rPr>
                        <a:t>void join()throws </a:t>
                      </a:r>
                      <a:r>
                        <a:rPr lang="en-US" b="0" i="0" dirty="0" err="1">
                          <a:solidFill>
                            <a:srgbClr val="000000"/>
                          </a:solidFill>
                          <a:effectLst/>
                          <a:latin typeface="verdana" panose="020B0604030504040204" pitchFamily="34" charset="0"/>
                        </a:rPr>
                        <a:t>InterruptedException</a:t>
                      </a:r>
                      <a:endParaRPr lang="en-US" b="0" i="0"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just"/>
                      <a:r>
                        <a:rPr lang="en-US" b="0" i="0" dirty="0">
                          <a:solidFill>
                            <a:srgbClr val="000000"/>
                          </a:solidFill>
                          <a:effectLst/>
                          <a:latin typeface="verdana" panose="020B0604030504040204" pitchFamily="34" charset="0"/>
                        </a:rPr>
                        <a:t>public void join(long milliseconds)throws </a:t>
                      </a:r>
                      <a:r>
                        <a:rPr lang="en-US" b="0" i="0" dirty="0" err="1">
                          <a:solidFill>
                            <a:srgbClr val="000000"/>
                          </a:solidFill>
                          <a:effectLst/>
                          <a:latin typeface="verdana" panose="020B0604030504040204" pitchFamily="34" charset="0"/>
                        </a:rPr>
                        <a:t>InterruptedException</a:t>
                      </a:r>
                      <a:endParaRPr lang="en-US" b="0" i="0"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5956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189754" y="433294"/>
            <a:ext cx="11037046" cy="6640606"/>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3200" b="1" u="sng" dirty="0" smtClean="0">
                <a:latin typeface="Times New Roman" panose="02020603050405020304" pitchFamily="18" charset="0"/>
                <a:cs typeface="Times New Roman" panose="02020603050405020304" pitchFamily="18" charset="0"/>
              </a:rPr>
              <a:t>Objective: To become familiar with Multi-Threading.</a:t>
            </a:r>
          </a:p>
          <a:p>
            <a:pPr algn="just">
              <a:lnSpc>
                <a:spcPct val="150000"/>
              </a:lnSpc>
            </a:pPr>
            <a:r>
              <a:rPr lang="en-US" sz="2800" b="1" dirty="0">
                <a:solidFill>
                  <a:schemeClr val="tx1"/>
                </a:solidFill>
                <a:latin typeface="Times New Roman" panose="02020603050405020304" pitchFamily="18" charset="0"/>
                <a:cs typeface="Times New Roman" panose="02020603050405020304" pitchFamily="18" charset="0"/>
              </a:rPr>
              <a:t>Definition: </a:t>
            </a:r>
            <a:r>
              <a:rPr lang="en-US" sz="2800" b="1" dirty="0">
                <a:latin typeface="Times New Roman" panose="02020603050405020304" pitchFamily="18" charset="0"/>
                <a:cs typeface="Times New Roman" panose="02020603050405020304" pitchFamily="18" charset="0"/>
              </a:rPr>
              <a:t>Multithreading</a:t>
            </a:r>
            <a:r>
              <a:rPr lang="en-US" sz="2800" dirty="0">
                <a:latin typeface="Times New Roman" panose="02020603050405020304" pitchFamily="18" charset="0"/>
                <a:cs typeface="Times New Roman" panose="02020603050405020304" pitchFamily="18" charset="0"/>
              </a:rPr>
              <a:t> refers to two or more tasks executing concurrently within a single program</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800" b="1" dirty="0" smtClean="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multithreaded program </a:t>
            </a:r>
            <a:r>
              <a:rPr lang="en-US" sz="2800" dirty="0">
                <a:latin typeface="Times New Roman" panose="02020603050405020304" pitchFamily="18" charset="0"/>
                <a:cs typeface="Times New Roman" panose="02020603050405020304" pitchFamily="18" charset="0"/>
              </a:rPr>
              <a:t>contains two or more parts that can run concurrently</a:t>
            </a:r>
            <a:endParaRPr lang="en-US" sz="28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What is Concurrency ?</a:t>
            </a:r>
          </a:p>
          <a:p>
            <a:pPr algn="just"/>
            <a:r>
              <a:rPr lang="en-US" sz="2800" b="1" dirty="0" smtClean="0">
                <a:solidFill>
                  <a:schemeClr val="tx1"/>
                </a:solidFill>
                <a:latin typeface="Times New Roman" panose="02020603050405020304" pitchFamily="18" charset="0"/>
                <a:cs typeface="Times New Roman" panose="02020603050405020304" pitchFamily="18" charset="0"/>
              </a:rPr>
              <a:t>Definitions: </a:t>
            </a:r>
            <a:r>
              <a:rPr lang="en-US" sz="2800" dirty="0" smtClean="0">
                <a:solidFill>
                  <a:schemeClr val="tx1"/>
                </a:solidFill>
                <a:latin typeface="Times New Roman" panose="02020603050405020304" pitchFamily="18" charset="0"/>
                <a:cs typeface="Times New Roman" panose="02020603050405020304" pitchFamily="18" charset="0"/>
              </a:rPr>
              <a:t>Simultaneous Execution of multiple operations/ tasks. </a:t>
            </a:r>
          </a:p>
          <a:p>
            <a:pPr algn="just"/>
            <a:r>
              <a:rPr lang="en-US" sz="2800" b="1" dirty="0" smtClean="0">
                <a:solidFill>
                  <a:schemeClr val="tx1"/>
                </a:solidFill>
                <a:latin typeface="Times New Roman" panose="02020603050405020304" pitchFamily="18" charset="0"/>
                <a:cs typeface="Times New Roman" panose="02020603050405020304" pitchFamily="18" charset="0"/>
              </a:rPr>
              <a:t>OR </a:t>
            </a:r>
            <a:r>
              <a:rPr lang="en-US" sz="2800" dirty="0" smtClean="0">
                <a:solidFill>
                  <a:schemeClr val="tx1"/>
                </a:solidFill>
                <a:latin typeface="Times New Roman" panose="02020603050405020304" pitchFamily="18" charset="0"/>
                <a:cs typeface="Times New Roman" panose="02020603050405020304" pitchFamily="18" charset="0"/>
              </a:rPr>
              <a:t>Multiple Operations /tasks are Executing in parallel.</a:t>
            </a:r>
          </a:p>
          <a:p>
            <a:pPr algn="just"/>
            <a:r>
              <a:rPr lang="en-US" sz="2800" b="1" dirty="0" smtClean="0">
                <a:solidFill>
                  <a:schemeClr val="tx1"/>
                </a:solidFill>
                <a:latin typeface="Times New Roman" panose="02020603050405020304" pitchFamily="18" charset="0"/>
                <a:cs typeface="Times New Roman" panose="02020603050405020304" pitchFamily="18" charset="0"/>
              </a:rPr>
              <a:t>Example :</a:t>
            </a:r>
            <a:r>
              <a:rPr lang="en-US" sz="2800" dirty="0" smtClean="0">
                <a:solidFill>
                  <a:schemeClr val="tx1"/>
                </a:solidFill>
                <a:latin typeface="Times New Roman" panose="02020603050405020304" pitchFamily="18" charset="0"/>
                <a:cs typeface="Times New Roman" panose="02020603050405020304" pitchFamily="18" charset="0"/>
              </a:rPr>
              <a:t>  Compile a program , send a file to a printer and receive a e-mail message over a network concurrently.</a:t>
            </a:r>
          </a:p>
        </p:txBody>
      </p:sp>
    </p:spTree>
    <p:extLst>
      <p:ext uri="{BB962C8B-B14F-4D97-AF65-F5344CB8AC3E}">
        <p14:creationId xmlns:p14="http://schemas.microsoft.com/office/powerpoint/2010/main" val="959384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27854" y="498288"/>
            <a:ext cx="10287746" cy="635971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800" dirty="0" smtClean="0">
                <a:latin typeface="Times New Roman" panose="02020603050405020304" pitchFamily="18" charset="0"/>
                <a:cs typeface="Times New Roman" panose="02020603050405020304" pitchFamily="18" charset="0"/>
              </a:rPr>
              <a:t>The Thread class provides methods to change and get the name of a thread. </a:t>
            </a:r>
          </a:p>
          <a:p>
            <a:r>
              <a:rPr lang="en-US" sz="2800" dirty="0" smtClean="0">
                <a:latin typeface="Times New Roman" panose="02020603050405020304" pitchFamily="18" charset="0"/>
                <a:cs typeface="Times New Roman" panose="02020603050405020304" pitchFamily="18" charset="0"/>
              </a:rPr>
              <a:t>By default, each thread has a name i.e. thread-0, thread-1 and so on. </a:t>
            </a:r>
          </a:p>
          <a:p>
            <a:r>
              <a:rPr lang="en-US" sz="2800" dirty="0" smtClean="0">
                <a:latin typeface="Times New Roman" panose="02020603050405020304" pitchFamily="18" charset="0"/>
                <a:cs typeface="Times New Roman" panose="02020603050405020304" pitchFamily="18" charset="0"/>
              </a:rPr>
              <a:t>We can change the name of a thread by using </a:t>
            </a:r>
            <a:r>
              <a:rPr lang="en-US" sz="2800" dirty="0" err="1" smtClean="0">
                <a:latin typeface="Times New Roman" panose="02020603050405020304" pitchFamily="18" charset="0"/>
                <a:cs typeface="Times New Roman" panose="02020603050405020304" pitchFamily="18" charset="0"/>
              </a:rPr>
              <a:t>setName</a:t>
            </a:r>
            <a:r>
              <a:rPr lang="en-US" sz="2800" dirty="0" smtClean="0">
                <a:latin typeface="Times New Roman" panose="02020603050405020304" pitchFamily="18" charset="0"/>
                <a:cs typeface="Times New Roman" panose="02020603050405020304" pitchFamily="18" charset="0"/>
              </a:rPr>
              <a:t>() method.</a:t>
            </a:r>
          </a:p>
          <a:p>
            <a:r>
              <a:rPr lang="en-US" sz="2800" dirty="0" smtClean="0">
                <a:latin typeface="Times New Roman" panose="02020603050405020304" pitchFamily="18" charset="0"/>
                <a:cs typeface="Times New Roman" panose="02020603050405020304" pitchFamily="18" charset="0"/>
              </a:rPr>
              <a:t> The syntax of </a:t>
            </a:r>
            <a:r>
              <a:rPr lang="en-US" sz="2800" dirty="0" err="1" smtClean="0">
                <a:latin typeface="Times New Roman" panose="02020603050405020304" pitchFamily="18" charset="0"/>
                <a:cs typeface="Times New Roman" panose="02020603050405020304" pitchFamily="18" charset="0"/>
              </a:rPr>
              <a:t>setName</a:t>
            </a:r>
            <a:r>
              <a:rPr lang="en-US" sz="2800" dirty="0" smtClean="0">
                <a:latin typeface="Times New Roman" panose="02020603050405020304" pitchFamily="18" charset="0"/>
                <a:cs typeface="Times New Roman" panose="02020603050405020304" pitchFamily="18" charset="0"/>
              </a:rPr>
              <a:t>() and </a:t>
            </a:r>
            <a:r>
              <a:rPr lang="en-US" sz="2800" dirty="0" err="1" smtClean="0">
                <a:latin typeface="Times New Roman" panose="02020603050405020304" pitchFamily="18" charset="0"/>
                <a:cs typeface="Times New Roman" panose="02020603050405020304" pitchFamily="18" charset="0"/>
              </a:rPr>
              <a:t>getName</a:t>
            </a:r>
            <a:r>
              <a:rPr lang="en-US" sz="2800" dirty="0" smtClean="0">
                <a:latin typeface="Times New Roman" panose="02020603050405020304" pitchFamily="18" charset="0"/>
                <a:cs typeface="Times New Roman" panose="02020603050405020304" pitchFamily="18" charset="0"/>
              </a:rPr>
              <a:t>() methods are given below:</a:t>
            </a:r>
          </a:p>
          <a:p>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public String </a:t>
            </a:r>
            <a:r>
              <a:rPr lang="en-US" sz="2400" b="1" dirty="0" err="1" smtClean="0">
                <a:latin typeface="Times New Roman" panose="02020603050405020304" pitchFamily="18" charset="0"/>
                <a:cs typeface="Times New Roman" panose="02020603050405020304" pitchFamily="18" charset="0"/>
              </a:rPr>
              <a:t>getName</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is used to return the name of a thread.</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public void </a:t>
            </a:r>
            <a:r>
              <a:rPr lang="en-US" sz="2400" b="1" dirty="0" err="1" smtClean="0">
                <a:latin typeface="Times New Roman" panose="02020603050405020304" pitchFamily="18" charset="0"/>
                <a:cs typeface="Times New Roman" panose="02020603050405020304" pitchFamily="18" charset="0"/>
              </a:rPr>
              <a:t>setName</a:t>
            </a:r>
            <a:r>
              <a:rPr lang="en-US" sz="2400" b="1" dirty="0" smtClean="0">
                <a:latin typeface="Times New Roman" panose="02020603050405020304" pitchFamily="18" charset="0"/>
                <a:cs typeface="Times New Roman" panose="02020603050405020304" pitchFamily="18" charset="0"/>
              </a:rPr>
              <a:t>(String name):</a:t>
            </a:r>
            <a:r>
              <a:rPr lang="en-US" sz="2400" dirty="0" smtClean="0">
                <a:latin typeface="Times New Roman" panose="02020603050405020304" pitchFamily="18" charset="0"/>
                <a:cs typeface="Times New Roman" panose="02020603050405020304" pitchFamily="18" charset="0"/>
              </a:rPr>
              <a:t> is used to change the name of a thread.</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b="1" dirty="0" err="1" smtClean="0">
                <a:latin typeface="Times New Roman" panose="02020603050405020304" pitchFamily="18" charset="0"/>
                <a:cs typeface="Times New Roman" panose="02020603050405020304" pitchFamily="18" charset="0"/>
              </a:rPr>
              <a:t>currentThread</a:t>
            </a:r>
            <a:r>
              <a:rPr lang="en-US" sz="2400" dirty="0" smtClean="0">
                <a:latin typeface="Times New Roman" panose="02020603050405020304" pitchFamily="18" charset="0"/>
                <a:cs typeface="Times New Roman" panose="02020603050405020304" pitchFamily="18" charset="0"/>
              </a:rPr>
              <a:t>() method returns a reference of currently executing thread.</a:t>
            </a:r>
          </a:p>
          <a:p>
            <a:endParaRPr lang="en-US" dirty="0"/>
          </a:p>
        </p:txBody>
      </p:sp>
      <p:sp>
        <p:nvSpPr>
          <p:cNvPr id="3" name="Rectangle 2"/>
          <p:cNvSpPr/>
          <p:nvPr/>
        </p:nvSpPr>
        <p:spPr>
          <a:xfrm>
            <a:off x="3022600" y="12700"/>
            <a:ext cx="6096000" cy="954107"/>
          </a:xfrm>
          <a:prstGeom prst="rect">
            <a:avLst/>
          </a:prstGeom>
        </p:spPr>
        <p:txBody>
          <a:bodyPr>
            <a:spAutoFit/>
          </a:bodyPr>
          <a:lstStyle/>
          <a:p>
            <a:r>
              <a:rPr lang="en-US" sz="2800" dirty="0" smtClean="0"/>
              <a:t>Naming </a:t>
            </a:r>
            <a:r>
              <a:rPr lang="en-US" sz="2800" dirty="0"/>
              <a:t>Thread</a:t>
            </a:r>
            <a:br>
              <a:rPr lang="en-US" sz="2800" dirty="0"/>
            </a:br>
            <a:endParaRPr lang="en-US" sz="2800" dirty="0"/>
          </a:p>
        </p:txBody>
      </p:sp>
    </p:spTree>
    <p:extLst>
      <p:ext uri="{BB962C8B-B14F-4D97-AF65-F5344CB8AC3E}">
        <p14:creationId xmlns:p14="http://schemas.microsoft.com/office/powerpoint/2010/main" val="136981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1654" y="600164"/>
            <a:ext cx="9347946" cy="6257836"/>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Each thread have a priority. Priorities are represented by a number between 1 and 10. </a:t>
            </a:r>
          </a:p>
          <a:p>
            <a:r>
              <a:rPr lang="en-US" sz="2400" dirty="0" smtClean="0">
                <a:latin typeface="Times New Roman" panose="02020603050405020304" pitchFamily="18" charset="0"/>
                <a:cs typeface="Times New Roman" panose="02020603050405020304" pitchFamily="18" charset="0"/>
              </a:rPr>
              <a:t>In most cases, thread scheduler schedules the threads according to their priority (known as preemptive scheduling).</a:t>
            </a:r>
          </a:p>
          <a:p>
            <a:r>
              <a:rPr lang="en-US" sz="2400" dirty="0" smtClean="0">
                <a:latin typeface="Times New Roman" panose="02020603050405020304" pitchFamily="18" charset="0"/>
                <a:cs typeface="Times New Roman" panose="02020603050405020304" pitchFamily="18" charset="0"/>
              </a:rPr>
              <a:t> But it is not guaranteed because it depends on JVM specification that  	which scheduling it chooses.</a:t>
            </a:r>
          </a:p>
          <a:p>
            <a:r>
              <a:rPr lang="en-US" sz="2400" dirty="0" smtClean="0">
                <a:latin typeface="Times New Roman" panose="02020603050405020304" pitchFamily="18" charset="0"/>
                <a:cs typeface="Times New Roman" panose="02020603050405020304" pitchFamily="18" charset="0"/>
              </a:rPr>
              <a:t>3 constants </a:t>
            </a:r>
            <a:r>
              <a:rPr lang="en-US" sz="2400" dirty="0" err="1" smtClean="0">
                <a:latin typeface="Times New Roman" panose="02020603050405020304" pitchFamily="18" charset="0"/>
                <a:cs typeface="Times New Roman" panose="02020603050405020304" pitchFamily="18" charset="0"/>
              </a:rPr>
              <a:t>defiend</a:t>
            </a:r>
            <a:r>
              <a:rPr lang="en-US" sz="2400" dirty="0" smtClean="0">
                <a:latin typeface="Times New Roman" panose="02020603050405020304" pitchFamily="18" charset="0"/>
                <a:cs typeface="Times New Roman" panose="02020603050405020304" pitchFamily="18" charset="0"/>
              </a:rPr>
              <a:t> in Thread class:</a:t>
            </a: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public static int MIN_PRIORITY</a:t>
            </a:r>
          </a:p>
          <a:p>
            <a:pPr algn="just">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public static int NORM_PRIORITY</a:t>
            </a:r>
          </a:p>
          <a:p>
            <a:pPr algn="just">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public static int MAX_PRIORITY</a:t>
            </a:r>
          </a:p>
          <a:p>
            <a:pPr algn="just">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Default priority of a thread is 5 (NORM_PRIORITY). The value of MIN_PRIORITY is 1 and the value of MAX_PRIORITY is 10.</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1154954" y="0"/>
            <a:ext cx="8700246" cy="1200329"/>
          </a:xfrm>
          <a:prstGeom prst="rect">
            <a:avLst/>
          </a:prstGeom>
        </p:spPr>
        <p:txBody>
          <a:bodyPr wrap="square">
            <a:spAutoFit/>
          </a:bodyPr>
          <a:lstStyle/>
          <a:p>
            <a:r>
              <a:rPr lang="en-US" sz="3600" b="1" dirty="0" smtClean="0"/>
              <a:t>Priority </a:t>
            </a:r>
            <a:r>
              <a:rPr lang="en-US" sz="3600" b="1" dirty="0"/>
              <a:t>of a Thread (Thread Priority):</a:t>
            </a:r>
            <a:r>
              <a:rPr lang="en-US" sz="3600" dirty="0"/>
              <a:t/>
            </a:r>
            <a:br>
              <a:rPr lang="en-US" sz="3600" dirty="0"/>
            </a:br>
            <a:r>
              <a:rPr lang="en-US" dirty="0"/>
              <a:t/>
            </a:r>
            <a:br>
              <a:rPr lang="en-US" dirty="0"/>
            </a:br>
            <a:endParaRPr lang="en-US" dirty="0"/>
          </a:p>
        </p:txBody>
      </p:sp>
    </p:spTree>
    <p:extLst>
      <p:ext uri="{BB962C8B-B14F-4D97-AF65-F5344CB8AC3E}">
        <p14:creationId xmlns:p14="http://schemas.microsoft.com/office/powerpoint/2010/main" val="359207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smtClean="0"/>
              <a:t/>
            </a:r>
            <a:br>
              <a:rPr lang="en-US" sz="3200" dirty="0" smtClean="0"/>
            </a:br>
            <a:r>
              <a:rPr lang="en-US" sz="3200" dirty="0" smtClean="0"/>
              <a:t>Runnable interface:</a:t>
            </a:r>
            <a:br>
              <a:rPr lang="en-US" sz="3200" dirty="0" smtClean="0"/>
            </a:br>
            <a:r>
              <a:rPr lang="en-US" sz="3200" dirty="0" smtClean="0"/>
              <a:t/>
            </a:r>
            <a:br>
              <a:rPr lang="en-US" sz="3200" dirty="0" smtClean="0"/>
            </a:br>
            <a:endParaRPr lang="en-US" sz="3200" dirty="0" smtClean="0"/>
          </a:p>
        </p:txBody>
      </p:sp>
      <p:sp>
        <p:nvSpPr>
          <p:cNvPr id="3" name="Content Placeholder 2"/>
          <p:cNvSpPr>
            <a:spLocks noGrp="1"/>
          </p:cNvSpPr>
          <p:nvPr>
            <p:ph idx="1"/>
          </p:nvPr>
        </p:nvSpPr>
        <p:spPr>
          <a:xfrm>
            <a:off x="1154954" y="2288989"/>
            <a:ext cx="9347946" cy="4394200"/>
          </a:xfrm>
        </p:spPr>
        <p:txBody>
          <a:bodyPr>
            <a:normAutofit/>
          </a:bodyPr>
          <a:lstStyle/>
          <a:p>
            <a:r>
              <a:rPr lang="en-US" dirty="0" smtClean="0"/>
              <a:t> The Runnable interface should be implemented by any class whose instances are intended to be executed by a thread. </a:t>
            </a:r>
          </a:p>
          <a:p>
            <a:r>
              <a:rPr lang="en-US" dirty="0" smtClean="0"/>
              <a:t>Runnable interface have only one method named </a:t>
            </a:r>
            <a:r>
              <a:rPr lang="en-US" b="1" dirty="0" smtClean="0"/>
              <a:t>run().     </a:t>
            </a:r>
          </a:p>
          <a:p>
            <a:r>
              <a:rPr lang="en-US" b="1" dirty="0" smtClean="0"/>
              <a:t>public void run(): </a:t>
            </a:r>
            <a:r>
              <a:rPr lang="en-US" dirty="0" smtClean="0"/>
              <a:t>is used to perform action for a thread.</a:t>
            </a:r>
          </a:p>
          <a:p>
            <a:r>
              <a:rPr lang="en-US" b="1" dirty="0" smtClean="0"/>
              <a:t>Starting a thread:</a:t>
            </a:r>
          </a:p>
          <a:p>
            <a:r>
              <a:rPr lang="en-US" b="1" dirty="0" smtClean="0"/>
              <a:t>start() method</a:t>
            </a:r>
            <a:r>
              <a:rPr lang="en-US" dirty="0" smtClean="0"/>
              <a:t> of Thread class is used to start a newly created thread. It performs following tasks: A new thread starts(with new callstack).</a:t>
            </a:r>
          </a:p>
          <a:p>
            <a:r>
              <a:rPr lang="en-US" dirty="0" smtClean="0"/>
              <a:t>The thread moves from New state to the Runnable state.</a:t>
            </a:r>
          </a:p>
          <a:p>
            <a:r>
              <a:rPr lang="en-US" dirty="0" smtClean="0"/>
              <a:t>When the thread gets a chance to execute, its target run() method will run.</a:t>
            </a:r>
            <a:br>
              <a:rPr lang="en-US" dirty="0" smtClean="0"/>
            </a:br>
            <a:endParaRPr lang="en-US" dirty="0" smtClean="0"/>
          </a:p>
        </p:txBody>
      </p:sp>
    </p:spTree>
    <p:extLst>
      <p:ext uri="{BB962C8B-B14F-4D97-AF65-F5344CB8AC3E}">
        <p14:creationId xmlns:p14="http://schemas.microsoft.com/office/powerpoint/2010/main" val="3709953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331044"/>
            <a:ext cx="9944100" cy="5262979"/>
          </a:xfrm>
          <a:prstGeom prst="rect">
            <a:avLst/>
          </a:prstGeom>
        </p:spPr>
        <p:txBody>
          <a:bodyPr wrap="square">
            <a:spAutoFit/>
          </a:bodyPr>
          <a:lstStyle/>
          <a:p>
            <a:r>
              <a:rPr lang="en-US" sz="2400" dirty="0">
                <a:solidFill>
                  <a:srgbClr val="610B38"/>
                </a:solidFill>
                <a:latin typeface="erdana"/>
              </a:rPr>
              <a:t>Daemon Thread in </a:t>
            </a:r>
            <a:r>
              <a:rPr lang="en-US" sz="2400" dirty="0" smtClean="0">
                <a:solidFill>
                  <a:srgbClr val="610B38"/>
                </a:solidFill>
                <a:latin typeface="erdana"/>
              </a:rPr>
              <a:t>Java</a:t>
            </a:r>
            <a:endParaRPr lang="en-US" sz="2400" dirty="0">
              <a:solidFill>
                <a:srgbClr val="610B38"/>
              </a:solidFill>
              <a:latin typeface="erdana"/>
            </a:endParaRPr>
          </a:p>
          <a:p>
            <a:r>
              <a:rPr lang="en-US" sz="2400" b="1" dirty="0"/>
              <a:t>Just a quick note on main thread</a:t>
            </a:r>
            <a:r>
              <a:rPr lang="en-US" sz="2400" dirty="0"/>
              <a:t>: When the JVM starts, it creates a thread called “Main”. Your program will run on this thread, unless you create additional threads yourself. The first thing the “Main” thread does is to look for your static void main (String </a:t>
            </a:r>
            <a:r>
              <a:rPr lang="en-US" sz="2400" dirty="0" err="1"/>
              <a:t>args</a:t>
            </a:r>
            <a:r>
              <a:rPr lang="en-US" sz="2400" dirty="0"/>
              <a:t>[]) method and invoke it. That is the entry-point to your program. If you create additional threads in the main method those threads would be the child threads of main thread</a:t>
            </a:r>
            <a:r>
              <a:rPr lang="en-US" sz="2400" dirty="0" smtClean="0"/>
              <a:t>.</a:t>
            </a:r>
            <a:endParaRPr lang="en-US" sz="2400" dirty="0"/>
          </a:p>
          <a:p>
            <a:endParaRPr lang="en-US" sz="2400" dirty="0">
              <a:solidFill>
                <a:srgbClr val="610B38"/>
              </a:solidFill>
              <a:latin typeface="erdana"/>
            </a:endParaRPr>
          </a:p>
          <a:p>
            <a:r>
              <a:rPr lang="en-US" sz="2400" b="1" dirty="0">
                <a:solidFill>
                  <a:srgbClr val="2F4F4F"/>
                </a:solidFill>
                <a:latin typeface="verdana" panose="020B0604030504040204" pitchFamily="34" charset="0"/>
              </a:rPr>
              <a:t>Daemon thread in java</a:t>
            </a:r>
            <a:r>
              <a:rPr lang="en-US" sz="2400" dirty="0">
                <a:solidFill>
                  <a:srgbClr val="000000"/>
                </a:solidFill>
                <a:latin typeface="verdana" panose="020B0604030504040204" pitchFamily="34" charset="0"/>
              </a:rPr>
              <a:t> is a service provider thread that provides services to the user thread. Its life depend on the mercy of user threads i.e. when all the user threads dies, JVM terminates this thread automatically</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304855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331044"/>
            <a:ext cx="9944100" cy="4893647"/>
          </a:xfrm>
          <a:prstGeom prst="rect">
            <a:avLst/>
          </a:prstGeom>
        </p:spPr>
        <p:txBody>
          <a:bodyPr wrap="square">
            <a:spAutoFit/>
          </a:bodyPr>
          <a:lstStyle/>
          <a:p>
            <a:r>
              <a:rPr lang="en-US" sz="2400" dirty="0">
                <a:solidFill>
                  <a:srgbClr val="610B38"/>
                </a:solidFill>
                <a:latin typeface="erdana"/>
              </a:rPr>
              <a:t>Daemon Thread in </a:t>
            </a:r>
            <a:r>
              <a:rPr lang="en-US" sz="2400" dirty="0" smtClean="0">
                <a:solidFill>
                  <a:srgbClr val="610B38"/>
                </a:solidFill>
                <a:latin typeface="erdana"/>
              </a:rPr>
              <a:t>Java</a:t>
            </a:r>
          </a:p>
          <a:p>
            <a:endParaRPr lang="en-US" sz="2400" dirty="0">
              <a:solidFill>
                <a:srgbClr val="610B38"/>
              </a:solidFill>
              <a:latin typeface="erdana"/>
            </a:endParaRPr>
          </a:p>
          <a:p>
            <a:r>
              <a:rPr lang="en-US" sz="2400" dirty="0" smtClean="0">
                <a:solidFill>
                  <a:srgbClr val="000000"/>
                </a:solidFill>
                <a:latin typeface="verdana" panose="020B0604030504040204" pitchFamily="34" charset="0"/>
              </a:rPr>
              <a:t>There </a:t>
            </a:r>
            <a:r>
              <a:rPr lang="en-US" sz="2400" dirty="0">
                <a:solidFill>
                  <a:srgbClr val="000000"/>
                </a:solidFill>
                <a:latin typeface="verdana" panose="020B0604030504040204" pitchFamily="34" charset="0"/>
              </a:rPr>
              <a:t>are many java daemon threads running automatically e.g. </a:t>
            </a:r>
            <a:r>
              <a:rPr lang="en-US" sz="2400" dirty="0" err="1">
                <a:solidFill>
                  <a:srgbClr val="000000"/>
                </a:solidFill>
                <a:latin typeface="verdana" panose="020B0604030504040204" pitchFamily="34" charset="0"/>
              </a:rPr>
              <a:t>gc</a:t>
            </a:r>
            <a:r>
              <a:rPr lang="en-US" sz="2400" dirty="0">
                <a:solidFill>
                  <a:srgbClr val="000000"/>
                </a:solidFill>
                <a:latin typeface="verdana" panose="020B0604030504040204" pitchFamily="34" charset="0"/>
              </a:rPr>
              <a:t>, finalizer etc.</a:t>
            </a:r>
          </a:p>
          <a:p>
            <a:r>
              <a:rPr lang="en-US" sz="2400" dirty="0">
                <a:solidFill>
                  <a:srgbClr val="000000"/>
                </a:solidFill>
                <a:latin typeface="verdana" panose="020B0604030504040204" pitchFamily="34" charset="0"/>
              </a:rPr>
              <a:t>You can see all the detail by typing the </a:t>
            </a:r>
            <a:r>
              <a:rPr lang="en-US" sz="2400" dirty="0" err="1">
                <a:solidFill>
                  <a:srgbClr val="000000"/>
                </a:solidFill>
                <a:latin typeface="verdana" panose="020B0604030504040204" pitchFamily="34" charset="0"/>
              </a:rPr>
              <a:t>jconsole</a:t>
            </a:r>
            <a:r>
              <a:rPr lang="en-US" sz="2400" dirty="0">
                <a:solidFill>
                  <a:srgbClr val="000000"/>
                </a:solidFill>
                <a:latin typeface="verdana" panose="020B0604030504040204" pitchFamily="34" charset="0"/>
              </a:rPr>
              <a:t> in the command prompt. The </a:t>
            </a:r>
            <a:r>
              <a:rPr lang="en-US" sz="2400" dirty="0" err="1">
                <a:solidFill>
                  <a:srgbClr val="000000"/>
                </a:solidFill>
                <a:latin typeface="verdana" panose="020B0604030504040204" pitchFamily="34" charset="0"/>
              </a:rPr>
              <a:t>jconsole</a:t>
            </a:r>
            <a:r>
              <a:rPr lang="en-US" sz="2400" dirty="0">
                <a:solidFill>
                  <a:srgbClr val="000000"/>
                </a:solidFill>
                <a:latin typeface="verdana" panose="020B0604030504040204" pitchFamily="34" charset="0"/>
              </a:rPr>
              <a:t> tool provides information about the loaded classes, memory usage, running threads etc</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dirty="0">
                <a:solidFill>
                  <a:srgbClr val="610B38"/>
                </a:solidFill>
                <a:latin typeface="erdana"/>
              </a:rPr>
              <a:t>Points to remember for Daemon Thread in Java</a:t>
            </a:r>
          </a:p>
          <a:p>
            <a:pPr>
              <a:buFont typeface="Arial" panose="020B0604020202020204" pitchFamily="34" charset="0"/>
              <a:buChar char="•"/>
            </a:pPr>
            <a:r>
              <a:rPr lang="en-US" sz="2400" dirty="0">
                <a:solidFill>
                  <a:srgbClr val="000000"/>
                </a:solidFill>
                <a:latin typeface="verdana" panose="020B0604030504040204" pitchFamily="34" charset="0"/>
              </a:rPr>
              <a:t>It provides services to user threads for background supporting tasks. It has no role in life than to serve user threads.</a:t>
            </a:r>
          </a:p>
          <a:p>
            <a:pPr>
              <a:buFont typeface="Arial" panose="020B0604020202020204" pitchFamily="34" charset="0"/>
              <a:buChar char="•"/>
            </a:pPr>
            <a:r>
              <a:rPr lang="en-US" sz="2400" dirty="0">
                <a:solidFill>
                  <a:srgbClr val="000000"/>
                </a:solidFill>
                <a:latin typeface="verdana" panose="020B0604030504040204" pitchFamily="34" charset="0"/>
              </a:rPr>
              <a:t>Its life depends on user threads.</a:t>
            </a:r>
          </a:p>
          <a:p>
            <a:pPr>
              <a:buFont typeface="Arial" panose="020B0604020202020204" pitchFamily="34" charset="0"/>
              <a:buChar char="•"/>
            </a:pPr>
            <a:r>
              <a:rPr lang="en-US" sz="2400" dirty="0">
                <a:solidFill>
                  <a:srgbClr val="000000"/>
                </a:solidFill>
                <a:latin typeface="verdana" panose="020B0604030504040204" pitchFamily="34" charset="0"/>
              </a:rPr>
              <a:t>It is a low priority thread.</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82158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2200" y="800438"/>
            <a:ext cx="9309100" cy="4524315"/>
          </a:xfrm>
          <a:prstGeom prst="rect">
            <a:avLst/>
          </a:prstGeom>
        </p:spPr>
        <p:txBody>
          <a:bodyPr wrap="square">
            <a:spAutoFit/>
          </a:bodyPr>
          <a:lstStyle/>
          <a:p>
            <a:r>
              <a:rPr lang="en-US" sz="3600" b="1" dirty="0" smtClean="0">
                <a:solidFill>
                  <a:srgbClr val="333333"/>
                </a:solidFill>
                <a:latin typeface="raleway"/>
              </a:rPr>
              <a:t>Uses of Daemon Threads</a:t>
            </a:r>
          </a:p>
          <a:p>
            <a:r>
              <a:rPr lang="en-US" sz="3600" dirty="0" smtClean="0">
                <a:solidFill>
                  <a:srgbClr val="535353"/>
                </a:solidFill>
                <a:latin typeface="raleway"/>
              </a:rPr>
              <a:t>Daemon threads are useful for background supporting tasks such as garbage collection, releasing memory of unused objects and removing unwanted entries from the cache. Most of the JVM threads are daemon threads.</a:t>
            </a:r>
          </a:p>
          <a:p>
            <a:endParaRPr lang="en-US" b="1" dirty="0" smtClean="0"/>
          </a:p>
          <a:p>
            <a:endParaRPr lang="en-US" b="1" dirty="0"/>
          </a:p>
        </p:txBody>
      </p:sp>
    </p:spTree>
    <p:extLst>
      <p:ext uri="{BB962C8B-B14F-4D97-AF65-F5344CB8AC3E}">
        <p14:creationId xmlns:p14="http://schemas.microsoft.com/office/powerpoint/2010/main" val="4120221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0275726"/>
              </p:ext>
            </p:extLst>
          </p:nvPr>
        </p:nvGraphicFramePr>
        <p:xfrm>
          <a:off x="800894" y="1751330"/>
          <a:ext cx="7743825" cy="2453640"/>
        </p:xfrm>
        <a:graphic>
          <a:graphicData uri="http://schemas.openxmlformats.org/drawingml/2006/table">
            <a:tbl>
              <a:tblPr/>
              <a:tblGrid>
                <a:gridCol w="2581275">
                  <a:extLst>
                    <a:ext uri="{9D8B030D-6E8A-4147-A177-3AD203B41FA5}">
                      <a16:colId xmlns:a16="http://schemas.microsoft.com/office/drawing/2014/main" val="20000"/>
                    </a:ext>
                  </a:extLst>
                </a:gridCol>
                <a:gridCol w="2581275">
                  <a:extLst>
                    <a:ext uri="{9D8B030D-6E8A-4147-A177-3AD203B41FA5}">
                      <a16:colId xmlns:a16="http://schemas.microsoft.com/office/drawing/2014/main" val="20001"/>
                    </a:ext>
                  </a:extLst>
                </a:gridCol>
                <a:gridCol w="2581275">
                  <a:extLst>
                    <a:ext uri="{9D8B030D-6E8A-4147-A177-3AD203B41FA5}">
                      <a16:colId xmlns:a16="http://schemas.microsoft.com/office/drawing/2014/main" val="20002"/>
                    </a:ext>
                  </a:extLst>
                </a:gridCol>
              </a:tblGrid>
              <a:tr h="0">
                <a:tc>
                  <a:txBody>
                    <a:bodyPr/>
                    <a:lstStyle/>
                    <a:p>
                      <a:pPr algn="l" fontAlgn="t"/>
                      <a:r>
                        <a:rPr lang="en-US" dirty="0">
                          <a:solidFill>
                            <a:srgbClr val="000000"/>
                          </a:solidFill>
                          <a:effectLst/>
                          <a:latin typeface="times new roman" panose="02020603050405020304" pitchFamily="18" charset="0"/>
                        </a:rPr>
                        <a:t>No.</a:t>
                      </a:r>
                    </a:p>
                  </a:txBody>
                  <a:tcPr marL="114300" marR="114300" marT="114300" marB="114300">
                    <a:lnL w="9525" cap="flat" cmpd="sng" algn="ctr">
                      <a:solidFill>
                        <a:srgbClr val="58C985"/>
                      </a:solidFill>
                      <a:prstDash val="solid"/>
                      <a:round/>
                      <a:headEnd type="none" w="med" len="med"/>
                      <a:tailEnd type="none" w="med" len="med"/>
                    </a:lnL>
                    <a:lnR w="9525" cap="flat" cmpd="sng" algn="ctr">
                      <a:solidFill>
                        <a:srgbClr val="58C985"/>
                      </a:solidFill>
                      <a:prstDash val="solid"/>
                      <a:round/>
                      <a:headEnd type="none" w="med" len="med"/>
                      <a:tailEnd type="none" w="med" len="med"/>
                    </a:lnR>
                    <a:lnT w="9525" cap="flat" cmpd="sng" algn="ctr">
                      <a:solidFill>
                        <a:srgbClr val="58C9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Method</a:t>
                      </a:r>
                    </a:p>
                  </a:txBody>
                  <a:tcPr marL="114300" marR="114300" marT="114300" marB="114300">
                    <a:lnL w="9525" cap="flat" cmpd="sng" algn="ctr">
                      <a:solidFill>
                        <a:srgbClr val="58C985"/>
                      </a:solidFill>
                      <a:prstDash val="solid"/>
                      <a:round/>
                      <a:headEnd type="none" w="med" len="med"/>
                      <a:tailEnd type="none" w="med" len="med"/>
                    </a:lnL>
                    <a:lnR w="9525" cap="flat" cmpd="sng" algn="ctr">
                      <a:solidFill>
                        <a:srgbClr val="58C985"/>
                      </a:solidFill>
                      <a:prstDash val="solid"/>
                      <a:round/>
                      <a:headEnd type="none" w="med" len="med"/>
                      <a:tailEnd type="none" w="med" len="med"/>
                    </a:lnR>
                    <a:lnT w="9525" cap="flat" cmpd="sng" algn="ctr">
                      <a:solidFill>
                        <a:srgbClr val="58C9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58C985"/>
                      </a:solidFill>
                      <a:prstDash val="solid"/>
                      <a:round/>
                      <a:headEnd type="none" w="med" len="med"/>
                      <a:tailEnd type="none" w="med" len="med"/>
                    </a:lnL>
                    <a:lnR w="9525" cap="flat" cmpd="sng" algn="ctr">
                      <a:solidFill>
                        <a:srgbClr val="58C985"/>
                      </a:solidFill>
                      <a:prstDash val="solid"/>
                      <a:round/>
                      <a:headEnd type="none" w="med" len="med"/>
                      <a:tailEnd type="none" w="med" len="med"/>
                    </a:lnR>
                    <a:lnT w="9525" cap="flat" cmpd="sng" algn="ctr">
                      <a:solidFill>
                        <a:srgbClr val="58C9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US">
                          <a:solidFill>
                            <a:srgbClr val="000000"/>
                          </a:solidFill>
                          <a:effectLst/>
                          <a:latin typeface="verdana" panose="020B0604030504040204" pitchFamily="34"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public void setDaemon(boolean status)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is used to mark the current thread as daemon thread or user thread.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public boolean isDaemon()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is used to check that current is 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3" name="Rectangle 1"/>
          <p:cNvSpPr>
            <a:spLocks noChangeArrowheads="1"/>
          </p:cNvSpPr>
          <p:nvPr/>
        </p:nvSpPr>
        <p:spPr bwMode="auto">
          <a:xfrm>
            <a:off x="222250" y="265284"/>
            <a:ext cx="991235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610B4B"/>
                </a:solidFill>
                <a:effectLst/>
                <a:latin typeface="erdana"/>
              </a:rPr>
              <a:t>Methods for Java Daemon thread by Thread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The </a:t>
            </a:r>
            <a:r>
              <a:rPr kumimoji="0" lang="en-US" altLang="en-US" b="0" i="0" u="none" strike="noStrike" cap="none" normalizeH="0" baseline="0" dirty="0" err="1" smtClean="0">
                <a:ln>
                  <a:noFill/>
                </a:ln>
                <a:solidFill>
                  <a:srgbClr val="000000"/>
                </a:solidFill>
                <a:effectLst/>
                <a:latin typeface="Verdana" panose="020B0604030504040204" pitchFamily="34" charset="0"/>
              </a:rPr>
              <a:t>java.lang.Thread</a:t>
            </a:r>
            <a:r>
              <a:rPr kumimoji="0" lang="en-US" altLang="en-US" b="0" i="0" u="none" strike="noStrike" cap="none" normalizeH="0" baseline="0" dirty="0" smtClean="0">
                <a:ln>
                  <a:noFill/>
                </a:ln>
                <a:solidFill>
                  <a:srgbClr val="000000"/>
                </a:solidFill>
                <a:effectLst/>
                <a:latin typeface="Verdana" panose="020B0604030504040204" pitchFamily="34" charset="0"/>
              </a:rPr>
              <a:t> class provides two methods for java daemon thread.</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9250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0" y="482938"/>
            <a:ext cx="8242300" cy="4801314"/>
          </a:xfrm>
          <a:prstGeom prst="rect">
            <a:avLst/>
          </a:prstGeom>
        </p:spPr>
        <p:txBody>
          <a:bodyPr wrap="square">
            <a:spAutoFit/>
          </a:bodyPr>
          <a:lstStyle/>
          <a:p>
            <a:r>
              <a:rPr lang="en-US" dirty="0">
                <a:solidFill>
                  <a:srgbClr val="610B38"/>
                </a:solidFill>
                <a:latin typeface="erdana"/>
              </a:rPr>
              <a:t>Synchronization in Java</a:t>
            </a:r>
          </a:p>
          <a:p>
            <a:r>
              <a:rPr lang="en-US" dirty="0">
                <a:solidFill>
                  <a:srgbClr val="000000"/>
                </a:solidFill>
                <a:latin typeface="verdana" panose="020B0604030504040204" pitchFamily="34" charset="0"/>
              </a:rPr>
              <a:t>Synchronization in java is the capability </a:t>
            </a:r>
            <a:r>
              <a:rPr lang="en-US" i="1" dirty="0">
                <a:solidFill>
                  <a:srgbClr val="000000"/>
                </a:solidFill>
                <a:latin typeface="verdana" panose="020B0604030504040204" pitchFamily="34" charset="0"/>
              </a:rPr>
              <a:t>to control the access of multiple threads to any shared resource</a:t>
            </a:r>
            <a:r>
              <a:rPr lang="en-US" dirty="0">
                <a:solidFill>
                  <a:srgbClr val="000000"/>
                </a:solidFill>
                <a:latin typeface="verdana" panose="020B0604030504040204" pitchFamily="34" charset="0"/>
              </a:rPr>
              <a:t>.</a:t>
            </a:r>
          </a:p>
          <a:p>
            <a:r>
              <a:rPr lang="en-US" dirty="0">
                <a:solidFill>
                  <a:srgbClr val="000000"/>
                </a:solidFill>
                <a:latin typeface="verdana" panose="020B0604030504040204" pitchFamily="34" charset="0"/>
              </a:rPr>
              <a:t>Java Synchronization is better option where we want to allow only one thread to access the shared resource</a:t>
            </a:r>
            <a:r>
              <a:rPr lang="en-US" dirty="0" smtClean="0">
                <a:solidFill>
                  <a:srgbClr val="000000"/>
                </a:solidFill>
                <a:latin typeface="verdana" panose="020B0604030504040204" pitchFamily="34" charset="0"/>
              </a:rPr>
              <a:t>.</a:t>
            </a:r>
          </a:p>
          <a:p>
            <a:endParaRPr lang="en-US" b="0" i="0" dirty="0">
              <a:solidFill>
                <a:srgbClr val="000000"/>
              </a:solidFill>
              <a:effectLst/>
              <a:latin typeface="verdana" panose="020B0604030504040204" pitchFamily="34" charset="0"/>
            </a:endParaRPr>
          </a:p>
          <a:p>
            <a:r>
              <a:rPr lang="en-US" dirty="0"/>
              <a:t>Why use Synchronization</a:t>
            </a:r>
          </a:p>
          <a:p>
            <a:r>
              <a:rPr lang="en-US" dirty="0"/>
              <a:t>The synchronization is mainly used to</a:t>
            </a:r>
          </a:p>
          <a:p>
            <a:r>
              <a:rPr lang="en-US" dirty="0"/>
              <a:t>To prevent thread interference.</a:t>
            </a:r>
          </a:p>
          <a:p>
            <a:r>
              <a:rPr lang="en-US" dirty="0"/>
              <a:t>To prevent consistency problem</a:t>
            </a:r>
            <a:r>
              <a:rPr lang="en-US" dirty="0" smtClean="0"/>
              <a:t>.</a:t>
            </a:r>
          </a:p>
          <a:p>
            <a:endParaRPr lang="en-US" dirty="0"/>
          </a:p>
          <a:p>
            <a:r>
              <a:rPr lang="en-US" dirty="0"/>
              <a:t>Types of Synchronization</a:t>
            </a:r>
          </a:p>
          <a:p>
            <a:r>
              <a:rPr lang="en-US" dirty="0"/>
              <a:t>There are two types of synchronization</a:t>
            </a:r>
          </a:p>
          <a:p>
            <a:r>
              <a:rPr lang="en-US" dirty="0"/>
              <a:t>Process Synchronization</a:t>
            </a:r>
          </a:p>
          <a:p>
            <a:r>
              <a:rPr lang="en-US" dirty="0"/>
              <a:t>Thread Synchronization</a:t>
            </a:r>
          </a:p>
          <a:p>
            <a:endParaRPr lang="en-US" dirty="0"/>
          </a:p>
          <a:p>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14020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9653"/>
            <a:ext cx="6096000" cy="7017306"/>
          </a:xfrm>
          <a:prstGeom prst="rect">
            <a:avLst/>
          </a:prstGeom>
        </p:spPr>
        <p:txBody>
          <a:bodyPr>
            <a:spAutoFit/>
          </a:bodyPr>
          <a:lstStyle/>
          <a:p>
            <a:pPr algn="just"/>
            <a:r>
              <a:rPr lang="en-US" dirty="0">
                <a:solidFill>
                  <a:srgbClr val="000000"/>
                </a:solidFill>
                <a:latin typeface="Verdana" panose="020B0604030504040204" pitchFamily="34" charset="0"/>
              </a:rPr>
              <a:t>When we start two or more threads within a program, there may be a situation when multiple threads try to access the same resource and finally they can produce unforeseen result due to concurrency issues. For example, if multiple threads try to write within a same file then they may corrupt the data because one of the threads can override data or while one thread is opening the same file at the same time another thread might be closing the same file.</a:t>
            </a:r>
          </a:p>
          <a:p>
            <a:pPr algn="just"/>
            <a:r>
              <a:rPr lang="en-US" dirty="0">
                <a:solidFill>
                  <a:srgbClr val="000000"/>
                </a:solidFill>
                <a:latin typeface="Verdana" panose="020B0604030504040204" pitchFamily="34" charset="0"/>
              </a:rPr>
              <a:t>So there is a need to synchronize the action of multiple threads and make sure that only one thread can access the resource at a given point in time. This is implemented using a concept called </a:t>
            </a:r>
            <a:r>
              <a:rPr lang="en-US" b="1" dirty="0">
                <a:solidFill>
                  <a:srgbClr val="000000"/>
                </a:solidFill>
                <a:latin typeface="Verdana" panose="020B0604030504040204" pitchFamily="34" charset="0"/>
              </a:rPr>
              <a:t>monitors</a:t>
            </a:r>
            <a:r>
              <a:rPr lang="en-US" dirty="0">
                <a:solidFill>
                  <a:srgbClr val="000000"/>
                </a:solidFill>
                <a:latin typeface="Verdana" panose="020B0604030504040204" pitchFamily="34" charset="0"/>
              </a:rPr>
              <a:t>. Each object in Java is associated with a monitor, which a thread can lock or unlock. Only one thread at a time may hold a lock on a monitor.</a:t>
            </a:r>
          </a:p>
          <a:p>
            <a:pPr algn="just"/>
            <a:r>
              <a:rPr lang="en-US" dirty="0">
                <a:solidFill>
                  <a:srgbClr val="000000"/>
                </a:solidFill>
                <a:latin typeface="Verdana" panose="020B0604030504040204" pitchFamily="34" charset="0"/>
              </a:rPr>
              <a:t>Java programming language provides a very handy way of creating threads and synchronizing their task by using </a:t>
            </a:r>
            <a:r>
              <a:rPr lang="en-US" b="1" dirty="0">
                <a:solidFill>
                  <a:srgbClr val="000000"/>
                </a:solidFill>
                <a:latin typeface="Verdana" panose="020B0604030504040204" pitchFamily="34" charset="0"/>
              </a:rPr>
              <a:t>synchronized</a:t>
            </a:r>
            <a:r>
              <a:rPr lang="en-US" dirty="0">
                <a:solidFill>
                  <a:srgbClr val="000000"/>
                </a:solidFill>
                <a:latin typeface="Verdana" panose="020B0604030504040204" pitchFamily="34" charset="0"/>
              </a:rPr>
              <a:t> blocks. You keep shared resources within this block. Following is the general form of the synchronized statement −</a:t>
            </a:r>
          </a:p>
          <a:p>
            <a:r>
              <a:rPr lang="en-US" dirty="0"/>
              <a:t/>
            </a:r>
            <a:br>
              <a:rPr lang="en-US" dirty="0"/>
            </a:br>
            <a:endParaRPr lang="en-US" dirty="0"/>
          </a:p>
        </p:txBody>
      </p:sp>
    </p:spTree>
    <p:extLst>
      <p:ext uri="{BB962C8B-B14F-4D97-AF65-F5344CB8AC3E}">
        <p14:creationId xmlns:p14="http://schemas.microsoft.com/office/powerpoint/2010/main" val="1642045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4247317"/>
          </a:xfrm>
          <a:prstGeom prst="rect">
            <a:avLst/>
          </a:prstGeom>
        </p:spPr>
        <p:txBody>
          <a:bodyPr>
            <a:spAutoFit/>
          </a:bodyPr>
          <a:lstStyle/>
          <a:p>
            <a:pPr algn="just" fontAlgn="base"/>
            <a:r>
              <a:rPr lang="en-US" dirty="0">
                <a:solidFill>
                  <a:srgbClr val="444444"/>
                </a:solidFill>
                <a:latin typeface="Open Sans"/>
              </a:rPr>
              <a:t>Multi-thread applications are useful to execute more than one operations simultaneously. However, if more than one threads are accessing a shared resource, there is a high risk of data corruption or unexpected result. This article explains the reason for the unexpected results and the possible solution to avoid it.</a:t>
            </a:r>
          </a:p>
          <a:p>
            <a:r>
              <a:rPr lang="en-US" dirty="0"/>
              <a:t/>
            </a:r>
            <a:br>
              <a:rPr lang="en-US" dirty="0"/>
            </a:br>
            <a:r>
              <a:rPr lang="en-US" dirty="0"/>
              <a:t>Thread synchronization is the concurrent execution of two or more threads that share critical resources. Threads should be synchronized to avoid critical resource use conflicts. Otherwise, conflicts may arise when parallel-running threads attempt to modify a common variable at the same time.</a:t>
            </a:r>
          </a:p>
          <a:p>
            <a:r>
              <a:rPr lang="en-US" dirty="0"/>
              <a:t/>
            </a:r>
            <a:br>
              <a:rPr lang="en-US" dirty="0"/>
            </a:br>
            <a:endParaRPr lang="en-US" dirty="0"/>
          </a:p>
        </p:txBody>
      </p:sp>
    </p:spTree>
    <p:extLst>
      <p:ext uri="{BB962C8B-B14F-4D97-AF65-F5344CB8AC3E}">
        <p14:creationId xmlns:p14="http://schemas.microsoft.com/office/powerpoint/2010/main" val="253062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115046" y="395764"/>
            <a:ext cx="10656046" cy="6323568"/>
          </a:xfrm>
          <a:prstGeom prst="rect">
            <a:avLst/>
          </a:prstGeom>
        </p:spPr>
        <p:txBody>
          <a:bodyPr>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r>
              <a:rPr lang="en-US" sz="3600" b="1" dirty="0" smtClean="0">
                <a:solidFill>
                  <a:schemeClr val="tx1"/>
                </a:solidFill>
                <a:latin typeface="Times New Roman" panose="02020603050405020304" pitchFamily="18" charset="0"/>
                <a:cs typeface="Times New Roman" panose="02020603050405020304" pitchFamily="18" charset="0"/>
              </a:rPr>
              <a:t>Definition: </a:t>
            </a:r>
            <a:r>
              <a:rPr lang="en-US" sz="3600" b="1" dirty="0" smtClean="0">
                <a:latin typeface="Times New Roman" panose="02020603050405020304" pitchFamily="18" charset="0"/>
                <a:cs typeface="Times New Roman" panose="02020603050405020304" pitchFamily="18" charset="0"/>
              </a:rPr>
              <a:t>Multithreading</a:t>
            </a:r>
            <a:r>
              <a:rPr lang="en-US" sz="3600" dirty="0" smtClean="0">
                <a:latin typeface="Times New Roman" panose="02020603050405020304" pitchFamily="18" charset="0"/>
                <a:cs typeface="Times New Roman" panose="02020603050405020304" pitchFamily="18" charset="0"/>
              </a:rPr>
              <a:t> refers to two or more tasks executing concurrently within a single program</a:t>
            </a:r>
            <a:r>
              <a:rPr lang="en-US" sz="2600" dirty="0" smtClean="0">
                <a:latin typeface="Times New Roman" panose="02020603050405020304" pitchFamily="18" charset="0"/>
                <a:cs typeface="Times New Roman" panose="02020603050405020304" pitchFamily="18" charset="0"/>
              </a:rPr>
              <a:t>. </a:t>
            </a:r>
          </a:p>
          <a:p>
            <a:pPr algn="just">
              <a:lnSpc>
                <a:spcPct val="150000"/>
              </a:lnSpc>
            </a:pPr>
            <a:r>
              <a:rPr lang="en-US" sz="3900" b="1" dirty="0">
                <a:solidFill>
                  <a:schemeClr val="tx1"/>
                </a:solidFill>
                <a:latin typeface="Times New Roman" panose="02020603050405020304" pitchFamily="18" charset="0"/>
                <a:cs typeface="Times New Roman" panose="02020603050405020304" pitchFamily="18" charset="0"/>
              </a:rPr>
              <a:t>Multithreading is a specialized form of multitasking</a:t>
            </a:r>
            <a:r>
              <a:rPr lang="en-US" sz="3900" b="1" dirty="0" smtClean="0">
                <a:solidFill>
                  <a:schemeClr val="tx1"/>
                </a:solidFill>
                <a:latin typeface="Times New Roman" panose="02020603050405020304" pitchFamily="18" charset="0"/>
                <a:cs typeface="Times New Roman" panose="02020603050405020304" pitchFamily="18" charset="0"/>
              </a:rPr>
              <a:t>.</a:t>
            </a:r>
            <a:endParaRPr lang="en-US" sz="3900" b="1" dirty="0" smtClean="0">
              <a:latin typeface="Times New Roman" panose="02020603050405020304" pitchFamily="18" charset="0"/>
              <a:cs typeface="Times New Roman" panose="02020603050405020304" pitchFamily="18" charset="0"/>
            </a:endParaRPr>
          </a:p>
          <a:p>
            <a:pPr algn="just">
              <a:lnSpc>
                <a:spcPct val="150000"/>
              </a:lnSpc>
            </a:pPr>
            <a:r>
              <a:rPr lang="en-US" sz="3600" b="1" dirty="0" smtClean="0">
                <a:latin typeface="Times New Roman" panose="02020603050405020304" pitchFamily="18" charset="0"/>
                <a:cs typeface="Times New Roman" panose="02020603050405020304" pitchFamily="18" charset="0"/>
              </a:rPr>
              <a:t>A multithreaded program </a:t>
            </a:r>
            <a:r>
              <a:rPr lang="en-US" sz="3600" dirty="0" smtClean="0">
                <a:latin typeface="Times New Roman" panose="02020603050405020304" pitchFamily="18" charset="0"/>
                <a:cs typeface="Times New Roman" panose="02020603050405020304" pitchFamily="18" charset="0"/>
              </a:rPr>
              <a:t>contains two or more parts that can run concurrently. Each part of such a program is called a </a:t>
            </a:r>
            <a:r>
              <a:rPr lang="en-US" sz="3600" b="1" dirty="0" smtClean="0">
                <a:latin typeface="Times New Roman" panose="02020603050405020304" pitchFamily="18" charset="0"/>
                <a:cs typeface="Times New Roman" panose="02020603050405020304" pitchFamily="18" charset="0"/>
              </a:rPr>
              <a:t>thread</a:t>
            </a:r>
            <a:r>
              <a:rPr lang="en-US" sz="3600" dirty="0" smtClean="0">
                <a:latin typeface="Times New Roman" panose="02020603050405020304" pitchFamily="18" charset="0"/>
                <a:cs typeface="Times New Roman" panose="02020603050405020304" pitchFamily="18" charset="0"/>
              </a:rPr>
              <a:t> and each part can handle a different task at the same time, making optimal use of the available resources specially when your computer has multiple CPUs.</a:t>
            </a:r>
          </a:p>
          <a:p>
            <a:endParaRPr lang="en-US" dirty="0" smtClean="0"/>
          </a:p>
          <a:p>
            <a:endParaRPr lang="en-US" dirty="0" smtClean="0"/>
          </a:p>
          <a:p>
            <a:endParaRPr lang="en-US" dirty="0" smtClean="0"/>
          </a:p>
          <a:p>
            <a:pPr marL="0" indent="0">
              <a:buFont typeface="Wingdings 3" charset="2"/>
              <a:buNone/>
            </a:pPr>
            <a:endParaRPr lang="en-US" dirty="0" smtClean="0"/>
          </a:p>
          <a:p>
            <a:endParaRPr lang="en-US" dirty="0"/>
          </a:p>
        </p:txBody>
      </p:sp>
      <p:sp>
        <p:nvSpPr>
          <p:cNvPr id="3" name="Rectangle 2"/>
          <p:cNvSpPr/>
          <p:nvPr/>
        </p:nvSpPr>
        <p:spPr>
          <a:xfrm>
            <a:off x="4194500" y="0"/>
            <a:ext cx="2533001" cy="523220"/>
          </a:xfrm>
          <a:prstGeom prst="rect">
            <a:avLst/>
          </a:prstGeom>
        </p:spPr>
        <p:txBody>
          <a:bodyPr wrap="none">
            <a:spAutoFit/>
          </a:bodyPr>
          <a:lstStyle/>
          <a:p>
            <a:pPr algn="ctr"/>
            <a:r>
              <a:rPr lang="en-US" sz="2800" b="1" dirty="0">
                <a:latin typeface="Times New Roman" panose="02020603050405020304" pitchFamily="18" charset="0"/>
                <a:cs typeface="Times New Roman" panose="02020603050405020304" pitchFamily="18" charset="0"/>
              </a:rPr>
              <a:t>Multithreading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086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418354" y="369332"/>
            <a:ext cx="10656046" cy="632356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200" b="1" dirty="0" smtClean="0">
                <a:latin typeface="Times New Roman" panose="02020603050405020304" pitchFamily="18" charset="0"/>
                <a:cs typeface="Times New Roman" panose="02020603050405020304" pitchFamily="18" charset="0"/>
              </a:rPr>
              <a:t>Thread </a:t>
            </a:r>
            <a:r>
              <a:rPr lang="en-US" sz="4200" b="1" dirty="0">
                <a:latin typeface="Times New Roman" panose="02020603050405020304" pitchFamily="18" charset="0"/>
                <a:cs typeface="Times New Roman" panose="02020603050405020304" pitchFamily="18" charset="0"/>
              </a:rPr>
              <a:t>scheduler</a:t>
            </a:r>
            <a:r>
              <a:rPr lang="en-US" sz="4200" dirty="0">
                <a:latin typeface="Times New Roman" panose="02020603050405020304" pitchFamily="18" charset="0"/>
                <a:cs typeface="Times New Roman" panose="02020603050405020304" pitchFamily="18" charset="0"/>
              </a:rPr>
              <a:t> in java is the part of the JVM that decides which thread should run.</a:t>
            </a:r>
          </a:p>
          <a:p>
            <a:r>
              <a:rPr lang="en-US" sz="4200" dirty="0">
                <a:latin typeface="Times New Roman" panose="02020603050405020304" pitchFamily="18" charset="0"/>
                <a:cs typeface="Times New Roman" panose="02020603050405020304" pitchFamily="18" charset="0"/>
              </a:rPr>
              <a:t>There is no guarantee that which runnable thread will be chosen to run by the thread scheduler.</a:t>
            </a:r>
          </a:p>
          <a:p>
            <a:pPr algn="just"/>
            <a:endParaRPr lang="en-US" sz="3800" dirty="0">
              <a:solidFill>
                <a:schemeClr val="tx1"/>
              </a:solidFill>
              <a:latin typeface="Times New Roman" panose="02020603050405020304" pitchFamily="18" charset="0"/>
              <a:cs typeface="Times New Roman" panose="02020603050405020304" pitchFamily="18" charset="0"/>
            </a:endParaRPr>
          </a:p>
          <a:p>
            <a:pPr algn="just"/>
            <a:endParaRPr lang="en-US" sz="3400" dirty="0" smtClean="0">
              <a:solidFill>
                <a:schemeClr val="tx1"/>
              </a:solidFill>
              <a:latin typeface="Times New Roman" panose="02020603050405020304" pitchFamily="18" charset="0"/>
              <a:cs typeface="Times New Roman" panose="02020603050405020304" pitchFamily="18" charset="0"/>
            </a:endParaRPr>
          </a:p>
          <a:p>
            <a:pPr algn="just">
              <a:buFont typeface="Wingdings 3" charset="2"/>
              <a:buNone/>
            </a:pPr>
            <a:r>
              <a:rPr lang="en-US" sz="2100" dirty="0" smtClean="0">
                <a:solidFill>
                  <a:schemeClr val="tx1"/>
                </a:solidFill>
              </a:rPr>
              <a:t> </a:t>
            </a:r>
            <a:endParaRPr lang="en-US" sz="2100" dirty="0" smtClean="0"/>
          </a:p>
          <a:p>
            <a:endParaRPr lang="en-US" b="1" dirty="0" smtClean="0">
              <a:solidFill>
                <a:srgbClr val="000000"/>
              </a:solidFill>
              <a:latin typeface="Calibri Light"/>
            </a:endParaRPr>
          </a:p>
          <a:p>
            <a:endParaRPr lang="en-US" dirty="0" smtClean="0"/>
          </a:p>
          <a:p>
            <a:endParaRPr lang="en-US" dirty="0" smtClean="0"/>
          </a:p>
          <a:p>
            <a:endParaRPr lang="en-US" dirty="0" smtClean="0"/>
          </a:p>
          <a:p>
            <a:pPr marL="0" indent="0">
              <a:buFont typeface="Wingdings 3" charset="2"/>
              <a:buNone/>
            </a:pPr>
            <a:endParaRPr lang="en-US" dirty="0" smtClean="0"/>
          </a:p>
          <a:p>
            <a:endParaRPr lang="en-US" dirty="0"/>
          </a:p>
        </p:txBody>
      </p:sp>
    </p:spTree>
    <p:extLst>
      <p:ext uri="{BB962C8B-B14F-4D97-AF65-F5344CB8AC3E}">
        <p14:creationId xmlns:p14="http://schemas.microsoft.com/office/powerpoint/2010/main" val="796189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pPr marL="0" indent="0">
              <a:buNone/>
            </a:pPr>
            <a:r>
              <a:rPr lang="en-US" sz="1400" b="1" u="heavy" dirty="0" smtClean="0"/>
              <a:t>Task </a:t>
            </a:r>
            <a:r>
              <a:rPr lang="en-US" sz="1400" b="1" u="heavy" dirty="0"/>
              <a:t># 1:</a:t>
            </a:r>
            <a:endParaRPr lang="en-US" sz="1400" dirty="0"/>
          </a:p>
          <a:p>
            <a:pPr marL="0" indent="0">
              <a:buNone/>
            </a:pPr>
            <a:endParaRPr lang="en-US" sz="1400" dirty="0" smtClean="0"/>
          </a:p>
          <a:p>
            <a:pPr marL="0" indent="0">
              <a:buNone/>
            </a:pPr>
            <a:r>
              <a:rPr lang="en-US" sz="2000" dirty="0"/>
              <a:t>Write a program based on threads. Perform multi-threading and print even and </a:t>
            </a:r>
            <a:r>
              <a:rPr lang="en-US" sz="2000" dirty="0" smtClean="0"/>
              <a:t>such </a:t>
            </a:r>
            <a:r>
              <a:rPr lang="en-US" sz="2000" dirty="0"/>
              <a:t>that when the numbers reach at value </a:t>
            </a:r>
            <a:r>
              <a:rPr lang="en-US" sz="2000" dirty="0" smtClean="0"/>
              <a:t>30 </a:t>
            </a:r>
            <a:r>
              <a:rPr lang="en-US" sz="2000" dirty="0"/>
              <a:t>then give a delay of 5 seconds. After the delay, the program will continue to print the series at the same manner</a:t>
            </a:r>
          </a:p>
          <a:p>
            <a:endParaRPr lang="en-US" sz="1400" dirty="0"/>
          </a:p>
        </p:txBody>
      </p:sp>
    </p:spTree>
    <p:extLst>
      <p:ext uri="{BB962C8B-B14F-4D97-AF65-F5344CB8AC3E}">
        <p14:creationId xmlns:p14="http://schemas.microsoft.com/office/powerpoint/2010/main" val="3254135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0"/>
            <a:ext cx="10553700" cy="6186309"/>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program without multithreading</a:t>
            </a: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public </a:t>
            </a:r>
            <a:r>
              <a:rPr lang="en-US" sz="3600" dirty="0">
                <a:latin typeface="Times New Roman" panose="02020603050405020304" pitchFamily="18" charset="0"/>
                <a:cs typeface="Times New Roman" panose="02020603050405020304" pitchFamily="18" charset="0"/>
              </a:rPr>
              <a:t>class </a:t>
            </a:r>
            <a:r>
              <a:rPr lang="en-US" sz="3600" dirty="0" err="1" smtClean="0">
                <a:latin typeface="Times New Roman" panose="02020603050405020304" pitchFamily="18" charset="0"/>
                <a:cs typeface="Times New Roman" panose="02020603050405020304" pitchFamily="18" charset="0"/>
              </a:rPr>
              <a:t>fordemo</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public static void main(String[] </a:t>
            </a:r>
            <a:r>
              <a:rPr lang="en-US" sz="3600" dirty="0" err="1">
                <a:latin typeface="Times New Roman" panose="02020603050405020304" pitchFamily="18" charset="0"/>
                <a:cs typeface="Times New Roman" panose="02020603050405020304" pitchFamily="18" charset="0"/>
              </a:rPr>
              <a:t>args</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endParaRPr lang="en-US" sz="3600" b="1"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 prints odd number up to 10</a:t>
            </a:r>
            <a:endParaRPr lang="en-US" sz="3600" dirty="0" smtClean="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for(int </a:t>
            </a:r>
            <a:r>
              <a:rPr lang="en-US" sz="3600" dirty="0" err="1">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=1; </a:t>
            </a:r>
            <a:r>
              <a:rPr lang="en-US" sz="3600" dirty="0" err="1">
                <a:latin typeface="Times New Roman" panose="02020603050405020304" pitchFamily="18" charset="0"/>
                <a:cs typeface="Times New Roman" panose="02020603050405020304" pitchFamily="18" charset="0"/>
              </a:rPr>
              <a:t>i</a:t>
            </a:r>
            <a:r>
              <a:rPr lang="en-US" sz="3600" dirty="0" smtClean="0">
                <a:latin typeface="Times New Roman" panose="02020603050405020304" pitchFamily="18" charset="0"/>
                <a:cs typeface="Times New Roman" panose="02020603050405020304" pitchFamily="18" charset="0"/>
              </a:rPr>
              <a:t>&lt;=10; </a:t>
            </a:r>
            <a:r>
              <a:rPr lang="en-US" sz="3600" dirty="0" err="1">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+=2)</a:t>
            </a:r>
          </a:p>
          <a:p>
            <a:r>
              <a:rPr lang="en-US" sz="3600" dirty="0">
                <a:latin typeface="Times New Roman" panose="02020603050405020304" pitchFamily="18" charset="0"/>
                <a:cs typeface="Times New Roman" panose="02020603050405020304" pitchFamily="18" charset="0"/>
              </a:rPr>
              <a:t>		System.out.println(</a:t>
            </a:r>
            <a:r>
              <a:rPr lang="en-US" sz="3600" dirty="0" err="1">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  </a:t>
            </a:r>
          </a:p>
          <a:p>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prints odd </a:t>
            </a:r>
            <a:r>
              <a:rPr lang="en-US" sz="3600" b="1" dirty="0" err="1">
                <a:latin typeface="Times New Roman" panose="02020603050405020304" pitchFamily="18" charset="0"/>
                <a:cs typeface="Times New Roman" panose="02020603050405020304" pitchFamily="18" charset="0"/>
              </a:rPr>
              <a:t>n</a:t>
            </a:r>
            <a:r>
              <a:rPr lang="en-US" sz="3600" b="1" dirty="0" err="1" smtClean="0">
                <a:latin typeface="Times New Roman" panose="02020603050405020304" pitchFamily="18" charset="0"/>
                <a:cs typeface="Times New Roman" panose="02020603050405020304" pitchFamily="18" charset="0"/>
              </a:rPr>
              <a:t>umberes</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up to </a:t>
            </a:r>
            <a:r>
              <a:rPr lang="en-US" sz="3600" b="1" dirty="0" smtClean="0">
                <a:latin typeface="Times New Roman" panose="02020603050405020304" pitchFamily="18" charset="0"/>
                <a:cs typeface="Times New Roman" panose="02020603050405020304" pitchFamily="18" charset="0"/>
              </a:rPr>
              <a:t>10</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for(int </a:t>
            </a:r>
            <a:r>
              <a:rPr lang="en-US" sz="3600" dirty="0" smtClean="0">
                <a:latin typeface="Times New Roman" panose="02020603050405020304" pitchFamily="18" charset="0"/>
                <a:cs typeface="Times New Roman" panose="02020603050405020304" pitchFamily="18" charset="0"/>
              </a:rPr>
              <a:t>j=1; </a:t>
            </a:r>
            <a:r>
              <a:rPr lang="en-US" sz="3600" dirty="0">
                <a:latin typeface="Times New Roman" panose="02020603050405020304" pitchFamily="18" charset="0"/>
                <a:cs typeface="Times New Roman" panose="02020603050405020304" pitchFamily="18" charset="0"/>
              </a:rPr>
              <a:t>j</a:t>
            </a:r>
            <a:r>
              <a:rPr lang="en-US" sz="3600" dirty="0" smtClean="0">
                <a:latin typeface="Times New Roman" panose="02020603050405020304" pitchFamily="18" charset="0"/>
                <a:cs typeface="Times New Roman" panose="02020603050405020304" pitchFamily="18" charset="0"/>
              </a:rPr>
              <a:t>&lt;=10; </a:t>
            </a:r>
            <a:r>
              <a:rPr lang="en-US" sz="3600" dirty="0">
                <a:latin typeface="Times New Roman" panose="02020603050405020304" pitchFamily="18" charset="0"/>
                <a:cs typeface="Times New Roman" panose="02020603050405020304" pitchFamily="18" charset="0"/>
              </a:rPr>
              <a:t>j+=2</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System.out.println(j); </a:t>
            </a:r>
            <a:r>
              <a:rPr lang="en-US" sz="3600" dirty="0" smtClean="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end class </a:t>
            </a:r>
            <a:r>
              <a:rPr lang="en-US" sz="3600" b="1" dirty="0" err="1" smtClean="0">
                <a:latin typeface="Times New Roman" panose="02020603050405020304" pitchFamily="18" charset="0"/>
                <a:cs typeface="Times New Roman" panose="02020603050405020304" pitchFamily="18" charset="0"/>
              </a:rPr>
              <a:t>forDemo</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646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100" y="15945"/>
            <a:ext cx="8242300" cy="649408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one program 2 </a:t>
            </a:r>
            <a:r>
              <a:rPr lang="en-US" sz="3200" b="1" dirty="0" smtClean="0">
                <a:latin typeface="Times New Roman" panose="02020603050405020304" pitchFamily="18" charset="0"/>
                <a:cs typeface="Times New Roman" panose="02020603050405020304" pitchFamily="18" charset="0"/>
              </a:rPr>
              <a:t>tasks with multithreading run in parallel</a:t>
            </a:r>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public class </a:t>
            </a:r>
            <a:r>
              <a:rPr lang="en-US" sz="3200" dirty="0" err="1" smtClean="0">
                <a:latin typeface="Times New Roman" panose="02020603050405020304" pitchFamily="18" charset="0"/>
                <a:cs typeface="Times New Roman" panose="02020603050405020304" pitchFamily="18" charset="0"/>
              </a:rPr>
              <a:t>fordemo</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public static void main(String[] </a:t>
            </a:r>
            <a:r>
              <a:rPr lang="en-US" sz="3200" dirty="0" err="1">
                <a:latin typeface="Times New Roman" panose="02020603050405020304" pitchFamily="18" charset="0"/>
                <a:cs typeface="Times New Roman" panose="02020603050405020304" pitchFamily="18" charset="0"/>
              </a:rPr>
              <a:t>args</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 *** Task 1 print odd number up </a:t>
            </a:r>
            <a:r>
              <a:rPr lang="en-US" sz="3200" b="1" dirty="0" err="1">
                <a:latin typeface="Times New Roman" panose="02020603050405020304" pitchFamily="18" charset="0"/>
                <a:cs typeface="Times New Roman" panose="02020603050405020304" pitchFamily="18" charset="0"/>
              </a:rPr>
              <a:t>tp</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10 </a:t>
            </a:r>
            <a:r>
              <a:rPr lang="en-US" sz="3200" b="1"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		for(int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=1; </a:t>
            </a:r>
            <a:r>
              <a:rPr lang="en-US" sz="3200" dirty="0" err="1">
                <a:latin typeface="Times New Roman" panose="02020603050405020304" pitchFamily="18" charset="0"/>
                <a:cs typeface="Times New Roman" panose="02020603050405020304" pitchFamily="18" charset="0"/>
              </a:rPr>
              <a:t>i</a:t>
            </a:r>
            <a:r>
              <a:rPr lang="en-US" sz="3200" dirty="0" smtClean="0">
                <a:latin typeface="Times New Roman" panose="02020603050405020304" pitchFamily="18" charset="0"/>
                <a:cs typeface="Times New Roman" panose="02020603050405020304" pitchFamily="18" charset="0"/>
              </a:rPr>
              <a:t>&lt;=10;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+=2)</a:t>
            </a:r>
          </a:p>
          <a:p>
            <a:r>
              <a:rPr lang="en-US" sz="3200" dirty="0">
                <a:latin typeface="Times New Roman" panose="02020603050405020304" pitchFamily="18" charset="0"/>
                <a:cs typeface="Times New Roman" panose="02020603050405020304" pitchFamily="18" charset="0"/>
              </a:rPr>
              <a:t>		System.out.println(</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task 1 </a:t>
            </a:r>
            <a:r>
              <a:rPr lang="en-US" sz="3200" dirty="0" smtClean="0">
                <a:latin typeface="Times New Roman" panose="02020603050405020304" pitchFamily="18" charset="0"/>
                <a:cs typeface="Times New Roman" panose="02020603050405020304" pitchFamily="18" charset="0"/>
              </a:rPr>
              <a:t>ends</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 *** Task 2 print </a:t>
            </a:r>
            <a:r>
              <a:rPr lang="en-US" sz="3200" b="1" dirty="0" smtClean="0">
                <a:latin typeface="Times New Roman" panose="02020603050405020304" pitchFamily="18" charset="0"/>
                <a:cs typeface="Times New Roman" panose="02020603050405020304" pitchFamily="18" charset="0"/>
              </a:rPr>
              <a:t>odd Numbers </a:t>
            </a:r>
            <a:r>
              <a:rPr lang="en-US" sz="3200" b="1" dirty="0">
                <a:latin typeface="Times New Roman" panose="02020603050405020304" pitchFamily="18" charset="0"/>
                <a:cs typeface="Times New Roman" panose="02020603050405020304" pitchFamily="18" charset="0"/>
              </a:rPr>
              <a:t>up to </a:t>
            </a:r>
            <a:r>
              <a:rPr lang="en-US" sz="3200" b="1" dirty="0" smtClean="0">
                <a:latin typeface="Times New Roman" panose="02020603050405020304" pitchFamily="18" charset="0"/>
                <a:cs typeface="Times New Roman" panose="02020603050405020304" pitchFamily="18" charset="0"/>
              </a:rPr>
              <a:t>10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for(</a:t>
            </a:r>
            <a:r>
              <a:rPr lang="en-US" sz="3200" dirty="0" err="1">
                <a:latin typeface="Times New Roman" panose="02020603050405020304" pitchFamily="18" charset="0"/>
                <a:cs typeface="Times New Roman" panose="02020603050405020304" pitchFamily="18" charset="0"/>
              </a:rPr>
              <a:t>int</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j=1; </a:t>
            </a:r>
            <a:r>
              <a:rPr lang="en-US" sz="3200" dirty="0">
                <a:latin typeface="Times New Roman" panose="02020603050405020304" pitchFamily="18" charset="0"/>
                <a:cs typeface="Times New Roman" panose="02020603050405020304" pitchFamily="18" charset="0"/>
              </a:rPr>
              <a:t>j&lt;=</a:t>
            </a:r>
            <a:r>
              <a:rPr lang="en-US" sz="3200" dirty="0" smtClean="0">
                <a:latin typeface="Times New Roman" panose="02020603050405020304" pitchFamily="18" charset="0"/>
                <a:cs typeface="Times New Roman" panose="02020603050405020304" pitchFamily="18" charset="0"/>
              </a:rPr>
              <a:t>10; </a:t>
            </a:r>
            <a:r>
              <a:rPr lang="en-US" sz="3200" dirty="0">
                <a:latin typeface="Times New Roman" panose="02020603050405020304" pitchFamily="18" charset="0"/>
                <a:cs typeface="Times New Roman" panose="02020603050405020304" pitchFamily="18" charset="0"/>
              </a:rPr>
              <a:t>j+=2</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System.out.println(j); // task 2 </a:t>
            </a:r>
            <a:r>
              <a:rPr lang="en-US" sz="3200" dirty="0" smtClean="0">
                <a:latin typeface="Times New Roman" panose="02020603050405020304" pitchFamily="18" charset="0"/>
                <a:cs typeface="Times New Roman" panose="02020603050405020304" pitchFamily="18" charset="0"/>
              </a:rPr>
              <a:t>ends     }  </a:t>
            </a: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4364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418354" y="369332"/>
            <a:ext cx="10656046" cy="6323568"/>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4300" b="1" dirty="0" smtClean="0">
                <a:latin typeface="Times New Roman" panose="02020603050405020304" pitchFamily="18" charset="0"/>
                <a:cs typeface="Times New Roman" panose="02020603050405020304" pitchFamily="18" charset="0"/>
              </a:rPr>
              <a:t>What is a Thread ?</a:t>
            </a:r>
          </a:p>
          <a:p>
            <a:pPr algn="just"/>
            <a:r>
              <a:rPr lang="en-US" sz="4300" b="1" dirty="0">
                <a:solidFill>
                  <a:schemeClr val="tx1"/>
                </a:solidFill>
                <a:latin typeface="Times New Roman" panose="02020603050405020304" pitchFamily="18" charset="0"/>
                <a:cs typeface="Times New Roman" panose="02020603050405020304" pitchFamily="18" charset="0"/>
              </a:rPr>
              <a:t>Definition: </a:t>
            </a:r>
            <a:r>
              <a:rPr lang="en-US" sz="4300" dirty="0">
                <a:solidFill>
                  <a:schemeClr val="tx1"/>
                </a:solidFill>
                <a:latin typeface="Times New Roman" panose="02020603050405020304" pitchFamily="18" charset="0"/>
                <a:cs typeface="Times New Roman" panose="02020603050405020304" pitchFamily="18" charset="0"/>
              </a:rPr>
              <a:t>Thread is basically a lightweight sub-process, a smallest unit of processing.</a:t>
            </a:r>
          </a:p>
          <a:p>
            <a:pPr algn="just"/>
            <a:r>
              <a:rPr lang="en-US" sz="4300" dirty="0">
                <a:solidFill>
                  <a:schemeClr val="tx1"/>
                </a:solidFill>
                <a:latin typeface="Times New Roman" panose="02020603050405020304" pitchFamily="18" charset="0"/>
                <a:cs typeface="Times New Roman" panose="02020603050405020304" pitchFamily="18" charset="0"/>
              </a:rPr>
              <a:t> A thread is an independent path of execution within a program</a:t>
            </a:r>
            <a:r>
              <a:rPr lang="en-US" sz="4300" dirty="0" smtClean="0">
                <a:solidFill>
                  <a:schemeClr val="tx1"/>
                </a:solidFill>
                <a:latin typeface="Times New Roman" panose="02020603050405020304" pitchFamily="18" charset="0"/>
                <a:cs typeface="Times New Roman" panose="02020603050405020304" pitchFamily="18" charset="0"/>
              </a:rPr>
              <a:t>.</a:t>
            </a:r>
          </a:p>
          <a:p>
            <a:pPr algn="just"/>
            <a:endParaRPr lang="en-US" sz="4300" dirty="0" smtClean="0">
              <a:solidFill>
                <a:schemeClr val="tx1"/>
              </a:solidFill>
              <a:latin typeface="Times New Roman" panose="02020603050405020304" pitchFamily="18" charset="0"/>
              <a:cs typeface="Times New Roman" panose="02020603050405020304" pitchFamily="18" charset="0"/>
            </a:endParaRPr>
          </a:p>
          <a:p>
            <a:pPr algn="just"/>
            <a:r>
              <a:rPr lang="en-US" sz="4400" b="1" dirty="0">
                <a:latin typeface="Times New Roman" panose="02020603050405020304" pitchFamily="18" charset="0"/>
                <a:cs typeface="Times New Roman" panose="02020603050405020304" pitchFamily="18" charset="0"/>
              </a:rPr>
              <a:t>A multithreaded program </a:t>
            </a:r>
            <a:r>
              <a:rPr lang="en-US" sz="4400" dirty="0">
                <a:latin typeface="Times New Roman" panose="02020603050405020304" pitchFamily="18" charset="0"/>
                <a:cs typeface="Times New Roman" panose="02020603050405020304" pitchFamily="18" charset="0"/>
              </a:rPr>
              <a:t>contains two or more parts that can run </a:t>
            </a:r>
            <a:r>
              <a:rPr lang="en-US" sz="4400" dirty="0" smtClean="0">
                <a:latin typeface="Times New Roman" panose="02020603050405020304" pitchFamily="18" charset="0"/>
                <a:cs typeface="Times New Roman" panose="02020603050405020304" pitchFamily="18" charset="0"/>
              </a:rPr>
              <a:t>concurrently.</a:t>
            </a:r>
            <a:endParaRPr lang="en-US" sz="4300" dirty="0" smtClean="0">
              <a:latin typeface="Times New Roman" panose="02020603050405020304" pitchFamily="18" charset="0"/>
              <a:cs typeface="Times New Roman" panose="02020603050405020304" pitchFamily="18" charset="0"/>
            </a:endParaRPr>
          </a:p>
          <a:p>
            <a:pPr algn="just"/>
            <a:endParaRPr lang="en-US" sz="4300" dirty="0" smtClean="0">
              <a:latin typeface="Times New Roman" panose="02020603050405020304" pitchFamily="18" charset="0"/>
              <a:cs typeface="Times New Roman" panose="02020603050405020304" pitchFamily="18" charset="0"/>
            </a:endParaRPr>
          </a:p>
          <a:p>
            <a:pPr algn="just"/>
            <a:r>
              <a:rPr lang="en-US" sz="4300" dirty="0" smtClean="0">
                <a:latin typeface="Times New Roman" panose="02020603050405020304" pitchFamily="18" charset="0"/>
                <a:cs typeface="Times New Roman" panose="02020603050405020304" pitchFamily="18" charset="0"/>
              </a:rPr>
              <a:t>Each part of such a program is called a </a:t>
            </a:r>
            <a:r>
              <a:rPr lang="en-US" sz="4300" b="1" dirty="0" smtClean="0">
                <a:latin typeface="Times New Roman" panose="02020603050405020304" pitchFamily="18" charset="0"/>
                <a:cs typeface="Times New Roman" panose="02020603050405020304" pitchFamily="18" charset="0"/>
              </a:rPr>
              <a:t>thread</a:t>
            </a:r>
            <a:r>
              <a:rPr lang="en-US" sz="4300" dirty="0" smtClean="0">
                <a:latin typeface="Times New Roman" panose="02020603050405020304" pitchFamily="18" charset="0"/>
                <a:cs typeface="Times New Roman" panose="02020603050405020304" pitchFamily="18" charset="0"/>
              </a:rPr>
              <a:t>, and</a:t>
            </a:r>
          </a:p>
          <a:p>
            <a:pPr marL="0" indent="0" algn="just">
              <a:buNone/>
            </a:pPr>
            <a:r>
              <a:rPr lang="en-US" sz="4300" dirty="0" smtClean="0">
                <a:latin typeface="Times New Roman" panose="02020603050405020304" pitchFamily="18" charset="0"/>
                <a:cs typeface="Times New Roman" panose="02020603050405020304" pitchFamily="18" charset="0"/>
              </a:rPr>
              <a:t> many threads can run concurrently within a program.</a:t>
            </a:r>
          </a:p>
          <a:p>
            <a:pPr algn="just"/>
            <a:endParaRPr lang="en-US" sz="3400" dirty="0" smtClean="0">
              <a:solidFill>
                <a:schemeClr val="tx1"/>
              </a:solidFill>
              <a:latin typeface="Times New Roman" panose="02020603050405020304" pitchFamily="18" charset="0"/>
              <a:cs typeface="Times New Roman" panose="02020603050405020304" pitchFamily="18" charset="0"/>
            </a:endParaRPr>
          </a:p>
          <a:p>
            <a:pPr algn="just">
              <a:buFont typeface="Wingdings 3" charset="2"/>
              <a:buNone/>
            </a:pPr>
            <a:r>
              <a:rPr lang="en-US" sz="2100" dirty="0" smtClean="0">
                <a:solidFill>
                  <a:schemeClr val="tx1"/>
                </a:solidFill>
              </a:rPr>
              <a:t> </a:t>
            </a:r>
            <a:endParaRPr lang="en-US" sz="2100" dirty="0" smtClean="0"/>
          </a:p>
          <a:p>
            <a:endParaRPr lang="en-US" b="1" dirty="0" smtClean="0">
              <a:solidFill>
                <a:srgbClr val="000000"/>
              </a:solidFill>
              <a:latin typeface="Calibri Light"/>
            </a:endParaRPr>
          </a:p>
          <a:p>
            <a:endParaRPr lang="en-US" dirty="0" smtClean="0"/>
          </a:p>
          <a:p>
            <a:endParaRPr lang="en-US" dirty="0" smtClean="0"/>
          </a:p>
          <a:p>
            <a:endParaRPr lang="en-US" dirty="0" smtClean="0"/>
          </a:p>
          <a:p>
            <a:pPr marL="0" indent="0">
              <a:buFont typeface="Wingdings 3" charset="2"/>
              <a:buNone/>
            </a:pPr>
            <a:endParaRPr lang="en-US" dirty="0" smtClean="0"/>
          </a:p>
          <a:p>
            <a:endParaRPr lang="en-US" dirty="0"/>
          </a:p>
        </p:txBody>
      </p:sp>
    </p:spTree>
    <p:extLst>
      <p:ext uri="{BB962C8B-B14F-4D97-AF65-F5344CB8AC3E}">
        <p14:creationId xmlns:p14="http://schemas.microsoft.com/office/powerpoint/2010/main" val="2982281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smtClean="0"/>
              <a:t>Multithreading</a:t>
            </a:r>
            <a:endParaRPr lang="en-US" sz="3200" dirty="0"/>
          </a:p>
        </p:txBody>
      </p:sp>
      <p:sp>
        <p:nvSpPr>
          <p:cNvPr id="7" name="Content Placeholder 6"/>
          <p:cNvSpPr>
            <a:spLocks noGrp="1"/>
          </p:cNvSpPr>
          <p:nvPr>
            <p:ph idx="1"/>
          </p:nvPr>
        </p:nvSpPr>
        <p:spPr>
          <a:xfrm>
            <a:off x="202454" y="2292787"/>
            <a:ext cx="7473827" cy="4565214"/>
          </a:xfrm>
        </p:spPr>
        <p:txBody>
          <a:bodyPr>
            <a:normAutofit/>
          </a:bodyPr>
          <a:lstStyle/>
          <a:p>
            <a:r>
              <a:rPr lang="en-US" sz="2400" dirty="0">
                <a:latin typeface="Times New Roman" panose="02020603050405020304" pitchFamily="18" charset="0"/>
                <a:cs typeface="Times New Roman" panose="02020603050405020304" pitchFamily="18" charset="0"/>
              </a:rPr>
              <a:t>What is Thread in java</a:t>
            </a:r>
          </a:p>
          <a:p>
            <a:r>
              <a:rPr lang="en-US" sz="2400" dirty="0">
                <a:latin typeface="Times New Roman" panose="02020603050405020304" pitchFamily="18" charset="0"/>
                <a:cs typeface="Times New Roman" panose="02020603050405020304" pitchFamily="18" charset="0"/>
              </a:rPr>
              <a:t>A thread is a lightweight sub process, a </a:t>
            </a:r>
            <a:r>
              <a:rPr lang="en-US" sz="2400" dirty="0" smtClean="0">
                <a:latin typeface="Times New Roman" panose="02020603050405020304" pitchFamily="18" charset="0"/>
                <a:cs typeface="Times New Roman" panose="02020603050405020304" pitchFamily="18" charset="0"/>
              </a:rPr>
              <a:t>smallest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unit of processing.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separate path of execution.</a:t>
            </a:r>
          </a:p>
          <a:p>
            <a:r>
              <a:rPr lang="en-US" sz="2400" dirty="0">
                <a:latin typeface="Times New Roman" panose="02020603050405020304" pitchFamily="18" charset="0"/>
                <a:cs typeface="Times New Roman" panose="02020603050405020304" pitchFamily="18" charset="0"/>
              </a:rPr>
              <a:t>Threads are independent, if there occurs </a:t>
            </a:r>
            <a:r>
              <a:rPr lang="en-US" sz="2400" dirty="0" smtClean="0">
                <a:latin typeface="Times New Roman" panose="02020603050405020304" pitchFamily="18" charset="0"/>
                <a:cs typeface="Times New Roman" panose="02020603050405020304" pitchFamily="18" charset="0"/>
              </a:rPr>
              <a:t>exception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one thread,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doesn't affect other threads. It shares a common memory area.</a:t>
            </a:r>
          </a:p>
          <a:p>
            <a:pPr algn="just"/>
            <a:endParaRPr lang="en-US" b="1" dirty="0" smtClean="0"/>
          </a:p>
          <a:p>
            <a:pPr algn="just"/>
            <a:endParaRPr lang="en-US" b="1" dirty="0" smtClean="0"/>
          </a:p>
          <a:p>
            <a:endParaRPr lang="en-US" b="1" dirty="0" smtClean="0">
              <a:solidFill>
                <a:srgbClr val="000000"/>
              </a:solidFill>
              <a:latin typeface="Calibri Light"/>
            </a:endParaRPr>
          </a:p>
          <a:p>
            <a:endParaRPr lang="en-US" dirty="0" smtClean="0"/>
          </a:p>
          <a:p>
            <a:endParaRPr lang="en-US" dirty="0"/>
          </a:p>
          <a:p>
            <a:endParaRPr lang="en-US" dirty="0" smtClean="0"/>
          </a:p>
          <a:p>
            <a:pPr marL="0" indent="0">
              <a:buNone/>
            </a:pPr>
            <a:endParaRPr lang="en-US" dirty="0" smtClean="0"/>
          </a:p>
          <a:p>
            <a:endParaRPr lang="en-US" dirty="0"/>
          </a:p>
        </p:txBody>
      </p:sp>
      <p:pic>
        <p:nvPicPr>
          <p:cNvPr id="1026" name="Picture 2" descr="what is thread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1680633"/>
            <a:ext cx="4940299" cy="517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64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smtClean="0"/>
              <a:t>Multithreading</a:t>
            </a:r>
            <a:endParaRPr lang="en-US" sz="3200" dirty="0"/>
          </a:p>
        </p:txBody>
      </p:sp>
      <p:sp>
        <p:nvSpPr>
          <p:cNvPr id="7" name="Content Placeholder 6"/>
          <p:cNvSpPr>
            <a:spLocks noGrp="1"/>
          </p:cNvSpPr>
          <p:nvPr>
            <p:ph idx="1"/>
          </p:nvPr>
        </p:nvSpPr>
        <p:spPr>
          <a:xfrm>
            <a:off x="1154954" y="2363694"/>
            <a:ext cx="10770346" cy="4289612"/>
          </a:xfrm>
        </p:spPr>
        <p:txBody>
          <a:bodyPr>
            <a:normAutofit/>
          </a:bodyPr>
          <a:lstStyle/>
          <a:p>
            <a:r>
              <a:rPr lang="en-US" sz="2400" dirty="0">
                <a:latin typeface="Times New Roman" panose="02020603050405020304" pitchFamily="18" charset="0"/>
                <a:cs typeface="Times New Roman" panose="02020603050405020304" pitchFamily="18" charset="0"/>
              </a:rPr>
              <a:t>Multithreading has several advantages over Multiprocessing such as;</a:t>
            </a:r>
          </a:p>
          <a:p>
            <a:r>
              <a:rPr lang="en-US" sz="2400" dirty="0">
                <a:latin typeface="Times New Roman" panose="02020603050405020304" pitchFamily="18" charset="0"/>
                <a:cs typeface="Times New Roman" panose="02020603050405020304" pitchFamily="18" charset="0"/>
              </a:rPr>
              <a:t>Threads are lightweight compared to </a:t>
            </a:r>
            <a:r>
              <a:rPr lang="en-US" sz="2400" dirty="0" smtClean="0">
                <a:latin typeface="Times New Roman" panose="02020603050405020304" pitchFamily="18" charset="0"/>
                <a:cs typeface="Times New Roman" panose="02020603050405020304" pitchFamily="18" charset="0"/>
              </a:rPr>
              <a:t>processes</a:t>
            </a:r>
          </a:p>
          <a:p>
            <a:r>
              <a:rPr lang="en-US" sz="2400" dirty="0">
                <a:latin typeface="Times New Roman" panose="02020603050405020304" pitchFamily="18" charset="0"/>
                <a:cs typeface="Times New Roman" panose="02020603050405020304" pitchFamily="18" charset="0"/>
              </a:rPr>
              <a:t>Threads allow different tasks to be performed concurrently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Threads share the same address space and therefore can share both data and code</a:t>
            </a:r>
          </a:p>
          <a:p>
            <a:r>
              <a:rPr lang="en-US" sz="2400" dirty="0">
                <a:latin typeface="Times New Roman" panose="02020603050405020304" pitchFamily="18" charset="0"/>
                <a:cs typeface="Times New Roman" panose="02020603050405020304" pitchFamily="18" charset="0"/>
              </a:rPr>
              <a:t>Context switching between threads is usually less expensive than between processes</a:t>
            </a:r>
          </a:p>
          <a:p>
            <a:r>
              <a:rPr lang="en-US" sz="2400" dirty="0">
                <a:latin typeface="Times New Roman" panose="02020603050405020304" pitchFamily="18" charset="0"/>
                <a:cs typeface="Times New Roman" panose="02020603050405020304" pitchFamily="18" charset="0"/>
              </a:rPr>
              <a:t>Cost of thread intercommunication is relatively low </a:t>
            </a:r>
            <a:r>
              <a:rPr lang="en-US" sz="2400" dirty="0" smtClean="0">
                <a:latin typeface="Times New Roman" panose="02020603050405020304" pitchFamily="18" charset="0"/>
                <a:cs typeface="Times New Roman" panose="02020603050405020304" pitchFamily="18" charset="0"/>
              </a:rPr>
              <a:t>than </a:t>
            </a:r>
            <a:r>
              <a:rPr lang="en-US" sz="2400" dirty="0">
                <a:latin typeface="Times New Roman" panose="02020603050405020304" pitchFamily="18" charset="0"/>
                <a:cs typeface="Times New Roman" panose="02020603050405020304" pitchFamily="18" charset="0"/>
              </a:rPr>
              <a:t>that of process intercommunication</a:t>
            </a:r>
          </a:p>
          <a:p>
            <a:pPr marL="0" indent="0">
              <a:buNone/>
            </a:pP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a:endParaRPr lang="en-US" b="1" dirty="0" smtClean="0"/>
          </a:p>
          <a:p>
            <a:pPr algn="just"/>
            <a:endParaRPr lang="en-US" b="1" dirty="0" smtClean="0"/>
          </a:p>
          <a:p>
            <a:endParaRPr lang="en-US" b="1" dirty="0" smtClean="0">
              <a:solidFill>
                <a:srgbClr val="000000"/>
              </a:solidFill>
              <a:latin typeface="Calibri Light"/>
            </a:endParaRPr>
          </a:p>
          <a:p>
            <a:endParaRPr lang="en-US" dirty="0" smtClean="0"/>
          </a:p>
          <a:p>
            <a:endParaRPr lang="en-US" dirty="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149495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9" y="31234"/>
            <a:ext cx="10363201" cy="8063746"/>
          </a:xfrm>
          <a:prstGeom prst="rect">
            <a:avLst/>
          </a:prstGeom>
        </p:spPr>
        <p:txBody>
          <a:bodyPr wrap="square">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J</a:t>
            </a:r>
            <a:r>
              <a:rPr lang="en-US" sz="3200" dirty="0">
                <a:latin typeface="Times New Roman" panose="02020603050405020304" pitchFamily="18" charset="0"/>
                <a:cs typeface="Times New Roman" panose="02020603050405020304" pitchFamily="18" charset="0"/>
              </a:rPr>
              <a:t>ava is a </a:t>
            </a:r>
            <a:r>
              <a:rPr lang="en-US" sz="3200" i="1" dirty="0">
                <a:latin typeface="Times New Roman" panose="02020603050405020304" pitchFamily="18" charset="0"/>
                <a:cs typeface="Times New Roman" panose="02020603050405020304" pitchFamily="18" charset="0"/>
              </a:rPr>
              <a:t>multi-threaded programming language</a:t>
            </a:r>
            <a:r>
              <a:rPr lang="en-US" sz="3200" dirty="0">
                <a:latin typeface="Times New Roman" panose="02020603050405020304" pitchFamily="18" charset="0"/>
                <a:cs typeface="Times New Roman" panose="02020603050405020304" pitchFamily="18" charset="0"/>
              </a:rPr>
              <a:t> which means we can develop multi-threaded program using Java</a:t>
            </a:r>
            <a:r>
              <a:rPr lang="en-US" sz="32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Java </a:t>
            </a:r>
            <a:r>
              <a:rPr lang="en-US" sz="3200" dirty="0">
                <a:latin typeface="Times New Roman" panose="02020603050405020304" pitchFamily="18" charset="0"/>
                <a:cs typeface="Times New Roman" panose="02020603050405020304" pitchFamily="18" charset="0"/>
              </a:rPr>
              <a:t>provides built-in support for multithreaded programming. </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Java makes concurrency available to the programmer through its APIs</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32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Every thread in Java is created and controlled by the </a:t>
            </a:r>
            <a:r>
              <a:rPr lang="en-US" sz="3200" b="1" dirty="0" err="1">
                <a:latin typeface="Times New Roman" panose="02020603050405020304" pitchFamily="18" charset="0"/>
                <a:cs typeface="Times New Roman" panose="02020603050405020304" pitchFamily="18" charset="0"/>
              </a:rPr>
              <a:t>java.lang.Thread</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class</a:t>
            </a:r>
            <a:r>
              <a:rPr lang="en-US" sz="32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programmer specifies that application contains threads of execution, where each tread designates a portion of a program that may execute concurrently with other threads. This capability is called </a:t>
            </a:r>
            <a:r>
              <a:rPr lang="en-US" sz="2800" b="1" dirty="0">
                <a:latin typeface="Times New Roman" panose="02020603050405020304" pitchFamily="18" charset="0"/>
                <a:cs typeface="Times New Roman" panose="02020603050405020304" pitchFamily="18" charset="0"/>
              </a:rPr>
              <a:t>Multithreading</a:t>
            </a:r>
            <a:r>
              <a:rPr lang="en-US" sz="2800" dirty="0">
                <a:latin typeface="Times New Roman" panose="02020603050405020304" pitchFamily="18" charset="0"/>
                <a:cs typeface="Times New Roman" panose="02020603050405020304" pitchFamily="18" charset="0"/>
              </a:rPr>
              <a:t>.</a:t>
            </a:r>
          </a:p>
          <a:p>
            <a:pPr algn="just">
              <a:buNone/>
            </a:pPr>
            <a:r>
              <a:rPr lang="en-US" dirty="0">
                <a:latin typeface="Times New Roman" panose="02020603050405020304" pitchFamily="18" charset="0"/>
                <a:cs typeface="Times New Roman" panose="02020603050405020304" pitchFamily="18" charset="0"/>
              </a:rPr>
              <a:t> </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521723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4801</TotalTime>
  <Words>1379</Words>
  <Application>Microsoft Office PowerPoint</Application>
  <PresentationFormat>Widescreen</PresentationFormat>
  <Paragraphs>306</Paragraphs>
  <Slides>31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Arial</vt:lpstr>
      <vt:lpstr>Calibri</vt:lpstr>
      <vt:lpstr>Calibri Light</vt:lpstr>
      <vt:lpstr>Century Gothic</vt:lpstr>
      <vt:lpstr>Consolas</vt:lpstr>
      <vt:lpstr>erdana</vt:lpstr>
      <vt:lpstr>Open Sans</vt:lpstr>
      <vt:lpstr>raleway</vt:lpstr>
      <vt:lpstr>times new roman</vt:lpstr>
      <vt:lpstr>times new roman</vt:lpstr>
      <vt:lpstr>Verdana</vt:lpstr>
      <vt:lpstr>Verdana</vt:lpstr>
      <vt:lpstr>Wingdings</vt:lpstr>
      <vt:lpstr>Wingdings 3</vt:lpstr>
      <vt:lpstr>Ion Boardroom</vt:lpstr>
      <vt:lpstr>Object Oriented Programming    in JAVA</vt:lpstr>
      <vt:lpstr>PowerPoint Presentation</vt:lpstr>
      <vt:lpstr>PowerPoint Presentation</vt:lpstr>
      <vt:lpstr>PowerPoint Presentation</vt:lpstr>
      <vt:lpstr>PowerPoint Presentation</vt:lpstr>
      <vt:lpstr>PowerPoint Presentation</vt:lpstr>
      <vt:lpstr>Multithreading</vt:lpstr>
      <vt:lpstr>Multithreading</vt:lpstr>
      <vt:lpstr>PowerPoint Presentation</vt:lpstr>
      <vt:lpstr>Multithreading</vt:lpstr>
      <vt:lpstr>Multithreading</vt:lpstr>
      <vt:lpstr>PowerPoint Presentation</vt:lpstr>
      <vt:lpstr>PowerPoint Presentation</vt:lpstr>
      <vt:lpstr>PowerPoint Presentation</vt:lpstr>
      <vt:lpstr>PowerPoint Presentation</vt:lpstr>
      <vt:lpstr>PowerPoint Presentation</vt:lpstr>
      <vt:lpstr>  start () and  run() method   </vt:lpstr>
      <vt:lpstr>  Sleep method in java  </vt:lpstr>
      <vt:lpstr>  join method  </vt:lpstr>
      <vt:lpstr>PowerPoint Presentation</vt:lpstr>
      <vt:lpstr>PowerPoint Presentation</vt:lpstr>
      <vt:lpstr>  Runnable interface: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Sajjad</cp:lastModifiedBy>
  <cp:revision>1088</cp:revision>
  <dcterms:created xsi:type="dcterms:W3CDTF">2014-09-12T02:08:24Z</dcterms:created>
  <dcterms:modified xsi:type="dcterms:W3CDTF">2018-08-05T04:55:44Z</dcterms:modified>
</cp:coreProperties>
</file>