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9" r:id="rId1"/>
  </p:sldMasterIdLst>
  <p:notesMasterIdLst>
    <p:notesMasterId r:id="rId47"/>
  </p:notesMasterIdLst>
  <p:sldIdLst>
    <p:sldId id="259" r:id="rId2"/>
    <p:sldId id="322" r:id="rId3"/>
    <p:sldId id="349" r:id="rId4"/>
    <p:sldId id="324" r:id="rId5"/>
    <p:sldId id="325" r:id="rId6"/>
    <p:sldId id="337" r:id="rId7"/>
    <p:sldId id="338" r:id="rId8"/>
    <p:sldId id="323" r:id="rId9"/>
    <p:sldId id="326" r:id="rId10"/>
    <p:sldId id="328" r:id="rId11"/>
    <p:sldId id="329" r:id="rId12"/>
    <p:sldId id="327" r:id="rId13"/>
    <p:sldId id="311" r:id="rId14"/>
    <p:sldId id="296" r:id="rId15"/>
    <p:sldId id="313" r:id="rId16"/>
    <p:sldId id="297" r:id="rId17"/>
    <p:sldId id="314" r:id="rId18"/>
    <p:sldId id="315" r:id="rId19"/>
    <p:sldId id="316" r:id="rId20"/>
    <p:sldId id="317" r:id="rId21"/>
    <p:sldId id="343" r:id="rId22"/>
    <p:sldId id="344" r:id="rId23"/>
    <p:sldId id="340" r:id="rId24"/>
    <p:sldId id="342" r:id="rId25"/>
    <p:sldId id="341" r:id="rId26"/>
    <p:sldId id="345" r:id="rId27"/>
    <p:sldId id="346" r:id="rId28"/>
    <p:sldId id="330" r:id="rId29"/>
    <p:sldId id="332" r:id="rId30"/>
    <p:sldId id="333" r:id="rId31"/>
    <p:sldId id="331" r:id="rId32"/>
    <p:sldId id="301" r:id="rId33"/>
    <p:sldId id="319" r:id="rId34"/>
    <p:sldId id="334" r:id="rId35"/>
    <p:sldId id="348" r:id="rId36"/>
    <p:sldId id="304" r:id="rId37"/>
    <p:sldId id="347" r:id="rId38"/>
    <p:sldId id="305" r:id="rId39"/>
    <p:sldId id="306" r:id="rId40"/>
    <p:sldId id="307" r:id="rId41"/>
    <p:sldId id="335" r:id="rId42"/>
    <p:sldId id="336" r:id="rId43"/>
    <p:sldId id="308" r:id="rId44"/>
    <p:sldId id="309" r:id="rId45"/>
    <p:sldId id="292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91577" autoAdjust="0"/>
  </p:normalViewPr>
  <p:slideViewPr>
    <p:cSldViewPr snapToGrid="0">
      <p:cViewPr varScale="1">
        <p:scale>
          <a:sx n="71" d="100"/>
          <a:sy n="71" d="100"/>
        </p:scale>
        <p:origin x="28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6D1F9-9F4C-496C-BDCC-4A9FDD68C929}" type="datetimeFigureOut">
              <a:rPr lang="en-US"/>
              <a:pPr/>
              <a:t>3/28/2020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C7602-6E33-407F-94B3-377BE62CDA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7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C7602-6E33-407F-94B3-377BE62CDAC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50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C7602-6E33-407F-94B3-377BE62CDAC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9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C7602-6E33-407F-94B3-377BE62CDAC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28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C7602-6E33-407F-94B3-377BE62CDAC7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824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9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9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955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89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45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87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88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22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1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9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0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85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1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7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5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19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1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31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java/lang/index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589" y="3200400"/>
            <a:ext cx="9222603" cy="1371600"/>
          </a:xfrm>
        </p:spPr>
        <p:txBody>
          <a:bodyPr/>
          <a:lstStyle/>
          <a:p>
            <a:pPr algn="ctr"/>
            <a:r>
              <a:rPr lang="en-US" dirty="0" smtClean="0"/>
              <a:t>Object Oriented Programming </a:t>
            </a:r>
            <a:br>
              <a:rPr lang="en-US" dirty="0" smtClean="0"/>
            </a:br>
            <a:r>
              <a:rPr lang="en-US" dirty="0" smtClean="0"/>
              <a:t>In </a:t>
            </a:r>
            <a:br>
              <a:rPr lang="en-US" dirty="0" smtClean="0"/>
            </a:b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051" y="4876800"/>
            <a:ext cx="9756141" cy="12954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 (Practical#02)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954" y="2298700"/>
            <a:ext cx="11418046" cy="4203700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Java.lang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contains the classes that are fundamental to the design of the Java programming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Java.lang (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object.Integer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String……)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www.tutorialspoint.com/java/lang/index.htm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contains the collections framework, legacy collection classes, event model, date and time facilities, internationalization, and miscellaneous utility classes.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33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300" y="261541"/>
            <a:ext cx="10134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610B38"/>
                </a:solidFill>
                <a:latin typeface="erdana"/>
              </a:rPr>
              <a:t>Java Scanner </a:t>
            </a:r>
            <a:r>
              <a:rPr lang="en-US" dirty="0" smtClean="0">
                <a:solidFill>
                  <a:srgbClr val="610B38"/>
                </a:solidFill>
                <a:latin typeface="erdana"/>
              </a:rPr>
              <a:t>class  ( </a:t>
            </a:r>
            <a:r>
              <a:rPr lang="en-US" dirty="0"/>
              <a:t>Java Scanner </a:t>
            </a:r>
            <a:r>
              <a:rPr lang="en-US" dirty="0" smtClean="0"/>
              <a:t> gets </a:t>
            </a:r>
            <a:r>
              <a:rPr lang="en-US" dirty="0"/>
              <a:t>input from </a:t>
            </a:r>
            <a:r>
              <a:rPr lang="en-US" dirty="0" smtClean="0"/>
              <a:t>console)</a:t>
            </a:r>
            <a:endParaRPr lang="en-US" dirty="0">
              <a:solidFill>
                <a:srgbClr val="610B38"/>
              </a:solidFill>
              <a:latin typeface="erdana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There are various ways to read input from the keyboard, the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java.util.Scanner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class is one of them.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Java Scanner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class breaks the input into tokens using a delimiter that is whitespace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bydefault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. It provides many methods to read and parse various primitive values.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				https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://www.tutorialspoint.com/java/util/index.htm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24" y="2064266"/>
            <a:ext cx="9832976" cy="456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9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830" y="2306320"/>
            <a:ext cx="9338982" cy="4094480"/>
          </a:xfrm>
        </p:spPr>
        <p:txBody>
          <a:bodyPr/>
          <a:lstStyle/>
          <a:p>
            <a:r>
              <a:rPr lang="en-US" b="1" dirty="0" smtClean="0"/>
              <a:t>Arithmetic Operators           </a:t>
            </a:r>
          </a:p>
          <a:p>
            <a:pPr marL="457200" lvl="1" indent="0">
              <a:buNone/>
            </a:pPr>
            <a:r>
              <a:rPr lang="en-US" b="1" dirty="0" smtClean="0"/>
              <a:t>		</a:t>
            </a:r>
          </a:p>
          <a:p>
            <a:pPr lvl="1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041345" y="3364029"/>
          <a:ext cx="6014720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4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0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+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Addition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354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__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 Subtraction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174">
                <a:tc>
                  <a:txBody>
                    <a:bodyPr/>
                    <a:lstStyle/>
                    <a:p>
                      <a:r>
                        <a:rPr lang="en-US" sz="2000" b="1" smtClean="0"/>
                        <a:t>*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Multiplication		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Division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Modulus	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28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0"/>
            <a:ext cx="10515240" cy="92371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 smtClean="0"/>
              <a:t>Arithmetic Operator Example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878421" y="790140"/>
            <a:ext cx="10515240" cy="5704789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class </a:t>
            </a:r>
            <a:r>
              <a:rPr lang="en-US" sz="2400" dirty="0" err="1" smtClean="0"/>
              <a:t>ArthemticOperator</a:t>
            </a:r>
            <a:r>
              <a:rPr lang="en-US" sz="2400" dirty="0" smtClean="0"/>
              <a:t> {</a:t>
            </a:r>
          </a:p>
          <a:p>
            <a:r>
              <a:rPr lang="en-US" sz="2400" dirty="0" smtClean="0"/>
              <a:t>public static void main(String </a:t>
            </a:r>
            <a:r>
              <a:rPr lang="en-US" sz="2400" dirty="0" err="1" smtClean="0"/>
              <a:t>args</a:t>
            </a:r>
            <a:r>
              <a:rPr lang="en-US" sz="2400" dirty="0" smtClean="0"/>
              <a:t>[]) {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a = 4,  b = 2, c;</a:t>
            </a:r>
          </a:p>
          <a:p>
            <a:r>
              <a:rPr lang="en-US" sz="2400" dirty="0" smtClean="0"/>
              <a:t>c = a + b;</a:t>
            </a:r>
          </a:p>
          <a:p>
            <a:r>
              <a:rPr lang="en-US" sz="2400" dirty="0" err="1" smtClean="0"/>
              <a:t>System.out.println</a:t>
            </a:r>
            <a:r>
              <a:rPr lang="en-US" sz="2400" dirty="0" smtClean="0"/>
              <a:t>(“Addition: ”+c);</a:t>
            </a:r>
          </a:p>
          <a:p>
            <a:r>
              <a:rPr lang="en-US" sz="2400" dirty="0" smtClean="0"/>
              <a:t>c = a – b;</a:t>
            </a:r>
          </a:p>
          <a:p>
            <a:r>
              <a:rPr lang="en-US" sz="2400" dirty="0" err="1" smtClean="0"/>
              <a:t>System.out.println</a:t>
            </a:r>
            <a:r>
              <a:rPr lang="en-US" sz="2400" dirty="0" smtClean="0"/>
              <a:t>(“Subtraction: ”+c);</a:t>
            </a: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 = a * b;</a:t>
            </a: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System.out.println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(“Multiplication: ”+c);</a:t>
            </a: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 = a / b;</a:t>
            </a: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System.out.println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(“Division: ”+c); </a:t>
            </a: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 = a % b;</a:t>
            </a: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System.out.println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(“Modulus: ”+c); </a:t>
            </a: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 } </a:t>
            </a:r>
            <a:endParaRPr lang="en-US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  <a:defRPr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3600" b="1" dirty="0" smtClean="0"/>
              <a:t>	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530283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Assignment Operators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810" y="2249170"/>
            <a:ext cx="7549178" cy="4391660"/>
          </a:xfrm>
        </p:spPr>
        <p:txBody>
          <a:bodyPr/>
          <a:lstStyle/>
          <a:p>
            <a:r>
              <a:rPr lang="en-US" sz="2400" dirty="0"/>
              <a:t>Java provides several assignment operators for abbreviating assignment expressions. </a:t>
            </a:r>
            <a:endParaRPr lang="en-US" sz="2400" dirty="0" smtClean="0"/>
          </a:p>
          <a:p>
            <a:r>
              <a:rPr lang="en-US" sz="2400" dirty="0" smtClean="0"/>
              <a:t>For example</a:t>
            </a:r>
            <a:r>
              <a:rPr lang="en-US" sz="2400" dirty="0"/>
              <a:t>, you can abbreviate the </a:t>
            </a:r>
            <a:r>
              <a:rPr lang="en-US" sz="2400" dirty="0" smtClean="0"/>
              <a:t>statement      </a:t>
            </a:r>
          </a:p>
          <a:p>
            <a:pPr lvl="1">
              <a:buNone/>
            </a:pPr>
            <a:r>
              <a:rPr lang="en-US" sz="2000" dirty="0" smtClean="0"/>
              <a:t>		     </a:t>
            </a:r>
            <a:r>
              <a:rPr lang="en-US" sz="2000" b="1" dirty="0" smtClean="0"/>
              <a:t>c </a:t>
            </a:r>
            <a:r>
              <a:rPr lang="en-US" sz="2000" b="1" dirty="0"/>
              <a:t>= c + 3;</a:t>
            </a:r>
          </a:p>
          <a:p>
            <a:r>
              <a:rPr lang="en-US" sz="2400" dirty="0"/>
              <a:t>with the </a:t>
            </a:r>
            <a:r>
              <a:rPr lang="en-US" sz="2400" i="1" dirty="0"/>
              <a:t>addition assignment operator</a:t>
            </a:r>
            <a:r>
              <a:rPr lang="en-US" sz="2400" dirty="0"/>
              <a:t>, </a:t>
            </a:r>
            <a:r>
              <a:rPr lang="en-US" sz="2400" b="1" i="1" dirty="0"/>
              <a:t>+=</a:t>
            </a:r>
            <a:r>
              <a:rPr lang="en-US" sz="2400" dirty="0"/>
              <a:t>, </a:t>
            </a:r>
            <a:r>
              <a:rPr lang="en-US" sz="2400" dirty="0" smtClean="0"/>
              <a:t>as</a:t>
            </a:r>
          </a:p>
          <a:p>
            <a:pPr>
              <a:buNone/>
            </a:pPr>
            <a:r>
              <a:rPr lang="en-US" sz="2400" dirty="0" smtClean="0"/>
              <a:t>               </a:t>
            </a:r>
            <a:r>
              <a:rPr lang="en-US" sz="2400" b="1" dirty="0" smtClean="0"/>
              <a:t>c </a:t>
            </a:r>
            <a:r>
              <a:rPr lang="en-US" sz="2400" b="1" dirty="0"/>
              <a:t>+= 3</a:t>
            </a:r>
            <a:r>
              <a:rPr lang="en-US" sz="2400" b="1" dirty="0" smtClean="0"/>
              <a:t>;		</a:t>
            </a:r>
          </a:p>
          <a:p>
            <a:pPr lvl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575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0"/>
            <a:ext cx="10515240" cy="92371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 smtClean="0"/>
              <a:t>Compound Assignment Operators</a:t>
            </a:r>
            <a:br>
              <a:rPr lang="en-US" sz="4400" dirty="0" smtClean="0"/>
            </a:b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878421" y="790140"/>
            <a:ext cx="10515240" cy="5704789"/>
          </a:xfrm>
          <a:prstGeom prst="rect">
            <a:avLst/>
          </a:prstGeom>
        </p:spPr>
        <p:txBody>
          <a:bodyPr/>
          <a:lstStyle/>
          <a:p>
            <a:endParaRPr lang="en-US" sz="2400" dirty="0" smtClean="0"/>
          </a:p>
          <a:p>
            <a:pPr>
              <a:buNone/>
            </a:pPr>
            <a:r>
              <a:rPr lang="en-US" sz="3600" b="1" dirty="0" smtClean="0"/>
              <a:t>	</a:t>
            </a:r>
            <a:endParaRPr lang="en-US" sz="36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284756"/>
              </p:ext>
            </p:extLst>
          </p:nvPr>
        </p:nvGraphicFramePr>
        <p:xfrm>
          <a:off x="346776" y="1045694"/>
          <a:ext cx="10327053" cy="493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1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1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735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Example Expression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896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+=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var1+=var2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</a:t>
                      </a:r>
                      <a:r>
                        <a:rPr lang="en-US" baseline="0" dirty="0" smtClean="0"/>
                        <a:t>1 is assigned the value </a:t>
                      </a:r>
                      <a:r>
                        <a:rPr lang="en-US" b="1" baseline="0" dirty="0" smtClean="0"/>
                        <a:t>that is</a:t>
                      </a:r>
                      <a:r>
                        <a:rPr lang="en-US" baseline="0" dirty="0" smtClean="0"/>
                        <a:t> the sum of var1 and var2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290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_=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 </a:t>
                      </a:r>
                      <a:r>
                        <a:rPr lang="en-US" dirty="0" smtClean="0"/>
                        <a:t>var1-=var2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</a:t>
                      </a:r>
                      <a:r>
                        <a:rPr lang="en-US" baseline="0" dirty="0" smtClean="0"/>
                        <a:t>1 is assigned the value </a:t>
                      </a:r>
                      <a:r>
                        <a:rPr lang="en-US" b="1" baseline="0" dirty="0" smtClean="0"/>
                        <a:t>that is</a:t>
                      </a:r>
                      <a:r>
                        <a:rPr lang="en-US" baseline="0" dirty="0" smtClean="0"/>
                        <a:t> the value of var2 subtracted from the value of var1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6683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*=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var1*=var2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650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/=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67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%=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3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0283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Increment &amp; Decrement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934" y="2294890"/>
            <a:ext cx="8825659" cy="3968750"/>
          </a:xfrm>
        </p:spPr>
        <p:txBody>
          <a:bodyPr/>
          <a:lstStyle/>
          <a:p>
            <a:r>
              <a:rPr lang="en-US" b="1" dirty="0" smtClean="0"/>
              <a:t>Increment &amp; Decrement Operators :  </a:t>
            </a:r>
            <a:r>
              <a:rPr lang="en-US" dirty="0" smtClean="0"/>
              <a:t>Java provides two unary operators for adding 1 to or subtracting 1 from the value of a numeric variable.</a:t>
            </a:r>
            <a:endParaRPr lang="en-US" b="1" dirty="0" smtClean="0"/>
          </a:p>
          <a:p>
            <a:pPr marL="457200" lvl="1" indent="0">
              <a:buNone/>
            </a:pPr>
            <a:r>
              <a:rPr lang="en-US" b="1" dirty="0" smtClean="0"/>
              <a:t>		</a:t>
            </a:r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70" y="2883878"/>
            <a:ext cx="9852660" cy="378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2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0"/>
            <a:ext cx="10515240" cy="92371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dirty="0" smtClean="0"/>
              <a:t>Increment &amp; Decrement Operators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878421" y="790140"/>
            <a:ext cx="10515240" cy="5704789"/>
          </a:xfrm>
          <a:prstGeom prst="rect">
            <a:avLst/>
          </a:prstGeom>
        </p:spPr>
        <p:txBody>
          <a:bodyPr/>
          <a:lstStyle/>
          <a:p>
            <a:endParaRPr lang="en-US" sz="2400" dirty="0" smtClean="0"/>
          </a:p>
          <a:p>
            <a:pPr>
              <a:buNone/>
            </a:pPr>
            <a:r>
              <a:rPr lang="en-US" sz="3600" b="1" dirty="0" smtClean="0"/>
              <a:t>	</a:t>
            </a:r>
            <a:endParaRPr lang="en-US" sz="36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284756"/>
              </p:ext>
            </p:extLst>
          </p:nvPr>
        </p:nvGraphicFramePr>
        <p:xfrm>
          <a:off x="346776" y="1045694"/>
          <a:ext cx="10827729" cy="2853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0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735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Example Expression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896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++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var1=++var2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</a:t>
                      </a:r>
                      <a:r>
                        <a:rPr lang="en-US" baseline="0" dirty="0" smtClean="0"/>
                        <a:t>1 is assigned the value </a:t>
                      </a:r>
                      <a:r>
                        <a:rPr lang="en-US" b="0" baseline="0" dirty="0" smtClean="0"/>
                        <a:t>of</a:t>
                      </a:r>
                      <a:r>
                        <a:rPr lang="en-US" baseline="0" dirty="0" smtClean="0"/>
                        <a:t> var2+1.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290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++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 </a:t>
                      </a:r>
                      <a:r>
                        <a:rPr lang="en-US" dirty="0" smtClean="0"/>
                        <a:t>var1=var2++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</a:t>
                      </a:r>
                      <a:r>
                        <a:rPr lang="en-US" baseline="0" dirty="0" smtClean="0"/>
                        <a:t>1 is assigned the value </a:t>
                      </a:r>
                      <a:r>
                        <a:rPr lang="en-US" b="0" baseline="0" dirty="0" smtClean="0"/>
                        <a:t>of</a:t>
                      </a:r>
                      <a:r>
                        <a:rPr lang="en-US" baseline="0" dirty="0" smtClean="0"/>
                        <a:t> var2. var2 is incremented by 1.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092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--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var1= --var2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32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var1=var2--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0283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0"/>
            <a:ext cx="10515240" cy="92371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000" b="1" dirty="0" err="1" smtClean="0"/>
              <a:t>Preincrementing</a:t>
            </a:r>
            <a:r>
              <a:rPr lang="en-US" sz="4000" b="1" dirty="0" smtClean="0"/>
              <a:t> and </a:t>
            </a:r>
            <a:r>
              <a:rPr lang="en-US" sz="4000" b="1" dirty="0" err="1" smtClean="0"/>
              <a:t>postincrementing</a:t>
            </a:r>
            <a:r>
              <a:rPr lang="en-US" sz="4000" b="1" dirty="0" smtClean="0"/>
              <a:t> Example</a:t>
            </a:r>
            <a:endParaRPr lang="en-US" sz="4000" dirty="0"/>
          </a:p>
        </p:txBody>
      </p:sp>
      <p:sp>
        <p:nvSpPr>
          <p:cNvPr id="122" name="TextShape 2"/>
          <p:cNvSpPr txBox="1"/>
          <p:nvPr/>
        </p:nvSpPr>
        <p:spPr>
          <a:xfrm>
            <a:off x="878421" y="790140"/>
            <a:ext cx="10515240" cy="5704789"/>
          </a:xfrm>
          <a:prstGeom prst="rect">
            <a:avLst/>
          </a:prstGeom>
        </p:spPr>
        <p:txBody>
          <a:bodyPr/>
          <a:lstStyle/>
          <a:p>
            <a:endParaRPr lang="en-US" sz="2400" dirty="0" smtClean="0"/>
          </a:p>
          <a:p>
            <a:pPr>
              <a:buNone/>
            </a:pPr>
            <a:r>
              <a:rPr lang="en-US" sz="3600" b="1" dirty="0" smtClean="0"/>
              <a:t>	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1129553" y="874453"/>
            <a:ext cx="8565776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public class Increment {  </a:t>
            </a:r>
          </a:p>
          <a:p>
            <a:r>
              <a:rPr lang="en-US" sz="2400" b="1" dirty="0" smtClean="0"/>
              <a:t>// main method begins execution of Java application</a:t>
            </a:r>
          </a:p>
          <a:p>
            <a:r>
              <a:rPr lang="en-US" sz="2400" dirty="0" smtClean="0"/>
              <a:t> public static void main( String </a:t>
            </a:r>
            <a:r>
              <a:rPr lang="en-US" sz="2400" dirty="0" err="1" smtClean="0"/>
              <a:t>args</a:t>
            </a:r>
            <a:r>
              <a:rPr lang="en-US" sz="2400" dirty="0" smtClean="0"/>
              <a:t>[] ) {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c; </a:t>
            </a:r>
          </a:p>
          <a:p>
            <a:r>
              <a:rPr lang="en-US" sz="2400" dirty="0" smtClean="0"/>
              <a:t> c = 5;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 c ); 	</a:t>
            </a:r>
            <a:r>
              <a:rPr lang="en-US" sz="2400" b="1" dirty="0" smtClean="0"/>
              <a:t>// print 5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 </a:t>
            </a:r>
            <a:r>
              <a:rPr lang="en-US" sz="2400" dirty="0" err="1" smtClean="0"/>
              <a:t>c++</a:t>
            </a:r>
            <a:r>
              <a:rPr lang="en-US" sz="2400" dirty="0" smtClean="0"/>
              <a:t> ); 	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 c ); 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(); 	</a:t>
            </a:r>
          </a:p>
          <a:p>
            <a:r>
              <a:rPr lang="en-US" sz="2400" dirty="0" smtClean="0"/>
              <a:t> c = 5;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 c ); 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 ++c ); 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 c ); </a:t>
            </a:r>
          </a:p>
          <a:p>
            <a:r>
              <a:rPr lang="en-US" sz="2400" dirty="0" smtClean="0"/>
              <a:t> } </a:t>
            </a:r>
            <a:r>
              <a:rPr lang="en-US" sz="2400" b="1" dirty="0" smtClean="0"/>
              <a:t>// end method main</a:t>
            </a:r>
            <a:endParaRPr lang="en-US" sz="2800" b="1" dirty="0" smtClean="0"/>
          </a:p>
          <a:p>
            <a:r>
              <a:rPr lang="en-US" sz="2800" dirty="0" smtClean="0"/>
              <a:t> } // end class Increment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530283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0"/>
            <a:ext cx="10515240" cy="92371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000" b="1" dirty="0" err="1" smtClean="0"/>
              <a:t>Preincrementing</a:t>
            </a:r>
            <a:r>
              <a:rPr lang="en-US" sz="4000" b="1" dirty="0" smtClean="0"/>
              <a:t> and </a:t>
            </a:r>
            <a:r>
              <a:rPr lang="en-US" sz="4000" b="1" dirty="0" err="1" smtClean="0"/>
              <a:t>postincrementing</a:t>
            </a:r>
            <a:r>
              <a:rPr lang="en-US" sz="4000" b="1" dirty="0" smtClean="0"/>
              <a:t> Example</a:t>
            </a:r>
            <a:endParaRPr sz="1600"/>
          </a:p>
        </p:txBody>
      </p:sp>
      <p:sp>
        <p:nvSpPr>
          <p:cNvPr id="122" name="TextShape 2"/>
          <p:cNvSpPr txBox="1"/>
          <p:nvPr/>
        </p:nvSpPr>
        <p:spPr>
          <a:xfrm>
            <a:off x="878421" y="790140"/>
            <a:ext cx="10515240" cy="5704789"/>
          </a:xfrm>
          <a:prstGeom prst="rect">
            <a:avLst/>
          </a:prstGeom>
        </p:spPr>
        <p:txBody>
          <a:bodyPr/>
          <a:lstStyle/>
          <a:p>
            <a:endParaRPr lang="en-US" sz="2400" dirty="0" smtClean="0"/>
          </a:p>
          <a:p>
            <a:pPr>
              <a:buNone/>
            </a:pPr>
            <a:r>
              <a:rPr lang="en-US" sz="3600" b="1" dirty="0" smtClean="0"/>
              <a:t>	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1129553" y="874453"/>
            <a:ext cx="8565776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public class Increment {  </a:t>
            </a:r>
          </a:p>
          <a:p>
            <a:r>
              <a:rPr lang="en-US" sz="2400" b="1" dirty="0" smtClean="0"/>
              <a:t>// main method begins execution of Java application</a:t>
            </a:r>
          </a:p>
          <a:p>
            <a:r>
              <a:rPr lang="en-US" sz="2400" dirty="0" smtClean="0"/>
              <a:t> public static void main( String </a:t>
            </a:r>
            <a:r>
              <a:rPr lang="en-US" sz="2400" dirty="0" err="1" smtClean="0"/>
              <a:t>args</a:t>
            </a:r>
            <a:r>
              <a:rPr lang="en-US" sz="2400" dirty="0" smtClean="0"/>
              <a:t>[] ) {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c; </a:t>
            </a:r>
          </a:p>
          <a:p>
            <a:r>
              <a:rPr lang="en-US" sz="2400" dirty="0" smtClean="0"/>
              <a:t> c = 5;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 c ); 	</a:t>
            </a:r>
            <a:r>
              <a:rPr lang="en-US" sz="2400" b="1" dirty="0" smtClean="0"/>
              <a:t>// print 5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 </a:t>
            </a:r>
            <a:r>
              <a:rPr lang="en-US" sz="2400" dirty="0" err="1" smtClean="0"/>
              <a:t>c++</a:t>
            </a:r>
            <a:r>
              <a:rPr lang="en-US" sz="2400" dirty="0" smtClean="0"/>
              <a:t> ); 	// print 5 then </a:t>
            </a:r>
            <a:r>
              <a:rPr lang="en-US" sz="2400" dirty="0" err="1" smtClean="0"/>
              <a:t>postincrement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 c ); 	// print 6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(); 	// skip a line</a:t>
            </a:r>
          </a:p>
          <a:p>
            <a:r>
              <a:rPr lang="en-US" sz="2400" dirty="0" smtClean="0"/>
              <a:t> c = 5;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 c ); // print 5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 ++c ); // </a:t>
            </a:r>
            <a:r>
              <a:rPr lang="en-US" sz="2400" dirty="0" err="1" smtClean="0"/>
              <a:t>preincrement</a:t>
            </a:r>
            <a:r>
              <a:rPr lang="en-US" sz="2400" dirty="0" smtClean="0"/>
              <a:t> then print 6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 c ); // print 6</a:t>
            </a:r>
          </a:p>
          <a:p>
            <a:r>
              <a:rPr lang="en-US" sz="2400" dirty="0" smtClean="0"/>
              <a:t> } // end method main</a:t>
            </a:r>
            <a:endParaRPr lang="en-US" sz="2800" dirty="0" smtClean="0"/>
          </a:p>
          <a:p>
            <a:r>
              <a:rPr lang="en-US" sz="2800" dirty="0" smtClean="0"/>
              <a:t> } // end class Increment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530283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829" y="2265978"/>
            <a:ext cx="10401299" cy="4444104"/>
          </a:xfrm>
        </p:spPr>
        <p:txBody>
          <a:bodyPr>
            <a:normAutofit fontScale="47500" lnSpcReduction="20000"/>
          </a:bodyPr>
          <a:lstStyle/>
          <a:p>
            <a:r>
              <a:rPr lang="en-US" sz="5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: To become familiar with Operators in JAVA</a:t>
            </a:r>
          </a:p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Java,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special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symbol for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operations/ calculations on operands.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 Operators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symbols that perform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operands.</a:t>
            </a:r>
          </a:p>
          <a:p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</a:t>
            </a:r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any arrangement of variables, constants and operators that specifies a computation.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</a:p>
          <a:p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      </a:t>
            </a:r>
            <a:r>
              <a:rPr 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=num1+num2;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categories of operators :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Operators : 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 or operate on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two operands.</a:t>
            </a:r>
          </a:p>
          <a:p>
            <a:pPr lvl="1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Unary Operators   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 or operate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one operand</a:t>
            </a:r>
          </a:p>
          <a:p>
            <a:pPr lvl="1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Ternary Operators 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  or operate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three operands</a:t>
            </a:r>
          </a:p>
          <a:p>
            <a:pPr marL="457200" lvl="1" indent="0">
              <a:buNone/>
            </a:pPr>
            <a:endParaRPr lang="en-US" b="1" dirty="0" smtClean="0"/>
          </a:p>
          <a:p>
            <a:pPr lvl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591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26310"/>
            <a:ext cx="9790952" cy="426593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r>
              <a:rPr lang="en-US" sz="9600" dirty="0" smtClean="0"/>
              <a:t>Java has six relational operators that compare two numbers and return a Boolean value.</a:t>
            </a:r>
          </a:p>
          <a:p>
            <a:r>
              <a:rPr lang="en-US" sz="9600" dirty="0" smtClean="0"/>
              <a:t>The outcome of these operations is a Boolean value.</a:t>
            </a:r>
            <a:endParaRPr lang="en-US" sz="9600" b="1" dirty="0" smtClean="0"/>
          </a:p>
          <a:p>
            <a:pPr>
              <a:buNone/>
            </a:pPr>
            <a:r>
              <a:rPr lang="en-US" sz="9600" b="1" dirty="0" smtClean="0"/>
              <a:t>Operator 	   		 Meaning</a:t>
            </a:r>
          </a:p>
          <a:p>
            <a:r>
              <a:rPr lang="en-US" sz="9600" b="1" dirty="0" smtClean="0"/>
              <a:t> 	</a:t>
            </a:r>
            <a:r>
              <a:rPr lang="en-US" sz="9600" dirty="0" smtClean="0"/>
              <a:t>==</a:t>
            </a:r>
            <a:r>
              <a:rPr lang="en-US" sz="9600" b="1" dirty="0" smtClean="0"/>
              <a:t>					</a:t>
            </a:r>
            <a:r>
              <a:rPr lang="en-US" sz="9600" dirty="0" smtClean="0"/>
              <a:t>Equal to</a:t>
            </a:r>
          </a:p>
          <a:p>
            <a:r>
              <a:rPr lang="en-US" sz="9600" dirty="0" smtClean="0"/>
              <a:t>	&gt; 					Greater than</a:t>
            </a:r>
          </a:p>
          <a:p>
            <a:r>
              <a:rPr lang="en-US" sz="9600" dirty="0" smtClean="0"/>
              <a:t>	&gt;=					Greater than or equal to</a:t>
            </a:r>
          </a:p>
          <a:p>
            <a:r>
              <a:rPr lang="en-US" sz="9600" dirty="0" smtClean="0"/>
              <a:t>	&lt;					Less than</a:t>
            </a:r>
          </a:p>
          <a:p>
            <a:r>
              <a:rPr lang="en-US" sz="9600" dirty="0" smtClean="0"/>
              <a:t>	&lt;=					Less than or equal to </a:t>
            </a:r>
          </a:p>
          <a:p>
            <a:r>
              <a:rPr lang="en-US" sz="9600" dirty="0" smtClean="0"/>
              <a:t>	!=					not equal to</a:t>
            </a:r>
          </a:p>
          <a:p>
            <a:pPr>
              <a:buNone/>
            </a:pPr>
            <a:endParaRPr lang="en-US" sz="3200" b="1" dirty="0" smtClean="0"/>
          </a:p>
          <a:p>
            <a:pPr>
              <a:buNone/>
            </a:pPr>
            <a:r>
              <a:rPr lang="en-US" sz="3200" b="1" dirty="0" smtClean="0"/>
              <a:t>	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9083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0"/>
            <a:ext cx="10515240" cy="92371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 smtClean="0"/>
              <a:t>Relational Operators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878421" y="790140"/>
            <a:ext cx="10515240" cy="5704789"/>
          </a:xfrm>
          <a:prstGeom prst="rect">
            <a:avLst/>
          </a:prstGeom>
        </p:spPr>
        <p:txBody>
          <a:bodyPr/>
          <a:lstStyle/>
          <a:p>
            <a:endParaRPr lang="en-US" sz="2400" dirty="0" smtClean="0"/>
          </a:p>
          <a:p>
            <a:pPr>
              <a:buNone/>
            </a:pPr>
            <a:r>
              <a:rPr lang="en-US" sz="3600" b="1" dirty="0" smtClean="0"/>
              <a:t>	</a:t>
            </a:r>
            <a:endParaRPr lang="en-US" sz="36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46776" y="1045694"/>
          <a:ext cx="10827729" cy="4329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7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0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735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Example Expression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896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==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var1=var2==var3;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</a:t>
                      </a:r>
                      <a:r>
                        <a:rPr lang="en-US" baseline="0" dirty="0" smtClean="0"/>
                        <a:t>1 is assigned the value </a:t>
                      </a:r>
                      <a:r>
                        <a:rPr lang="en-US" b="1" baseline="0" dirty="0" smtClean="0"/>
                        <a:t>true</a:t>
                      </a:r>
                      <a:r>
                        <a:rPr lang="en-US" baseline="0" dirty="0" smtClean="0"/>
                        <a:t> i</a:t>
                      </a:r>
                      <a:r>
                        <a:rPr lang="en-US" b="0" baseline="0" dirty="0" smtClean="0"/>
                        <a:t>f</a:t>
                      </a:r>
                      <a:r>
                        <a:rPr lang="en-US" baseline="0" dirty="0" smtClean="0"/>
                        <a:t> var2 is </a:t>
                      </a:r>
                      <a:r>
                        <a:rPr lang="en-US" b="1" baseline="0" dirty="0" smtClean="0"/>
                        <a:t>equal to</a:t>
                      </a:r>
                      <a:r>
                        <a:rPr lang="en-US" baseline="0" dirty="0" smtClean="0"/>
                        <a:t> var3, or </a:t>
                      </a:r>
                      <a:r>
                        <a:rPr lang="en-US" b="1" baseline="0" dirty="0" smtClean="0"/>
                        <a:t>false</a:t>
                      </a:r>
                      <a:r>
                        <a:rPr lang="en-US" baseline="0" dirty="0" smtClean="0"/>
                        <a:t> otherwise.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290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!=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 </a:t>
                      </a:r>
                      <a:r>
                        <a:rPr lang="en-US" dirty="0" smtClean="0"/>
                        <a:t>var1= var2 !=var3;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</a:t>
                      </a:r>
                      <a:r>
                        <a:rPr lang="en-US" baseline="0" dirty="0" smtClean="0"/>
                        <a:t>1 is assigned the value </a:t>
                      </a:r>
                      <a:r>
                        <a:rPr lang="en-US" b="1" baseline="0" dirty="0" smtClean="0"/>
                        <a:t>true</a:t>
                      </a:r>
                      <a:r>
                        <a:rPr lang="en-US" baseline="0" dirty="0" smtClean="0"/>
                        <a:t> i</a:t>
                      </a:r>
                      <a:r>
                        <a:rPr lang="en-US" b="0" baseline="0" dirty="0" smtClean="0"/>
                        <a:t>f</a:t>
                      </a:r>
                      <a:r>
                        <a:rPr lang="en-US" baseline="0" dirty="0" smtClean="0"/>
                        <a:t> var2 is  </a:t>
                      </a:r>
                      <a:r>
                        <a:rPr lang="en-US" b="1" baseline="0" dirty="0" smtClean="0"/>
                        <a:t>not equal to </a:t>
                      </a:r>
                      <a:r>
                        <a:rPr lang="en-US" baseline="0" dirty="0" smtClean="0"/>
                        <a:t>var3, or </a:t>
                      </a:r>
                      <a:r>
                        <a:rPr lang="en-US" b="1" baseline="0" dirty="0" smtClean="0"/>
                        <a:t>false</a:t>
                      </a:r>
                      <a:r>
                        <a:rPr lang="en-US" baseline="0" dirty="0" smtClean="0"/>
                        <a:t> otherwise.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092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&lt;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Var1=  var2 &lt; var3;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32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Var1=var2&lt;=var3;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32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&gt;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Var1=var2 &gt; var3;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132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&gt;=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Var1=var2&gt;=var3;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28419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6962" y="2287494"/>
            <a:ext cx="6708885" cy="4597400"/>
          </a:xfrm>
        </p:spPr>
        <p:txBody>
          <a:bodyPr>
            <a:no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 smtClean="0">
                <a:solidFill>
                  <a:srgbClr val="000088"/>
                </a:solidFill>
                <a:latin typeface="Menlo"/>
              </a:rPr>
              <a:t>public</a:t>
            </a:r>
            <a:r>
              <a:rPr lang="en-US" altLang="en-US" sz="2400" dirty="0" smtClean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2400" dirty="0">
                <a:solidFill>
                  <a:srgbClr val="000088"/>
                </a:solidFill>
                <a:latin typeface="Menlo"/>
              </a:rPr>
              <a:t>class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2400" dirty="0">
                <a:solidFill>
                  <a:srgbClr val="7F0055"/>
                </a:solidFill>
                <a:latin typeface="Menlo"/>
              </a:rPr>
              <a:t>Test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2400" dirty="0" smtClean="0">
                <a:solidFill>
                  <a:srgbClr val="666600"/>
                </a:solidFill>
                <a:latin typeface="Menlo"/>
              </a:rPr>
              <a:t>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 smtClean="0">
                <a:solidFill>
                  <a:srgbClr val="000088"/>
                </a:solidFill>
                <a:latin typeface="Menlo"/>
              </a:rPr>
              <a:t>public</a:t>
            </a:r>
            <a:r>
              <a:rPr lang="en-US" altLang="en-US" sz="2400" dirty="0" smtClean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2400" dirty="0">
                <a:solidFill>
                  <a:srgbClr val="000088"/>
                </a:solidFill>
                <a:latin typeface="Menlo"/>
              </a:rPr>
              <a:t>static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2400" dirty="0">
                <a:solidFill>
                  <a:srgbClr val="000088"/>
                </a:solidFill>
                <a:latin typeface="Menlo"/>
              </a:rPr>
              <a:t>void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 main</a:t>
            </a:r>
            <a:r>
              <a:rPr lang="en-US" altLang="en-US" sz="2400" dirty="0">
                <a:solidFill>
                  <a:srgbClr val="666600"/>
                </a:solidFill>
                <a:latin typeface="Menlo"/>
              </a:rPr>
              <a:t>(</a:t>
            </a:r>
            <a:r>
              <a:rPr lang="en-US" altLang="en-US" sz="2400" dirty="0">
                <a:solidFill>
                  <a:srgbClr val="7F0055"/>
                </a:solidFill>
                <a:latin typeface="Menlo"/>
              </a:rPr>
              <a:t>String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 args</a:t>
            </a:r>
            <a:r>
              <a:rPr lang="en-US" altLang="en-US" sz="2400" dirty="0">
                <a:solidFill>
                  <a:srgbClr val="666600"/>
                </a:solidFill>
                <a:latin typeface="Menlo"/>
              </a:rPr>
              <a:t>[])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2400" dirty="0">
                <a:solidFill>
                  <a:srgbClr val="666600"/>
                </a:solidFill>
                <a:latin typeface="Menlo"/>
              </a:rPr>
              <a:t>{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 </a:t>
            </a:r>
            <a:endParaRPr lang="en-US" altLang="en-US" sz="2400" dirty="0" smtClean="0">
              <a:solidFill>
                <a:srgbClr val="313131"/>
              </a:solidFill>
              <a:latin typeface="Menl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 smtClean="0">
                <a:solidFill>
                  <a:srgbClr val="000088"/>
                </a:solidFill>
                <a:latin typeface="Menlo"/>
              </a:rPr>
              <a:t>int</a:t>
            </a:r>
            <a:r>
              <a:rPr lang="en-US" altLang="en-US" sz="2400" dirty="0" smtClean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a </a:t>
            </a:r>
            <a:r>
              <a:rPr lang="en-US" altLang="en-US" sz="2400" dirty="0">
                <a:solidFill>
                  <a:srgbClr val="666600"/>
                </a:solidFill>
                <a:latin typeface="Menlo"/>
              </a:rPr>
              <a:t>=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2400" dirty="0">
                <a:solidFill>
                  <a:srgbClr val="006666"/>
                </a:solidFill>
                <a:latin typeface="Menlo"/>
              </a:rPr>
              <a:t>10</a:t>
            </a:r>
            <a:r>
              <a:rPr lang="en-US" altLang="en-US" sz="2400" dirty="0">
                <a:solidFill>
                  <a:srgbClr val="666600"/>
                </a:solidFill>
                <a:latin typeface="Menlo"/>
              </a:rPr>
              <a:t>;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2400" dirty="0">
                <a:solidFill>
                  <a:srgbClr val="000088"/>
                </a:solidFill>
                <a:latin typeface="Menlo"/>
              </a:rPr>
              <a:t>int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 b </a:t>
            </a:r>
            <a:r>
              <a:rPr lang="en-US" altLang="en-US" sz="2400" dirty="0">
                <a:solidFill>
                  <a:srgbClr val="666600"/>
                </a:solidFill>
                <a:latin typeface="Menlo"/>
              </a:rPr>
              <a:t>=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2400" dirty="0">
                <a:solidFill>
                  <a:srgbClr val="006666"/>
                </a:solidFill>
                <a:latin typeface="Menlo"/>
              </a:rPr>
              <a:t>20</a:t>
            </a:r>
            <a:r>
              <a:rPr lang="en-US" altLang="en-US" sz="2400" dirty="0" smtClean="0">
                <a:solidFill>
                  <a:srgbClr val="666600"/>
                </a:solidFill>
                <a:latin typeface="Menlo"/>
              </a:rPr>
              <a:t>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 smtClean="0">
                <a:solidFill>
                  <a:srgbClr val="7F0055"/>
                </a:solidFill>
                <a:latin typeface="Menlo"/>
              </a:rPr>
              <a:t>System</a:t>
            </a:r>
            <a:r>
              <a:rPr lang="en-US" altLang="en-US" sz="2400" dirty="0" smtClean="0">
                <a:solidFill>
                  <a:srgbClr val="666600"/>
                </a:solidFill>
                <a:latin typeface="Menlo"/>
              </a:rPr>
              <a:t>.</a:t>
            </a:r>
            <a:r>
              <a:rPr lang="en-US" altLang="en-US" sz="2400" dirty="0" smtClean="0">
                <a:solidFill>
                  <a:srgbClr val="000088"/>
                </a:solidFill>
                <a:latin typeface="Menlo"/>
              </a:rPr>
              <a:t>out</a:t>
            </a:r>
            <a:r>
              <a:rPr lang="en-US" altLang="en-US" sz="2400" dirty="0" smtClean="0">
                <a:solidFill>
                  <a:srgbClr val="666600"/>
                </a:solidFill>
                <a:latin typeface="Menlo"/>
              </a:rPr>
              <a:t>.</a:t>
            </a:r>
            <a:r>
              <a:rPr lang="en-US" altLang="en-US" sz="2400" dirty="0" smtClean="0">
                <a:solidFill>
                  <a:srgbClr val="313131"/>
                </a:solidFill>
                <a:latin typeface="Menlo"/>
              </a:rPr>
              <a:t>println</a:t>
            </a:r>
            <a:r>
              <a:rPr lang="en-US" altLang="en-US" sz="2400" dirty="0">
                <a:solidFill>
                  <a:srgbClr val="666600"/>
                </a:solidFill>
                <a:latin typeface="Menlo"/>
              </a:rPr>
              <a:t>(</a:t>
            </a:r>
            <a:r>
              <a:rPr lang="en-US" altLang="en-US" sz="2400" dirty="0">
                <a:solidFill>
                  <a:srgbClr val="008800"/>
                </a:solidFill>
                <a:latin typeface="Menlo"/>
              </a:rPr>
              <a:t>"a == b = "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2400" dirty="0">
                <a:solidFill>
                  <a:srgbClr val="666600"/>
                </a:solidFill>
                <a:latin typeface="Menlo"/>
              </a:rPr>
              <a:t>+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2400" dirty="0">
                <a:solidFill>
                  <a:srgbClr val="666600"/>
                </a:solidFill>
                <a:latin typeface="Menlo"/>
              </a:rPr>
              <a:t>(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a </a:t>
            </a:r>
            <a:r>
              <a:rPr lang="en-US" altLang="en-US" sz="2400" dirty="0">
                <a:solidFill>
                  <a:srgbClr val="666600"/>
                </a:solidFill>
                <a:latin typeface="Menlo"/>
              </a:rPr>
              <a:t>==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 b</a:t>
            </a:r>
            <a:r>
              <a:rPr lang="en-US" altLang="en-US" sz="2400" dirty="0">
                <a:solidFill>
                  <a:srgbClr val="666600"/>
                </a:solidFill>
                <a:latin typeface="Menlo"/>
              </a:rPr>
              <a:t>)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2400" dirty="0" smtClean="0">
                <a:solidFill>
                  <a:srgbClr val="666600"/>
                </a:solidFill>
                <a:latin typeface="Menlo"/>
              </a:rPr>
              <a:t>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 smtClean="0">
                <a:solidFill>
                  <a:srgbClr val="7F0055"/>
                </a:solidFill>
                <a:latin typeface="Menlo"/>
              </a:rPr>
              <a:t>System</a:t>
            </a:r>
            <a:r>
              <a:rPr lang="en-US" altLang="en-US" sz="2400" dirty="0" smtClean="0">
                <a:solidFill>
                  <a:srgbClr val="666600"/>
                </a:solidFill>
                <a:latin typeface="Menlo"/>
              </a:rPr>
              <a:t>.</a:t>
            </a:r>
            <a:r>
              <a:rPr lang="en-US" altLang="en-US" sz="2400" dirty="0" smtClean="0">
                <a:solidFill>
                  <a:srgbClr val="000088"/>
                </a:solidFill>
                <a:latin typeface="Menlo"/>
              </a:rPr>
              <a:t>out</a:t>
            </a:r>
            <a:r>
              <a:rPr lang="en-US" altLang="en-US" sz="2400" dirty="0" smtClean="0">
                <a:solidFill>
                  <a:srgbClr val="666600"/>
                </a:solidFill>
                <a:latin typeface="Menlo"/>
              </a:rPr>
              <a:t>.</a:t>
            </a:r>
            <a:r>
              <a:rPr lang="en-US" altLang="en-US" sz="2400" dirty="0" smtClean="0">
                <a:solidFill>
                  <a:srgbClr val="313131"/>
                </a:solidFill>
                <a:latin typeface="Menlo"/>
              </a:rPr>
              <a:t>println</a:t>
            </a:r>
            <a:r>
              <a:rPr lang="en-US" altLang="en-US" sz="2400" dirty="0">
                <a:solidFill>
                  <a:srgbClr val="666600"/>
                </a:solidFill>
                <a:latin typeface="Menlo"/>
              </a:rPr>
              <a:t>(</a:t>
            </a:r>
            <a:r>
              <a:rPr lang="en-US" altLang="en-US" sz="2400" dirty="0">
                <a:solidFill>
                  <a:srgbClr val="008800"/>
                </a:solidFill>
                <a:latin typeface="Menlo"/>
              </a:rPr>
              <a:t>"a != b = "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2400" dirty="0">
                <a:solidFill>
                  <a:srgbClr val="666600"/>
                </a:solidFill>
                <a:latin typeface="Menlo"/>
              </a:rPr>
              <a:t>+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2400" dirty="0">
                <a:solidFill>
                  <a:srgbClr val="666600"/>
                </a:solidFill>
                <a:latin typeface="Menlo"/>
              </a:rPr>
              <a:t>(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a </a:t>
            </a:r>
            <a:r>
              <a:rPr lang="en-US" altLang="en-US" sz="2400" dirty="0">
                <a:solidFill>
                  <a:srgbClr val="666600"/>
                </a:solidFill>
                <a:latin typeface="Menlo"/>
              </a:rPr>
              <a:t>!=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 b</a:t>
            </a:r>
            <a:r>
              <a:rPr lang="en-US" altLang="en-US" sz="2400" dirty="0">
                <a:solidFill>
                  <a:srgbClr val="666600"/>
                </a:solidFill>
                <a:latin typeface="Menlo"/>
              </a:rPr>
              <a:t>)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2400" dirty="0">
                <a:solidFill>
                  <a:srgbClr val="666600"/>
                </a:solidFill>
                <a:latin typeface="Menlo"/>
              </a:rPr>
              <a:t>);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 </a:t>
            </a:r>
            <a:endParaRPr lang="en-US" altLang="en-US" sz="2400" dirty="0" smtClean="0">
              <a:solidFill>
                <a:srgbClr val="313131"/>
              </a:solidFill>
              <a:latin typeface="Menl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 smtClean="0">
                <a:solidFill>
                  <a:srgbClr val="7F0055"/>
                </a:solidFill>
                <a:latin typeface="Menlo"/>
              </a:rPr>
              <a:t>System</a:t>
            </a:r>
            <a:r>
              <a:rPr lang="en-US" altLang="en-US" sz="2400" dirty="0" smtClean="0">
                <a:solidFill>
                  <a:srgbClr val="666600"/>
                </a:solidFill>
                <a:latin typeface="Menlo"/>
              </a:rPr>
              <a:t>.</a:t>
            </a:r>
            <a:r>
              <a:rPr lang="en-US" altLang="en-US" sz="2400" dirty="0" smtClean="0">
                <a:solidFill>
                  <a:srgbClr val="000088"/>
                </a:solidFill>
                <a:latin typeface="Menlo"/>
              </a:rPr>
              <a:t>out</a:t>
            </a:r>
            <a:r>
              <a:rPr lang="en-US" altLang="en-US" sz="2400" dirty="0" smtClean="0">
                <a:solidFill>
                  <a:srgbClr val="666600"/>
                </a:solidFill>
                <a:latin typeface="Menlo"/>
              </a:rPr>
              <a:t>.</a:t>
            </a:r>
            <a:r>
              <a:rPr lang="en-US" altLang="en-US" sz="2400" dirty="0" smtClean="0">
                <a:solidFill>
                  <a:srgbClr val="313131"/>
                </a:solidFill>
                <a:latin typeface="Menlo"/>
              </a:rPr>
              <a:t>println</a:t>
            </a:r>
            <a:r>
              <a:rPr lang="en-US" altLang="en-US" sz="2400" dirty="0">
                <a:solidFill>
                  <a:srgbClr val="666600"/>
                </a:solidFill>
                <a:latin typeface="Menlo"/>
              </a:rPr>
              <a:t>(</a:t>
            </a:r>
            <a:r>
              <a:rPr lang="en-US" altLang="en-US" sz="2400" dirty="0">
                <a:solidFill>
                  <a:srgbClr val="008800"/>
                </a:solidFill>
                <a:latin typeface="Menlo"/>
              </a:rPr>
              <a:t>"a &gt; b = "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2400" dirty="0">
                <a:solidFill>
                  <a:srgbClr val="666600"/>
                </a:solidFill>
                <a:latin typeface="Menlo"/>
              </a:rPr>
              <a:t>+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2400" dirty="0">
                <a:solidFill>
                  <a:srgbClr val="666600"/>
                </a:solidFill>
                <a:latin typeface="Menlo"/>
              </a:rPr>
              <a:t>(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a </a:t>
            </a:r>
            <a:r>
              <a:rPr lang="en-US" altLang="en-US" sz="2400" dirty="0">
                <a:solidFill>
                  <a:srgbClr val="666600"/>
                </a:solidFill>
                <a:latin typeface="Menlo"/>
              </a:rPr>
              <a:t>&gt;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 b</a:t>
            </a:r>
            <a:r>
              <a:rPr lang="en-US" altLang="en-US" sz="2400" dirty="0">
                <a:solidFill>
                  <a:srgbClr val="666600"/>
                </a:solidFill>
                <a:latin typeface="Menlo"/>
              </a:rPr>
              <a:t>)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2400" dirty="0" smtClean="0">
                <a:solidFill>
                  <a:srgbClr val="666600"/>
                </a:solidFill>
                <a:latin typeface="Menlo"/>
              </a:rPr>
              <a:t>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 smtClean="0">
                <a:solidFill>
                  <a:srgbClr val="7F0055"/>
                </a:solidFill>
                <a:latin typeface="Menlo"/>
              </a:rPr>
              <a:t>System</a:t>
            </a:r>
            <a:r>
              <a:rPr lang="en-US" altLang="en-US" sz="2400" dirty="0" smtClean="0">
                <a:solidFill>
                  <a:srgbClr val="666600"/>
                </a:solidFill>
                <a:latin typeface="Menlo"/>
              </a:rPr>
              <a:t>.</a:t>
            </a:r>
            <a:r>
              <a:rPr lang="en-US" altLang="en-US" sz="2400" dirty="0" smtClean="0">
                <a:solidFill>
                  <a:srgbClr val="000088"/>
                </a:solidFill>
                <a:latin typeface="Menlo"/>
              </a:rPr>
              <a:t>out</a:t>
            </a:r>
            <a:r>
              <a:rPr lang="en-US" altLang="en-US" sz="2400" dirty="0" smtClean="0">
                <a:solidFill>
                  <a:srgbClr val="666600"/>
                </a:solidFill>
                <a:latin typeface="Menlo"/>
              </a:rPr>
              <a:t>.</a:t>
            </a:r>
            <a:r>
              <a:rPr lang="en-US" altLang="en-US" sz="2400" dirty="0" smtClean="0">
                <a:solidFill>
                  <a:srgbClr val="313131"/>
                </a:solidFill>
                <a:latin typeface="Menlo"/>
              </a:rPr>
              <a:t>println</a:t>
            </a:r>
            <a:r>
              <a:rPr lang="en-US" altLang="en-US" sz="2400" dirty="0">
                <a:solidFill>
                  <a:srgbClr val="666600"/>
                </a:solidFill>
                <a:latin typeface="Menlo"/>
              </a:rPr>
              <a:t>(</a:t>
            </a:r>
            <a:r>
              <a:rPr lang="en-US" altLang="en-US" sz="2400" dirty="0">
                <a:solidFill>
                  <a:srgbClr val="008800"/>
                </a:solidFill>
                <a:latin typeface="Menlo"/>
              </a:rPr>
              <a:t>"a &lt; b = "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2400" dirty="0">
                <a:solidFill>
                  <a:srgbClr val="666600"/>
                </a:solidFill>
                <a:latin typeface="Menlo"/>
              </a:rPr>
              <a:t>+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2400" dirty="0">
                <a:solidFill>
                  <a:srgbClr val="666600"/>
                </a:solidFill>
                <a:latin typeface="Menlo"/>
              </a:rPr>
              <a:t>(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a </a:t>
            </a:r>
            <a:r>
              <a:rPr lang="en-US" altLang="en-US" sz="2400" dirty="0">
                <a:solidFill>
                  <a:srgbClr val="666600"/>
                </a:solidFill>
                <a:latin typeface="Menlo"/>
              </a:rPr>
              <a:t>&lt;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 b</a:t>
            </a:r>
            <a:r>
              <a:rPr lang="en-US" altLang="en-US" sz="2400" dirty="0">
                <a:solidFill>
                  <a:srgbClr val="666600"/>
                </a:solidFill>
                <a:latin typeface="Menlo"/>
              </a:rPr>
              <a:t>)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2400" dirty="0" smtClean="0">
                <a:solidFill>
                  <a:srgbClr val="666600"/>
                </a:solidFill>
                <a:latin typeface="Menlo"/>
              </a:rPr>
              <a:t>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 smtClean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2400" dirty="0">
                <a:solidFill>
                  <a:srgbClr val="7F0055"/>
                </a:solidFill>
                <a:latin typeface="Menlo"/>
              </a:rPr>
              <a:t>System</a:t>
            </a:r>
            <a:r>
              <a:rPr lang="en-US" altLang="en-US" sz="2400" dirty="0">
                <a:solidFill>
                  <a:srgbClr val="666600"/>
                </a:solidFill>
                <a:latin typeface="Menlo"/>
              </a:rPr>
              <a:t>.</a:t>
            </a:r>
            <a:r>
              <a:rPr lang="en-US" altLang="en-US" sz="2400" dirty="0">
                <a:solidFill>
                  <a:srgbClr val="000088"/>
                </a:solidFill>
                <a:latin typeface="Menlo"/>
              </a:rPr>
              <a:t>out</a:t>
            </a:r>
            <a:r>
              <a:rPr lang="en-US" altLang="en-US" sz="2400" dirty="0">
                <a:solidFill>
                  <a:srgbClr val="666600"/>
                </a:solidFill>
                <a:latin typeface="Menlo"/>
              </a:rPr>
              <a:t>.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println</a:t>
            </a:r>
            <a:r>
              <a:rPr lang="en-US" altLang="en-US" sz="2400" dirty="0">
                <a:solidFill>
                  <a:srgbClr val="666600"/>
                </a:solidFill>
                <a:latin typeface="Menlo"/>
              </a:rPr>
              <a:t>(</a:t>
            </a:r>
            <a:r>
              <a:rPr lang="en-US" altLang="en-US" sz="2400" dirty="0">
                <a:solidFill>
                  <a:srgbClr val="008800"/>
                </a:solidFill>
                <a:latin typeface="Menlo"/>
              </a:rPr>
              <a:t>"b &gt;= a = "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2400" dirty="0">
                <a:solidFill>
                  <a:srgbClr val="666600"/>
                </a:solidFill>
                <a:latin typeface="Menlo"/>
              </a:rPr>
              <a:t>+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2400" dirty="0">
                <a:solidFill>
                  <a:srgbClr val="666600"/>
                </a:solidFill>
                <a:latin typeface="Menlo"/>
              </a:rPr>
              <a:t>(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b </a:t>
            </a:r>
            <a:r>
              <a:rPr lang="en-US" altLang="en-US" sz="2400" dirty="0">
                <a:solidFill>
                  <a:srgbClr val="666600"/>
                </a:solidFill>
                <a:latin typeface="Menlo"/>
              </a:rPr>
              <a:t>&gt;=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 a</a:t>
            </a:r>
            <a:r>
              <a:rPr lang="en-US" altLang="en-US" sz="2400" dirty="0">
                <a:solidFill>
                  <a:srgbClr val="666600"/>
                </a:solidFill>
                <a:latin typeface="Menlo"/>
              </a:rPr>
              <a:t>)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2400" dirty="0" smtClean="0">
                <a:solidFill>
                  <a:srgbClr val="666600"/>
                </a:solidFill>
                <a:latin typeface="Menlo"/>
              </a:rPr>
              <a:t>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 smtClean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2400" dirty="0">
                <a:solidFill>
                  <a:srgbClr val="7F0055"/>
                </a:solidFill>
                <a:latin typeface="Menlo"/>
              </a:rPr>
              <a:t>System</a:t>
            </a:r>
            <a:r>
              <a:rPr lang="en-US" altLang="en-US" sz="2400" dirty="0">
                <a:solidFill>
                  <a:srgbClr val="666600"/>
                </a:solidFill>
                <a:latin typeface="Menlo"/>
              </a:rPr>
              <a:t>.</a:t>
            </a:r>
            <a:r>
              <a:rPr lang="en-US" altLang="en-US" sz="2400" dirty="0">
                <a:solidFill>
                  <a:srgbClr val="000088"/>
                </a:solidFill>
                <a:latin typeface="Menlo"/>
              </a:rPr>
              <a:t>out</a:t>
            </a:r>
            <a:r>
              <a:rPr lang="en-US" altLang="en-US" sz="2400" dirty="0">
                <a:solidFill>
                  <a:srgbClr val="666600"/>
                </a:solidFill>
                <a:latin typeface="Menlo"/>
              </a:rPr>
              <a:t>.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println</a:t>
            </a:r>
            <a:r>
              <a:rPr lang="en-US" altLang="en-US" sz="2400" dirty="0">
                <a:solidFill>
                  <a:srgbClr val="666600"/>
                </a:solidFill>
                <a:latin typeface="Menlo"/>
              </a:rPr>
              <a:t>(</a:t>
            </a:r>
            <a:r>
              <a:rPr lang="en-US" altLang="en-US" sz="2400" dirty="0">
                <a:solidFill>
                  <a:srgbClr val="008800"/>
                </a:solidFill>
                <a:latin typeface="Menlo"/>
              </a:rPr>
              <a:t>"b &lt;= a = "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2400" dirty="0">
                <a:solidFill>
                  <a:srgbClr val="666600"/>
                </a:solidFill>
                <a:latin typeface="Menlo"/>
              </a:rPr>
              <a:t>+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2400" dirty="0">
                <a:solidFill>
                  <a:srgbClr val="666600"/>
                </a:solidFill>
                <a:latin typeface="Menlo"/>
              </a:rPr>
              <a:t>(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b </a:t>
            </a:r>
            <a:r>
              <a:rPr lang="en-US" altLang="en-US" sz="2400" dirty="0">
                <a:solidFill>
                  <a:srgbClr val="666600"/>
                </a:solidFill>
                <a:latin typeface="Menlo"/>
              </a:rPr>
              <a:t>&lt;=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 a</a:t>
            </a:r>
            <a:r>
              <a:rPr lang="en-US" altLang="en-US" sz="2400" dirty="0">
                <a:solidFill>
                  <a:srgbClr val="666600"/>
                </a:solidFill>
                <a:latin typeface="Menlo"/>
              </a:rPr>
              <a:t>)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2400" dirty="0">
                <a:solidFill>
                  <a:srgbClr val="666600"/>
                </a:solidFill>
                <a:latin typeface="Menlo"/>
              </a:rPr>
              <a:t>);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 </a:t>
            </a:r>
            <a:endParaRPr lang="en-US" altLang="en-US" sz="2400" dirty="0" smtClean="0">
              <a:solidFill>
                <a:srgbClr val="313131"/>
              </a:solidFill>
              <a:latin typeface="Menl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 smtClean="0">
                <a:solidFill>
                  <a:srgbClr val="666600"/>
                </a:solidFill>
                <a:latin typeface="Menlo"/>
              </a:rPr>
              <a:t>}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 smtClean="0">
                <a:solidFill>
                  <a:srgbClr val="666600"/>
                </a:solidFill>
                <a:latin typeface="Menlo"/>
              </a:rPr>
              <a:t> }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04345" y="2152501"/>
            <a:ext cx="3871107" cy="4265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 smtClean="0">
              <a:solidFill>
                <a:srgbClr val="313131"/>
              </a:solidFill>
              <a:latin typeface="Menl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 smtClean="0">
                <a:solidFill>
                  <a:srgbClr val="313131"/>
                </a:solidFill>
                <a:latin typeface="Menlo"/>
              </a:rPr>
              <a:t>output</a:t>
            </a:r>
            <a:endParaRPr lang="en-US" altLang="en-US" sz="2000" dirty="0">
              <a:solidFill>
                <a:srgbClr val="313131"/>
              </a:solidFill>
              <a:latin typeface="Menl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 smtClean="0">
              <a:solidFill>
                <a:srgbClr val="313131"/>
              </a:solidFill>
              <a:latin typeface="Menlo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68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589" y="237582"/>
            <a:ext cx="10089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5265E"/>
                </a:solidFill>
                <a:latin typeface="euclid_circular_a"/>
              </a:rPr>
              <a:t>Java Operator Precedence</a:t>
            </a:r>
          </a:p>
          <a:p>
            <a:endParaRPr lang="en-US" dirty="0" smtClean="0">
              <a:latin typeface="euclid_circular_a"/>
            </a:endParaRPr>
          </a:p>
          <a:p>
            <a:r>
              <a:rPr lang="en-US" dirty="0" smtClean="0">
                <a:latin typeface="euclid_circular_a"/>
              </a:rPr>
              <a:t>Operator </a:t>
            </a:r>
            <a:r>
              <a:rPr lang="en-US" dirty="0">
                <a:latin typeface="euclid_circular_a"/>
              </a:rPr>
              <a:t>precedence determines the order in which the operators in an expression are evaluated</a:t>
            </a:r>
            <a:r>
              <a:rPr lang="en-US" dirty="0" smtClean="0">
                <a:latin typeface="euclid_circular_a"/>
              </a:rPr>
              <a:t>.</a:t>
            </a:r>
          </a:p>
          <a:p>
            <a:endParaRPr lang="en-US" b="0" i="0" dirty="0">
              <a:effectLst/>
              <a:latin typeface="euclid_circular_a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54004" y="2078392"/>
            <a:ext cx="8825659" cy="426593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None/>
            </a:pPr>
            <a:r>
              <a:rPr lang="en-US" b="1" dirty="0" smtClean="0"/>
              <a:t>	</a:t>
            </a:r>
            <a:endParaRPr lang="en-US" b="1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58589" y="1307388"/>
            <a:ext cx="8946776" cy="349257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3648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Example: Operator Precedence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Droid Sans Mono"/>
              </a:rPr>
              <a:t>Precedence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static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void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main(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Droid Sans Mono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[]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args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 a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Droid Sans Mono"/>
              </a:rPr>
              <a:t>10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, b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Droid Sans Mono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, c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Droid Sans Mono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, result;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result = a- ++c - ++b;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Droid Sans Mono"/>
              </a:rPr>
              <a:t>System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Droid Sans Mono"/>
              </a:rPr>
              <a:t>out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.println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(result); } 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euclid_circular_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When you run the program, the output will be: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5265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2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54004" y="4669443"/>
            <a:ext cx="11946219" cy="50714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3648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The operator precedence of prefix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++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is higher than that of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-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subtraction operator. Hence,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25265E"/>
              </a:solidFill>
              <a:effectLst/>
              <a:latin typeface="Droid Sans Mon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3411" y="5426838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5265E"/>
                </a:solidFill>
                <a:latin typeface="Droid Sans Mono"/>
              </a:rPr>
              <a:t>result = a-++c-++b;</a:t>
            </a:r>
            <a:endParaRPr lang="en-US" altLang="en-US" sz="28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euclid_circular_a"/>
              </a:rPr>
              <a:t>is equivalent to</a:t>
            </a:r>
            <a:endParaRPr lang="en-US" altLang="en-US" dirty="0">
              <a:solidFill>
                <a:srgbClr val="25265E"/>
              </a:solidFill>
              <a:latin typeface="Droid Sans Mon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5265E"/>
                </a:solidFill>
                <a:latin typeface="Droid Sans Mono"/>
              </a:rPr>
              <a:t>result = a-(++c)-(++b);</a:t>
            </a:r>
            <a:r>
              <a:rPr lang="en-US" altLang="en-US" sz="2800" dirty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38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222979"/>
              </p:ext>
            </p:extLst>
          </p:nvPr>
        </p:nvGraphicFramePr>
        <p:xfrm>
          <a:off x="102754" y="800219"/>
          <a:ext cx="8761413" cy="914400"/>
        </p:xfrm>
        <a:graphic>
          <a:graphicData uri="http://schemas.openxmlformats.org/drawingml/2006/table">
            <a:tbl>
              <a:tblPr/>
              <a:tblGrid>
                <a:gridCol w="8761413">
                  <a:extLst>
                    <a:ext uri="{9D8B030D-6E8A-4147-A177-3AD203B41FA5}">
                      <a16:colId xmlns:a16="http://schemas.microsoft.com/office/drawing/2014/main" val="32377147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 err="1">
                          <a:effectLst/>
                          <a:latin typeface="Helvetica Neue"/>
                        </a:rPr>
                        <a:t>int</a:t>
                      </a:r>
                      <a:r>
                        <a:rPr lang="en-US" b="0" dirty="0">
                          <a:effectLst/>
                          <a:latin typeface="Helvetica Neue"/>
                        </a:rPr>
                        <a:t> x = 5; </a:t>
                      </a:r>
                      <a:endParaRPr lang="en-US" b="0" dirty="0" smtClean="0">
                        <a:effectLst/>
                        <a:latin typeface="Helvetica Neue"/>
                      </a:endParaRPr>
                    </a:p>
                    <a:p>
                      <a:r>
                        <a:rPr lang="en-US" b="0" dirty="0" err="1" smtClean="0">
                          <a:effectLst/>
                          <a:latin typeface="Helvetica Neue"/>
                        </a:rPr>
                        <a:t>int</a:t>
                      </a:r>
                      <a:r>
                        <a:rPr lang="en-US" b="0" dirty="0" smtClean="0">
                          <a:effectLst/>
                          <a:latin typeface="Helvetica Neue"/>
                        </a:rPr>
                        <a:t> </a:t>
                      </a:r>
                      <a:r>
                        <a:rPr lang="en-US" b="0" dirty="0">
                          <a:effectLst/>
                          <a:latin typeface="Helvetica Neue"/>
                        </a:rPr>
                        <a:t>y = 10</a:t>
                      </a:r>
                      <a:r>
                        <a:rPr lang="en-US" b="0" dirty="0" smtClean="0">
                          <a:effectLst/>
                          <a:latin typeface="Helvetica Neue"/>
                        </a:rPr>
                        <a:t>;</a:t>
                      </a:r>
                    </a:p>
                    <a:p>
                      <a:r>
                        <a:rPr lang="en-US" b="0" dirty="0" err="1" smtClean="0">
                          <a:effectLst/>
                          <a:latin typeface="Helvetica Neue"/>
                        </a:rPr>
                        <a:t>int</a:t>
                      </a:r>
                      <a:r>
                        <a:rPr lang="en-US" b="0" dirty="0" smtClean="0">
                          <a:effectLst/>
                          <a:latin typeface="Helvetica Neue"/>
                        </a:rPr>
                        <a:t> </a:t>
                      </a:r>
                      <a:r>
                        <a:rPr lang="en-US" b="0" dirty="0">
                          <a:effectLst/>
                          <a:latin typeface="Helvetica Neue"/>
                        </a:rPr>
                        <a:t>z = ++x * y--;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64842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0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7C927B"/>
                </a:solidFill>
                <a:latin typeface="Helvetica Neue"/>
              </a:rPr>
              <a:t>Exercises.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dirty="0">
                <a:solidFill>
                  <a:srgbClr val="000000"/>
                </a:solidFill>
                <a:latin typeface="Helvetica Neue"/>
              </a:rPr>
              <a:t>What is the result of the following code fragment?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2754" y="1862040"/>
            <a:ext cx="862560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Helvetica Neue"/>
              </a:rPr>
              <a:t>2. What </a:t>
            </a:r>
            <a:r>
              <a:rPr lang="en-US" altLang="en-US" dirty="0">
                <a:solidFill>
                  <a:srgbClr val="000000"/>
                </a:solidFill>
                <a:latin typeface="Helvetica Neue"/>
              </a:rPr>
              <a:t>is the result of the following code fragment? Explain.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endParaRPr lang="en-US" altLang="en-US" sz="3200" dirty="0">
              <a:latin typeface="Arial" panose="020B060402020202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72513"/>
              </p:ext>
            </p:extLst>
          </p:nvPr>
        </p:nvGraphicFramePr>
        <p:xfrm>
          <a:off x="34851" y="2505475"/>
          <a:ext cx="8761413" cy="640080"/>
        </p:xfrm>
        <a:graphic>
          <a:graphicData uri="http://schemas.openxmlformats.org/drawingml/2006/table">
            <a:tbl>
              <a:tblPr/>
              <a:tblGrid>
                <a:gridCol w="8761413">
                  <a:extLst>
                    <a:ext uri="{9D8B030D-6E8A-4147-A177-3AD203B41FA5}">
                      <a16:colId xmlns:a16="http://schemas.microsoft.com/office/drawing/2014/main" val="10596903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 err="1">
                          <a:effectLst/>
                          <a:latin typeface="Helvetica Neue"/>
                        </a:rPr>
                        <a:t>System.out.println</a:t>
                      </a:r>
                      <a:r>
                        <a:rPr lang="en-US" b="0" dirty="0">
                          <a:effectLst/>
                          <a:latin typeface="Helvetica Neue"/>
                        </a:rPr>
                        <a:t>("1 + 2 = " + 1 + 2); </a:t>
                      </a:r>
                      <a:endParaRPr lang="en-US" b="0" dirty="0" smtClean="0">
                        <a:effectLst/>
                        <a:latin typeface="Helvetica Neue"/>
                      </a:endParaRPr>
                    </a:p>
                    <a:p>
                      <a:r>
                        <a:rPr lang="en-US" b="0" dirty="0" err="1" smtClean="0">
                          <a:effectLst/>
                          <a:latin typeface="Helvetica Neue"/>
                        </a:rPr>
                        <a:t>System.out.println</a:t>
                      </a:r>
                      <a:r>
                        <a:rPr lang="en-US" b="0" dirty="0">
                          <a:effectLst/>
                          <a:latin typeface="Helvetica Neue"/>
                        </a:rPr>
                        <a:t>("1 + 2 = " + (1 + 2)); </a:t>
                      </a:r>
                      <a:r>
                        <a:rPr lang="en-US" b="0" dirty="0" smtClean="0">
                          <a:effectLst/>
                          <a:latin typeface="Helvetica Neue"/>
                        </a:rPr>
                        <a:t> </a:t>
                      </a:r>
                      <a:endParaRPr lang="en-US" b="0" dirty="0">
                        <a:effectLst/>
                        <a:latin typeface="Helvetica Neue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725125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-118919" y="5163912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Helvetica Neue"/>
              </a:rPr>
              <a:t>3. What </a:t>
            </a:r>
            <a:r>
              <a:rPr lang="en-US" altLang="en-US" dirty="0">
                <a:solidFill>
                  <a:srgbClr val="000000"/>
                </a:solidFill>
                <a:latin typeface="Helvetica Neue"/>
              </a:rPr>
              <a:t>does the following code fragment print?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43934"/>
            <a:ext cx="92398" cy="369332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851" y="5757710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 + 2 + "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+ 1 + 2);</a:t>
            </a:r>
            <a:r>
              <a:rPr lang="en-US" altLang="en-US" sz="3200" dirty="0"/>
              <a:t> 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52108" y="2403069"/>
            <a:ext cx="7439891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 dirty="0">
                <a:solidFill>
                  <a:srgbClr val="000000"/>
                </a:solidFill>
                <a:latin typeface="Helvetica Neue"/>
              </a:rPr>
              <a:t>Answer</a:t>
            </a:r>
            <a:r>
              <a:rPr lang="en-US" altLang="en-US" sz="1400" dirty="0">
                <a:solidFill>
                  <a:srgbClr val="000000"/>
                </a:solidFill>
                <a:latin typeface="Helvetica Neue"/>
              </a:rPr>
              <a:t>: 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+ 2 = 12</a:t>
            </a:r>
            <a:r>
              <a:rPr lang="en-US" altLang="en-US" sz="1400" dirty="0">
                <a:solidFill>
                  <a:srgbClr val="000000"/>
                </a:solidFill>
                <a:latin typeface="Helvetica Neue"/>
              </a:rPr>
              <a:t> and 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+ 2 = 3</a:t>
            </a:r>
            <a:r>
              <a:rPr lang="en-US" altLang="en-US" sz="1400" dirty="0">
                <a:solidFill>
                  <a:srgbClr val="000000"/>
                </a:solidFill>
                <a:latin typeface="Helvetica Neue"/>
              </a:rPr>
              <a:t>, respectively. If either (or both) of the operands of the 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400" dirty="0">
                <a:solidFill>
                  <a:srgbClr val="000000"/>
                </a:solidFill>
                <a:latin typeface="Helvetica Neue"/>
              </a:rPr>
              <a:t> operator is a string, the other is automatically cast to a string. String concatenation and addition have the same precedence. Since they are left-associative, the operators are evaluated left-to-right. The parentheses in the second statement ensures that the second 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400" dirty="0">
                <a:solidFill>
                  <a:srgbClr val="000000"/>
                </a:solidFill>
                <a:latin typeface="Helvetica Neue"/>
              </a:rPr>
              <a:t> operator performs addition instead of string concatenation.</a:t>
            </a:r>
            <a:r>
              <a:rPr lang="en-US" altLang="en-US" sz="1600" dirty="0"/>
              <a:t> 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0" y="-415498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29200" y="5190867"/>
            <a:ext cx="7162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400" i="1" dirty="0">
                <a:solidFill>
                  <a:srgbClr val="000000"/>
                </a:solidFill>
                <a:latin typeface="Helvetica Neue"/>
              </a:rPr>
              <a:t>Answer</a:t>
            </a:r>
            <a:r>
              <a:rPr lang="en-US" altLang="en-US" sz="1400" dirty="0">
                <a:solidFill>
                  <a:srgbClr val="000000"/>
                </a:solidFill>
                <a:latin typeface="Helvetica Neue"/>
              </a:rPr>
              <a:t>: 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3abc</a:t>
            </a:r>
            <a:r>
              <a:rPr lang="en-US" altLang="en-US" sz="1400" dirty="0">
                <a:solidFill>
                  <a:srgbClr val="000000"/>
                </a:solidFill>
                <a:latin typeface="Helvetica Neue"/>
              </a:rPr>
              <a:t> and 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abc12</a:t>
            </a:r>
            <a:r>
              <a:rPr lang="en-US" altLang="en-US" sz="1400" dirty="0">
                <a:solidFill>
                  <a:srgbClr val="000000"/>
                </a:solidFill>
                <a:latin typeface="Helvetica Neue"/>
              </a:rPr>
              <a:t>, respectively. The + operator is left associative, whether it is string concatenation or addition.</a:t>
            </a:r>
          </a:p>
        </p:txBody>
      </p:sp>
    </p:spTree>
    <p:extLst>
      <p:ext uri="{BB962C8B-B14F-4D97-AF65-F5344CB8AC3E}">
        <p14:creationId xmlns:p14="http://schemas.microsoft.com/office/powerpoint/2010/main" val="312591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54004" y="2078392"/>
            <a:ext cx="8825659" cy="426593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None/>
            </a:pPr>
            <a:r>
              <a:rPr lang="en-US" b="1" dirty="0" smtClean="0"/>
              <a:t>	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30443"/>
              </p:ext>
            </p:extLst>
          </p:nvPr>
        </p:nvGraphicFramePr>
        <p:xfrm>
          <a:off x="951663" y="126275"/>
          <a:ext cx="8128000" cy="661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398082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75762290"/>
                    </a:ext>
                  </a:extLst>
                </a:gridCol>
              </a:tblGrid>
              <a:tr h="50573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Operators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Precedence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18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Post increment and decrement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++ , --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6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Prefix increment and decrement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++, --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821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multiplicative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*,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400" dirty="0" smtClean="0"/>
                        <a:t>/,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dirty="0" smtClean="0"/>
                        <a:t>%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97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additive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+,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-</a:t>
                      </a:r>
                      <a:endParaRPr lang="en-US" sz="1400" dirty="0">
                        <a:effectLst/>
                      </a:endParaRP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17340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shift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&lt;&lt; &gt;&gt; &gt;&gt;&gt;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819873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relational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&lt; </a:t>
                      </a:r>
                      <a:r>
                        <a:rPr lang="en-US" sz="1400" dirty="0" smtClean="0">
                          <a:effectLst/>
                        </a:rPr>
                        <a:t> &gt; </a:t>
                      </a:r>
                      <a:r>
                        <a:rPr lang="en-US" sz="1400" dirty="0">
                          <a:effectLst/>
                        </a:rPr>
                        <a:t>&lt;= </a:t>
                      </a:r>
                      <a:r>
                        <a:rPr lang="en-US" sz="1400" dirty="0" smtClean="0">
                          <a:effectLst/>
                        </a:rPr>
                        <a:t> &gt;= </a:t>
                      </a:r>
                      <a:endParaRPr lang="en-US" sz="1400" dirty="0">
                        <a:effectLst/>
                      </a:endParaRP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2330524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equality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== !=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415545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bitwise AND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&amp;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2385044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bitwise exclusive OR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^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998601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bitwise inclusive OR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|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1479573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logical AND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&amp;&amp;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2513675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logical OR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||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407524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ternary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? :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18337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assignment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= += -= *= /= %= &amp;= ^= |= &lt;&lt;= &gt;&gt;= &gt;&gt;&gt;=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592621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28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776" y="377442"/>
            <a:ext cx="102511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5265E"/>
                </a:solidFill>
                <a:latin typeface="euclid_circular_a"/>
              </a:rPr>
              <a:t>Associativity of Operators in Java</a:t>
            </a:r>
          </a:p>
          <a:p>
            <a:r>
              <a:rPr lang="en-US" dirty="0">
                <a:latin typeface="euclid_circular_a"/>
              </a:rPr>
              <a:t>If an expression has two operators with similar precedence, the expression is evaluated according to its associativity (either left to right, or right to left). Let's take and </a:t>
            </a:r>
            <a:r>
              <a:rPr lang="en-US" dirty="0" smtClean="0">
                <a:latin typeface="euclid_circular_a"/>
              </a:rPr>
              <a:t>example</a:t>
            </a:r>
          </a:p>
          <a:p>
            <a:endParaRPr lang="en-US" b="0" i="0" dirty="0">
              <a:effectLst/>
              <a:latin typeface="euclid_circular_a"/>
            </a:endParaRPr>
          </a:p>
          <a:p>
            <a:endParaRPr lang="en-US" b="0" i="0" dirty="0">
              <a:effectLst/>
              <a:latin typeface="euclid_circular_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9744" y="1331550"/>
            <a:ext cx="12458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5265E"/>
                </a:solidFill>
                <a:latin typeface="Droid Sans Mono"/>
              </a:rPr>
              <a:t>a = b = c;</a:t>
            </a:r>
            <a:r>
              <a:rPr lang="en-US" altLang="en-US" sz="2800" dirty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1127" y="2630235"/>
            <a:ext cx="94578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euclid_circular_a"/>
              </a:rPr>
              <a:t>Here, the value of </a:t>
            </a:r>
            <a:r>
              <a:rPr lang="en-US" dirty="0">
                <a:latin typeface="Droid Sans Mono"/>
              </a:rPr>
              <a:t>c</a:t>
            </a:r>
            <a:r>
              <a:rPr lang="en-US" dirty="0">
                <a:latin typeface="euclid_circular_a"/>
              </a:rPr>
              <a:t> is assigned to variable </a:t>
            </a:r>
            <a:r>
              <a:rPr lang="en-US" dirty="0">
                <a:latin typeface="Droid Sans Mono"/>
              </a:rPr>
              <a:t>b</a:t>
            </a:r>
            <a:r>
              <a:rPr lang="en-US" dirty="0">
                <a:latin typeface="euclid_circular_a"/>
              </a:rPr>
              <a:t>. Then the value of </a:t>
            </a:r>
            <a:r>
              <a:rPr lang="en-US" dirty="0">
                <a:latin typeface="Droid Sans Mono"/>
              </a:rPr>
              <a:t>b</a:t>
            </a:r>
            <a:r>
              <a:rPr lang="en-US" dirty="0">
                <a:latin typeface="euclid_circular_a"/>
              </a:rPr>
              <a:t> is assigned of variable </a:t>
            </a:r>
            <a:r>
              <a:rPr lang="en-US" dirty="0">
                <a:latin typeface="Droid Sans Mono"/>
              </a:rPr>
              <a:t>a</a:t>
            </a:r>
            <a:r>
              <a:rPr lang="en-US" dirty="0">
                <a:latin typeface="euclid_circular_a"/>
              </a:rPr>
              <a:t>. Why? It's because the associativity of = operator is from right to left.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96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5082" y="134035"/>
            <a:ext cx="9412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euclid_circular_a"/>
              </a:rPr>
              <a:t>The table below shows the associativity of Java operators along with their associativity.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94" y="503366"/>
            <a:ext cx="8202705" cy="622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6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704850" y="12700"/>
            <a:ext cx="10090150" cy="6858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en-US" altLang="en-US" sz="2800" b="1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System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representing values, coding information, counting , comparing amounts, performing calculations, making measurements,  and transmitting data.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endParaRPr lang="en-US" altLang="en-US" sz="2800" dirty="0">
              <a:solidFill>
                <a:schemeClr val="tx1"/>
              </a:solidFill>
              <a:latin typeface="Menlo"/>
            </a:endParaRP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b="1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altLang="en-US" sz="2800" b="1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altLang="en-US" sz="2800" b="1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en-US" sz="2800" b="1" i="1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 (base 10)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different symbols 0,1,2,3,4,5,6,7,8,9.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decimal number system is also called the base 10 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b="1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Number System </a:t>
            </a:r>
            <a:r>
              <a:rPr lang="en-US" altLang="en-US" sz="2800" b="1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 </a:t>
            </a:r>
            <a:r>
              <a:rPr lang="en-US" altLang="en-US" sz="2800" b="1" i="1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(base 2</a:t>
            </a:r>
            <a:r>
              <a:rPr lang="en-US" altLang="en-US" sz="2800" b="1" i="1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are used extensively in digital electronics and computers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b="1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Octal </a:t>
            </a:r>
            <a:r>
              <a:rPr lang="en-US" altLang="en-US" sz="2800" b="1" i="1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(base 8) </a:t>
            </a:r>
            <a:r>
              <a:rPr lang="en-US" altLang="en-US" sz="2800" b="1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Hexadecimal </a:t>
            </a:r>
            <a:r>
              <a:rPr lang="en-US" altLang="en-US" sz="2800" b="1" i="1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(base 16)</a:t>
            </a:r>
            <a:r>
              <a:rPr lang="en-US" altLang="en-US" sz="2800" b="1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Systems 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b="1" i="1" dirty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43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6800" y="234434"/>
            <a:ext cx="7842211" cy="105772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Decimal-to-Binary Conversion (?)</a:t>
            </a:r>
            <a:r>
              <a:rPr lang="en-US" altLang="en-US" sz="3200" b="1" baseline="-25000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  </a:t>
            </a:r>
            <a:r>
              <a:rPr lang="en-US" altLang="en-US" sz="3200" b="1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 (?)</a:t>
            </a:r>
            <a:r>
              <a:rPr lang="en-US" altLang="en-US" sz="3200" b="1" baseline="-25000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3200" b="1" dirty="0" smtClean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of Decimal numbers:  2, 4,  20 etc.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dirty="0" smtClean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(10)</a:t>
            </a:r>
            <a:r>
              <a:rPr lang="en-US" altLang="en-US" sz="3200" b="1" baseline="-25000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  </a:t>
            </a:r>
            <a:r>
              <a:rPr lang="en-US" altLang="en-US" sz="3200" b="1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altLang="en-US" sz="3200" b="1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(?)</a:t>
            </a:r>
            <a:r>
              <a:rPr lang="en-US" altLang="en-US" sz="3200" b="1" baseline="-25000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(8)</a:t>
            </a:r>
            <a:r>
              <a:rPr lang="en-US" altLang="en-US" sz="3200" b="1" baseline="-25000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  </a:t>
            </a:r>
            <a:r>
              <a:rPr lang="en-US" altLang="en-US" sz="3200" b="1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 (?)</a:t>
            </a:r>
            <a:r>
              <a:rPr lang="en-US" altLang="en-US" sz="3200" b="1" baseline="-25000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3200" b="1" baseline="-25000" dirty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 smtClean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 smtClean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dirty="0" smtClean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dirty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 smtClean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 smtClean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 smtClean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 smtClean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 smtClean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 smtClean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 smtClean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 smtClean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 smtClean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 smtClean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 smtClean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i="1" baseline="-25000" dirty="0" smtClean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i="1" baseline="-25000" dirty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6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259106"/>
            <a:ext cx="10211546" cy="4598894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Modules in in java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kinds of modules exits in java-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methods, classes and packages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Programs are written with predefined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 available in the Java Application Programming Interfaces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(also referred to as the Java API or Java class library).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classes are grouped into packages so that they can be imported into programs and reused.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Java API classes are part of the JDK.</a:t>
            </a:r>
          </a:p>
          <a:p>
            <a:endParaRPr lang="en-US" sz="2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038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2000" y="91559"/>
            <a:ext cx="7843814" cy="112748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Binary-to-Decimal Conversion (?)</a:t>
            </a:r>
            <a:r>
              <a:rPr lang="en-US" altLang="en-US" sz="3200" b="1" baseline="-25000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200" b="1" baseline="-25000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3200" b="1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altLang="en-US" sz="3200" b="1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(?)</a:t>
            </a:r>
            <a:r>
              <a:rPr lang="en-US" altLang="en-US" sz="3200" b="1" baseline="-25000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altLang="en-US" sz="3200" b="1" baseline="-25000" dirty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of Binary numbers: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(Most Significant Bit </a:t>
            </a:r>
            <a:r>
              <a:rPr lang="en-US" altLang="en-US" sz="1600" b="1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	(Left </a:t>
            </a:r>
            <a:r>
              <a:rPr lang="en-US" altLang="en-US" sz="1600" b="1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Significant </a:t>
            </a:r>
            <a:r>
              <a:rPr lang="en-US" altLang="en-US" sz="1600" b="1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Bit) 	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MSB			</a:t>
            </a:r>
            <a:r>
              <a:rPr lang="en-US" altLang="en-US" sz="2400" b="1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LSB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b="1" dirty="0" smtClean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00000000,	00001010   etc.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 dirty="0" smtClean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(1010)</a:t>
            </a:r>
            <a:r>
              <a:rPr lang="en-US" altLang="en-US" sz="3200" b="1" baseline="-25000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r>
              <a:rPr lang="en-US" altLang="en-US" sz="3200" b="1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altLang="en-US" sz="3200" b="1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(?)</a:t>
            </a:r>
            <a:r>
              <a:rPr lang="en-US" altLang="en-US" sz="3200" b="1" baseline="-25000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b="1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11111)</a:t>
            </a:r>
            <a:r>
              <a:rPr lang="en-US" altLang="en-US" sz="3200" b="1" baseline="-25000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r>
              <a:rPr lang="en-US" altLang="en-US" sz="3200" b="1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 (?)</a:t>
            </a:r>
            <a:r>
              <a:rPr lang="en-US" altLang="en-US" sz="3200" b="1" baseline="-25000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 smtClean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 smtClean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 smtClean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 smtClean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 smtClean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 smtClean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 smtClean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 smtClean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 smtClean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 smtClean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 smtClean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i="1" baseline="-25000" dirty="0" smtClean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i="1" baseline="-25000" dirty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800100" y="1895475"/>
            <a:ext cx="342901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524125" y="1933575"/>
            <a:ext cx="1076325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97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4327" y="196334"/>
            <a:ext cx="7258298" cy="1529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2’s Complement Representation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baseline="-25000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numbers are represented by 2’s complement representation.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dirty="0" smtClean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(-10)</a:t>
            </a:r>
            <a:r>
              <a:rPr lang="en-US" altLang="en-US" sz="3200" b="1" baseline="-25000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  </a:t>
            </a:r>
            <a:r>
              <a:rPr lang="en-US" altLang="en-US" sz="3200" b="1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altLang="en-US" sz="3200" b="1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(?)</a:t>
            </a:r>
            <a:r>
              <a:rPr lang="en-US" altLang="en-US" sz="3200" b="1" baseline="-25000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 smtClean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baseline="-25000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representation of  </a:t>
            </a:r>
            <a:r>
              <a:rPr lang="en-US" altLang="en-US" sz="3200" b="1" baseline="-25000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10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b="1" baseline="-25000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b="1" baseline="-25000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10=</a:t>
            </a:r>
            <a:r>
              <a:rPr lang="en-US" altLang="en-US" sz="4400" b="1" baseline="-25000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4400" b="1" baseline="-25000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1010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b="1" baseline="-25000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0101 		 1’s complement</a:t>
            </a:r>
            <a:r>
              <a:rPr lang="en-US" altLang="en-US" sz="4400" b="1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en-US" sz="4400" b="1" baseline="-25000" dirty="0" smtClean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    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3200" b="1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1		 2’s complement	        0110	= 	6 decimal 	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baseline="-25000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3200" b="1" baseline="-25000" dirty="0" smtClean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3200" b="1" baseline="-25000" dirty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 smtClean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 smtClean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dirty="0" smtClean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dirty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dirty="0" smtClean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 smtClean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 smtClean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 smtClean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 smtClean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 smtClean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 smtClean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 smtClean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 smtClean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 smtClean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baseline="-25000" dirty="0" smtClean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i="1" baseline="-25000" dirty="0" smtClean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i="1" baseline="-25000" dirty="0">
              <a:solidFill>
                <a:srgbClr val="0000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419475" y="5886450"/>
            <a:ext cx="169545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60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Bitwise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8" y="2157730"/>
            <a:ext cx="8825659" cy="4826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also the bitwise operators in Java which are used to perform bitwise operations on bit patterns or binary numerals that involve the manipulation of individual bits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Bitwise operators can be applied to the integer types, long, int, short, char, and byte.</a:t>
            </a:r>
          </a:p>
          <a:p>
            <a:r>
              <a:rPr lang="en-US" dirty="0"/>
              <a:t>Bitwise operator works on bits and performs bit-by-bit operation. </a:t>
            </a:r>
            <a:endParaRPr lang="en-US" dirty="0" smtClean="0"/>
          </a:p>
          <a:p>
            <a:r>
              <a:rPr lang="en-US" b="1" dirty="0" smtClean="0"/>
              <a:t>Example</a:t>
            </a:r>
            <a:r>
              <a:rPr lang="en-US" dirty="0" smtClean="0"/>
              <a:t>  </a:t>
            </a:r>
            <a:r>
              <a:rPr lang="en-US" dirty="0"/>
              <a:t>if a = 60 and b = 13; now in binary format they will be as follows −</a:t>
            </a:r>
          </a:p>
          <a:p>
            <a:r>
              <a:rPr lang="en-US" dirty="0"/>
              <a:t>a = 0011 1100</a:t>
            </a:r>
          </a:p>
          <a:p>
            <a:r>
              <a:rPr lang="en-US" dirty="0"/>
              <a:t>b = 0000 1101</a:t>
            </a:r>
          </a:p>
          <a:p>
            <a:endParaRPr lang="en-US" dirty="0"/>
          </a:p>
          <a:p>
            <a:pPr>
              <a:buNone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2"/>
          <p:cNvSpPr txBox="1"/>
          <p:nvPr/>
        </p:nvSpPr>
        <p:spPr>
          <a:xfrm>
            <a:off x="878421" y="790140"/>
            <a:ext cx="10515240" cy="5704789"/>
          </a:xfrm>
          <a:prstGeom prst="rect">
            <a:avLst/>
          </a:prstGeom>
        </p:spPr>
        <p:txBody>
          <a:bodyPr/>
          <a:lstStyle/>
          <a:p>
            <a:endParaRPr lang="en-US" sz="2400" dirty="0" smtClean="0"/>
          </a:p>
          <a:p>
            <a:pPr>
              <a:buNone/>
            </a:pPr>
            <a:r>
              <a:rPr lang="en-US" sz="3600" b="1" dirty="0" smtClean="0"/>
              <a:t>	</a:t>
            </a:r>
            <a:endParaRPr lang="en-US" sz="36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759618"/>
              </p:ext>
            </p:extLst>
          </p:nvPr>
        </p:nvGraphicFramePr>
        <p:xfrm>
          <a:off x="564778" y="0"/>
          <a:ext cx="10542494" cy="71241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6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5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3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Operator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36" marR="54836" marT="54836" marB="5483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dirty="0">
                          <a:effectLst/>
                        </a:rPr>
                        <a:t>Description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36" marR="54836" marT="54836" marB="5483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&amp; (bitwise and)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36" marR="54836" marT="54836" marB="5483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</a:rPr>
                        <a:t>Binary AND </a:t>
                      </a:r>
                      <a:r>
                        <a:rPr lang="en-US" sz="1600" dirty="0" smtClean="0">
                          <a:effectLst/>
                        </a:rPr>
                        <a:t>Operator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36" marR="54836" marT="54836" marB="5483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| (bitwise or)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36" marR="54836" marT="54836" marB="5483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</a:rPr>
                        <a:t>Binary OR </a:t>
                      </a:r>
                      <a:r>
                        <a:rPr lang="en-US" sz="1600" dirty="0" smtClean="0">
                          <a:effectLst/>
                        </a:rPr>
                        <a:t>Operator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36" marR="54836" marT="54836" marB="5483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^ (bitwise XOR)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36" marR="54836" marT="54836" marB="5483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</a:rPr>
                        <a:t>Binary XOR </a:t>
                      </a:r>
                      <a:r>
                        <a:rPr lang="en-US" sz="1600" dirty="0" smtClean="0">
                          <a:effectLst/>
                        </a:rPr>
                        <a:t>Operator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36" marR="54836" marT="54836" marB="5483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75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~ (bitwise compliment)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36" marR="54836" marT="54836" marB="5483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</a:rPr>
                        <a:t>Binary Ones Complement Operator is unary and has the effect of 'flipping' bits.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36" marR="54836" marT="54836" marB="5483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84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&lt;&lt; (left shift</a:t>
                      </a:r>
                      <a:r>
                        <a:rPr lang="en-US" sz="1400" dirty="0" smtClean="0">
                          <a:effectLst/>
                        </a:rPr>
                        <a:t>)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endParaRPr lang="en-US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&gt;&gt;&gt;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36" marR="54836" marT="54836" marB="54836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</a:rPr>
                        <a:t>Binary Left Shift Operator. The left operands value is moved left by the number of bits specified by the right operand</a:t>
                      </a:r>
                      <a:r>
                        <a:rPr lang="en-US" sz="1600" dirty="0" smtClean="0">
                          <a:effectLst/>
                        </a:rPr>
                        <a:t>.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Shift</a:t>
                      </a:r>
                      <a:r>
                        <a:rPr lang="en-US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right fill zero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36" marR="54836" marT="54836" marB="5483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1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&gt;&gt; (right shift)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36" marR="54836" marT="54836" marB="5483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</a:rPr>
                        <a:t>Binary Right Shift Operator. The left operands value is moved </a:t>
                      </a:r>
                      <a:r>
                        <a:rPr lang="en-US" sz="1600" dirty="0" smtClean="0">
                          <a:effectLst/>
                        </a:rPr>
                        <a:t>right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36" marR="54836" marT="54836" marB="5483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1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&amp; </a:t>
                      </a:r>
                      <a:r>
                        <a:rPr lang="en-US" sz="1400" dirty="0" smtClean="0">
                          <a:effectLst/>
                        </a:rPr>
                        <a:t>=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36" marR="54836" marT="54836" marB="5483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</a:rPr>
                        <a:t>Binary </a:t>
                      </a:r>
                      <a:r>
                        <a:rPr lang="en-US" sz="1600" dirty="0" smtClean="0">
                          <a:effectLst/>
                        </a:rPr>
                        <a:t>AND assignment Operator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36" marR="54836" marT="54836" marB="5483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1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|=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36" marR="54836" marT="54836" marB="5483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</a:rPr>
                        <a:t>Binary </a:t>
                      </a:r>
                      <a:r>
                        <a:rPr lang="en-US" sz="1600" dirty="0" smtClean="0">
                          <a:effectLst/>
                        </a:rPr>
                        <a:t>OR assignment Operator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36" marR="54836" marT="54836" marB="5483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01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^=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36" marR="54836" marT="54836" marB="5483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</a:rPr>
                        <a:t>Binary </a:t>
                      </a:r>
                      <a:r>
                        <a:rPr lang="en-US" sz="1600" dirty="0" smtClean="0">
                          <a:effectLst/>
                        </a:rPr>
                        <a:t>XOR assignment Operator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36" marR="54836" marT="54836" marB="54836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01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&lt;&lt;=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36" marR="54836" marT="54836" marB="5483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</a:rPr>
                        <a:t>Binary Left </a:t>
                      </a:r>
                      <a:r>
                        <a:rPr lang="en-US" sz="1600" dirty="0" smtClean="0">
                          <a:effectLst/>
                        </a:rPr>
                        <a:t>Shift assignment </a:t>
                      </a:r>
                      <a:r>
                        <a:rPr lang="en-US" sz="1600" dirty="0">
                          <a:effectLst/>
                        </a:rPr>
                        <a:t>Operator.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36" marR="54836" marT="54836" marB="54836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01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&gt;&gt; </a:t>
                      </a:r>
                      <a:r>
                        <a:rPr lang="en-US" sz="1400" dirty="0" smtClean="0">
                          <a:effectLst/>
                        </a:rPr>
                        <a:t>=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36" marR="54836" marT="54836" marB="5483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</a:rPr>
                        <a:t>Binary Right Shift </a:t>
                      </a:r>
                      <a:r>
                        <a:rPr lang="en-US" sz="1600" dirty="0" smtClean="0">
                          <a:effectLst/>
                        </a:rPr>
                        <a:t>assignment Operator</a:t>
                      </a:r>
                      <a:r>
                        <a:rPr lang="en-US" sz="1600" dirty="0">
                          <a:effectLst/>
                        </a:rPr>
                        <a:t>.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36" marR="54836" marT="54836" marB="54836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0283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Bitwise Operators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94890"/>
            <a:ext cx="8825659" cy="3416300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Bitwise </a:t>
            </a:r>
            <a:r>
              <a:rPr lang="en-US" b="1" dirty="0" smtClean="0"/>
              <a:t>AND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859" y="3080902"/>
            <a:ext cx="5289176" cy="228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10704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Bitwise Operators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94890"/>
            <a:ext cx="8825659" cy="3416300"/>
          </a:xfrm>
        </p:spPr>
        <p:txBody>
          <a:bodyPr/>
          <a:lstStyle/>
          <a:p>
            <a:r>
              <a:rPr lang="en-US" b="1" dirty="0" smtClean="0"/>
              <a:t>The Bitwise OR</a:t>
            </a:r>
            <a:endParaRPr lang="en-US" b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/>
              <a:t>The Bitwise XOR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361" y="2399761"/>
            <a:ext cx="3154680" cy="13966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999" y="4558552"/>
            <a:ext cx="3470042" cy="161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5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Bitwise Operators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66" y="2294890"/>
            <a:ext cx="10771933" cy="456311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Bitwise Complement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unary bitwise complement operator "~" inverts a bit pattern; it can be applied to any of the integral types, making every "0" a "1" and every "1" a "0". For example, a byte contains 8 bits; applying this operator to a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whose bit pattern is "00000000" would change its pattern to "11111111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Acts on its operand by inverting each of its bits, such that each bit i.e.  0 will be changed to 1 and vice versa.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Number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 in binary is 00101010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NOT operation the value 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11010101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Number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binary 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00001010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Bitwise NOT operation the value 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11110101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90596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Bitwise Operators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94890"/>
            <a:ext cx="8825659" cy="34163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 Left shift Operator</a:t>
            </a:r>
            <a:r>
              <a:rPr lang="en-US" dirty="0" smtClean="0"/>
              <a:t>: shifts </a:t>
            </a:r>
            <a:r>
              <a:rPr lang="en-US" dirty="0"/>
              <a:t>a bit pattern to the </a:t>
            </a:r>
            <a:r>
              <a:rPr lang="en-US" dirty="0" smtClean="0"/>
              <a:t>left.</a:t>
            </a:r>
          </a:p>
          <a:p>
            <a:r>
              <a:rPr lang="en-US" dirty="0" smtClean="0"/>
              <a:t> </a:t>
            </a:r>
            <a:r>
              <a:rPr lang="en-US" dirty="0"/>
              <a:t>The left operands value is moved left by the number of bits specified by the right operand</a:t>
            </a:r>
            <a:r>
              <a:rPr lang="en-US" dirty="0" smtClean="0"/>
              <a:t>.</a:t>
            </a:r>
          </a:p>
          <a:p>
            <a:r>
              <a:rPr lang="en-US" dirty="0"/>
              <a:t>value &lt;&lt; </a:t>
            </a:r>
            <a:r>
              <a:rPr lang="en-US" dirty="0" smtClean="0"/>
              <a:t>num</a:t>
            </a:r>
          </a:p>
          <a:p>
            <a:r>
              <a:rPr lang="en-US" b="1" dirty="0" smtClean="0"/>
              <a:t>Example </a:t>
            </a:r>
            <a:endParaRPr lang="en-US" b="1" dirty="0"/>
          </a:p>
          <a:p>
            <a:r>
              <a:rPr lang="en-US" dirty="0"/>
              <a:t>13&lt;&lt;2 = 52 </a:t>
            </a:r>
          </a:p>
          <a:p>
            <a:r>
              <a:rPr lang="en-US" b="1" dirty="0" smtClean="0"/>
              <a:t>13 </a:t>
            </a:r>
            <a:r>
              <a:rPr lang="en-US" dirty="0" smtClean="0"/>
              <a:t>in </a:t>
            </a:r>
            <a:r>
              <a:rPr lang="en-US" dirty="0"/>
              <a:t>binary is </a:t>
            </a:r>
            <a:r>
              <a:rPr lang="en-US" b="1" dirty="0"/>
              <a:t>00000000000000000000000000001101 </a:t>
            </a:r>
            <a:endParaRPr lang="en-US" dirty="0"/>
          </a:p>
          <a:p>
            <a:r>
              <a:rPr lang="en-US" dirty="0" smtClean="0"/>
              <a:t>shift </a:t>
            </a:r>
            <a:r>
              <a:rPr lang="en-US" dirty="0"/>
              <a:t>left 2 positions and fill right bits with 0,s </a:t>
            </a:r>
          </a:p>
          <a:p>
            <a:r>
              <a:rPr lang="en-US" dirty="0" smtClean="0"/>
              <a:t>you </a:t>
            </a:r>
            <a:r>
              <a:rPr lang="en-US" dirty="0"/>
              <a:t>obtain : </a:t>
            </a:r>
            <a:r>
              <a:rPr lang="en-US" b="1" dirty="0"/>
              <a:t>00000000000000000000000000110100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2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Bitwise Operators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94890"/>
            <a:ext cx="8825659" cy="3416300"/>
          </a:xfrm>
        </p:spPr>
        <p:txBody>
          <a:bodyPr>
            <a:normAutofit/>
          </a:bodyPr>
          <a:lstStyle/>
          <a:p>
            <a:r>
              <a:rPr lang="en-US" b="1" dirty="0" smtClean="0"/>
              <a:t> </a:t>
            </a:r>
            <a:r>
              <a:rPr lang="en-US" dirty="0"/>
              <a:t>class </a:t>
            </a:r>
            <a:r>
              <a:rPr lang="en-US" dirty="0" smtClean="0"/>
              <a:t>ShiftLeftBit { </a:t>
            </a:r>
            <a:endParaRPr lang="en-US" dirty="0"/>
          </a:p>
          <a:p>
            <a:r>
              <a:rPr lang="en-US" dirty="0"/>
              <a:t>public static void main(String args</a:t>
            </a:r>
            <a:r>
              <a:rPr lang="en-US" dirty="0" smtClean="0"/>
              <a:t>[]) {</a:t>
            </a:r>
            <a:endParaRPr lang="en-US" dirty="0"/>
          </a:p>
          <a:p>
            <a:r>
              <a:rPr lang="en-US" dirty="0"/>
              <a:t>System.out.println(" &lt;&lt; operator");</a:t>
            </a:r>
          </a:p>
          <a:p>
            <a:r>
              <a:rPr lang="en-US" dirty="0"/>
              <a:t>// shift all the bits to the left by 2 </a:t>
            </a:r>
          </a:p>
          <a:p>
            <a:r>
              <a:rPr lang="en-US" dirty="0" smtClean="0"/>
              <a:t>Int y </a:t>
            </a:r>
            <a:r>
              <a:rPr lang="en-US" dirty="0"/>
              <a:t>= 13&lt;&lt;2; </a:t>
            </a:r>
          </a:p>
          <a:p>
            <a:r>
              <a:rPr lang="en-US" dirty="0"/>
              <a:t>System.out.println("13&lt;&lt;2 = "+y);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251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2"/>
          <p:cNvSpPr txBox="1"/>
          <p:nvPr/>
        </p:nvSpPr>
        <p:spPr>
          <a:xfrm>
            <a:off x="232217" y="0"/>
            <a:ext cx="10515240" cy="6578846"/>
          </a:xfrm>
          <a:prstGeom prst="rect">
            <a:avLst/>
          </a:prstGeom>
        </p:spPr>
        <p:txBody>
          <a:bodyPr/>
          <a:lstStyle/>
          <a:p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Applications</a:t>
            </a:r>
          </a:p>
          <a:p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Java application contains a class that defines a method called main(). The name of this class is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name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you use as the argument to the Java interpreter when you run the application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 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whatever you want, but the method which is executed first in an application is always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called main().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consists of a definition for a class I have called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urFirstProgram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class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contains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method, the method main(). The first line of the definition for the method main() is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of the form:</a:t>
            </a:r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main(String[]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17374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Bitwise Operators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830" y="2612390"/>
            <a:ext cx="9748370" cy="4144010"/>
          </a:xfrm>
        </p:spPr>
        <p:txBody>
          <a:bodyPr>
            <a:normAutofit/>
          </a:bodyPr>
          <a:lstStyle/>
          <a:p>
            <a:r>
              <a:rPr lang="en-US" b="1" dirty="0" smtClean="0"/>
              <a:t>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Signed Right Shift :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left operands value is moved right by the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bits specified by the right operand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signed right shift operator "&gt;&gt;" shifts a bit pattern to the right. The bit pattern is given by the left-hand operand, and the number of positions to shift by the right-hand operand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&gt;&gt;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 of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20&gt;&gt;2 = 5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binary is: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00000000000000000000000000010100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bits 2 positions to right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00000000000000000000000000000101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215900" y="38412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45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Bitwise Operators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830" y="2612390"/>
            <a:ext cx="9748370" cy="4144010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Un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Signed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Right Shift :  Right shift fill zero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&gt;&gt;&gt; shift a zero to the left most position.</a:t>
            </a:r>
            <a:endParaRPr lang="en-US" alt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/>
              <a:t>10 </a:t>
            </a:r>
            <a:r>
              <a:rPr lang="en-US" sz="2400" dirty="0"/>
              <a:t>&gt;&gt;&gt;2 will give 15 which is 0000 </a:t>
            </a:r>
            <a:r>
              <a:rPr lang="en-US" sz="2400" dirty="0" smtClean="0"/>
              <a:t>1111</a:t>
            </a:r>
            <a:endParaRPr lang="en-US" dirty="0"/>
          </a:p>
          <a:p>
            <a:r>
              <a:rPr lang="en-US" dirty="0"/>
              <a:t>int a = -1;</a:t>
            </a:r>
          </a:p>
          <a:p>
            <a:r>
              <a:rPr lang="en-US" dirty="0" smtClean="0"/>
              <a:t>a </a:t>
            </a:r>
            <a:r>
              <a:rPr lang="en-US" dirty="0"/>
              <a:t>= a &gt;&gt;&gt; 24;</a:t>
            </a:r>
          </a:p>
          <a:p>
            <a:r>
              <a:rPr lang="en-US" b="1" dirty="0" smtClean="0"/>
              <a:t>11111111 </a:t>
            </a:r>
            <a:r>
              <a:rPr lang="en-US" b="1" dirty="0"/>
              <a:t>11111111 11111111 11111111 –1 </a:t>
            </a:r>
            <a:r>
              <a:rPr lang="en-US" dirty="0"/>
              <a:t>in binary as an int</a:t>
            </a:r>
          </a:p>
          <a:p>
            <a:r>
              <a:rPr lang="en-US" b="1" dirty="0" smtClean="0"/>
              <a:t>&gt;&gt;&gt;</a:t>
            </a:r>
            <a:r>
              <a:rPr lang="en-US" b="1" dirty="0"/>
              <a:t>24 00000000 00000000 00000000 11111111 255 </a:t>
            </a:r>
            <a:r>
              <a:rPr lang="en-US" dirty="0"/>
              <a:t>in binary as an int</a:t>
            </a:r>
          </a:p>
          <a:p>
            <a:endParaRPr lang="en-US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215900" y="38412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39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0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Boolean Logical </a:t>
            </a:r>
            <a:r>
              <a:rPr lang="en-US" dirty="0"/>
              <a:t>Operators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94890"/>
            <a:ext cx="8825659" cy="3416300"/>
          </a:xfrm>
        </p:spPr>
        <p:txBody>
          <a:bodyPr>
            <a:normAutofit/>
          </a:bodyPr>
          <a:lstStyle/>
          <a:p>
            <a:r>
              <a:rPr lang="en-US" b="1" dirty="0" smtClean="0"/>
              <a:t> </a:t>
            </a:r>
            <a:r>
              <a:rPr lang="en-US" dirty="0"/>
              <a:t>Java provides </a:t>
            </a:r>
            <a:r>
              <a:rPr lang="en-US" i="1" dirty="0"/>
              <a:t>logical operators </a:t>
            </a:r>
            <a:r>
              <a:rPr lang="en-US" dirty="0"/>
              <a:t>to enable programmers to form more complex </a:t>
            </a:r>
            <a:r>
              <a:rPr lang="en-US" dirty="0" smtClean="0"/>
              <a:t>conditions by </a:t>
            </a:r>
            <a:r>
              <a:rPr lang="en-US" dirty="0"/>
              <a:t>combining simple conditions. The logical operators are </a:t>
            </a:r>
            <a:endParaRPr lang="en-US" dirty="0" smtClean="0"/>
          </a:p>
          <a:p>
            <a:r>
              <a:rPr lang="en-US" b="1" dirty="0" smtClean="0"/>
              <a:t>&amp;&amp; </a:t>
            </a:r>
            <a:r>
              <a:rPr lang="en-US" dirty="0"/>
              <a:t>(</a:t>
            </a:r>
            <a:r>
              <a:rPr lang="en-US" i="1" dirty="0"/>
              <a:t>logical AND</a:t>
            </a:r>
            <a:r>
              <a:rPr lang="en-US" dirty="0"/>
              <a:t>), </a:t>
            </a:r>
            <a:endParaRPr lang="en-US" dirty="0" smtClean="0"/>
          </a:p>
          <a:p>
            <a:r>
              <a:rPr lang="en-US" b="1" i="1" dirty="0" smtClean="0"/>
              <a:t>&amp; </a:t>
            </a:r>
            <a:r>
              <a:rPr lang="en-US" dirty="0" smtClean="0"/>
              <a:t>(</a:t>
            </a:r>
            <a:r>
              <a:rPr lang="en-US" i="1" dirty="0" err="1"/>
              <a:t>boolean</a:t>
            </a:r>
            <a:r>
              <a:rPr lang="en-US" i="1" dirty="0"/>
              <a:t> logical AND</a:t>
            </a:r>
            <a:r>
              <a:rPr lang="en-US" dirty="0"/>
              <a:t>), </a:t>
            </a:r>
            <a:endParaRPr lang="en-US" dirty="0" smtClean="0"/>
          </a:p>
          <a:p>
            <a:r>
              <a:rPr lang="en-US" b="1" dirty="0" smtClean="0"/>
              <a:t>|| </a:t>
            </a:r>
            <a:r>
              <a:rPr lang="en-US" dirty="0"/>
              <a:t>(</a:t>
            </a:r>
            <a:r>
              <a:rPr lang="en-US" i="1" dirty="0"/>
              <a:t>logical OR</a:t>
            </a:r>
            <a:r>
              <a:rPr lang="en-US" dirty="0"/>
              <a:t>), </a:t>
            </a:r>
            <a:endParaRPr lang="en-US" dirty="0" smtClean="0"/>
          </a:p>
          <a:p>
            <a:r>
              <a:rPr lang="en-US" b="1" dirty="0" smtClean="0"/>
              <a:t>| </a:t>
            </a:r>
            <a:r>
              <a:rPr lang="en-US" dirty="0"/>
              <a:t>(</a:t>
            </a:r>
            <a:r>
              <a:rPr lang="en-US" i="1" dirty="0" err="1"/>
              <a:t>boolean</a:t>
            </a:r>
            <a:r>
              <a:rPr lang="en-US" i="1" dirty="0"/>
              <a:t> logical inclusive OR</a:t>
            </a:r>
            <a:r>
              <a:rPr lang="en-US" dirty="0" smtClean="0"/>
              <a:t>),</a:t>
            </a:r>
          </a:p>
          <a:p>
            <a:r>
              <a:rPr lang="en-US" dirty="0" smtClean="0"/>
              <a:t> </a:t>
            </a:r>
            <a:r>
              <a:rPr lang="en-US" b="1" dirty="0"/>
              <a:t>^ </a:t>
            </a:r>
            <a:r>
              <a:rPr lang="en-US" dirty="0"/>
              <a:t>(</a:t>
            </a:r>
            <a:r>
              <a:rPr lang="en-US" i="1" dirty="0" err="1"/>
              <a:t>boolean</a:t>
            </a:r>
            <a:r>
              <a:rPr lang="en-US" i="1" dirty="0"/>
              <a:t> </a:t>
            </a:r>
            <a:r>
              <a:rPr lang="en-US" i="1" dirty="0" smtClean="0"/>
              <a:t>logical exclusive </a:t>
            </a:r>
            <a:r>
              <a:rPr lang="en-US" i="1" dirty="0"/>
              <a:t>OR</a:t>
            </a:r>
            <a:r>
              <a:rPr lang="en-US" dirty="0"/>
              <a:t>) </a:t>
            </a:r>
            <a:r>
              <a:rPr lang="en-US" dirty="0" smtClean="0"/>
              <a:t>and one side true and one side false</a:t>
            </a:r>
          </a:p>
          <a:p>
            <a:r>
              <a:rPr lang="en-US" dirty="0" smtClean="0"/>
              <a:t> </a:t>
            </a:r>
            <a:r>
              <a:rPr lang="en-US" b="1" dirty="0"/>
              <a:t>! </a:t>
            </a:r>
            <a:r>
              <a:rPr lang="en-US" dirty="0"/>
              <a:t>(</a:t>
            </a:r>
            <a:r>
              <a:rPr lang="en-US" i="1" dirty="0"/>
              <a:t>logical NOT</a:t>
            </a:r>
            <a:r>
              <a:rPr lang="en-US" dirty="0"/>
              <a:t>, also called </a:t>
            </a:r>
            <a:r>
              <a:rPr lang="en-US" i="1" dirty="0"/>
              <a:t>logical negation</a:t>
            </a:r>
            <a:r>
              <a:rPr lang="en-US" dirty="0"/>
              <a:t>).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4440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Boolean Logical </a:t>
            </a:r>
            <a:r>
              <a:rPr lang="en-US" dirty="0"/>
              <a:t>Operators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294890"/>
            <a:ext cx="4868656" cy="34163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// Demonstrate the </a:t>
            </a:r>
            <a:r>
              <a:rPr lang="en-US" dirty="0" err="1" smtClean="0"/>
              <a:t>booleanlogical</a:t>
            </a:r>
            <a:r>
              <a:rPr lang="en-US" dirty="0" smtClean="0"/>
              <a:t> operators.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BoolLogic</a:t>
            </a:r>
            <a:r>
              <a:rPr lang="en-US" dirty="0" smtClean="0"/>
              <a:t>{</a:t>
            </a:r>
          </a:p>
          <a:p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r>
              <a:rPr lang="en-US" dirty="0" smtClean="0"/>
              <a:t>Boolean a = true;</a:t>
            </a:r>
          </a:p>
          <a:p>
            <a:r>
              <a:rPr lang="en-US" dirty="0" smtClean="0"/>
              <a:t>Boolean b = false;</a:t>
            </a:r>
          </a:p>
          <a:p>
            <a:r>
              <a:rPr lang="en-US" dirty="0" smtClean="0"/>
              <a:t>Boolean c = a | b;</a:t>
            </a:r>
          </a:p>
          <a:p>
            <a:r>
              <a:rPr lang="en-US" dirty="0" smtClean="0"/>
              <a:t>Boolean d = a &amp; b;</a:t>
            </a:r>
          </a:p>
          <a:p>
            <a:r>
              <a:rPr lang="en-US" dirty="0" smtClean="0"/>
              <a:t>Boolean e = a ^ b;</a:t>
            </a:r>
          </a:p>
          <a:p>
            <a:r>
              <a:rPr lang="en-US" dirty="0" smtClean="0"/>
              <a:t>Boolean f = (!a &amp; b) | (a &amp; !b);</a:t>
            </a:r>
          </a:p>
          <a:p>
            <a:r>
              <a:rPr lang="en-US" dirty="0" smtClean="0"/>
              <a:t>Boolean g = !a;</a:t>
            </a:r>
          </a:p>
          <a:p>
            <a:r>
              <a:rPr lang="en-US" dirty="0" smtClean="0"/>
              <a:t>//continued on next slide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85195" y="2294890"/>
            <a:ext cx="4868656" cy="3416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//continued</a:t>
            </a:r>
          </a:p>
          <a:p>
            <a:r>
              <a:rPr lang="en-US" dirty="0"/>
              <a:t>System.out.println(" a = " + a);</a:t>
            </a:r>
          </a:p>
          <a:p>
            <a:r>
              <a:rPr lang="en-US" dirty="0"/>
              <a:t>System.out.println(" b = " + b);</a:t>
            </a:r>
          </a:p>
          <a:p>
            <a:r>
              <a:rPr lang="en-US" dirty="0"/>
              <a:t>System.out.println(" </a:t>
            </a:r>
            <a:r>
              <a:rPr lang="en-US" dirty="0" err="1"/>
              <a:t>a|b</a:t>
            </a:r>
            <a:r>
              <a:rPr lang="en-US" dirty="0"/>
              <a:t>= " + c);</a:t>
            </a:r>
          </a:p>
          <a:p>
            <a:r>
              <a:rPr lang="en-US" dirty="0"/>
              <a:t>System.out.println(" </a:t>
            </a:r>
            <a:r>
              <a:rPr lang="en-US" dirty="0" err="1"/>
              <a:t>a&amp;b</a:t>
            </a:r>
            <a:r>
              <a:rPr lang="en-US" dirty="0"/>
              <a:t>= " + d);</a:t>
            </a:r>
          </a:p>
          <a:p>
            <a:r>
              <a:rPr lang="en-US" dirty="0"/>
              <a:t>System.out.println(" </a:t>
            </a:r>
            <a:r>
              <a:rPr lang="en-US" dirty="0" err="1"/>
              <a:t>a^b</a:t>
            </a:r>
            <a:r>
              <a:rPr lang="en-US" dirty="0"/>
              <a:t>= " + e);</a:t>
            </a:r>
          </a:p>
          <a:p>
            <a:r>
              <a:rPr lang="en-US" dirty="0"/>
              <a:t>System.out.println("!</a:t>
            </a:r>
            <a:r>
              <a:rPr lang="en-US" dirty="0" err="1"/>
              <a:t>a&amp;b|a</a:t>
            </a:r>
            <a:r>
              <a:rPr lang="en-US" dirty="0"/>
              <a:t>&amp;!b = " + f);</a:t>
            </a:r>
          </a:p>
          <a:p>
            <a:r>
              <a:rPr lang="en-US" dirty="0"/>
              <a:t>System.out.println(" !a = " + g);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315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Tasks for Lab # 2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838080" y="1570067"/>
            <a:ext cx="10672602" cy="5476192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Task # 1</a:t>
            </a:r>
            <a:r>
              <a:rPr lang="en-US" dirty="0" smtClean="0"/>
              <a:t>: Write a java program to demonstrate the concept of java runtime arguments. Input your name and  roll number and print it on the console.</a:t>
            </a:r>
          </a:p>
          <a:p>
            <a:r>
              <a:rPr lang="en-US" dirty="0" smtClean="0"/>
              <a:t>    </a:t>
            </a:r>
          </a:p>
          <a:p>
            <a:r>
              <a:rPr lang="en-US" b="1" dirty="0" smtClean="0"/>
              <a:t> Task # 2:</a:t>
            </a:r>
            <a:r>
              <a:rPr lang="en-US" dirty="0" smtClean="0"/>
              <a:t> Write java program to demonstrate the working of the following operators:</a:t>
            </a:r>
          </a:p>
          <a:p>
            <a:pPr lvl="1"/>
            <a:r>
              <a:rPr lang="en-US" dirty="0" smtClean="0"/>
              <a:t> Relational operators</a:t>
            </a:r>
          </a:p>
          <a:p>
            <a:pPr lvl="1"/>
            <a:r>
              <a:rPr lang="en-US" dirty="0" smtClean="0"/>
              <a:t> Logical Boolean operators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Task #3 :</a:t>
            </a:r>
            <a:r>
              <a:rPr lang="en-US" dirty="0" smtClean="0"/>
              <a:t>    Write java program that Declares  5 floating numbers and print their total sum and average.</a:t>
            </a:r>
          </a:p>
          <a:p>
            <a:endParaRPr lang="en-US" b="1" smtClean="0"/>
          </a:p>
          <a:p>
            <a:r>
              <a:rPr lang="en-US" b="1" smtClean="0"/>
              <a:t>Task </a:t>
            </a:r>
            <a:r>
              <a:rPr lang="en-US" b="1" dirty="0" smtClean="0"/>
              <a:t>#4 : </a:t>
            </a:r>
            <a:r>
              <a:rPr lang="en-US" dirty="0" smtClean="0"/>
              <a:t> Write java code that define radius for a circle and print the circumference, diameter and area for the </a:t>
            </a:r>
            <a:r>
              <a:rPr lang="en-US" smtClean="0"/>
              <a:t>circle.</a:t>
            </a:r>
          </a:p>
          <a:p>
            <a:endParaRPr lang="en-US" dirty="0" smtClean="0"/>
          </a:p>
          <a:p>
            <a:r>
              <a:rPr lang="en-US" b="1" dirty="0" smtClean="0"/>
              <a:t>Task #5 :</a:t>
            </a:r>
            <a:r>
              <a:rPr lang="en-US" dirty="0" smtClean="0"/>
              <a:t> Write java program to demonstrate the working of the Bitwise operators.</a:t>
            </a:r>
            <a:endParaRPr 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192512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2"/>
          <p:cNvSpPr txBox="1"/>
          <p:nvPr/>
        </p:nvSpPr>
        <p:spPr>
          <a:xfrm>
            <a:off x="232217" y="0"/>
            <a:ext cx="10515240" cy="6578846"/>
          </a:xfrm>
          <a:prstGeom prst="rect">
            <a:avLst/>
          </a:prstGeom>
        </p:spPr>
        <p:txBody>
          <a:bodyPr/>
          <a:lstStyle/>
          <a:p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Applications</a:t>
            </a:r>
          </a:p>
          <a:p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457200"/>
            <a:ext cx="11366500" cy="612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929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9062"/>
            <a:ext cx="10744200" cy="673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1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347662"/>
            <a:ext cx="9817100" cy="651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2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2"/>
          <p:cNvSpPr txBox="1"/>
          <p:nvPr/>
        </p:nvSpPr>
        <p:spPr>
          <a:xfrm>
            <a:off x="448117" y="279154"/>
            <a:ext cx="10515240" cy="657884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	</a:t>
            </a:r>
          </a:p>
          <a:p>
            <a:pPr algn="ctr"/>
            <a:r>
              <a:rPr lang="en-US" sz="2800" b="1" dirty="0" smtClean="0"/>
              <a:t>Java Programs</a:t>
            </a:r>
            <a:endParaRPr lang="en-US" b="1" dirty="0" smtClean="0"/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two basic kinds of programs you can write in Java.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embedded in a web page are called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applets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standalone programs are called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applications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further subdivide Java applications into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 applications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output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your computer screen (to the command line on a PC under Windows, for example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and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indowed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can create and manage multiple windows. The latter use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typical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mechanisms of window-based programs—menus, toolbars, dialogs, and so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4245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35" y="591672"/>
            <a:ext cx="10771094" cy="60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2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3527</TotalTime>
  <Words>2206</Words>
  <Application>Microsoft Office PowerPoint</Application>
  <PresentationFormat>Widescreen</PresentationFormat>
  <Paragraphs>511</Paragraphs>
  <Slides>45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60" baseType="lpstr">
      <vt:lpstr>Arial</vt:lpstr>
      <vt:lpstr>Calibri</vt:lpstr>
      <vt:lpstr>Calibri Light</vt:lpstr>
      <vt:lpstr>Century Gothic</vt:lpstr>
      <vt:lpstr>Courier New</vt:lpstr>
      <vt:lpstr>Droid Sans Mono</vt:lpstr>
      <vt:lpstr>erdana</vt:lpstr>
      <vt:lpstr>euclid_circular_a</vt:lpstr>
      <vt:lpstr>Helvetica Neue</vt:lpstr>
      <vt:lpstr>Menlo</vt:lpstr>
      <vt:lpstr>Times New Roman</vt:lpstr>
      <vt:lpstr>verdana</vt:lpstr>
      <vt:lpstr>Wingdings</vt:lpstr>
      <vt:lpstr>Wingdings 3</vt:lpstr>
      <vt:lpstr>Ion Boardroom</vt:lpstr>
      <vt:lpstr>Object Oriented Programming  In  JAVA</vt:lpstr>
      <vt:lpstr>OPERATORS IN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OPERATORS IN JAVA</vt:lpstr>
      <vt:lpstr>PowerPoint Presentation</vt:lpstr>
      <vt:lpstr>Compound Assignment Operators </vt:lpstr>
      <vt:lpstr>PowerPoint Presentation</vt:lpstr>
      <vt:lpstr>Increment &amp; Decrement Operators</vt:lpstr>
      <vt:lpstr>PowerPoint Presentation</vt:lpstr>
      <vt:lpstr>PowerPoint Presentation</vt:lpstr>
      <vt:lpstr>PowerPoint Presentation</vt:lpstr>
      <vt:lpstr>Relational Operators</vt:lpstr>
      <vt:lpstr>PowerPoint Presentation</vt:lpstr>
      <vt:lpstr>Relational Operators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Bitwise Operators</vt:lpstr>
      <vt:lpstr>PowerPoint Presentation</vt:lpstr>
      <vt:lpstr>The Bitwise Operators </vt:lpstr>
      <vt:lpstr>PowerPoint Presentation</vt:lpstr>
      <vt:lpstr>The Bitwise Operators </vt:lpstr>
      <vt:lpstr>The Bitwise Operators </vt:lpstr>
      <vt:lpstr>The Bitwise Operators </vt:lpstr>
      <vt:lpstr>The Bitwise Operators </vt:lpstr>
      <vt:lpstr>The Bitwise Operators </vt:lpstr>
      <vt:lpstr>The Bitwise Operators </vt:lpstr>
      <vt:lpstr>PowerPoint Presentation</vt:lpstr>
      <vt:lpstr>The Boolean Logical Operators </vt:lpstr>
      <vt:lpstr>The Boolean Logical Operators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Sharmeen</dc:creator>
  <cp:lastModifiedBy>Sajjad</cp:lastModifiedBy>
  <cp:revision>413</cp:revision>
  <dcterms:created xsi:type="dcterms:W3CDTF">2014-09-12T02:08:24Z</dcterms:created>
  <dcterms:modified xsi:type="dcterms:W3CDTF">2020-03-28T05:36:54Z</dcterms:modified>
</cp:coreProperties>
</file>