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2"/>
  </p:notesMasterIdLst>
  <p:sldIdLst>
    <p:sldId id="323" r:id="rId2"/>
    <p:sldId id="355" r:id="rId3"/>
    <p:sldId id="335" r:id="rId4"/>
    <p:sldId id="348" r:id="rId5"/>
    <p:sldId id="356" r:id="rId6"/>
    <p:sldId id="357" r:id="rId7"/>
    <p:sldId id="371" r:id="rId8"/>
    <p:sldId id="336" r:id="rId9"/>
    <p:sldId id="358" r:id="rId10"/>
    <p:sldId id="359" r:id="rId11"/>
    <p:sldId id="360" r:id="rId12"/>
    <p:sldId id="337" r:id="rId13"/>
    <p:sldId id="366" r:id="rId14"/>
    <p:sldId id="372" r:id="rId15"/>
    <p:sldId id="338" r:id="rId16"/>
    <p:sldId id="346" r:id="rId17"/>
    <p:sldId id="367" r:id="rId18"/>
    <p:sldId id="339" r:id="rId19"/>
    <p:sldId id="368" r:id="rId20"/>
    <p:sldId id="373" r:id="rId21"/>
    <p:sldId id="340" r:id="rId22"/>
    <p:sldId id="369" r:id="rId23"/>
    <p:sldId id="370" r:id="rId24"/>
    <p:sldId id="364" r:id="rId25"/>
    <p:sldId id="365" r:id="rId26"/>
    <p:sldId id="361" r:id="rId27"/>
    <p:sldId id="362" r:id="rId28"/>
    <p:sldId id="363" r:id="rId29"/>
    <p:sldId id="353" r:id="rId30"/>
    <p:sldId id="35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6AEC3C-8B1C-4C5D-B402-EA0C52AEB86D}">
          <p14:sldIdLst>
            <p14:sldId id="323"/>
            <p14:sldId id="355"/>
            <p14:sldId id="335"/>
            <p14:sldId id="348"/>
            <p14:sldId id="356"/>
            <p14:sldId id="357"/>
            <p14:sldId id="371"/>
          </p14:sldIdLst>
        </p14:section>
        <p14:section name="Untitled Section" id="{1658C4E1-E915-485A-ABA1-26EFF1F6E5F9}">
          <p14:sldIdLst>
            <p14:sldId id="336"/>
            <p14:sldId id="358"/>
            <p14:sldId id="359"/>
            <p14:sldId id="360"/>
            <p14:sldId id="337"/>
            <p14:sldId id="366"/>
            <p14:sldId id="372"/>
            <p14:sldId id="338"/>
            <p14:sldId id="346"/>
            <p14:sldId id="367"/>
            <p14:sldId id="339"/>
            <p14:sldId id="368"/>
            <p14:sldId id="373"/>
            <p14:sldId id="340"/>
            <p14:sldId id="369"/>
            <p14:sldId id="370"/>
            <p14:sldId id="364"/>
            <p14:sldId id="365"/>
            <p14:sldId id="361"/>
            <p14:sldId id="362"/>
            <p14:sldId id="363"/>
          </p14:sldIdLst>
        </p14:section>
        <p14:section name="Untitled Section" id="{7A922064-6A30-413A-B2AF-FFFAC0BAA3FD}">
          <p14:sldIdLst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1577" autoAdjust="0"/>
  </p:normalViewPr>
  <p:slideViewPr>
    <p:cSldViewPr snapToGrid="0">
      <p:cViewPr varScale="1">
        <p:scale>
          <a:sx n="71" d="100"/>
          <a:sy n="71" d="100"/>
        </p:scale>
        <p:origin x="28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D1F9-9F4C-496C-BDCC-4A9FDD68C929}" type="datetimeFigureOut">
              <a:rPr lang="en-US"/>
              <a:pPr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C7602-6E33-407F-94B3-377BE62CDA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3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9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3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6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2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89" y="3200400"/>
            <a:ext cx="9222603" cy="1371600"/>
          </a:xfrm>
        </p:spPr>
        <p:txBody>
          <a:bodyPr/>
          <a:lstStyle/>
          <a:p>
            <a:pPr algn="ctr"/>
            <a:r>
              <a:rPr lang="en-US" dirty="0" smtClean="0"/>
              <a:t>Object Oriented Programming </a:t>
            </a:r>
            <a:br>
              <a:rPr lang="en-US" dirty="0" smtClean="0"/>
            </a:br>
            <a:r>
              <a:rPr lang="en-US" dirty="0" smtClean="0"/>
              <a:t>  in</a:t>
            </a:r>
            <a:br>
              <a:rPr lang="en-US" dirty="0" smtClean="0"/>
            </a:b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051" y="4876800"/>
            <a:ext cx="9756141" cy="1295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 (Practical#04)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smtClean="0"/>
              <a:t> loop </a:t>
            </a:r>
            <a:r>
              <a:rPr lang="en-US" sz="5400" b="1" dirty="0"/>
              <a:t>variations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9009463" cy="459889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for</a:t>
            </a:r>
            <a:r>
              <a:rPr lang="en-US" sz="3600" dirty="0" smtClean="0"/>
              <a:t>(</a:t>
            </a:r>
            <a:r>
              <a:rPr lang="en-US" sz="3600" b="1" dirty="0" err="1" smtClean="0"/>
              <a:t>int</a:t>
            </a:r>
            <a:r>
              <a:rPr lang="en-US" sz="3600" b="1" dirty="0" smtClean="0"/>
              <a:t> z </a:t>
            </a:r>
            <a:r>
              <a:rPr lang="en-US" sz="3600" b="1" dirty="0"/>
              <a:t>= 100</a:t>
            </a:r>
            <a:r>
              <a:rPr lang="en-US" sz="3600" b="1" dirty="0" smtClean="0"/>
              <a:t>; z</a:t>
            </a:r>
            <a:r>
              <a:rPr lang="en-US" sz="3600" b="1" dirty="0"/>
              <a:t>&gt;=1</a:t>
            </a:r>
            <a:r>
              <a:rPr lang="en-US" sz="3600" b="1" dirty="0" smtClean="0"/>
              <a:t>; z-</a:t>
            </a:r>
            <a:r>
              <a:rPr lang="en-US" sz="3600" b="1" dirty="0"/>
              <a:t>-</a:t>
            </a:r>
            <a:r>
              <a:rPr lang="en-US" sz="3600" dirty="0"/>
              <a:t>); </a:t>
            </a:r>
          </a:p>
          <a:p>
            <a:r>
              <a:rPr lang="en-US" sz="3600" dirty="0"/>
              <a:t>//loops from 100 to 1 with step of -1.</a:t>
            </a:r>
          </a:p>
          <a:p>
            <a:endParaRPr lang="en-US" sz="3600" dirty="0" smtClean="0"/>
          </a:p>
          <a:p>
            <a:r>
              <a:rPr lang="en-US" sz="3600" dirty="0" smtClean="0"/>
              <a:t>•</a:t>
            </a:r>
            <a:r>
              <a:rPr lang="en-US" sz="3600" b="1" dirty="0" smtClean="0"/>
              <a:t>for(</a:t>
            </a:r>
            <a:r>
              <a:rPr lang="en-US" sz="3600" b="1" dirty="0" err="1" smtClean="0"/>
              <a:t>int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 </a:t>
            </a:r>
            <a:r>
              <a:rPr lang="en-US" sz="3600" b="1" dirty="0"/>
              <a:t>= 5</a:t>
            </a:r>
            <a:r>
              <a:rPr lang="en-US" sz="3600" b="1" dirty="0" smtClean="0"/>
              <a:t>; </a:t>
            </a:r>
            <a:r>
              <a:rPr lang="en-US" sz="3600" b="1" dirty="0" err="1" smtClean="0"/>
              <a:t>i</a:t>
            </a:r>
            <a:r>
              <a:rPr lang="en-US" sz="3600" b="1" dirty="0"/>
              <a:t>&lt;=100</a:t>
            </a:r>
            <a:r>
              <a:rPr lang="en-US" sz="3600" b="1" dirty="0" smtClean="0"/>
              <a:t>; </a:t>
            </a:r>
            <a:r>
              <a:rPr lang="en-US" sz="3600" b="1" dirty="0" err="1" smtClean="0"/>
              <a:t>i</a:t>
            </a:r>
            <a:r>
              <a:rPr lang="en-US" sz="3600" b="1" dirty="0"/>
              <a:t>+=5); </a:t>
            </a:r>
            <a:endParaRPr lang="en-US" sz="3600" dirty="0" smtClean="0"/>
          </a:p>
          <a:p>
            <a:r>
              <a:rPr lang="en-US" sz="3600" dirty="0" smtClean="0"/>
              <a:t>//</a:t>
            </a:r>
            <a:r>
              <a:rPr lang="en-US" sz="3600" dirty="0"/>
              <a:t>loop from 5 to 100 with step of +5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8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474" y="962238"/>
            <a:ext cx="9417796" cy="706964"/>
          </a:xfrm>
        </p:spPr>
        <p:txBody>
          <a:bodyPr/>
          <a:lstStyle/>
          <a:p>
            <a:r>
              <a:rPr lang="en-US" sz="4800" dirty="0" smtClean="0"/>
              <a:t>Nested </a:t>
            </a:r>
            <a:r>
              <a:rPr lang="en-US" sz="4800" dirty="0"/>
              <a:t>for Loop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10639481" cy="4289612"/>
          </a:xfrm>
        </p:spPr>
        <p:txBody>
          <a:bodyPr>
            <a:noAutofit/>
          </a:bodyPr>
          <a:lstStyle/>
          <a:p>
            <a:r>
              <a:rPr lang="en-US" sz="2800" dirty="0" smtClean="0"/>
              <a:t>Nested: one for loop inside the other for loop.</a:t>
            </a:r>
            <a:endParaRPr lang="en-US" sz="2800" dirty="0"/>
          </a:p>
          <a:p>
            <a:r>
              <a:rPr lang="en-US" sz="2800" dirty="0" smtClean="0"/>
              <a:t>One for loop can be nested inside the other one.</a:t>
            </a:r>
          </a:p>
          <a:p>
            <a:r>
              <a:rPr lang="en-US" sz="2800" dirty="0" smtClean="0"/>
              <a:t>For each single step of the outer loop, inner for loop will complete its all iterations</a:t>
            </a:r>
            <a:r>
              <a:rPr lang="en-US" sz="2800" dirty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Nested for loops have a lot of applications, they are mostly used to access elements in multi dimensional arrays.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01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10853270" cy="4289612"/>
          </a:xfrm>
        </p:spPr>
        <p:txBody>
          <a:bodyPr>
            <a:normAutofit/>
          </a:bodyPr>
          <a:lstStyle/>
          <a:p>
            <a:r>
              <a:rPr lang="en-US" b="1" dirty="0" smtClean="0"/>
              <a:t>While : </a:t>
            </a:r>
            <a:r>
              <a:rPr lang="en-US" dirty="0" smtClean="0"/>
              <a:t>A </a:t>
            </a:r>
            <a:r>
              <a:rPr lang="en-US" b="1" dirty="0" smtClean="0"/>
              <a:t>while</a:t>
            </a:r>
            <a:r>
              <a:rPr lang="en-US" dirty="0" smtClean="0"/>
              <a:t> statement repeats an  action again and again as long as a controlling </a:t>
            </a:r>
            <a:r>
              <a:rPr lang="en-US" dirty="0" smtClean="0"/>
              <a:t>Boolean </a:t>
            </a:r>
            <a:r>
              <a:rPr lang="en-US" dirty="0" smtClean="0"/>
              <a:t>expression is </a:t>
            </a:r>
            <a:r>
              <a:rPr lang="en-US" dirty="0" smtClean="0"/>
              <a:t>true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hen condition </a:t>
            </a:r>
            <a:r>
              <a:rPr lang="en-US" dirty="0" smtClean="0"/>
              <a:t>becomes </a:t>
            </a:r>
            <a:r>
              <a:rPr lang="en-US" b="1" dirty="0" smtClean="0"/>
              <a:t>false, control passes to the next line of code immediately following the loop</a:t>
            </a:r>
            <a:r>
              <a:rPr lang="en-US" b="1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Used </a:t>
            </a:r>
            <a:r>
              <a:rPr lang="en-US" b="1" dirty="0"/>
              <a:t>when we don’t know the exact number of repetitions to be performed in our program.</a:t>
            </a:r>
          </a:p>
          <a:p>
            <a:pPr>
              <a:buNone/>
            </a:pPr>
            <a:r>
              <a:rPr lang="en-US" b="1" dirty="0" smtClean="0"/>
              <a:t>	Syntax</a:t>
            </a:r>
          </a:p>
          <a:p>
            <a:pPr>
              <a:buNone/>
            </a:pPr>
            <a:r>
              <a:rPr lang="en-US" b="1" dirty="0" smtClean="0"/>
              <a:t>	while(test expression)</a:t>
            </a:r>
          </a:p>
          <a:p>
            <a:pPr>
              <a:buNone/>
            </a:pPr>
            <a:r>
              <a:rPr lang="en-US" b="1" dirty="0" smtClean="0"/>
              <a:t>  {</a:t>
            </a:r>
          </a:p>
          <a:p>
            <a:pPr>
              <a:buNone/>
            </a:pPr>
            <a:r>
              <a:rPr lang="en-US" b="1" dirty="0" smtClean="0"/>
              <a:t>	// body of loop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60" y="3225614"/>
            <a:ext cx="7984658" cy="748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22830" y="2223830"/>
            <a:ext cx="10804127" cy="463416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While : Syntax</a:t>
            </a:r>
            <a:endParaRPr lang="en-US" dirty="0" smtClean="0"/>
          </a:p>
          <a:p>
            <a:r>
              <a:rPr lang="en-US" dirty="0" smtClean="0"/>
              <a:t>When condition becomes </a:t>
            </a:r>
            <a:r>
              <a:rPr lang="en-US" b="1" dirty="0" smtClean="0"/>
              <a:t>false, control passes to the next line of code immediately following the loop.</a:t>
            </a:r>
            <a:endParaRPr lang="en-US" dirty="0"/>
          </a:p>
          <a:p>
            <a:r>
              <a:rPr lang="en-US" dirty="0" smtClean="0"/>
              <a:t>Used when we don’t know the exact number of repetitions to be performed in our program</a:t>
            </a:r>
            <a:r>
              <a:rPr lang="en-US" dirty="0"/>
              <a:t>.</a:t>
            </a:r>
          </a:p>
          <a:p>
            <a:r>
              <a:rPr lang="en-US" dirty="0" smtClean="0"/>
              <a:t>It uses “while” (without quotes) as a </a:t>
            </a:r>
            <a:r>
              <a:rPr lang="en-US" dirty="0" err="1" smtClean="0"/>
              <a:t>c++</a:t>
            </a:r>
            <a:r>
              <a:rPr lang="en-US" dirty="0" smtClean="0"/>
              <a:t> keyword for looping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smtClean="0"/>
              <a:t>	Syntax</a:t>
            </a:r>
          </a:p>
          <a:p>
            <a:pPr>
              <a:buNone/>
            </a:pPr>
            <a:r>
              <a:rPr lang="en-US" b="1" dirty="0" smtClean="0"/>
              <a:t>	while(test expression)</a:t>
            </a:r>
          </a:p>
          <a:p>
            <a:pPr>
              <a:buNone/>
            </a:pPr>
            <a:r>
              <a:rPr lang="en-US" b="1" dirty="0" smtClean="0"/>
              <a:t>  {</a:t>
            </a:r>
          </a:p>
          <a:p>
            <a:pPr>
              <a:buNone/>
            </a:pPr>
            <a:r>
              <a:rPr lang="en-US" b="1" dirty="0" smtClean="0"/>
              <a:t>	// body of loop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" y="2747831"/>
            <a:ext cx="11648661" cy="374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82" y="0"/>
            <a:ext cx="8794377" cy="664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7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counter-controlled repetition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8825659" cy="42896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WhileDemo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staicvoid</a:t>
            </a:r>
            <a:r>
              <a:rPr lang="en-US" dirty="0" smtClean="0"/>
              <a:t>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count =0;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while(count &lt; 50  ){</a:t>
            </a:r>
          </a:p>
          <a:p>
            <a:pPr>
              <a:buNone/>
            </a:pPr>
            <a:r>
              <a:rPr lang="en-US" dirty="0" smtClean="0"/>
              <a:t>System.out.println(count);</a:t>
            </a:r>
          </a:p>
          <a:p>
            <a:pPr>
              <a:buNone/>
            </a:pPr>
            <a:r>
              <a:rPr lang="en-US" dirty="0" smtClean="0"/>
              <a:t>count++;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(“End of loop”);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Sentinel-controlled repetition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8825659" cy="42896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WhileDemo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staicvoid</a:t>
            </a:r>
            <a:r>
              <a:rPr lang="en-US" dirty="0" smtClean="0"/>
              <a:t>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count =10;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while(count &gt; 0  ){</a:t>
            </a:r>
          </a:p>
          <a:p>
            <a:pPr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(count+”, ”);</a:t>
            </a:r>
          </a:p>
          <a:p>
            <a:pPr>
              <a:buNone/>
            </a:pPr>
            <a:r>
              <a:rPr lang="en-US" dirty="0" smtClean="0"/>
              <a:t>count--;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(“End of loop”);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9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Nested while loop  </a:t>
            </a:r>
            <a:endParaRPr dirty="0"/>
          </a:p>
        </p:txBody>
      </p:sp>
      <p:sp>
        <p:nvSpPr>
          <p:cNvPr id="124" name="TextShape 2"/>
          <p:cNvSpPr txBox="1"/>
          <p:nvPr/>
        </p:nvSpPr>
        <p:spPr>
          <a:xfrm>
            <a:off x="838080" y="1570066"/>
            <a:ext cx="11003400" cy="5719733"/>
          </a:xfrm>
          <a:prstGeom prst="rect">
            <a:avLst/>
          </a:prstGeom>
        </p:spPr>
        <p:txBody>
          <a:bodyPr/>
          <a:lstStyle/>
          <a:p>
            <a:endParaRPr lang="en-US" sz="1600" dirty="0" smtClean="0"/>
          </a:p>
          <a:p>
            <a:r>
              <a:rPr lang="en-US" sz="2400" b="1" dirty="0" smtClean="0"/>
              <a:t>Allow the </a:t>
            </a:r>
            <a:r>
              <a:rPr lang="en-US" sz="2400" b="1" dirty="0"/>
              <a:t>flow of execution to jump to a different part of the program.</a:t>
            </a:r>
          </a:p>
          <a:p>
            <a:endParaRPr lang="en-US" sz="1600" dirty="0" smtClean="0"/>
          </a:p>
          <a:p>
            <a:r>
              <a:rPr lang="en-US" sz="2800" b="1" dirty="0" smtClean="0"/>
              <a:t>Break</a:t>
            </a:r>
            <a:r>
              <a:rPr lang="en-US" sz="2800" b="1" dirty="0"/>
              <a:t>:</a:t>
            </a:r>
            <a:r>
              <a:rPr lang="en-US" sz="2800" dirty="0" smtClean="0"/>
              <a:t>  terminates </a:t>
            </a:r>
            <a:r>
              <a:rPr lang="en-US" sz="2800" dirty="0"/>
              <a:t>the existing structure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c</a:t>
            </a:r>
            <a:r>
              <a:rPr lang="en-US" sz="2800" b="1" dirty="0" smtClean="0"/>
              <a:t>ontinue : </a:t>
            </a:r>
            <a:r>
              <a:rPr lang="en-US" sz="2800" dirty="0" smtClean="0"/>
              <a:t>causes </a:t>
            </a:r>
            <a:r>
              <a:rPr lang="en-US" sz="2800" dirty="0"/>
              <a:t>a loop to stop its current iteration and begin the next one.</a:t>
            </a:r>
          </a:p>
          <a:p>
            <a:endParaRPr lang="en-US" sz="2800" dirty="0" smtClean="0"/>
          </a:p>
          <a:p>
            <a:r>
              <a:rPr lang="en-US" sz="2800" b="1" dirty="0" err="1"/>
              <a:t>g</a:t>
            </a:r>
            <a:r>
              <a:rPr lang="en-US" sz="2800" b="1" dirty="0" err="1" smtClean="0"/>
              <a:t>oto</a:t>
            </a:r>
            <a:r>
              <a:rPr lang="en-US" sz="2800" dirty="0" smtClean="0"/>
              <a:t>: causes </a:t>
            </a:r>
            <a:r>
              <a:rPr lang="en-US" sz="2800" dirty="0"/>
              <a:t>the logic to jump to a different place in </a:t>
            </a:r>
            <a:r>
              <a:rPr lang="en-US" sz="2800" dirty="0" smtClean="0"/>
              <a:t>the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</a:t>
            </a:r>
          </a:p>
          <a:p>
            <a:endParaRPr lang="en-US" sz="11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4" y="1690200"/>
            <a:ext cx="11339551" cy="46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598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8825659" cy="4289612"/>
          </a:xfrm>
        </p:spPr>
        <p:txBody>
          <a:bodyPr>
            <a:norm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o </a:t>
            </a:r>
            <a:r>
              <a:rPr lang="en-US" b="1" dirty="0" smtClean="0"/>
              <a:t>. . . While</a:t>
            </a:r>
          </a:p>
          <a:p>
            <a:r>
              <a:rPr lang="en-US" dirty="0" smtClean="0"/>
              <a:t>the body of a do-while loop is always executed at least once.</a:t>
            </a:r>
          </a:p>
          <a:p>
            <a:pPr>
              <a:buNone/>
            </a:pPr>
            <a:r>
              <a:rPr lang="en-US" dirty="0" smtClean="0"/>
              <a:t>	Syntax</a:t>
            </a:r>
          </a:p>
          <a:p>
            <a:pPr>
              <a:buNone/>
            </a:pPr>
            <a:r>
              <a:rPr lang="en-US" dirty="0" smtClean="0"/>
              <a:t>	do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First_Statement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Second_Statement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. . 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Last_Statement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 </a:t>
            </a:r>
          </a:p>
          <a:p>
            <a:pPr>
              <a:buNone/>
            </a:pPr>
            <a:r>
              <a:rPr lang="en-US" dirty="0" smtClean="0"/>
              <a:t>	while(</a:t>
            </a:r>
            <a:r>
              <a:rPr lang="en-US" dirty="0" err="1" smtClean="0"/>
              <a:t>Boolean_Expression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do-while loop  </a:t>
            </a:r>
            <a:endParaRPr dirty="0"/>
          </a:p>
        </p:txBody>
      </p:sp>
      <p:sp>
        <p:nvSpPr>
          <p:cNvPr id="124" name="TextShape 2"/>
          <p:cNvSpPr txBox="1"/>
          <p:nvPr/>
        </p:nvSpPr>
        <p:spPr>
          <a:xfrm>
            <a:off x="838080" y="1570066"/>
            <a:ext cx="11003400" cy="5719733"/>
          </a:xfrm>
          <a:prstGeom prst="rect">
            <a:avLst/>
          </a:prstGeom>
        </p:spPr>
        <p:txBody>
          <a:bodyPr/>
          <a:lstStyle/>
          <a:p>
            <a:endParaRPr lang="en-US" sz="1600" dirty="0" smtClean="0"/>
          </a:p>
          <a:p>
            <a:r>
              <a:rPr lang="en-US" sz="2400" b="1" dirty="0" smtClean="0"/>
              <a:t>Allow the </a:t>
            </a:r>
            <a:r>
              <a:rPr lang="en-US" sz="2400" b="1" dirty="0"/>
              <a:t>flow of execution to jump to a different part of the program.</a:t>
            </a:r>
          </a:p>
          <a:p>
            <a:endParaRPr lang="en-US" sz="1600" dirty="0" smtClean="0"/>
          </a:p>
          <a:p>
            <a:r>
              <a:rPr lang="en-US" sz="2800" b="1" dirty="0" smtClean="0"/>
              <a:t>Break</a:t>
            </a:r>
            <a:r>
              <a:rPr lang="en-US" sz="2800" b="1" dirty="0"/>
              <a:t>:</a:t>
            </a:r>
            <a:r>
              <a:rPr lang="en-US" sz="2800" dirty="0" smtClean="0"/>
              <a:t>  terminates </a:t>
            </a:r>
            <a:r>
              <a:rPr lang="en-US" sz="2800" dirty="0"/>
              <a:t>the existing structure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c</a:t>
            </a:r>
            <a:r>
              <a:rPr lang="en-US" sz="2800" b="1" dirty="0" smtClean="0"/>
              <a:t>ontinue : </a:t>
            </a:r>
            <a:r>
              <a:rPr lang="en-US" sz="2800" dirty="0" smtClean="0"/>
              <a:t>causes </a:t>
            </a:r>
            <a:r>
              <a:rPr lang="en-US" sz="2800" dirty="0"/>
              <a:t>a loop to stop its current iteration and begin the next one.</a:t>
            </a:r>
          </a:p>
          <a:p>
            <a:endParaRPr lang="en-US" sz="2800" dirty="0" smtClean="0"/>
          </a:p>
          <a:p>
            <a:r>
              <a:rPr lang="en-US" sz="2800" b="1" dirty="0" err="1"/>
              <a:t>g</a:t>
            </a:r>
            <a:r>
              <a:rPr lang="en-US" sz="2800" b="1" dirty="0" err="1" smtClean="0"/>
              <a:t>oto</a:t>
            </a:r>
            <a:r>
              <a:rPr lang="en-US" sz="2800" dirty="0" smtClean="0"/>
              <a:t>: causes </a:t>
            </a:r>
            <a:r>
              <a:rPr lang="en-US" sz="2800" dirty="0"/>
              <a:t>the logic to jump to a different place in </a:t>
            </a:r>
            <a:r>
              <a:rPr lang="en-US" sz="2800" dirty="0" smtClean="0"/>
              <a:t>the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</a:t>
            </a:r>
          </a:p>
          <a:p>
            <a:endParaRPr lang="en-US" sz="11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276" y="1646054"/>
            <a:ext cx="12356551" cy="42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939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2"/>
          <p:cNvSpPr txBox="1"/>
          <p:nvPr/>
        </p:nvSpPr>
        <p:spPr>
          <a:xfrm>
            <a:off x="0" y="867700"/>
            <a:ext cx="12192000" cy="5950544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Objective: To become familiar with Control Structures (Iteration statements/ Loops)</a:t>
            </a:r>
          </a:p>
          <a:p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The </a:t>
            </a:r>
            <a:r>
              <a:rPr lang="en-US" sz="3200" dirty="0"/>
              <a:t>execution of the program is linear</a:t>
            </a:r>
            <a:r>
              <a:rPr lang="en-US" sz="3200" dirty="0" smtClean="0"/>
              <a:t>.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Control </a:t>
            </a:r>
            <a:r>
              <a:rPr lang="en-US" sz="2800" dirty="0"/>
              <a:t>Structures are used to alter/change the flow of program.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Controls which statement(s) should be executed next.</a:t>
            </a:r>
          </a:p>
          <a:p>
            <a:pPr>
              <a:buNone/>
            </a:pPr>
            <a:r>
              <a:rPr lang="en-US" sz="1600" dirty="0"/>
              <a:t> 			    		                             	  	    </a:t>
            </a:r>
            <a:endParaRPr lang="en-US" sz="1600" dirty="0" smtClean="0"/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/>
              <a:t>						</a:t>
            </a:r>
            <a:r>
              <a:rPr lang="en-US" sz="2800" dirty="0"/>
              <a:t> </a:t>
            </a:r>
            <a:r>
              <a:rPr lang="en-US" sz="2800" dirty="0" smtClean="0"/>
              <a:t>  			</a:t>
            </a:r>
            <a:r>
              <a:rPr lang="en-US" sz="2800" b="1" dirty="0" smtClean="0"/>
              <a:t>Control </a:t>
            </a:r>
            <a:r>
              <a:rPr lang="en-US" sz="2800" b="1" dirty="0"/>
              <a:t>Structures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1600" dirty="0"/>
              <a:t>     					</a:t>
            </a:r>
          </a:p>
          <a:p>
            <a:pPr>
              <a:buNone/>
            </a:pPr>
            <a:r>
              <a:rPr lang="en-US" sz="1600" dirty="0"/>
              <a:t>				</a:t>
            </a:r>
          </a:p>
          <a:p>
            <a:pPr>
              <a:buNone/>
            </a:pPr>
            <a:r>
              <a:rPr lang="en-US" sz="1600" dirty="0"/>
              <a:t>						</a:t>
            </a:r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3200" b="1" dirty="0"/>
              <a:t>Selection </a:t>
            </a:r>
            <a:r>
              <a:rPr lang="en-US" sz="3200" b="1" dirty="0" smtClean="0"/>
              <a:t>/ 		</a:t>
            </a:r>
            <a:r>
              <a:rPr lang="en-US" sz="3200" b="1" dirty="0"/>
              <a:t>		</a:t>
            </a:r>
            <a:r>
              <a:rPr lang="en-US" sz="3200" b="1" dirty="0" smtClean="0"/>
              <a:t>		       Iterative/			         Conditional</a:t>
            </a:r>
            <a:r>
              <a:rPr lang="en-US" sz="3200" b="1" dirty="0"/>
              <a:t>/ Branching		 </a:t>
            </a:r>
            <a:r>
              <a:rPr lang="en-US" sz="3200" b="1" dirty="0" smtClean="0"/>
              <a:t>  </a:t>
            </a:r>
            <a:r>
              <a:rPr lang="en-US" sz="3200" b="1" dirty="0"/>
              <a:t>Loops </a:t>
            </a:r>
            <a:r>
              <a:rPr lang="en-US" sz="3200" b="1" dirty="0" smtClean="0"/>
              <a:t>           (</a:t>
            </a:r>
            <a:r>
              <a:rPr lang="en-US" sz="2400" b="1" dirty="0" smtClean="0"/>
              <a:t>Jump Statements)</a:t>
            </a:r>
            <a:r>
              <a:rPr lang="en-US" sz="3200" b="1" dirty="0" smtClean="0"/>
              <a:t> 		</a:t>
            </a:r>
            <a:r>
              <a:rPr lang="en-US" sz="3200" b="1" dirty="0"/>
              <a:t>	</a:t>
            </a:r>
            <a:r>
              <a:rPr lang="en-US" sz="3200" b="1" dirty="0" smtClean="0"/>
              <a:t>  		         				</a:t>
            </a:r>
            <a:r>
              <a:rPr lang="en-US" sz="3200" b="1" dirty="0"/>
              <a:t>	</a:t>
            </a:r>
            <a:r>
              <a:rPr lang="en-US" sz="3200" b="1" dirty="0" smtClean="0"/>
              <a:t>  	  </a:t>
            </a:r>
            <a:r>
              <a:rPr lang="en-US" sz="3200" b="1" dirty="0"/>
              <a:t>	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</a:t>
            </a:r>
          </a:p>
          <a:p>
            <a:endParaRPr lang="en-US" sz="1100" b="1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440557" y="41214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40557" y="4187687"/>
            <a:ext cx="26504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955235" y="4187687"/>
            <a:ext cx="3485322" cy="108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0507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612" y="0"/>
            <a:ext cx="9157447" cy="61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8825659" cy="42896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DoWhileDemo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staicvoid</a:t>
            </a:r>
            <a:r>
              <a:rPr lang="en-US" dirty="0" smtClean="0"/>
              <a:t>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count =0;</a:t>
            </a:r>
          </a:p>
          <a:p>
            <a:pPr>
              <a:buNone/>
            </a:pPr>
            <a:r>
              <a:rPr lang="en-US" dirty="0" smtClean="0"/>
              <a:t>Do {</a:t>
            </a:r>
          </a:p>
          <a:p>
            <a:pPr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(count);</a:t>
            </a:r>
          </a:p>
          <a:p>
            <a:pPr>
              <a:buNone/>
            </a:pPr>
            <a:r>
              <a:rPr lang="en-US" dirty="0" smtClean="0"/>
              <a:t>count++;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while(count&lt;=10);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(“End of loop”);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Nested do-while loop  </a:t>
            </a:r>
            <a:endParaRPr dirty="0"/>
          </a:p>
        </p:txBody>
      </p:sp>
      <p:sp>
        <p:nvSpPr>
          <p:cNvPr id="124" name="TextShape 2"/>
          <p:cNvSpPr txBox="1"/>
          <p:nvPr/>
        </p:nvSpPr>
        <p:spPr>
          <a:xfrm>
            <a:off x="838080" y="1570066"/>
            <a:ext cx="11003400" cy="5719733"/>
          </a:xfrm>
          <a:prstGeom prst="rect">
            <a:avLst/>
          </a:prstGeom>
        </p:spPr>
        <p:txBody>
          <a:bodyPr/>
          <a:lstStyle/>
          <a:p>
            <a:endParaRPr lang="en-US" sz="1600" dirty="0" smtClean="0"/>
          </a:p>
          <a:p>
            <a:r>
              <a:rPr lang="en-US" sz="2400" b="1" dirty="0" smtClean="0"/>
              <a:t>Allow the </a:t>
            </a:r>
            <a:r>
              <a:rPr lang="en-US" sz="2400" b="1" dirty="0"/>
              <a:t>flow of execution to jump to a different part of the program.</a:t>
            </a:r>
          </a:p>
          <a:p>
            <a:endParaRPr lang="en-US" sz="1600" dirty="0" smtClean="0"/>
          </a:p>
          <a:p>
            <a:r>
              <a:rPr lang="en-US" sz="2800" b="1" dirty="0" smtClean="0"/>
              <a:t>Break</a:t>
            </a:r>
            <a:r>
              <a:rPr lang="en-US" sz="2800" b="1" dirty="0"/>
              <a:t>:</a:t>
            </a:r>
            <a:r>
              <a:rPr lang="en-US" sz="2800" dirty="0" smtClean="0"/>
              <a:t>  terminates </a:t>
            </a:r>
            <a:r>
              <a:rPr lang="en-US" sz="2800" dirty="0"/>
              <a:t>the existing structure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c</a:t>
            </a:r>
            <a:r>
              <a:rPr lang="en-US" sz="2800" b="1" dirty="0" smtClean="0"/>
              <a:t>ontinue : </a:t>
            </a:r>
            <a:r>
              <a:rPr lang="en-US" sz="2800" dirty="0" smtClean="0"/>
              <a:t>causes </a:t>
            </a:r>
            <a:r>
              <a:rPr lang="en-US" sz="2800" dirty="0"/>
              <a:t>a loop to stop its current iteration and begin the next one.</a:t>
            </a:r>
          </a:p>
          <a:p>
            <a:endParaRPr lang="en-US" sz="2800" dirty="0" smtClean="0"/>
          </a:p>
          <a:p>
            <a:r>
              <a:rPr lang="en-US" sz="2800" b="1" dirty="0" err="1"/>
              <a:t>g</a:t>
            </a:r>
            <a:r>
              <a:rPr lang="en-US" sz="2800" b="1" dirty="0" err="1" smtClean="0"/>
              <a:t>oto</a:t>
            </a:r>
            <a:r>
              <a:rPr lang="en-US" sz="2800" dirty="0" smtClean="0"/>
              <a:t>: causes </a:t>
            </a:r>
            <a:r>
              <a:rPr lang="en-US" sz="2800" dirty="0"/>
              <a:t>the logic to jump to a different place in </a:t>
            </a:r>
            <a:r>
              <a:rPr lang="en-US" sz="2800" dirty="0" smtClean="0"/>
              <a:t>the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</a:t>
            </a:r>
          </a:p>
          <a:p>
            <a:endParaRPr lang="en-US" sz="11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9" y="1232452"/>
            <a:ext cx="10983601" cy="530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76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73039" y="113252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(Jump Statements) </a:t>
            </a:r>
            <a:endParaRPr dirty="0"/>
          </a:p>
        </p:txBody>
      </p:sp>
      <p:sp>
        <p:nvSpPr>
          <p:cNvPr id="124" name="TextShape 2"/>
          <p:cNvSpPr txBox="1"/>
          <p:nvPr/>
        </p:nvSpPr>
        <p:spPr>
          <a:xfrm>
            <a:off x="864585" y="1052679"/>
            <a:ext cx="11003400" cy="5719733"/>
          </a:xfrm>
          <a:prstGeom prst="rect">
            <a:avLst/>
          </a:prstGeom>
        </p:spPr>
        <p:txBody>
          <a:bodyPr/>
          <a:lstStyle/>
          <a:p>
            <a:endParaRPr lang="en-US" sz="1600" dirty="0" smtClean="0"/>
          </a:p>
          <a:p>
            <a:r>
              <a:rPr lang="en-US" sz="2400" b="1" dirty="0" smtClean="0"/>
              <a:t>Allow the </a:t>
            </a:r>
            <a:r>
              <a:rPr lang="en-US" sz="2400" b="1" dirty="0"/>
              <a:t>flow of execution to jump to a different part of the program.</a:t>
            </a:r>
          </a:p>
          <a:p>
            <a:endParaRPr lang="en-US" sz="1600" dirty="0" smtClean="0"/>
          </a:p>
          <a:p>
            <a:r>
              <a:rPr lang="en-US" sz="2800" b="1" dirty="0" smtClean="0"/>
              <a:t>Break</a:t>
            </a:r>
            <a:r>
              <a:rPr lang="en-US" sz="2800" b="1" dirty="0"/>
              <a:t>:</a:t>
            </a:r>
            <a:r>
              <a:rPr lang="en-US" sz="2800" dirty="0" smtClean="0"/>
              <a:t>  terminates </a:t>
            </a:r>
            <a:r>
              <a:rPr lang="en-US" sz="2800" dirty="0"/>
              <a:t>the existing structure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c</a:t>
            </a:r>
            <a:r>
              <a:rPr lang="en-US" sz="2800" b="1" dirty="0" smtClean="0"/>
              <a:t>ontinue : </a:t>
            </a:r>
            <a:r>
              <a:rPr lang="en-US" sz="2800" dirty="0" smtClean="0"/>
              <a:t>causes </a:t>
            </a:r>
            <a:r>
              <a:rPr lang="en-US" sz="2800" dirty="0"/>
              <a:t>a loop to stop its current iteration and begin the next one.</a:t>
            </a:r>
          </a:p>
          <a:p>
            <a:endParaRPr lang="en-US" sz="2800" dirty="0" smtClean="0"/>
          </a:p>
          <a:p>
            <a:r>
              <a:rPr lang="en-US" sz="2800" b="1" dirty="0" err="1"/>
              <a:t>g</a:t>
            </a:r>
            <a:r>
              <a:rPr lang="en-US" sz="2800" b="1" dirty="0" err="1" smtClean="0"/>
              <a:t>oto</a:t>
            </a:r>
            <a:r>
              <a:rPr lang="en-US" sz="2800" dirty="0" smtClean="0"/>
              <a:t>: causes </a:t>
            </a:r>
            <a:r>
              <a:rPr lang="en-US" sz="2800" dirty="0"/>
              <a:t>the logic to jump to a different place in the program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/>
              <a:t>r</a:t>
            </a:r>
            <a:r>
              <a:rPr lang="en-US" sz="2800" b="1" dirty="0" smtClean="0"/>
              <a:t>eturn: </a:t>
            </a:r>
            <a:r>
              <a:rPr lang="en-US" sz="2800" dirty="0" smtClean="0"/>
              <a:t> </a:t>
            </a:r>
            <a:r>
              <a:rPr lang="en-US" sz="2800" dirty="0"/>
              <a:t>causes a function to jump back to the function that called it.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</a:t>
            </a:r>
          </a:p>
          <a:p>
            <a:endParaRPr lang="en-US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9568353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8825659" cy="4289612"/>
          </a:xfrm>
        </p:spPr>
        <p:txBody>
          <a:bodyPr>
            <a:normAutofit/>
          </a:bodyPr>
          <a:lstStyle/>
          <a:p>
            <a:r>
              <a:rPr lang="en-US" dirty="0" smtClean="0"/>
              <a:t>break statement terminates </a:t>
            </a:r>
            <a:r>
              <a:rPr lang="en-US" dirty="0"/>
              <a:t>the existing </a:t>
            </a:r>
            <a:r>
              <a:rPr lang="en-US" dirty="0" smtClean="0"/>
              <a:t>structure</a:t>
            </a:r>
            <a:endParaRPr lang="en-US" dirty="0" smtClean="0"/>
          </a:p>
          <a:p>
            <a:r>
              <a:rPr lang="en-US" dirty="0" smtClean="0"/>
              <a:t>break </a:t>
            </a:r>
            <a:r>
              <a:rPr lang="en-US" dirty="0" smtClean="0"/>
              <a:t>statement is used  to terminate the for loop or to take exit from the for loop.</a:t>
            </a:r>
          </a:p>
          <a:p>
            <a:pPr>
              <a:buNone/>
            </a:pPr>
            <a:r>
              <a:rPr lang="en-US" dirty="0" smtClean="0"/>
              <a:t>	class </a:t>
            </a:r>
            <a:r>
              <a:rPr lang="en-US" dirty="0" err="1" smtClean="0"/>
              <a:t>Forbreak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&lt;=100;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	if ( </a:t>
            </a:r>
            <a:r>
              <a:rPr lang="en-US" dirty="0" err="1" smtClean="0"/>
              <a:t>i</a:t>
            </a:r>
            <a:r>
              <a:rPr lang="en-US" dirty="0" smtClean="0"/>
              <a:t>==20 )</a:t>
            </a:r>
          </a:p>
          <a:p>
            <a:pPr>
              <a:buNone/>
            </a:pPr>
            <a:r>
              <a:rPr lang="en-US" dirty="0" smtClean="0"/>
              <a:t>	Break;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(“: "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721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8825659" cy="4289612"/>
          </a:xfrm>
        </p:spPr>
        <p:txBody>
          <a:bodyPr>
            <a:normAutofit/>
          </a:bodyPr>
          <a:lstStyle/>
          <a:p>
            <a:r>
              <a:rPr lang="en-US" dirty="0" smtClean="0"/>
              <a:t>Continue statement causes the current loop cycle to terminate, the execution continues with the next loop cycle </a:t>
            </a:r>
          </a:p>
          <a:p>
            <a:pPr>
              <a:buNone/>
            </a:pPr>
            <a:r>
              <a:rPr lang="en-US" dirty="0" smtClean="0"/>
              <a:t>	class </a:t>
            </a:r>
            <a:r>
              <a:rPr lang="en-US" dirty="0" err="1" smtClean="0"/>
              <a:t>ForContinue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&lt;=10;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	if ( i%2 !=0 )</a:t>
            </a:r>
          </a:p>
          <a:p>
            <a:pPr>
              <a:buNone/>
            </a:pPr>
            <a:r>
              <a:rPr lang="en-US" dirty="0" smtClean="0"/>
              <a:t>	Continue;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(“: "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90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1100" y="1062334"/>
            <a:ext cx="10083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Java, there is another form of for loop (in addition to standard for loop) to work with arrays and collection, the enhanced for loop.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 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working with arrays and collections, you can use alternative syntax of </a:t>
            </a: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 loop (enhanced form of for loop)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iterate through items of  arrays/collections. It is also referred as for-each loop because the loop iterates through each element of array/collection </a:t>
            </a:r>
          </a:p>
          <a:p>
            <a:endParaRPr lang="en-US" b="1" dirty="0">
              <a:solidFill>
                <a:srgbClr val="9999AA"/>
              </a:solidFill>
              <a:latin typeface="Open Sans"/>
            </a:endParaRPr>
          </a:p>
          <a:p>
            <a:endParaRPr lang="en-US" b="1" dirty="0" smtClean="0">
              <a:solidFill>
                <a:srgbClr val="9999AA"/>
              </a:solidFill>
              <a:latin typeface="Open Sans"/>
            </a:endParaRPr>
          </a:p>
          <a:p>
            <a:endParaRPr lang="en-US" b="1" dirty="0">
              <a:solidFill>
                <a:srgbClr val="9999AA"/>
              </a:solidFill>
              <a:latin typeface="Open Sans"/>
            </a:endParaRP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03017" y="259834"/>
            <a:ext cx="50898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Java Enhanced </a:t>
            </a:r>
            <a:r>
              <a:rPr lang="en-US" sz="3200" b="1" dirty="0"/>
              <a:t>For Loop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15416"/>
            <a:ext cx="184731" cy="23083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1366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8825659" cy="428961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is useful when scanning the array instead of using for loop. Syntax of enhanced for loop 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variable: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EnhancedForLoop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altLang="en-US" sz="24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en-US" sz="24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4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sz="2400" dirty="0" smtClean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primes</a:t>
            </a:r>
            <a:r>
              <a:rPr lang="en-US" altLang="en-US" sz="24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CC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CC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CC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CC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CC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CC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CC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CC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CC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CC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US" altLang="en-US" sz="24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2400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endParaRPr lang="en-US" altLang="en-US" sz="2400" dirty="0" smtClean="0">
              <a:solidFill>
                <a:srgbClr val="3B3B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400" dirty="0" smtClean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en-US" sz="2400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primes</a:t>
            </a:r>
            <a:r>
              <a:rPr lang="en-US" altLang="en-US" sz="24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 smtClean="0">
              <a:solidFill>
                <a:srgbClr val="3B3B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400" dirty="0" smtClean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400" dirty="0" smtClean="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400" dirty="0" smtClean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400" dirty="0" smtClean="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altLang="en-US" sz="2400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smtClean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24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 smtClean="0">
              <a:solidFill>
                <a:srgbClr val="3B3B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en-US" sz="2400" dirty="0" smtClean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2795"/>
            <a:ext cx="65" cy="411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67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474" y="962238"/>
            <a:ext cx="9417796" cy="706964"/>
          </a:xfrm>
        </p:spPr>
        <p:txBody>
          <a:bodyPr/>
          <a:lstStyle/>
          <a:p>
            <a:r>
              <a:rPr lang="en-US" sz="3200" b="1" dirty="0"/>
              <a:t>Java enhanced for loop strings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8825659" cy="4471894"/>
          </a:xfrm>
        </p:spPr>
        <p:txBody>
          <a:bodyPr>
            <a:normAutofit/>
          </a:bodyPr>
          <a:lstStyle/>
          <a:p>
            <a:r>
              <a:rPr lang="en-US" alt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2200" dirty="0" smtClean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err="1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EnhancedForLoop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2200" dirty="0" smtClean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altLang="en-US" sz="22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2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err="1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2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200" dirty="0" smtClean="0">
              <a:solidFill>
                <a:srgbClr val="3B3B3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2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200" dirty="0" smtClean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languages</a:t>
            </a:r>
            <a:r>
              <a:rPr lang="en-US" altLang="en-US" sz="22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"C++"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"Java"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"Python"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"Ruby</a:t>
            </a:r>
            <a:r>
              <a:rPr lang="en-US" altLang="en-US" sz="2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2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200" dirty="0" smtClean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sample</a:t>
            </a:r>
            <a:r>
              <a:rPr lang="en-US" altLang="en-US" sz="2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languages</a:t>
            </a:r>
            <a:r>
              <a:rPr lang="en-US" altLang="en-US" sz="22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200" dirty="0">
                <a:solidFill>
                  <a:srgbClr val="0066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200" dirty="0">
                <a:solidFill>
                  <a:srgbClr val="0066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22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en-US" altLang="en-US" sz="22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2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2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200" dirty="0" smtClean="0">
              <a:solidFill>
                <a:srgbClr val="3B3B3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2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2200" dirty="0" smtClean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2200" dirty="0" smtClean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2795"/>
            <a:ext cx="65" cy="411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2795"/>
            <a:ext cx="65" cy="411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7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0700" y="839170"/>
            <a:ext cx="10911833" cy="5053285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3327" rIns="0" bIns="3332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			Command line argument in 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command line argument is the argument passed to a program at the time when you run it.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access the command-line argument inside a java program is quite easy,  they are stored as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array passed to the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parameter of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</a:t>
            </a:r>
            <a:r>
              <a:rPr lang="en-US" altLang="en-US" sz="4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6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altLang="en-US" sz="6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6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 { } </a:t>
            </a:r>
            <a:endParaRPr kumimoji="0" lang="en-US" altLang="en-US" sz="6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914400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java command-line argument is an argument i.e. passed at the time of running the java program.</a:t>
            </a:r>
          </a:p>
          <a:p>
            <a:pPr defTabSz="914400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arguments passed from the console can be received in the java program and it can be used as an input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14400"/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/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/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0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10211546" cy="4598894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Loops </a:t>
            </a:r>
            <a:r>
              <a:rPr lang="en-US" sz="2000" b="1" dirty="0" smtClean="0"/>
              <a:t>Definition :</a:t>
            </a:r>
            <a:r>
              <a:rPr lang="en-US" sz="2000" dirty="0" smtClean="0"/>
              <a:t> cause a section of your code to repeated a certain number of times, </a:t>
            </a:r>
            <a:r>
              <a:rPr lang="en-US" sz="2000" dirty="0" smtClean="0"/>
              <a:t>the </a:t>
            </a:r>
            <a:r>
              <a:rPr lang="en-US" sz="2000" dirty="0" smtClean="0"/>
              <a:t>repetition continues while a condition remains true, when the condition becomes </a:t>
            </a:r>
            <a:r>
              <a:rPr lang="en-US" sz="2000" dirty="0" smtClean="0"/>
              <a:t>false </a:t>
            </a:r>
            <a:r>
              <a:rPr lang="en-US" sz="2000" dirty="0" smtClean="0"/>
              <a:t>the loop terminates and the control transferred to the statements following the 	loop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For </a:t>
            </a:r>
            <a:r>
              <a:rPr lang="en-US" b="1" dirty="0" smtClean="0"/>
              <a:t>Loop</a:t>
            </a:r>
          </a:p>
          <a:p>
            <a:r>
              <a:rPr lang="en-US" b="1" dirty="0" smtClean="0"/>
              <a:t>Enhanced For Loop</a:t>
            </a:r>
          </a:p>
          <a:p>
            <a:r>
              <a:rPr lang="en-US" b="1" dirty="0" smtClean="0"/>
              <a:t>While Loop</a:t>
            </a:r>
          </a:p>
          <a:p>
            <a:r>
              <a:rPr lang="en-US" b="1" dirty="0" smtClean="0"/>
              <a:t>Do-while Loop</a:t>
            </a:r>
          </a:p>
          <a:p>
            <a:r>
              <a:rPr lang="en-US" b="1" dirty="0" smtClean="0"/>
              <a:t>Jump Statements </a:t>
            </a:r>
            <a:r>
              <a:rPr lang="en-US" b="1" dirty="0"/>
              <a:t>b</a:t>
            </a:r>
            <a:r>
              <a:rPr lang="en-US" b="1" dirty="0" smtClean="0"/>
              <a:t>reak and continue  Statements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48" y="3644153"/>
            <a:ext cx="8926606" cy="1116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874434"/>
              </p:ext>
            </p:extLst>
          </p:nvPr>
        </p:nvGraphicFramePr>
        <p:xfrm>
          <a:off x="914400" y="844550"/>
          <a:ext cx="8761413" cy="5852160"/>
        </p:xfrm>
        <a:graphic>
          <a:graphicData uri="http://schemas.openxmlformats.org/drawingml/2006/table">
            <a:tbl>
              <a:tblPr/>
              <a:tblGrid>
                <a:gridCol w="876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0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			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Command line argument example</a:t>
                      </a:r>
                    </a:p>
                    <a:p>
                      <a:pPr algn="just"/>
                      <a:endParaRPr lang="en-US" sz="2400" b="0" i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4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example, we are receiving only one argument and printing it. To run this java program, you must pass at least one argument from the command prompt</a:t>
                      </a:r>
                      <a:r>
                        <a:rPr lang="en-US" sz="24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/>
                      <a:endParaRPr lang="en-US" sz="2400" b="0" i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</a:t>
                      </a:r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CommandLineExample</a:t>
                      </a:r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  </a:t>
                      </a:r>
                    </a:p>
                    <a:p>
                      <a:r>
                        <a:rPr lang="en-US" sz="24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static</a:t>
                      </a:r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main(String </a:t>
                      </a:r>
                      <a:r>
                        <a:rPr lang="en-US" sz="2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[]){  </a:t>
                      </a:r>
                    </a:p>
                    <a:p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System.out.println("Your first argument is: "+</a:t>
                      </a:r>
                      <a:r>
                        <a:rPr lang="en-US" sz="2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[0]);  </a:t>
                      </a:r>
                    </a:p>
                    <a:p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  </a:t>
                      </a:r>
                    </a:p>
                    <a:p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  </a:t>
                      </a:r>
                    </a:p>
                    <a:p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compile by &gt; </a:t>
                      </a:r>
                      <a:r>
                        <a:rPr lang="en-US" sz="2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javac</a:t>
                      </a:r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CommandLineExample.java  </a:t>
                      </a:r>
                    </a:p>
                    <a:p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run by &gt; java </a:t>
                      </a:r>
                      <a:r>
                        <a:rPr lang="en-US" sz="2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CommandLineExample</a:t>
                      </a:r>
                      <a:r>
                        <a:rPr 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 Ahmed </a:t>
                      </a:r>
                    </a:p>
                    <a:p>
                      <a:endParaRPr lang="en-US" sz="24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Output: Your first argument is: Ahmed</a:t>
                      </a:r>
                      <a:endParaRPr lang="en-US" sz="24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60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10211546" cy="4598894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Modules in in java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kinds of modules exits in java-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methods, classes and packages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Programs are written with predefined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 available in the Java Application Programming Interfaces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(also referred to as the Java API or Java class library).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classes are grouped into packages so that they can be imported into programs and reused.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API classes are part of the JDK.</a:t>
            </a:r>
          </a:p>
          <a:p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972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39308" y="7501"/>
            <a:ext cx="9417796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(Iteration statements) Loops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6"/>
          <p:cNvSpPr txBox="1">
            <a:spLocks/>
          </p:cNvSpPr>
          <p:nvPr/>
        </p:nvSpPr>
        <p:spPr>
          <a:xfrm>
            <a:off x="684307" y="1102658"/>
            <a:ext cx="10639481" cy="544605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f</a:t>
            </a:r>
            <a:r>
              <a:rPr lang="en-US" sz="2800" b="1" dirty="0" smtClean="0"/>
              <a:t>or Loop :  </a:t>
            </a:r>
            <a:r>
              <a:rPr lang="en-US" sz="2800" dirty="0" smtClean="0"/>
              <a:t>Executes a section of your program a fixed number of times.</a:t>
            </a:r>
          </a:p>
          <a:p>
            <a:r>
              <a:rPr lang="en-US" sz="2800" b="1" dirty="0" smtClean="0"/>
              <a:t>The for loop is used when you know before entering the loop, how many times the loop body will execute.</a:t>
            </a:r>
          </a:p>
          <a:p>
            <a:r>
              <a:rPr lang="en-US" sz="2000" b="1" dirty="0" smtClean="0"/>
              <a:t>Syntax</a:t>
            </a:r>
            <a:endParaRPr lang="en-US" sz="2000" b="1" dirty="0" smtClean="0"/>
          </a:p>
          <a:p>
            <a:pPr>
              <a:buFont typeface="Wingdings 3" charset="2"/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for (</a:t>
            </a:r>
            <a:r>
              <a:rPr lang="en-US" sz="2400" i="1" dirty="0" smtClean="0"/>
              <a:t>initialization;  test expression/condition;  increment</a:t>
            </a:r>
            <a:r>
              <a:rPr lang="en-US" sz="2400" dirty="0" smtClean="0"/>
              <a:t>) </a:t>
            </a:r>
          </a:p>
          <a:p>
            <a:pPr>
              <a:buFont typeface="Wingdings 3" charset="2"/>
              <a:buNone/>
            </a:pPr>
            <a:r>
              <a:rPr lang="en-US" dirty="0" smtClean="0"/>
              <a:t>	   {</a:t>
            </a:r>
          </a:p>
          <a:p>
            <a:pPr>
              <a:buFont typeface="Wingdings 3" charset="2"/>
              <a:buNone/>
            </a:pPr>
            <a:r>
              <a:rPr lang="en-US" dirty="0" smtClean="0"/>
              <a:t>			</a:t>
            </a:r>
            <a:r>
              <a:rPr lang="en-US" b="1" i="1" dirty="0" smtClean="0"/>
              <a:t>// body of for loop</a:t>
            </a:r>
          </a:p>
          <a:p>
            <a:pPr>
              <a:buFont typeface="Wingdings 3" charset="2"/>
              <a:buNone/>
            </a:pPr>
            <a:r>
              <a:rPr lang="en-US" dirty="0" smtClean="0"/>
              <a:t>		 }</a:t>
            </a:r>
          </a:p>
          <a:p>
            <a:r>
              <a:rPr lang="en-US" sz="2400" b="1" dirty="0" smtClean="0"/>
              <a:t>The loop first starts, the initialization portion of the loop is executed</a:t>
            </a:r>
            <a:r>
              <a:rPr lang="en-US" sz="2400" dirty="0" smtClean="0"/>
              <a:t> and sets the value of the loop control variable.</a:t>
            </a:r>
          </a:p>
          <a:p>
            <a:r>
              <a:rPr lang="en-US" sz="2400" b="1" dirty="0" smtClean="0"/>
              <a:t>The condition is evaluated </a:t>
            </a:r>
            <a:r>
              <a:rPr lang="en-US" sz="2400" dirty="0" smtClean="0"/>
              <a:t>and this must be a Boolean expression.</a:t>
            </a:r>
            <a:endParaRPr lang="en-US" sz="2400" b="1" dirty="0" smtClean="0"/>
          </a:p>
          <a:p>
            <a:r>
              <a:rPr lang="en-US" sz="2400" b="1" dirty="0" smtClean="0"/>
              <a:t>Increment expression</a:t>
            </a:r>
            <a:r>
              <a:rPr lang="en-US" sz="2400" dirty="0" smtClean="0"/>
              <a:t> is an expression that increments or decrements the loop control variable.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976" y="1480298"/>
            <a:ext cx="9246330" cy="40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474" y="962238"/>
            <a:ext cx="9417796" cy="706964"/>
          </a:xfrm>
        </p:spPr>
        <p:txBody>
          <a:bodyPr/>
          <a:lstStyle/>
          <a:p>
            <a:r>
              <a:rPr lang="en-US" sz="3200" b="1" dirty="0"/>
              <a:t>for Loop :  </a:t>
            </a:r>
            <a:r>
              <a:rPr lang="en-US" dirty="0"/>
              <a:t>Syntax</a:t>
            </a:r>
            <a:r>
              <a:rPr lang="en-US" dirty="0"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25" y="2261675"/>
            <a:ext cx="10858628" cy="33495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6219" y="5253566"/>
            <a:ext cx="11611663" cy="1485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</a:rPr>
              <a:t>In case of </a:t>
            </a:r>
            <a:r>
              <a:rPr lang="en-US" sz="4000" dirty="0" smtClean="0">
                <a:latin typeface="Arial" panose="020B0604020202020204" pitchFamily="34" charset="0"/>
              </a:rPr>
              <a:t> </a:t>
            </a:r>
            <a:r>
              <a:rPr lang="en-US" sz="4000" b="1" dirty="0" smtClean="0">
                <a:latin typeface="Arial" panose="020B0604020202020204" pitchFamily="34" charset="0"/>
              </a:rPr>
              <a:t>Multiple </a:t>
            </a:r>
            <a:r>
              <a:rPr lang="en-US" sz="4000" b="1" dirty="0">
                <a:latin typeface="Arial" panose="020B0604020202020204" pitchFamily="34" charset="0"/>
              </a:rPr>
              <a:t>Statements</a:t>
            </a:r>
            <a:r>
              <a:rPr lang="en-US" sz="4000" dirty="0">
                <a:latin typeface="Arial" panose="020B0604020202020204" pitchFamily="34" charset="0"/>
              </a:rPr>
              <a:t>, enclose them into pair of </a:t>
            </a:r>
            <a:r>
              <a:rPr lang="en-US" sz="4000" dirty="0" smtClean="0">
                <a:latin typeface="Arial" panose="020B0604020202020204" pitchFamily="34" charset="0"/>
              </a:rPr>
              <a:t>braces to </a:t>
            </a:r>
            <a:r>
              <a:rPr lang="en-US" sz="4000" dirty="0">
                <a:latin typeface="Arial" panose="020B0604020202020204" pitchFamily="34" charset="0"/>
              </a:rPr>
              <a:t>form a code block</a:t>
            </a:r>
            <a:r>
              <a:rPr lang="en-US" sz="4000" dirty="0" smtClean="0">
                <a:latin typeface="Arial" panose="020B0604020202020204" pitchFamily="34" charset="0"/>
              </a:rPr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542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4" y="161365"/>
            <a:ext cx="8888505" cy="646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8825659" cy="42896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class </a:t>
            </a:r>
            <a:r>
              <a:rPr lang="en-US" dirty="0" err="1" smtClean="0"/>
              <a:t>ForDemo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n;</a:t>
            </a:r>
          </a:p>
          <a:p>
            <a:pPr>
              <a:buNone/>
            </a:pPr>
            <a:r>
              <a:rPr lang="en-US" dirty="0" smtClean="0"/>
              <a:t>	for(n=1; n&lt;=10; n++)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(“Loop </a:t>
            </a:r>
            <a:r>
              <a:rPr lang="en-US" dirty="0" err="1" smtClean="0"/>
              <a:t>Cyc</a:t>
            </a:r>
            <a:r>
              <a:rPr lang="en-US" dirty="0" smtClean="0"/>
              <a:t> le:  " + n);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8825659" cy="42896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	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3297</TotalTime>
  <Words>963</Words>
  <Application>Microsoft Office PowerPoint</Application>
  <PresentationFormat>Widescreen</PresentationFormat>
  <Paragraphs>261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Calibri Light</vt:lpstr>
      <vt:lpstr>Century Gothic</vt:lpstr>
      <vt:lpstr>Courier New</vt:lpstr>
      <vt:lpstr>Open Sans</vt:lpstr>
      <vt:lpstr>roboto</vt:lpstr>
      <vt:lpstr>Times New Roman</vt:lpstr>
      <vt:lpstr>verdana</vt:lpstr>
      <vt:lpstr>Wingdings</vt:lpstr>
      <vt:lpstr>Wingdings 3</vt:lpstr>
      <vt:lpstr>Ion Boardroom</vt:lpstr>
      <vt:lpstr>Object Oriented Programming    in JAVA</vt:lpstr>
      <vt:lpstr>PowerPoint Presentation</vt:lpstr>
      <vt:lpstr>PowerPoint Presentation</vt:lpstr>
      <vt:lpstr>PowerPoint Presentation</vt:lpstr>
      <vt:lpstr>PowerPoint Presentation</vt:lpstr>
      <vt:lpstr>for Loop :  Syntax </vt:lpstr>
      <vt:lpstr>PowerPoint Presentation</vt:lpstr>
      <vt:lpstr>Iteration Statements</vt:lpstr>
      <vt:lpstr>Iteration Statements</vt:lpstr>
      <vt:lpstr> loop variations</vt:lpstr>
      <vt:lpstr>Nested for Loop</vt:lpstr>
      <vt:lpstr>Iteration Statements</vt:lpstr>
      <vt:lpstr>Iteration Statements</vt:lpstr>
      <vt:lpstr>PowerPoint Presentation</vt:lpstr>
      <vt:lpstr>While counter-controlled repetition</vt:lpstr>
      <vt:lpstr>While Sentinel-controlled repetition</vt:lpstr>
      <vt:lpstr>PowerPoint Presentation</vt:lpstr>
      <vt:lpstr>Iteration Statements</vt:lpstr>
      <vt:lpstr>PowerPoint Presentation</vt:lpstr>
      <vt:lpstr>PowerPoint Presentation</vt:lpstr>
      <vt:lpstr>Iteration Statements</vt:lpstr>
      <vt:lpstr>PowerPoint Presentation</vt:lpstr>
      <vt:lpstr>PowerPoint Presentation</vt:lpstr>
      <vt:lpstr>break statement</vt:lpstr>
      <vt:lpstr>Continue statement</vt:lpstr>
      <vt:lpstr>PowerPoint Presentation</vt:lpstr>
      <vt:lpstr>PowerPoint Presentation</vt:lpstr>
      <vt:lpstr>Java enhanced for loop strings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Sharmeen</dc:creator>
  <cp:lastModifiedBy>Sajjad</cp:lastModifiedBy>
  <cp:revision>516</cp:revision>
  <dcterms:created xsi:type="dcterms:W3CDTF">2014-09-12T02:08:24Z</dcterms:created>
  <dcterms:modified xsi:type="dcterms:W3CDTF">2020-03-29T05:36:33Z</dcterms:modified>
</cp:coreProperties>
</file>