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8"/>
  </p:notesMasterIdLst>
  <p:sldIdLst>
    <p:sldId id="259" r:id="rId2"/>
    <p:sldId id="323" r:id="rId3"/>
    <p:sldId id="321" r:id="rId4"/>
    <p:sldId id="322" r:id="rId5"/>
    <p:sldId id="326" r:id="rId6"/>
    <p:sldId id="345" r:id="rId7"/>
    <p:sldId id="337" r:id="rId8"/>
    <p:sldId id="333" r:id="rId9"/>
    <p:sldId id="335" r:id="rId10"/>
    <p:sldId id="334" r:id="rId11"/>
    <p:sldId id="336" r:id="rId12"/>
    <p:sldId id="338" r:id="rId13"/>
    <p:sldId id="346" r:id="rId14"/>
    <p:sldId id="339" r:id="rId15"/>
    <p:sldId id="340" r:id="rId16"/>
    <p:sldId id="341" r:id="rId17"/>
    <p:sldId id="342" r:id="rId18"/>
    <p:sldId id="343" r:id="rId19"/>
    <p:sldId id="344" r:id="rId20"/>
    <p:sldId id="324" r:id="rId21"/>
    <p:sldId id="329" r:id="rId22"/>
    <p:sldId id="330" r:id="rId23"/>
    <p:sldId id="331" r:id="rId24"/>
    <p:sldId id="332" r:id="rId25"/>
    <p:sldId id="328" r:id="rId26"/>
    <p:sldId id="32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71" d="100"/>
          <a:sy n="71" d="100"/>
        </p:scale>
        <p:origin x="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dirty="0" smtClean="0"/>
              <a:t>Object Oriented Programming </a:t>
            </a:r>
            <a:br>
              <a:rPr lang="en-US" dirty="0" smtClean="0"/>
            </a:b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 (Practical#06)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24633" y="176782"/>
            <a:ext cx="10515240" cy="38799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Arrays in Java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830482"/>
            <a:ext cx="11170144" cy="5745130"/>
          </a:xfrm>
          <a:prstGeom prst="rect">
            <a:avLst/>
          </a:prstGeom>
        </p:spPr>
        <p:txBody>
          <a:bodyPr/>
          <a:lstStyle/>
          <a:p>
            <a:endParaRPr lang="en-US" sz="2000" b="1" dirty="0" smtClean="0"/>
          </a:p>
          <a:p>
            <a:r>
              <a:rPr lang="en-US" sz="2000" b="1" dirty="0" smtClean="0"/>
              <a:t>Declaration: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[ ][ ][ ] </a:t>
            </a:r>
            <a:r>
              <a:rPr lang="en-US" sz="2000" dirty="0" err="1" smtClean="0"/>
              <a:t>threeDimArr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</a:t>
            </a:r>
            <a:r>
              <a:rPr lang="en-US" sz="2000" dirty="0" smtClean="0"/>
              <a:t>[4][5][6];  or, </a:t>
            </a:r>
            <a:r>
              <a:rPr lang="en-US" sz="2000" b="1" dirty="0" smtClean="0"/>
              <a:t>with initialization:</a:t>
            </a:r>
          </a:p>
          <a:p>
            <a:endParaRPr lang="en-US" sz="2000" b="1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[][][] </a:t>
            </a:r>
            <a:r>
              <a:rPr lang="en-US" sz="2000" dirty="0" err="1" smtClean="0"/>
              <a:t>threeDimArr</a:t>
            </a:r>
            <a:r>
              <a:rPr lang="en-US" sz="2000" dirty="0" smtClean="0"/>
              <a:t> = { { { 1, 2 }, { 3, 4 } }, { { 5, 6 }, { 7, 8 } } };</a:t>
            </a:r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Access:</a:t>
            </a:r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x = </a:t>
            </a:r>
            <a:r>
              <a:rPr lang="en-US" sz="2000" dirty="0" err="1" smtClean="0"/>
              <a:t>threeDimArr</a:t>
            </a:r>
            <a:r>
              <a:rPr lang="en-US" sz="2000" dirty="0" smtClean="0"/>
              <a:t>[1][0][1]; </a:t>
            </a:r>
          </a:p>
          <a:p>
            <a:r>
              <a:rPr lang="en-US" sz="2000" b="1" dirty="0" smtClean="0"/>
              <a:t>How to initialize a 3d array in Java?</a:t>
            </a:r>
          </a:p>
          <a:p>
            <a:r>
              <a:rPr lang="en-US" sz="2000" dirty="0" smtClean="0"/>
              <a:t>You can initialize 3d array in similar way like a 2d array. Here's an example:</a:t>
            </a:r>
          </a:p>
          <a:p>
            <a:r>
              <a:rPr lang="en-US" sz="2000" dirty="0" smtClean="0"/>
              <a:t>// test is a 3d array </a:t>
            </a:r>
            <a:r>
              <a:rPr lang="en-US" sz="2000" dirty="0" err="1" smtClean="0"/>
              <a:t>int</a:t>
            </a:r>
            <a:r>
              <a:rPr lang="en-US" sz="2000" dirty="0" smtClean="0"/>
              <a:t>[][][] test = { { {1, -2, 3}, {2, 3, 4} }, { {-4, -5, 6, 9}, {1}, {2, 3} } }; </a:t>
            </a:r>
          </a:p>
          <a:p>
            <a:endParaRPr lang="en-US" sz="2000" dirty="0" smtClean="0"/>
          </a:p>
          <a:p>
            <a:r>
              <a:rPr lang="en-US" sz="2000" dirty="0" smtClean="0"/>
              <a:t>Basically, 3d array is an array of 2d arrays.</a:t>
            </a:r>
          </a:p>
          <a:p>
            <a:r>
              <a:rPr lang="en-US" sz="2000" dirty="0" smtClean="0"/>
              <a:t>Similar like 2d arrays, rows of 3d arrays can vary in length.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8393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24633" y="176782"/>
            <a:ext cx="10515240" cy="38799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Arrays in Java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830482"/>
            <a:ext cx="11170144" cy="5745130"/>
          </a:xfrm>
          <a:prstGeom prst="rect">
            <a:avLst/>
          </a:prstGeom>
        </p:spPr>
        <p:txBody>
          <a:bodyPr/>
          <a:lstStyle/>
          <a:p>
            <a:endParaRPr lang="en-US" sz="2000" b="1" dirty="0" smtClean="0"/>
          </a:p>
          <a:p>
            <a:r>
              <a:rPr lang="en-US" sz="2000" b="1" smtClean="0"/>
              <a:t>Example</a:t>
            </a:r>
            <a:r>
              <a:rPr lang="en-US" sz="2000" b="1" dirty="0" smtClean="0"/>
              <a:t>: Program to print elements of 3d array using loop</a:t>
            </a:r>
          </a:p>
          <a:p>
            <a:r>
              <a:rPr lang="en-US" sz="2000" dirty="0" smtClean="0"/>
              <a:t>class </a:t>
            </a:r>
            <a:r>
              <a:rPr lang="en-US" sz="2000" dirty="0" err="1" smtClean="0"/>
              <a:t>ThreeArray</a:t>
            </a:r>
            <a:r>
              <a:rPr lang="en-US" sz="2000" dirty="0" smtClean="0"/>
              <a:t> { </a:t>
            </a:r>
          </a:p>
          <a:p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 </a:t>
            </a:r>
          </a:p>
          <a:p>
            <a:r>
              <a:rPr lang="en-US" sz="2000" dirty="0" smtClean="0"/>
              <a:t>// test is a 3d array 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[][][] test = { { {1, -2, 3}, {2, 3, 4} }, { {-4, -5, 6, 9}, {1}, {2, 3} } }; </a:t>
            </a:r>
          </a:p>
          <a:p>
            <a:r>
              <a:rPr lang="en-US" sz="2000" dirty="0" smtClean="0"/>
              <a:t>// for..each loop to iterate through elements of 3d array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[][] array2D: test) {</a:t>
            </a:r>
          </a:p>
          <a:p>
            <a:r>
              <a:rPr lang="en-US" sz="2000" dirty="0" smtClean="0"/>
              <a:t>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[] array1D: array2D) { </a:t>
            </a:r>
          </a:p>
          <a:p>
            <a:r>
              <a:rPr lang="en-US" sz="2000" dirty="0" smtClean="0"/>
              <a:t>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item: array1D) {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(item); 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 }</a:t>
            </a:r>
          </a:p>
          <a:p>
            <a:r>
              <a:rPr lang="en-US" sz="2000" dirty="0" smtClean="0"/>
              <a:t> }</a:t>
            </a:r>
          </a:p>
          <a:p>
            <a:r>
              <a:rPr lang="en-US" sz="2000" dirty="0" smtClean="0"/>
              <a:t> }</a:t>
            </a:r>
          </a:p>
          <a:p>
            <a:r>
              <a:rPr lang="en-US" sz="2000" dirty="0" smtClean="0"/>
              <a:t> }</a:t>
            </a:r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8393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1162" y="66222"/>
            <a:ext cx="1094509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en-US" altLang="en-US" sz="2400" b="1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en-US" sz="2400" b="1" dirty="0" err="1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2400" b="1" dirty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610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altLang="en-US" sz="2000" b="1" dirty="0" smtClean="0">
              <a:solidFill>
                <a:srgbClr val="610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uses a dynamic array for storing the elements. 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inherits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AbstractList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implements List interface. Most </a:t>
            </a: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developers </a:t>
            </a:r>
            <a:r>
              <a:rPr lang="en-US" altLang="en-US" sz="2400" b="1" dirty="0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lang="en-US" altLang="en-US" sz="2400" b="1" dirty="0" err="1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altLang="en-US" sz="2400" b="1" dirty="0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 Array</a:t>
            </a: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as it’s  a </a:t>
            </a: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 good alternative of traditional java arrays. </a:t>
            </a:r>
            <a:endParaRPr lang="en-US" altLang="en-US" sz="2400" dirty="0" smtClean="0">
              <a:solidFill>
                <a:srgbClr val="22242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defTabSz="914400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22242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defTabSz="914400">
              <a:buFont typeface="Wingdings" panose="05000000000000000000" pitchFamily="2" charset="2"/>
              <a:buChar char="Ø"/>
            </a:pPr>
            <a:r>
              <a:rPr lang="en-US" altLang="en-US" sz="2800" dirty="0" err="1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altLang="en-US" sz="2800" dirty="0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resizable-array implementation of the List interface</a:t>
            </a:r>
            <a:r>
              <a:rPr lang="en-US" altLang="en-US" sz="2800" dirty="0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defTabSz="914400"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22242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implements all optional list operations, and permits all elements, including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with arrays is that they are of fixed length so if it is full you cannot add any more elements to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likewise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number of elements gets removed from it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it doesn’t shrink.</a:t>
            </a:r>
          </a:p>
          <a:p>
            <a:pPr marL="342900" lvl="0" indent="-342900" defTabSz="914400"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2389" y="266812"/>
            <a:ext cx="1019287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Java arrays are of a fixed length. After arrays are created, they cannot grow or shrink,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means that you must know in advance how many elements an array will hold.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lists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created with an initial size. When this size is exceeded, the collection is automatically enlarged.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 are removed, the array may be shrunk.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 ArrayList class hierarchy"/>
          <p:cNvSpPr>
            <a:spLocks noChangeAspect="1" noChangeArrowheads="1"/>
          </p:cNvSpPr>
          <p:nvPr/>
        </p:nvSpPr>
        <p:spPr bwMode="auto">
          <a:xfrm>
            <a:off x="134938" y="-546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251" y="513143"/>
            <a:ext cx="10307783" cy="6381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Bef>
                <a:spcPts val="1000"/>
              </a:spcBef>
            </a:pPr>
            <a:r>
              <a:rPr lang="en-US" sz="3200" dirty="0">
                <a:solidFill>
                  <a:srgbClr val="610B3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Non-generic Vs Generic Collection</a:t>
            </a:r>
            <a:endParaRPr lang="en-US" sz="3200" b="1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generic collection allows you to have only one type of object in collection. Now it is type safe so typecasting is not required at run time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al=</a:t>
            </a: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2400" dirty="0">
                <a:solidFill>
                  <a:srgbClr val="0082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//creating old non-generic </a:t>
            </a:r>
            <a:r>
              <a:rPr lang="en-US" sz="2400" dirty="0" err="1" smtClean="0">
                <a:solidFill>
                  <a:srgbClr val="0082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400" dirty="0">
              <a:solidFill>
                <a:srgbClr val="0082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en-US" sz="2400" dirty="0">
                <a:solidFill>
                  <a:srgbClr val="0082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al=</a:t>
            </a:r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  <a:r>
              <a:rPr lang="en-US" sz="2400" dirty="0">
                <a:solidFill>
                  <a:srgbClr val="0082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//creating new generic </a:t>
            </a:r>
            <a:r>
              <a:rPr lang="en-US" sz="2400" dirty="0" err="1">
                <a:solidFill>
                  <a:srgbClr val="0082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195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generic collection, we specify the type in angular braces. Now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forced to have only specified type of objects in it. If you try to add another type of object, it gives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95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95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6581" y="48939"/>
            <a:ext cx="10709972" cy="6653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sz="2800" b="1" dirty="0">
                <a:solidFill>
                  <a:srgbClr val="444542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sz="2800" b="1" dirty="0" err="1">
                <a:solidFill>
                  <a:srgbClr val="444542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b="1" dirty="0">
                <a:solidFill>
                  <a:srgbClr val="444542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sz="16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size():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the number of elements in this list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Returns true if the List is Empty</a:t>
            </a: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US" sz="2800" b="1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 Object o)</a:t>
            </a:r>
            <a:r>
              <a:rPr lang="en-US" sz="28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method adds an object o to the </a:t>
            </a:r>
            <a:r>
              <a:rPr lang="en-US" sz="2800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add(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index, Object element)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Inserts the specified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specified position index in a list.</a:t>
            </a: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clear():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Removes all of the elements from this list.</a:t>
            </a: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get(position)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gets an item at specific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from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</a:t>
            </a: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index, Object o)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updating an element. It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present at the specified index with the object o.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Bef>
                <a:spcPts val="0"/>
              </a:spcBef>
              <a:spcAft>
                <a:spcPts val="720"/>
              </a:spcAf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7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932342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763" y="202849"/>
            <a:ext cx="11474825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remove(Object o)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Removes the object o from the </a:t>
            </a:r>
            <a:r>
              <a:rPr lang="en-US" altLang="en-US" sz="2000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2224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obj.remove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dirty="0" err="1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ItemName</a:t>
            </a:r>
            <a:r>
              <a:rPr lang="en-US" altLang="en-US" sz="2000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altLang="en-US" sz="2000" b="1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Removes element from a given index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2224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obj.remove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would remove the element of index 3 (4th element of the list – List starts with o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2224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2224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 b="1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contains(Object o)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It checks whether the given object o is present in the array list if its there then it returns true else it returns false.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2224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obj.contains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en-US" sz="2000" dirty="0" err="1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ItemName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altLang="en-US" sz="2000" dirty="0">
              <a:solidFill>
                <a:srgbClr val="2224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solidFill>
                <a:srgbClr val="2224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would return true if the string 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000" dirty="0" err="1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ItemeName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present in the list else we would get false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222426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altLang="en-US" sz="2000" b="1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o):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Gives the index of the object o. If the element is not found in the list then this method returns the value -1.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obj.indexOf</a:t>
            </a:r>
            <a:r>
              <a:rPr lang="en-US" alt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(“Ahmed");</a:t>
            </a:r>
            <a:r>
              <a:rPr lang="en-US" altLang="en-US" sz="2000" dirty="0">
                <a:solidFill>
                  <a:srgbClr val="2224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 would give the index (position) of the string Tom in the list.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0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561" y="-1302"/>
            <a:ext cx="1194843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610B4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iterate the elements of collection in </a:t>
            </a:r>
            <a:r>
              <a:rPr lang="en-US" sz="2800" b="1" dirty="0" smtClean="0">
                <a:solidFill>
                  <a:srgbClr val="610B4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</a:p>
          <a:p>
            <a:endParaRPr lang="en-US" dirty="0">
              <a:solidFill>
                <a:srgbClr val="610B4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al=</a:t>
            </a:r>
            <a:r>
              <a:rPr lang="en-US" altLang="en-US" sz="2400" b="1" dirty="0">
                <a:solidFill>
                  <a:srgbClr val="0066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&lt;String&gt;();  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“C++"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“JAVA"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“DSA"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al.add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“SWE"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altLang="en-US" sz="36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600" dirty="0" err="1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600" dirty="0" err="1">
                <a:solidFill>
                  <a:srgbClr val="00008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 Loop"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en-US" sz="3200" dirty="0" smtClean="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3200" dirty="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 for iterating </a:t>
            </a:r>
            <a:r>
              <a:rPr lang="en-US" altLang="en-US" sz="3200" dirty="0" err="1" smtClean="0">
                <a:solidFill>
                  <a:srgbClr val="808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altLang="en-US" sz="3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600" dirty="0" smtClean="0">
                <a:solidFill>
                  <a:srgbClr val="00008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3600" dirty="0" err="1" smtClean="0">
                <a:solidFill>
                  <a:srgbClr val="00008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= </a:t>
            </a:r>
            <a:r>
              <a:rPr lang="en-US" altLang="en-US" sz="3600" dirty="0" smtClean="0">
                <a:solidFill>
                  <a:srgbClr val="8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counter &lt; </a:t>
            </a:r>
            <a:r>
              <a:rPr lang="en-US" altLang="en-US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arrlist.size</a:t>
            </a: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counter++)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en-US" altLang="en-US" sz="3600" dirty="0" err="1" smtClean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600" dirty="0" err="1" smtClean="0">
                <a:solidFill>
                  <a:srgbClr val="00008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arrlist.</a:t>
            </a:r>
            <a:r>
              <a:rPr lang="en-US" altLang="en-US" sz="3600" dirty="0" err="1" smtClean="0">
                <a:solidFill>
                  <a:srgbClr val="00008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(counter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		</a:t>
            </a:r>
            <a:r>
              <a:rPr lang="en-US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4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Enhanced for loop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4400" b="1" dirty="0">
                <a:solidFill>
                  <a:srgbClr val="0066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altLang="en-US" sz="4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obj:al</a:t>
            </a:r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  <a:endParaRPr lang="en-US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altLang="en-US" sz="4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4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 </a:t>
            </a: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  <a:r>
              <a:rPr lang="en-US" alt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80150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1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8177" y="423954"/>
            <a:ext cx="9229164" cy="6020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User-defined class objects in Java </a:t>
            </a:r>
            <a:r>
              <a:rPr lang="en-US" sz="3600" dirty="0" err="1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400" b="1" dirty="0">
              <a:solidFill>
                <a:srgbClr val="4F81BD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an example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storing Student class object in array list.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b="1" dirty="0" smtClean="0">
              <a:solidFill>
                <a:srgbClr val="006699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b="1" dirty="0" smtClean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Student{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b="1" dirty="0" err="1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String </a:t>
            </a:r>
            <a:r>
              <a:rPr lang="en-US" sz="28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Student(</a:t>
            </a:r>
            <a:r>
              <a:rPr lang="en-US" sz="2800" b="1" dirty="0" err="1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rollno,String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US" sz="2800" b="1" dirty="0" err="1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.rollno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US" sz="28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.dept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}  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9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505" y="256575"/>
            <a:ext cx="9874623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.*; 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b="1" dirty="0" smtClean="0">
              <a:solidFill>
                <a:srgbClr val="006699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TestCollection3{ 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main(String 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[]){ 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82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//Creating user-defined class objects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Student s1=</a:t>
            </a:r>
            <a:r>
              <a:rPr lang="en-US" sz="2400" b="1" dirty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Student(</a:t>
            </a:r>
            <a:r>
              <a:rPr lang="en-US" sz="3200" dirty="0" smtClean="0">
                <a:solidFill>
                  <a:srgbClr val="C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solidFill>
                  <a:srgbClr val="0000FF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“SWE"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Student s2=</a:t>
            </a:r>
            <a:r>
              <a:rPr lang="en-US" sz="2400" b="1" dirty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Student(</a:t>
            </a:r>
            <a:r>
              <a:rPr lang="en-US" sz="3200" dirty="0" smtClean="0">
                <a:solidFill>
                  <a:srgbClr val="C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solidFill>
                  <a:srgbClr val="0000FF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“SWE"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en-US" sz="2400" dirty="0">
                <a:solidFill>
                  <a:srgbClr val="0082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//creating </a:t>
            </a:r>
            <a:r>
              <a:rPr lang="en-US" sz="2400" dirty="0" err="1">
                <a:solidFill>
                  <a:srgbClr val="0082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&lt;Student&gt; al=</a:t>
            </a:r>
            <a:r>
              <a:rPr lang="en-US" sz="2400" b="1" dirty="0">
                <a:solidFill>
                  <a:srgbClr val="0066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&lt;Student&gt;(); 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al.add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(s1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en-US" sz="2400" dirty="0">
                <a:solidFill>
                  <a:srgbClr val="0082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//adding Student class object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al.add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(s2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  </a:t>
            </a: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iterate</a:t>
            </a: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for(Student 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stds:al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Rollno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”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stds.rollno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“ 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:”+</a:t>
            </a:r>
            <a:r>
              <a:rPr lang="en-US" sz="2400" dirty="0" err="1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stds.dept</a:t>
            </a: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2400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}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725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1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Objective: To become familiar with </a:t>
            </a:r>
            <a:r>
              <a:rPr lang="en-US" sz="1600" b="1" u="sng" dirty="0" smtClean="0"/>
              <a:t>Arrays and Strings (String Class &amp; </a:t>
            </a:r>
            <a:r>
              <a:rPr lang="en-US" sz="1600" b="1" u="sng" dirty="0" err="1" smtClean="0"/>
              <a:t>StringBuffer</a:t>
            </a:r>
            <a:r>
              <a:rPr lang="en-US" sz="1600" b="1" u="sng" dirty="0" smtClean="0"/>
              <a:t> Class)</a:t>
            </a:r>
          </a:p>
          <a:p>
            <a:endParaRPr lang="en-US" sz="1600" dirty="0" smtClean="0"/>
          </a:p>
          <a:p>
            <a:r>
              <a:rPr lang="en-US" sz="1600" dirty="0" smtClean="0"/>
              <a:t>An </a:t>
            </a:r>
            <a:r>
              <a:rPr lang="en-US" sz="1600" dirty="0"/>
              <a:t>array is a collection of multiple variable of the same data </a:t>
            </a:r>
            <a:r>
              <a:rPr lang="en-US" sz="1600" dirty="0" smtClean="0"/>
              <a:t>type   </a:t>
            </a:r>
          </a:p>
          <a:p>
            <a:pPr marL="0" indent="0">
              <a:buNone/>
            </a:pPr>
            <a:r>
              <a:rPr lang="en-US" sz="1600" b="1" dirty="0" smtClean="0"/>
              <a:t>							OR </a:t>
            </a:r>
          </a:p>
          <a:p>
            <a:r>
              <a:rPr lang="en-US" sz="1600" b="1" dirty="0" smtClean="0"/>
              <a:t>An </a:t>
            </a:r>
            <a:r>
              <a:rPr lang="en-US" sz="1600" b="1" dirty="0"/>
              <a:t>array is a group of variables (called elements) that are all of the same data type</a:t>
            </a:r>
            <a:r>
              <a:rPr lang="en-US" sz="1600" b="1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The variables in an array are called the elements of array. </a:t>
            </a:r>
            <a:endParaRPr lang="en-US" sz="1600" dirty="0" smtClean="0"/>
          </a:p>
          <a:p>
            <a:endParaRPr lang="en-US" sz="1600" b="1" dirty="0"/>
          </a:p>
          <a:p>
            <a:r>
              <a:rPr lang="en-US" sz="1600" b="1" dirty="0"/>
              <a:t>In Java Arrays are objects, so they are considered reference types</a:t>
            </a:r>
            <a:r>
              <a:rPr lang="en-US" sz="1600" b="1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-An array can be </a:t>
            </a:r>
            <a:r>
              <a:rPr lang="en-US" sz="1600" dirty="0" err="1"/>
              <a:t>int</a:t>
            </a:r>
            <a:r>
              <a:rPr lang="en-US" sz="1600" dirty="0"/>
              <a:t> or float or they can be user-defined types like objects</a:t>
            </a:r>
            <a:r>
              <a:rPr lang="en-US" sz="1600" dirty="0" smtClean="0"/>
              <a:t>.</a:t>
            </a:r>
            <a:r>
              <a:rPr lang="en-US" sz="1600" b="1" dirty="0"/>
              <a:t>	</a:t>
            </a:r>
          </a:p>
          <a:p>
            <a:endParaRPr lang="en-US" sz="1600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1600" b="1" u="sng" dirty="0" smtClean="0"/>
              <a:t>Strings:  </a:t>
            </a:r>
            <a:r>
              <a:rPr lang="en-US" sz="1600" dirty="0" smtClean="0"/>
              <a:t>   </a:t>
            </a:r>
            <a:r>
              <a:rPr lang="en-US" sz="1600" b="1" dirty="0" smtClean="0"/>
              <a:t>String</a:t>
            </a:r>
            <a:r>
              <a:rPr lang="en-US" sz="1600" dirty="0" smtClean="0"/>
              <a:t>  is  a sequence of characters in double quotations.</a:t>
            </a:r>
            <a:endParaRPr lang="en-US" sz="1600" b="1" u="sng" dirty="0" smtClean="0"/>
          </a:p>
          <a:p>
            <a:r>
              <a:rPr lang="en-US" sz="1600" b="1" u="sng" dirty="0" smtClean="0"/>
              <a:t>String Class   </a:t>
            </a:r>
            <a:r>
              <a:rPr lang="en-US" sz="1600" dirty="0" smtClean="0"/>
              <a:t>from </a:t>
            </a:r>
            <a:r>
              <a:rPr lang="en-US" sz="1600" dirty="0" err="1" smtClean="0"/>
              <a:t>java.lang</a:t>
            </a:r>
            <a:r>
              <a:rPr lang="en-US" sz="1600" dirty="0" smtClean="0"/>
              <a:t>. package is used to represent strings in java.</a:t>
            </a:r>
          </a:p>
          <a:p>
            <a:r>
              <a:rPr lang="en-US" sz="1600" b="1" u="sng" dirty="0"/>
              <a:t>String </a:t>
            </a:r>
            <a:r>
              <a:rPr lang="en-US" sz="1600" b="1" u="sng" dirty="0" smtClean="0"/>
              <a:t>Class Constructor: </a:t>
            </a:r>
            <a:r>
              <a:rPr lang="en-US" sz="1600" dirty="0" smtClean="0"/>
              <a:t>used for initializing String objects in various ways.</a:t>
            </a:r>
            <a:r>
              <a:rPr lang="en-US" sz="1600" b="1" dirty="0" smtClean="0"/>
              <a:t>	</a:t>
            </a:r>
          </a:p>
          <a:p>
            <a:r>
              <a:rPr lang="en-US" sz="1600" b="1" dirty="0" smtClean="0"/>
              <a:t>String literals are stored in memory as string objects.						</a:t>
            </a:r>
            <a:endParaRPr lang="en-US" sz="1600" dirty="0"/>
          </a:p>
          <a:p>
            <a:endParaRPr lang="en-US" sz="1600" b="1" dirty="0"/>
          </a:p>
          <a:p>
            <a:r>
              <a:rPr lang="en-US" sz="2000" b="1" dirty="0"/>
              <a:t>String s1=new String();</a:t>
            </a:r>
          </a:p>
          <a:p>
            <a:r>
              <a:rPr lang="en-US" sz="2000" b="1" dirty="0"/>
              <a:t>String s2=new String</a:t>
            </a:r>
            <a:r>
              <a:rPr lang="en-US" sz="2000" b="1" dirty="0" smtClean="0"/>
              <a:t>(“Java");</a:t>
            </a:r>
          </a:p>
          <a:p>
            <a:r>
              <a:rPr lang="en-US" sz="2000" b="1" dirty="0"/>
              <a:t>String </a:t>
            </a:r>
            <a:r>
              <a:rPr lang="en-US" sz="2000" b="1" dirty="0" smtClean="0"/>
              <a:t>s3=new String(s2);</a:t>
            </a:r>
            <a:endParaRPr lang="en-US" sz="2000" b="1" dirty="0"/>
          </a:p>
          <a:p>
            <a:r>
              <a:rPr lang="en-US" sz="2000" b="1" dirty="0"/>
              <a:t>String s3="Welcome java";</a:t>
            </a:r>
          </a:p>
          <a:p>
            <a:r>
              <a:rPr lang="en-US" sz="2000" b="1" dirty="0"/>
              <a:t>String s4=s2;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28700" y="1092200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String Class in java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String Class   Methods: </a:t>
            </a:r>
            <a:r>
              <a:rPr lang="en-US" sz="2400" b="1" dirty="0" smtClean="0"/>
              <a:t>	</a:t>
            </a:r>
            <a:endParaRPr lang="en-US" sz="2400" b="1" dirty="0"/>
          </a:p>
          <a:p>
            <a:pPr lvl="1"/>
            <a:r>
              <a:rPr lang="en-US" sz="2400" b="1" dirty="0" smtClean="0"/>
              <a:t>Length()</a:t>
            </a:r>
          </a:p>
          <a:p>
            <a:pPr lvl="1"/>
            <a:r>
              <a:rPr lang="en-US" sz="2400" b="1" dirty="0" err="1" smtClean="0"/>
              <a:t>charAt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arg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2400" b="1" dirty="0" err="1" smtClean="0"/>
              <a:t>getChar</a:t>
            </a:r>
            <a:r>
              <a:rPr lang="en-US" sz="2400" b="1" dirty="0" smtClean="0"/>
              <a:t>(arg1,arg2,arg3,arg4)</a:t>
            </a:r>
          </a:p>
          <a:p>
            <a:r>
              <a:rPr lang="en-US" sz="2400" b="1" u="sng" dirty="0" smtClean="0"/>
              <a:t>Comparing String </a:t>
            </a:r>
          </a:p>
          <a:p>
            <a:pPr lvl="1"/>
            <a:r>
              <a:rPr lang="en-US" sz="2400" b="1" dirty="0" smtClean="0"/>
              <a:t>equals(</a:t>
            </a:r>
            <a:r>
              <a:rPr lang="en-US" sz="2400" b="1" dirty="0" err="1" smtClean="0"/>
              <a:t>arg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lvl="1"/>
            <a:r>
              <a:rPr lang="en-US" sz="2400" b="1" dirty="0" err="1"/>
              <a:t>equalsIgnoreCase</a:t>
            </a:r>
            <a:r>
              <a:rPr lang="en-US" sz="2400" b="1" dirty="0"/>
              <a:t>(</a:t>
            </a:r>
            <a:r>
              <a:rPr lang="en-US" sz="2400" b="1" dirty="0" err="1"/>
              <a:t>arg</a:t>
            </a:r>
            <a:r>
              <a:rPr lang="en-US" sz="2400" b="1" dirty="0"/>
              <a:t>)</a:t>
            </a:r>
          </a:p>
          <a:p>
            <a:pPr lvl="1"/>
            <a:r>
              <a:rPr lang="en-US" sz="2400" b="1" dirty="0" err="1" smtClean="0"/>
              <a:t>startWith</a:t>
            </a:r>
            <a:r>
              <a:rPr lang="en-US" sz="2400" b="1" dirty="0" smtClean="0"/>
              <a:t>(arg1,arg2)</a:t>
            </a:r>
          </a:p>
          <a:p>
            <a:pPr lvl="1"/>
            <a:r>
              <a:rPr lang="en-US" sz="2400" b="1" dirty="0" err="1" smtClean="0"/>
              <a:t>endsWith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arg</a:t>
            </a:r>
            <a:r>
              <a:rPr lang="en-US" sz="2400" b="1" dirty="0" smtClean="0"/>
              <a:t>)</a:t>
            </a:r>
            <a:endParaRPr lang="en-US" sz="2400" b="1" dirty="0"/>
          </a:p>
          <a:p>
            <a:pPr lvl="1"/>
            <a:endParaRPr lang="en-US" b="1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28700" y="1092200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String Class in java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1600" b="1" u="sng" dirty="0" smtClean="0"/>
              <a:t>Locating Sub string: </a:t>
            </a:r>
            <a:r>
              <a:rPr lang="en-US" sz="1600" b="1" dirty="0" smtClean="0"/>
              <a:t>	</a:t>
            </a:r>
            <a:endParaRPr lang="en-US" sz="1600" b="1" dirty="0"/>
          </a:p>
          <a:p>
            <a:pPr lvl="1"/>
            <a:r>
              <a:rPr lang="en-US" b="1" dirty="0" err="1" smtClean="0"/>
              <a:t>indexOf</a:t>
            </a:r>
            <a:r>
              <a:rPr lang="en-US" b="1" dirty="0" smtClean="0"/>
              <a:t>(arg1,arg2)</a:t>
            </a:r>
          </a:p>
          <a:p>
            <a:pPr lvl="1"/>
            <a:r>
              <a:rPr lang="en-US" b="1" dirty="0" err="1" smtClean="0"/>
              <a:t>lastIndexOf</a:t>
            </a:r>
            <a:r>
              <a:rPr lang="en-US" b="1" dirty="0" smtClean="0"/>
              <a:t>(arg1,1rg2)</a:t>
            </a:r>
          </a:p>
          <a:p>
            <a:pPr lvl="1"/>
            <a:r>
              <a:rPr lang="en-US" b="1" dirty="0" smtClean="0"/>
              <a:t>substring(arg1,arg2)</a:t>
            </a:r>
          </a:p>
          <a:p>
            <a:r>
              <a:rPr lang="en-US" sz="1600" b="1" u="sng" dirty="0" smtClean="0"/>
              <a:t>Other String Methods</a:t>
            </a:r>
          </a:p>
          <a:p>
            <a:pPr lvl="1"/>
            <a:r>
              <a:rPr lang="en-US" sz="1400" b="1" u="sng" dirty="0" err="1" smtClean="0"/>
              <a:t>Concat</a:t>
            </a:r>
            <a:r>
              <a:rPr lang="en-US" sz="1400" b="1" u="sng" dirty="0" smtClean="0"/>
              <a:t>(</a:t>
            </a:r>
            <a:r>
              <a:rPr lang="en-US" sz="1400" b="1" u="sng" dirty="0" err="1" smtClean="0"/>
              <a:t>arg</a:t>
            </a:r>
            <a:r>
              <a:rPr lang="en-US" sz="1400" b="1" u="sng" dirty="0" smtClean="0"/>
              <a:t>)</a:t>
            </a:r>
          </a:p>
          <a:p>
            <a:pPr lvl="1"/>
            <a:r>
              <a:rPr lang="en-US" b="1" dirty="0" err="1" smtClean="0"/>
              <a:t>toUpper</a:t>
            </a:r>
            <a:r>
              <a:rPr lang="en-US" b="1" dirty="0" smtClean="0"/>
              <a:t>(</a:t>
            </a:r>
            <a:r>
              <a:rPr lang="en-US" b="1" dirty="0" err="1" smtClean="0"/>
              <a:t>arg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b="1" dirty="0" err="1" smtClean="0"/>
              <a:t>toLower</a:t>
            </a:r>
            <a:r>
              <a:rPr lang="en-US" b="1" dirty="0" smtClean="0"/>
              <a:t>(</a:t>
            </a:r>
            <a:r>
              <a:rPr lang="en-US" b="1" dirty="0" err="1" smtClean="0"/>
              <a:t>arg</a:t>
            </a:r>
            <a:r>
              <a:rPr lang="en-US" b="1" dirty="0"/>
              <a:t>)</a:t>
            </a:r>
          </a:p>
          <a:p>
            <a:pPr lvl="1"/>
            <a:r>
              <a:rPr lang="en-US" b="1" dirty="0" smtClean="0"/>
              <a:t>Trim(arg1)</a:t>
            </a:r>
          </a:p>
          <a:p>
            <a:pPr lvl="1"/>
            <a:r>
              <a:rPr lang="en-US" b="1" dirty="0" smtClean="0"/>
              <a:t>replace(</a:t>
            </a:r>
            <a:r>
              <a:rPr lang="en-US" b="1" dirty="0" err="1" smtClean="0"/>
              <a:t>arg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 smtClean="0"/>
              <a:t>toChararray</a:t>
            </a:r>
            <a:r>
              <a:rPr lang="en-US" b="1" dirty="0" smtClean="0"/>
              <a:t>(</a:t>
            </a:r>
            <a:r>
              <a:rPr lang="en-US" b="1" dirty="0" err="1" smtClean="0"/>
              <a:t>arg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b="1" dirty="0" err="1" smtClean="0"/>
              <a:t>valueOf</a:t>
            </a:r>
            <a:r>
              <a:rPr lang="en-US" b="1" dirty="0" smtClean="0"/>
              <a:t>(</a:t>
            </a:r>
            <a:r>
              <a:rPr lang="en-US" b="1" dirty="0" err="1" smtClean="0"/>
              <a:t>arg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28700" y="1092200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String Class in java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1600" b="1" u="sng" dirty="0" err="1" smtClean="0"/>
              <a:t>StringBuffer</a:t>
            </a:r>
            <a:r>
              <a:rPr lang="en-US" sz="1600" b="1" u="sng" dirty="0" smtClean="0"/>
              <a:t> Class:  </a:t>
            </a:r>
            <a:r>
              <a:rPr lang="en-US" sz="1600" dirty="0" smtClean="0"/>
              <a:t>from </a:t>
            </a:r>
            <a:r>
              <a:rPr lang="en-US" sz="1600" dirty="0" err="1" smtClean="0"/>
              <a:t>java.lang</a:t>
            </a:r>
            <a:r>
              <a:rPr lang="en-US" sz="1600" dirty="0" smtClean="0"/>
              <a:t>. package is create modifiable Strings</a:t>
            </a:r>
          </a:p>
          <a:p>
            <a:r>
              <a:rPr lang="en-US" sz="1600" b="1" u="sng" dirty="0" err="1" smtClean="0"/>
              <a:t>StringBuffer</a:t>
            </a:r>
            <a:r>
              <a:rPr lang="en-US" sz="1600" b="1" u="sng" dirty="0" smtClean="0"/>
              <a:t> Class’s Constructor: </a:t>
            </a:r>
            <a:r>
              <a:rPr lang="en-US" sz="1600" dirty="0" smtClean="0"/>
              <a:t>used for initializing </a:t>
            </a:r>
            <a:r>
              <a:rPr lang="en-US" sz="1600" dirty="0" err="1" smtClean="0"/>
              <a:t>StringBuffer</a:t>
            </a:r>
            <a:r>
              <a:rPr lang="en-US" sz="1600" dirty="0" smtClean="0"/>
              <a:t> objects in various ways.</a:t>
            </a:r>
            <a:r>
              <a:rPr lang="en-US" sz="1600" b="1" dirty="0" smtClean="0"/>
              <a:t>	</a:t>
            </a:r>
          </a:p>
          <a:p>
            <a:endParaRPr lang="en-US" sz="1600" b="1" dirty="0"/>
          </a:p>
          <a:p>
            <a:r>
              <a:rPr lang="en-US" sz="2000" b="1" dirty="0" err="1" smtClean="0"/>
              <a:t>StringBuffer</a:t>
            </a:r>
            <a:r>
              <a:rPr lang="en-US" sz="2000" b="1" dirty="0" smtClean="0"/>
              <a:t> </a:t>
            </a:r>
            <a:r>
              <a:rPr lang="en-US" sz="2000" b="1" dirty="0"/>
              <a:t>s1=new </a:t>
            </a:r>
            <a:r>
              <a:rPr lang="en-US" sz="2000" b="1" dirty="0" err="1" smtClean="0"/>
              <a:t>StringBuffer</a:t>
            </a:r>
            <a:r>
              <a:rPr lang="en-US" sz="2000" dirty="0"/>
              <a:t>(“Welcome to Java Programming”);</a:t>
            </a:r>
          </a:p>
          <a:p>
            <a:r>
              <a:rPr lang="en-US" sz="2000" b="1" dirty="0"/>
              <a:t>String s2=new String("java</a:t>
            </a:r>
            <a:r>
              <a:rPr lang="en-US" sz="2000" b="1" dirty="0" smtClean="0"/>
              <a:t>");</a:t>
            </a:r>
          </a:p>
          <a:p>
            <a:r>
              <a:rPr lang="en-US" sz="2000" b="1" dirty="0"/>
              <a:t>String </a:t>
            </a:r>
            <a:r>
              <a:rPr lang="en-US" sz="2000" b="1" dirty="0" smtClean="0"/>
              <a:t>s3=new String(s2);</a:t>
            </a:r>
            <a:endParaRPr lang="en-US" sz="2000" b="1" dirty="0"/>
          </a:p>
          <a:p>
            <a:r>
              <a:rPr lang="en-US" sz="2000" b="1" dirty="0"/>
              <a:t>String s3="Welcome java";</a:t>
            </a:r>
          </a:p>
          <a:p>
            <a:r>
              <a:rPr lang="en-US" sz="2000" b="1" dirty="0"/>
              <a:t>String s4=s2;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28700" y="1092200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StringBuffer</a:t>
            </a:r>
            <a:r>
              <a:rPr lang="en-US" sz="2800" dirty="0" smtClean="0">
                <a:solidFill>
                  <a:schemeClr val="bg1"/>
                </a:solidFill>
              </a:rPr>
              <a:t> Class in java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10211546" cy="4598894"/>
          </a:xfrm>
        </p:spPr>
        <p:txBody>
          <a:bodyPr>
            <a:normAutofit/>
          </a:bodyPr>
          <a:lstStyle/>
          <a:p>
            <a:r>
              <a:rPr lang="en-US" sz="1600" b="1" u="sng" dirty="0" err="1" smtClean="0"/>
              <a:t>StringBuffer</a:t>
            </a:r>
            <a:r>
              <a:rPr lang="en-US" sz="1600" b="1" u="sng" dirty="0" smtClean="0"/>
              <a:t> Class’s  Methods: </a:t>
            </a:r>
            <a:r>
              <a:rPr lang="en-US" sz="1600" b="1" dirty="0" smtClean="0"/>
              <a:t>	</a:t>
            </a:r>
            <a:endParaRPr lang="en-US" sz="1600" b="1" dirty="0"/>
          </a:p>
          <a:p>
            <a:pPr lvl="1"/>
            <a:r>
              <a:rPr lang="en-US" b="1" dirty="0" smtClean="0"/>
              <a:t>Length()</a:t>
            </a:r>
          </a:p>
          <a:p>
            <a:pPr lvl="1"/>
            <a:r>
              <a:rPr lang="en-US" b="1" dirty="0" smtClean="0"/>
              <a:t>capacity(</a:t>
            </a:r>
            <a:r>
              <a:rPr lang="en-US" b="1" dirty="0" err="1" smtClean="0"/>
              <a:t>arg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 smtClean="0"/>
              <a:t>setLength</a:t>
            </a:r>
            <a:r>
              <a:rPr lang="en-US" b="1" dirty="0" smtClean="0"/>
              <a:t>(</a:t>
            </a:r>
            <a:r>
              <a:rPr lang="en-US" b="1" dirty="0" err="1" smtClean="0"/>
              <a:t>arg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 smtClean="0"/>
              <a:t>setCharAt</a:t>
            </a:r>
            <a:r>
              <a:rPr lang="en-US" b="1" dirty="0" smtClean="0"/>
              <a:t>(arg1,arg2)</a:t>
            </a:r>
          </a:p>
          <a:p>
            <a:pPr lvl="1"/>
            <a:r>
              <a:rPr lang="en-US" b="1" dirty="0" smtClean="0"/>
              <a:t>Insert(arg1,arg2)</a:t>
            </a:r>
          </a:p>
          <a:p>
            <a:pPr lvl="1"/>
            <a:r>
              <a:rPr lang="en-US" b="1" dirty="0" smtClean="0"/>
              <a:t>Delete(arg1,arg2)</a:t>
            </a:r>
          </a:p>
          <a:p>
            <a:pPr lvl="1"/>
            <a:r>
              <a:rPr lang="en-US" b="1" dirty="0" smtClean="0"/>
              <a:t>Reverse(</a:t>
            </a:r>
            <a:r>
              <a:rPr lang="en-US" b="1" dirty="0" err="1" smtClean="0"/>
              <a:t>arg</a:t>
            </a:r>
            <a:r>
              <a:rPr lang="en-US" b="1" dirty="0" smtClean="0"/>
              <a:t>)</a:t>
            </a:r>
          </a:p>
          <a:p>
            <a:pPr lvl="1"/>
            <a:r>
              <a:rPr lang="en-US" b="1" smtClean="0"/>
              <a:t>Append(arg1)</a:t>
            </a:r>
            <a:endParaRPr lang="en-US" b="1" dirty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marL="45720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28700" y="1092200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String Class in java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Tasks for  Lab # 5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0672602" cy="5476192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Task # 1</a:t>
            </a:r>
            <a:r>
              <a:rPr lang="en-US" dirty="0" smtClean="0"/>
              <a:t>: </a:t>
            </a:r>
            <a:r>
              <a:rPr lang="en-US" dirty="0"/>
              <a:t>Write a java program that performs arithmetic operations on two numbers after </a:t>
            </a:r>
            <a:r>
              <a:rPr lang="en-US" dirty="0" smtClean="0"/>
              <a:t>			taking </a:t>
            </a:r>
            <a:r>
              <a:rPr lang="en-US" dirty="0"/>
              <a:t>3 runtime arguments; 1st number, 2nd number and the operators (+, -, /, *) and </a:t>
            </a:r>
            <a:r>
              <a:rPr lang="en-US" dirty="0" smtClean="0"/>
              <a:t>		prints </a:t>
            </a:r>
            <a:r>
              <a:rPr lang="en-US" dirty="0"/>
              <a:t>the result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 Task # 2:  </a:t>
            </a:r>
            <a:r>
              <a:rPr lang="en-US" dirty="0" smtClean="0"/>
              <a:t>Write </a:t>
            </a:r>
            <a:r>
              <a:rPr lang="en-US" dirty="0"/>
              <a:t>a java program that creates and initializes an array of type integer as 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 	    </a:t>
            </a:r>
            <a:r>
              <a:rPr lang="en-US" dirty="0" err="1" smtClean="0"/>
              <a:t>int</a:t>
            </a:r>
            <a:r>
              <a:rPr lang="en-US" dirty="0" smtClean="0"/>
              <a:t> array</a:t>
            </a:r>
            <a:r>
              <a:rPr lang="en-US" dirty="0"/>
              <a:t>[]={5,10,15,20,25}; and computes the SUM of the elements in </a:t>
            </a:r>
            <a:r>
              <a:rPr lang="en-US" dirty="0" smtClean="0"/>
              <a:t> </a:t>
            </a:r>
            <a:r>
              <a:rPr lang="en-US" dirty="0"/>
              <a:t>an array.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Task #3 </a:t>
            </a:r>
            <a:r>
              <a:rPr lang="en-US" dirty="0"/>
              <a:t>Consider the array in  Taskno.2 . Write a java program that print the all elements of the </a:t>
            </a:r>
            <a:r>
              <a:rPr lang="en-US" dirty="0" smtClean="0"/>
              <a:t>	      array </a:t>
            </a:r>
            <a:r>
              <a:rPr lang="en-US" dirty="0"/>
              <a:t>in reverse order, As 25,20, …5.  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Task #4 : </a:t>
            </a:r>
            <a:r>
              <a:rPr lang="en-US" dirty="0" smtClean="0"/>
              <a:t> </a:t>
            </a:r>
            <a:r>
              <a:rPr lang="en-US" dirty="0"/>
              <a:t>Write a java program that prints the second last element in the array created in Task </a:t>
            </a:r>
            <a:r>
              <a:rPr lang="en-US" dirty="0" smtClean="0"/>
              <a:t>		   no</a:t>
            </a:r>
            <a:r>
              <a:rPr lang="en-US" dirty="0"/>
              <a:t>. 2. And also displays the sum and product of last two elements of the array. </a:t>
            </a:r>
          </a:p>
          <a:p>
            <a:endParaRPr lang="en-US" dirty="0" smtClean="0"/>
          </a:p>
          <a:p>
            <a:r>
              <a:rPr lang="en-US" b="1" dirty="0" smtClean="0"/>
              <a:t>Task #5 :</a:t>
            </a:r>
            <a:r>
              <a:rPr lang="en-US" dirty="0" smtClean="0"/>
              <a:t> </a:t>
            </a:r>
            <a:r>
              <a:rPr lang="en-US" dirty="0"/>
              <a:t>Write a java program that finds  the smallest element in the array and also its index.</a:t>
            </a:r>
          </a:p>
        </p:txBody>
      </p:sp>
    </p:spTree>
    <p:extLst>
      <p:ext uri="{BB962C8B-B14F-4D97-AF65-F5344CB8AC3E}">
        <p14:creationId xmlns:p14="http://schemas.microsoft.com/office/powerpoint/2010/main" val="803493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Tasks for  Lab # 5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0672602" cy="5476192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Task # 6</a:t>
            </a:r>
            <a:r>
              <a:rPr lang="en-US" dirty="0" smtClean="0"/>
              <a:t>: </a:t>
            </a:r>
            <a:r>
              <a:rPr lang="en-US" dirty="0"/>
              <a:t>Write java code that takes a value at runtime and searches it in the array. If the value </a:t>
            </a:r>
            <a:r>
              <a:rPr lang="en-US" dirty="0" smtClean="0"/>
              <a:t>		appears </a:t>
            </a:r>
            <a:r>
              <a:rPr lang="en-US" dirty="0"/>
              <a:t>in the array then it prints the position of the value or else prints a message </a:t>
            </a:r>
            <a:r>
              <a:rPr lang="en-US" dirty="0" smtClean="0"/>
              <a:t>		that </a:t>
            </a:r>
            <a:r>
              <a:rPr lang="en-US" dirty="0"/>
              <a:t>value is not found.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  Task # </a:t>
            </a:r>
            <a:r>
              <a:rPr lang="en-US" b="1" dirty="0"/>
              <a:t>7</a:t>
            </a:r>
            <a:r>
              <a:rPr lang="en-US" b="1" dirty="0" smtClean="0"/>
              <a:t>:  consider the below String array </a:t>
            </a:r>
          </a:p>
          <a:p>
            <a:r>
              <a:rPr lang="en-US" b="1" dirty="0" smtClean="0"/>
              <a:t>   		  String </a:t>
            </a:r>
            <a:r>
              <a:rPr lang="en-US" b="1" dirty="0"/>
              <a:t>s2=new String("java</a:t>
            </a:r>
            <a:r>
              <a:rPr lang="en-US" b="1" dirty="0" smtClean="0"/>
              <a:t>");</a:t>
            </a:r>
          </a:p>
          <a:p>
            <a:r>
              <a:rPr lang="en-US" b="1" dirty="0" smtClean="0"/>
              <a:t>		  Write a java program that display’s one character per line.  As shown below </a:t>
            </a:r>
          </a:p>
          <a:p>
            <a:r>
              <a:rPr lang="en-US" b="1" dirty="0"/>
              <a:t>j</a:t>
            </a:r>
            <a:endParaRPr lang="en-US" b="1" dirty="0" smtClean="0"/>
          </a:p>
          <a:p>
            <a:r>
              <a:rPr lang="en-US" b="1" dirty="0" smtClean="0"/>
              <a:t>a</a:t>
            </a:r>
          </a:p>
          <a:p>
            <a:endParaRPr lang="en-US" dirty="0" smtClean="0"/>
          </a:p>
          <a:p>
            <a:r>
              <a:rPr lang="en-US" b="1" dirty="0" smtClean="0"/>
              <a:t>Task #8 write a java program that converts String in task 7 into char array.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Task #9 : write java programs that demonstrate the working of the following String Class 			functions.  equals() , </a:t>
            </a:r>
            <a:r>
              <a:rPr lang="en-US" b="1" dirty="0" err="1" smtClean="0"/>
              <a:t>equalsToIgnoreCase</a:t>
            </a:r>
            <a:r>
              <a:rPr lang="en-US" b="1" dirty="0" smtClean="0"/>
              <a:t>(), </a:t>
            </a:r>
            <a:r>
              <a:rPr lang="en-US" b="1" dirty="0" err="1" smtClean="0"/>
              <a:t>getChars</a:t>
            </a:r>
            <a:r>
              <a:rPr lang="en-US" b="1" dirty="0" smtClean="0"/>
              <a:t>(), </a:t>
            </a:r>
            <a:r>
              <a:rPr lang="en-US" b="1" dirty="0" err="1" smtClean="0"/>
              <a:t>indexOf</a:t>
            </a:r>
            <a:r>
              <a:rPr lang="en-US" b="1" dirty="0" smtClean="0"/>
              <a:t>(), </a:t>
            </a:r>
            <a:r>
              <a:rPr lang="en-US" b="1" dirty="0" err="1" smtClean="0"/>
              <a:t>lastIndexOf</a:t>
            </a:r>
            <a:r>
              <a:rPr lang="en-US" b="1" dirty="0" smtClean="0"/>
              <a:t>()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Task #10 </a:t>
            </a:r>
            <a:r>
              <a:rPr lang="en-US" b="1" dirty="0"/>
              <a:t>:write java programs that demonstrate the working of the following </a:t>
            </a:r>
            <a:r>
              <a:rPr lang="en-US" b="1" dirty="0" err="1" smtClean="0"/>
              <a:t>StringBuffer</a:t>
            </a:r>
            <a:r>
              <a:rPr lang="en-US" b="1" dirty="0" smtClean="0"/>
              <a:t> </a:t>
            </a:r>
            <a:r>
              <a:rPr lang="en-US" b="1" dirty="0"/>
              <a:t>Class 			functions.  </a:t>
            </a:r>
            <a:r>
              <a:rPr lang="en-US" b="1" dirty="0" smtClean="0"/>
              <a:t>Capacity() , Insert(), delete</a:t>
            </a:r>
            <a:r>
              <a:rPr lang="en-US" b="1" smtClean="0"/>
              <a:t>(), append()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63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24633" y="176782"/>
            <a:ext cx="10515240" cy="38799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Arrays in Java 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830482"/>
            <a:ext cx="10699496" cy="574513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 smtClean="0"/>
              <a:t>	</a:t>
            </a:r>
          </a:p>
          <a:p>
            <a:r>
              <a:rPr lang="en-US" sz="2000" b="1" dirty="0" smtClean="0"/>
              <a:t>Declaring and creating Arrays 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Example 	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c [  ] ;  </a:t>
            </a:r>
            <a:r>
              <a:rPr lang="en-US" sz="2000" dirty="0" smtClean="0"/>
              <a:t>//  array declaration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OR </a:t>
            </a:r>
          </a:p>
          <a:p>
            <a:r>
              <a:rPr lang="en-US" sz="2000" dirty="0" smtClean="0"/>
              <a:t>			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 [  ], b, c;</a:t>
            </a:r>
          </a:p>
          <a:p>
            <a:r>
              <a:rPr lang="en-US" sz="2800" dirty="0" smtClean="0"/>
              <a:t>	OR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[  ] </a:t>
            </a:r>
            <a:r>
              <a:rPr lang="en-US" sz="2800" b="1" dirty="0" err="1" smtClean="0"/>
              <a:t>arr</a:t>
            </a:r>
            <a:r>
              <a:rPr lang="en-US" sz="2800" b="1" dirty="0" smtClean="0"/>
              <a:t>, b, c; </a:t>
            </a:r>
          </a:p>
          <a:p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 				</a:t>
            </a:r>
            <a:r>
              <a:rPr lang="en-US" sz="2000" b="1" dirty="0" smtClean="0"/>
              <a:t>c=new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[4];  </a:t>
            </a:r>
            <a:r>
              <a:rPr lang="en-US" sz="2000" dirty="0" smtClean="0"/>
              <a:t>// array creation with</a:t>
            </a:r>
            <a:r>
              <a:rPr lang="en-US" sz="2000" b="1" dirty="0" smtClean="0"/>
              <a:t>  </a:t>
            </a:r>
            <a:r>
              <a:rPr lang="en-US" sz="2000" b="1" i="1" dirty="0" smtClean="0"/>
              <a:t>new</a:t>
            </a:r>
            <a:r>
              <a:rPr lang="en-US" sz="2000" b="1" dirty="0" smtClean="0"/>
              <a:t>  </a:t>
            </a:r>
            <a:r>
              <a:rPr lang="en-US" sz="2000" dirty="0" smtClean="0"/>
              <a:t>keyword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			 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c [ ] =new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[4];    </a:t>
            </a:r>
            <a:r>
              <a:rPr lang="en-US" sz="2000" dirty="0" smtClean="0"/>
              <a:t>// Equivalent to above statement </a:t>
            </a:r>
          </a:p>
          <a:p>
            <a:pPr>
              <a:buNone/>
            </a:pPr>
            <a:r>
              <a:rPr lang="en-US" sz="2000" b="1" dirty="0" smtClean="0"/>
              <a:t>		</a:t>
            </a:r>
          </a:p>
          <a:p>
            <a:pPr>
              <a:buNone/>
            </a:pPr>
            <a:r>
              <a:rPr lang="en-US" sz="2000" b="1" dirty="0" smtClean="0"/>
              <a:t>				String  name= new Sting [100],  String  </a:t>
            </a:r>
            <a:r>
              <a:rPr lang="en-US" sz="2000" b="1" dirty="0" err="1" smtClean="0"/>
              <a:t>rollno</a:t>
            </a:r>
            <a:r>
              <a:rPr lang="en-US" sz="2000" b="1" dirty="0" smtClean="0"/>
              <a:t>=new String[50];  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251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24633" y="176782"/>
            <a:ext cx="10515240" cy="38799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Arrays in Java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830482"/>
            <a:ext cx="10515240" cy="574513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Representation of an array in memory  </a:t>
            </a:r>
          </a:p>
          <a:p>
            <a:pPr>
              <a:buNone/>
            </a:pPr>
            <a:r>
              <a:rPr lang="en-US" sz="2000" b="1" dirty="0" smtClean="0"/>
              <a:t>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c =new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[ 4 ];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Accessing array elements &amp; Array Initialization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Each element in array an array is assigned </a:t>
            </a:r>
          </a:p>
          <a:p>
            <a:pPr>
              <a:buNone/>
            </a:pPr>
            <a:r>
              <a:rPr lang="en-US" sz="2000" dirty="0" smtClean="0"/>
              <a:t>an index number.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Element  1 is assigned index 0.</a:t>
            </a:r>
            <a:r>
              <a:rPr lang="en-US" sz="2000" b="1" dirty="0" smtClean="0"/>
              <a:t>   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c[0]=10;</a:t>
            </a:r>
            <a:br>
              <a:rPr lang="en-US" sz="2000" b="1" dirty="0" smtClean="0"/>
            </a:br>
            <a:r>
              <a:rPr lang="en-US" sz="2000" b="1" dirty="0" smtClean="0"/>
              <a:t>     c[1]=20;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Example array Initialization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arr</a:t>
            </a:r>
            <a:r>
              <a:rPr lang="en-US" sz="2000" b="1" dirty="0" smtClean="0"/>
              <a:t> [] ={2,4,6,8,10};</a:t>
            </a:r>
          </a:p>
          <a:p>
            <a:pPr>
              <a:buNone/>
            </a:pPr>
            <a:r>
              <a:rPr lang="en-US" sz="2000" b="1" dirty="0" smtClean="0"/>
              <a:t>The number of elements in array is called the length of the array  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75599" y="1801905"/>
          <a:ext cx="2069354" cy="372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7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08576" y="115645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Memory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87677" y="2008099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C [ 0 ]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78713" y="4876793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C [ 3 ] 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78713" y="3868268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C [ 2 ]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98031" y="2859743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C [ 1 ]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51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24633" y="176782"/>
            <a:ext cx="10515240" cy="38799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Arrays in Java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830482"/>
            <a:ext cx="10947520" cy="574513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Multidimensional Arrays </a:t>
            </a:r>
            <a:r>
              <a:rPr lang="en-US" sz="2400" dirty="0" smtClean="0"/>
              <a:t>with two dimensions are often used to represent tables of values consisting of information in rows and </a:t>
            </a:r>
          </a:p>
          <a:p>
            <a:pPr>
              <a:buNone/>
            </a:pPr>
            <a:r>
              <a:rPr lang="en-US" sz="2400" dirty="0" smtClean="0"/>
              <a:t>columns.</a:t>
            </a:r>
          </a:p>
          <a:p>
            <a:pPr>
              <a:buNone/>
            </a:pPr>
            <a:endParaRPr lang="en-US" sz="2400" b="1" dirty="0"/>
          </a:p>
          <a:p>
            <a:r>
              <a:rPr lang="en-US" sz="2400" b="1" dirty="0"/>
              <a:t>Declaring and creating </a:t>
            </a:r>
            <a:r>
              <a:rPr lang="en-US" sz="2400" b="1" dirty="0" smtClean="0"/>
              <a:t>   two- dimensional array  </a:t>
            </a:r>
            <a:endParaRPr lang="en-US" sz="2400" b="1" dirty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 ][ ];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arr</a:t>
            </a:r>
            <a:r>
              <a:rPr lang="en-US" sz="2400" dirty="0" smtClean="0"/>
              <a:t>=new[2][3];    // 2 by 3 array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000" dirty="0" smtClean="0"/>
              <a:t>First specify the rows and second specify the columns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8393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622928" y="211920"/>
            <a:ext cx="10947520" cy="5745130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 smtClean="0"/>
              <a:t>Declaring </a:t>
            </a:r>
            <a:r>
              <a:rPr lang="en-US" sz="2400" b="1" dirty="0"/>
              <a:t>and creating </a:t>
            </a:r>
            <a:r>
              <a:rPr lang="en-US" sz="2400" b="1" dirty="0" smtClean="0"/>
              <a:t>two- dimensional array  </a:t>
            </a:r>
            <a:endParaRPr lang="en-US" sz="2400" b="1" dirty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 ][ ]; 		</a:t>
            </a:r>
            <a:r>
              <a:rPr lang="en-US" sz="2400" dirty="0" err="1" smtClean="0"/>
              <a:t>arr</a:t>
            </a:r>
            <a:r>
              <a:rPr lang="en-US" sz="2400" dirty="0" smtClean="0"/>
              <a:t>=new[2][3]; 	 // 2 by 3 array 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95615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271" y="304870"/>
            <a:ext cx="444201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Traversing a 2-D array using enhanced for loop</a:t>
            </a:r>
          </a:p>
          <a:p>
            <a:r>
              <a:rPr lang="en-US" dirty="0" smtClean="0"/>
              <a:t>class </a:t>
            </a:r>
            <a:r>
              <a:rPr lang="en-US" dirty="0"/>
              <a:t>arrays {</a:t>
            </a:r>
          </a:p>
          <a:p>
            <a:endParaRPr lang="en-US" dirty="0"/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[][]={{1,2},{3,4},{5,6}};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a[]: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b:a)</a:t>
            </a:r>
          </a:p>
          <a:p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513295" y="685870"/>
            <a:ext cx="4442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88300" y="538027"/>
            <a:ext cx="7437934" cy="295465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get the length of a 2D array for both the row and column.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0109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[][] test;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row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test.length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 = test[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].length;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(row);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(col); } 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7905" y="4102287"/>
            <a:ext cx="3990067" cy="276998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Column lengths differ per row.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0109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[][] foo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[][]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010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foo.length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(foo[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].length);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(foo[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].length);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58C9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37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24633" y="176782"/>
            <a:ext cx="10515240" cy="38799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Arrays in Java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830482"/>
            <a:ext cx="11170144" cy="574513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000" dirty="0" smtClean="0"/>
              <a:t>To access or identify a particular element in two-dimensional we specify two indices.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Array creation and initialization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arr</a:t>
            </a:r>
            <a:r>
              <a:rPr lang="en-US" sz="3200" dirty="0" smtClean="0"/>
              <a:t>[ ][ ] = { {1,2,3},{4,5,6} };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2400" dirty="0" smtClean="0"/>
              <a:t>A multidimensional array in which each row has a different number of columns</a:t>
            </a:r>
            <a:r>
              <a:rPr lang="en-US" dirty="0" smtClean="0"/>
              <a:t>  can be created as follows</a:t>
            </a:r>
          </a:p>
          <a:p>
            <a:r>
              <a:rPr lang="en-US" sz="2400" dirty="0" smtClean="0"/>
              <a:t>				</a:t>
            </a:r>
            <a:r>
              <a:rPr lang="en-US" sz="2400" dirty="0" err="1" smtClean="0"/>
              <a:t>int</a:t>
            </a:r>
            <a:r>
              <a:rPr lang="en-US" sz="2400" dirty="0" smtClean="0"/>
              <a:t> array1[ ][ ] = { {1,2,3},{4,5,6} };</a:t>
            </a:r>
          </a:p>
          <a:p>
            <a:endParaRPr lang="en-US" sz="2400" dirty="0" smtClean="0"/>
          </a:p>
          <a:p>
            <a:r>
              <a:rPr lang="en-US" sz="2400" dirty="0" smtClean="0"/>
              <a:t>				</a:t>
            </a:r>
            <a:r>
              <a:rPr lang="en-US" sz="2400" dirty="0" err="1" smtClean="0"/>
              <a:t>int</a:t>
            </a:r>
            <a:r>
              <a:rPr lang="en-US" sz="2400" dirty="0" smtClean="0"/>
              <a:t> array2[ ][ ] = { {1,2}, {3 }, {4,5,6} };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8393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24633" y="176782"/>
            <a:ext cx="10515240" cy="387995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Arrays in Java 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830482"/>
            <a:ext cx="11170144" cy="574513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000" dirty="0" smtClean="0"/>
              <a:t>To access or identify a particular element in two-dimensional we specify two indices.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Array creation and initialization</a:t>
            </a:r>
            <a:endParaRPr lang="en-US" sz="2400" b="1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arr</a:t>
            </a:r>
            <a:r>
              <a:rPr lang="en-US" sz="3200" dirty="0" smtClean="0"/>
              <a:t>[ ][ ] = { {1,2,3},{4,5,6} };</a:t>
            </a:r>
          </a:p>
          <a:p>
            <a:pPr>
              <a:buNone/>
            </a:pPr>
            <a:endParaRPr lang="en-US" sz="32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83939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4098</TotalTime>
  <Words>1116</Words>
  <Application>Microsoft Office PowerPoint</Application>
  <PresentationFormat>Widescreen</PresentationFormat>
  <Paragraphs>396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Century Gothic</vt:lpstr>
      <vt:lpstr>Consolas</vt:lpstr>
      <vt:lpstr>Helvetica</vt:lpstr>
      <vt:lpstr>Times New Roman</vt:lpstr>
      <vt:lpstr>Trebuchet MS</vt:lpstr>
      <vt:lpstr>Verdana</vt:lpstr>
      <vt:lpstr>Wingdings</vt:lpstr>
      <vt:lpstr>Wingdings 3</vt:lpstr>
      <vt:lpstr>Ion Boardroom</vt:lpstr>
      <vt:lpstr>Object Oriented Programming  In 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470</cp:revision>
  <dcterms:created xsi:type="dcterms:W3CDTF">2014-09-12T02:08:24Z</dcterms:created>
  <dcterms:modified xsi:type="dcterms:W3CDTF">2018-07-08T15:42:53Z</dcterms:modified>
</cp:coreProperties>
</file>