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6"/>
  </p:notesMasterIdLst>
  <p:sldIdLst>
    <p:sldId id="323" r:id="rId2"/>
    <p:sldId id="324" r:id="rId3"/>
    <p:sldId id="398" r:id="rId4"/>
    <p:sldId id="397" r:id="rId5"/>
    <p:sldId id="386" r:id="rId6"/>
    <p:sldId id="428" r:id="rId7"/>
    <p:sldId id="400" r:id="rId8"/>
    <p:sldId id="399" r:id="rId9"/>
    <p:sldId id="429" r:id="rId10"/>
    <p:sldId id="389" r:id="rId11"/>
    <p:sldId id="430" r:id="rId12"/>
    <p:sldId id="401" r:id="rId13"/>
    <p:sldId id="402" r:id="rId14"/>
    <p:sldId id="403" r:id="rId15"/>
    <p:sldId id="404" r:id="rId16"/>
    <p:sldId id="405" r:id="rId17"/>
    <p:sldId id="406" r:id="rId18"/>
    <p:sldId id="407" r:id="rId19"/>
    <p:sldId id="408" r:id="rId20"/>
    <p:sldId id="409" r:id="rId21"/>
    <p:sldId id="414" r:id="rId22"/>
    <p:sldId id="412" r:id="rId23"/>
    <p:sldId id="421" r:id="rId24"/>
    <p:sldId id="422" r:id="rId25"/>
    <p:sldId id="416" r:id="rId26"/>
    <p:sldId id="423" r:id="rId27"/>
    <p:sldId id="418" r:id="rId28"/>
    <p:sldId id="419" r:id="rId29"/>
    <p:sldId id="425" r:id="rId30"/>
    <p:sldId id="426" r:id="rId31"/>
    <p:sldId id="427" r:id="rId32"/>
    <p:sldId id="431" r:id="rId33"/>
    <p:sldId id="432" r:id="rId34"/>
    <p:sldId id="37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91577" autoAdjust="0"/>
  </p:normalViewPr>
  <p:slideViewPr>
    <p:cSldViewPr snapToGrid="0">
      <p:cViewPr varScale="1">
        <p:scale>
          <a:sx n="66" d="100"/>
          <a:sy n="66" d="100"/>
        </p:scale>
        <p:origin x="696" y="7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EC7602-6E33-407F-94B3-377BE62CDAC7}" type="slidenum">
              <a:rPr lang="en-US" smtClean="0"/>
              <a:pPr/>
              <a:t>25</a:t>
            </a:fld>
            <a:endParaRPr lang="en-US"/>
          </a:p>
        </p:txBody>
      </p:sp>
    </p:spTree>
    <p:extLst>
      <p:ext uri="{BB962C8B-B14F-4D97-AF65-F5344CB8AC3E}">
        <p14:creationId xmlns:p14="http://schemas.microsoft.com/office/powerpoint/2010/main" val="2968753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12/1/2020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javainterviewpoint-7ac9.kxcdn.com/wp-content/uploads/2015/07/Multilevel_Inheritance_in_Java.png"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javainterviewpoint-7ac9.kxcdn.com/wp-content/uploads/2015/07/Hierarchical_Inheritance_in_Java.pn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quiz.geeksforgeeks.org/interfaces-in-java/" TargetMode="External"/><Relationship Id="rId2" Type="http://schemas.openxmlformats.org/officeDocument/2006/relationships/hyperlink" Target="https://www.geeksforgeeks.org/java-and-multiple-inheritance/"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java-and-multiple-inheritance/" TargetMode="External"/><Relationship Id="rId2" Type="http://schemas.openxmlformats.org/officeDocument/2006/relationships/hyperlink" Target="https://www.geeksforgeeks.org/object-class-in-java/"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3200400"/>
            <a:ext cx="9222603" cy="1371600"/>
          </a:xfrm>
        </p:spPr>
        <p:txBody>
          <a:bodyPr/>
          <a:lstStyle/>
          <a:p>
            <a:pPr algn="ctr"/>
            <a:r>
              <a:rPr lang="en-US" dirty="0">
                <a:latin typeface="Times New Roman" panose="02020603050405020304" pitchFamily="18" charset="0"/>
                <a:cs typeface="Times New Roman" panose="02020603050405020304" pitchFamily="18" charset="0"/>
              </a:rPr>
              <a:t>Object Oriented Programming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JAVA</a:t>
            </a:r>
          </a:p>
        </p:txBody>
      </p:sp>
      <p:sp>
        <p:nvSpPr>
          <p:cNvPr id="3" name="Subtitle 2"/>
          <p:cNvSpPr>
            <a:spLocks noGrp="1"/>
          </p:cNvSpPr>
          <p:nvPr>
            <p:ph type="subTitle" idx="1"/>
          </p:nvPr>
        </p:nvSpPr>
        <p:spPr>
          <a:xfrm>
            <a:off x="913051" y="4876800"/>
            <a:ext cx="9756141" cy="1295400"/>
          </a:xfrm>
        </p:spPr>
        <p:txBody>
          <a:bodyPr>
            <a:normAutofit/>
          </a:bodyPr>
          <a:lstStyle/>
          <a:p>
            <a:pPr algn="ctr"/>
            <a:r>
              <a:rPr lang="en-US" sz="2800" b="1" dirty="0"/>
              <a:t> (</a:t>
            </a:r>
            <a:r>
              <a:rPr lang="en-US" sz="2800" b="1" dirty="0">
                <a:latin typeface="Times New Roman" panose="02020603050405020304" pitchFamily="18" charset="0"/>
                <a:cs typeface="Times New Roman" panose="02020603050405020304" pitchFamily="18" charset="0"/>
              </a:rPr>
              <a:t>Practical#7</a:t>
            </a:r>
            <a:r>
              <a:rPr lang="en-US" sz="2800" b="1" dirty="0"/>
              <a:t>)</a:t>
            </a:r>
            <a:endParaRPr lang="en-US" b="1" dirty="0"/>
          </a:p>
          <a:p>
            <a:endParaRPr lang="en-US" b="1"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258" y="476129"/>
            <a:ext cx="8761413" cy="706964"/>
          </a:xfrm>
        </p:spPr>
        <p:txBody>
          <a:bodyPr/>
          <a:lstStyle/>
          <a:p>
            <a:br>
              <a:rPr lang="en-US" dirty="0"/>
            </a:br>
            <a:r>
              <a:rPr lang="en-US" dirty="0"/>
              <a:t>An example of class hierarchy: </a:t>
            </a:r>
            <a:br>
              <a:rPr lang="en-US" dirty="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766483" y="1114337"/>
            <a:ext cx="9372600" cy="4439303"/>
          </a:xfrm>
          <a:prstGeom prst="rect">
            <a:avLst/>
          </a:prstGeom>
          <a:noFill/>
          <a:ln w="9525">
            <a:noFill/>
            <a:miter lim="800000"/>
            <a:headEnd/>
            <a:tailEnd/>
          </a:ln>
          <a:effectLst/>
        </p:spPr>
      </p:pic>
      <p:sp>
        <p:nvSpPr>
          <p:cNvPr id="3" name="Rectangle 2"/>
          <p:cNvSpPr/>
          <p:nvPr/>
        </p:nvSpPr>
        <p:spPr>
          <a:xfrm>
            <a:off x="977152" y="5553640"/>
            <a:ext cx="11214847" cy="954107"/>
          </a:xfrm>
          <a:prstGeom prst="rect">
            <a:avLst/>
          </a:prstGeom>
        </p:spPr>
        <p:txBody>
          <a:bodyPr wrap="square">
            <a:spAutoFit/>
          </a:bodyPr>
          <a:lstStyle/>
          <a:p>
            <a:pPr algn="just"/>
            <a:r>
              <a:rPr lang="en-US" sz="2800" b="1" dirty="0">
                <a:solidFill>
                  <a:srgbClr val="000000"/>
                </a:solidFill>
                <a:latin typeface="Times New Roman" panose="02020603050405020304" pitchFamily="18" charset="0"/>
                <a:cs typeface="Times New Roman" panose="02020603050405020304" pitchFamily="18" charset="0"/>
              </a:rPr>
              <a:t>Inheritance </a:t>
            </a:r>
            <a:r>
              <a:rPr lang="en-US" sz="2800" dirty="0">
                <a:solidFill>
                  <a:srgbClr val="000000"/>
                </a:solidFill>
                <a:latin typeface="Times New Roman" panose="02020603050405020304" pitchFamily="18" charset="0"/>
                <a:cs typeface="Times New Roman" panose="02020603050405020304" pitchFamily="18" charset="0"/>
              </a:rPr>
              <a:t>relationship form tree-like hierarchical structure.</a:t>
            </a:r>
          </a:p>
          <a:p>
            <a:pPr algn="just"/>
            <a:r>
              <a:rPr lang="en-US" sz="2800" dirty="0">
                <a:solidFill>
                  <a:srgbClr val="000000"/>
                </a:solidFill>
                <a:latin typeface="Times New Roman" panose="02020603050405020304" pitchFamily="18" charset="0"/>
                <a:cs typeface="Times New Roman" panose="02020603050405020304" pitchFamily="18" charset="0"/>
              </a:rPr>
              <a:t>A super class exists in hierarchical relationship with its subclasses.</a:t>
            </a:r>
            <a:endParaRPr lang="en-US" sz="3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154" y="448758"/>
            <a:ext cx="9874622" cy="5539978"/>
          </a:xfrm>
          <a:prstGeom prst="rect">
            <a:avLst/>
          </a:prstGeom>
        </p:spPr>
        <p:txBody>
          <a:bodyPr wrap="square">
            <a:spAutoFit/>
          </a:bodyPr>
          <a:lstStyle/>
          <a:p>
            <a:pPr algn="just"/>
            <a:r>
              <a:rPr lang="en-US" sz="2800" dirty="0">
                <a:solidFill>
                  <a:srgbClr val="000000"/>
                </a:solidFill>
                <a:latin typeface="Times New Roman" panose="02020603050405020304" pitchFamily="18" charset="0"/>
                <a:cs typeface="Times New Roman" panose="02020603050405020304" pitchFamily="18" charset="0"/>
              </a:rPr>
              <a:t>Inheritance, Generalization and Specialization</a:t>
            </a:r>
          </a:p>
          <a:p>
            <a:pPr algn="just"/>
            <a:endParaRPr lang="en-US" sz="2800" dirty="0">
              <a:solidFill>
                <a:srgbClr val="000000"/>
              </a:solidFill>
              <a:latin typeface="Times New Roman" panose="02020603050405020304" pitchFamily="18" charset="0"/>
              <a:cs typeface="Times New Roman" panose="02020603050405020304" pitchFamily="18" charset="0"/>
            </a:endParaRPr>
          </a:p>
          <a:p>
            <a:pPr algn="just"/>
            <a:r>
              <a:rPr lang="en-US" sz="2800" dirty="0">
                <a:solidFill>
                  <a:srgbClr val="000000"/>
                </a:solidFill>
                <a:latin typeface="Times New Roman" panose="02020603050405020304" pitchFamily="18" charset="0"/>
                <a:cs typeface="Times New Roman" panose="02020603050405020304" pitchFamily="18" charset="0"/>
              </a:rPr>
              <a:t>Generalization / Specialization represents the </a:t>
            </a:r>
            <a:r>
              <a:rPr lang="en-US" sz="2800" b="1" dirty="0">
                <a:solidFill>
                  <a:srgbClr val="000000"/>
                </a:solidFill>
                <a:latin typeface="Times New Roman" panose="02020603050405020304" pitchFamily="18" charset="0"/>
                <a:cs typeface="Times New Roman" panose="02020603050405020304" pitchFamily="18" charset="0"/>
              </a:rPr>
              <a:t>is a</a:t>
            </a:r>
            <a:r>
              <a:rPr lang="en-US" sz="2800" dirty="0">
                <a:solidFill>
                  <a:srgbClr val="000000"/>
                </a:solidFill>
                <a:latin typeface="Times New Roman" panose="02020603050405020304" pitchFamily="18" charset="0"/>
                <a:cs typeface="Times New Roman" panose="02020603050405020304" pitchFamily="18" charset="0"/>
              </a:rPr>
              <a:t> relationship set.</a:t>
            </a:r>
          </a:p>
          <a:p>
            <a:pPr algn="just"/>
            <a:r>
              <a:rPr lang="en-US" sz="2800" dirty="0">
                <a:solidFill>
                  <a:srgbClr val="000000"/>
                </a:solidFill>
                <a:latin typeface="Times New Roman" panose="02020603050405020304" pitchFamily="18" charset="0"/>
                <a:cs typeface="Times New Roman" panose="02020603050405020304" pitchFamily="18" charset="0"/>
              </a:rPr>
              <a:t>Generalization is the process of organizing or combining common attributes and operations (i.e. characteristics) from two or more classes into a single generalized class.</a:t>
            </a:r>
          </a:p>
          <a:p>
            <a:pPr algn="just"/>
            <a:r>
              <a:rPr lang="en-US" sz="2800" dirty="0">
                <a:solidFill>
                  <a:srgbClr val="000000"/>
                </a:solidFill>
                <a:latin typeface="Times New Roman" panose="02020603050405020304" pitchFamily="18" charset="0"/>
                <a:cs typeface="Times New Roman" panose="02020603050405020304" pitchFamily="18" charset="0"/>
              </a:rPr>
              <a:t>A sub class may have more specialized attributes and operations.</a:t>
            </a:r>
          </a:p>
          <a:p>
            <a:pPr algn="just"/>
            <a:endParaRPr lang="en-US" sz="2800" dirty="0">
              <a:solidFill>
                <a:srgbClr val="000000"/>
              </a:solidFill>
              <a:latin typeface="Times New Roman" panose="02020603050405020304" pitchFamily="18" charset="0"/>
              <a:cs typeface="Times New Roman" panose="02020603050405020304" pitchFamily="18" charset="0"/>
            </a:endParaRPr>
          </a:p>
          <a:p>
            <a:pPr algn="just"/>
            <a:r>
              <a:rPr lang="en-US" sz="2800" dirty="0">
                <a:solidFill>
                  <a:srgbClr val="000000"/>
                </a:solidFill>
                <a:latin typeface="Times New Roman" panose="02020603050405020304" pitchFamily="18" charset="0"/>
                <a:cs typeface="Times New Roman" panose="02020603050405020304" pitchFamily="18" charset="0"/>
              </a:rPr>
              <a:t>For example : Product class defines common characteristics for a book and others sub classes.</a:t>
            </a:r>
          </a:p>
          <a:p>
            <a:pPr algn="just"/>
            <a:endParaRPr lang="en-US" sz="2800" dirty="0">
              <a:solidFill>
                <a:srgbClr val="000000"/>
              </a:solidFill>
              <a:latin typeface="Times New Roman" panose="02020603050405020304" pitchFamily="18" charset="0"/>
              <a:cs typeface="Times New Roman" panose="02020603050405020304" pitchFamily="18" charset="0"/>
            </a:endParaRPr>
          </a:p>
          <a:p>
            <a:pPr algn="just"/>
            <a:endParaRPr lang="en-US" sz="2800" dirty="0">
              <a:solidFill>
                <a:srgbClr val="000000"/>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13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153" y="421865"/>
            <a:ext cx="9955305" cy="7694414"/>
          </a:xfrm>
          <a:prstGeom prst="rect">
            <a:avLst/>
          </a:prstGeom>
        </p:spPr>
        <p:txBody>
          <a:bodyPr wrap="square">
            <a:spAutoFit/>
          </a:bodyPr>
          <a:lstStyle/>
          <a:p>
            <a:pPr algn="just"/>
            <a:r>
              <a:rPr lang="en-US" sz="2400" b="1" dirty="0">
                <a:solidFill>
                  <a:srgbClr val="000000"/>
                </a:solidFill>
                <a:latin typeface="Times New Roman" panose="02020603050405020304" pitchFamily="18" charset="0"/>
                <a:cs typeface="Times New Roman" panose="02020603050405020304" pitchFamily="18" charset="0"/>
              </a:rPr>
              <a:t>Constructors in the sub classes /  Constructor call sequence</a:t>
            </a:r>
          </a:p>
          <a:p>
            <a:pPr algn="just"/>
            <a:endParaRPr lang="en-US" sz="2400" b="1" dirty="0">
              <a:solidFill>
                <a:srgbClr val="00000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200" dirty="0">
                <a:solidFill>
                  <a:srgbClr val="000000"/>
                </a:solidFill>
                <a:latin typeface="Times New Roman" panose="02020603050405020304" pitchFamily="18" charset="0"/>
                <a:cs typeface="Times New Roman" panose="02020603050405020304" pitchFamily="18" charset="0"/>
              </a:rPr>
              <a:t>When a program creates a subclass object, the subclass constructor immediately calls its superclass constructor.</a:t>
            </a:r>
          </a:p>
          <a:p>
            <a:pPr marL="457200" indent="-457200" algn="just">
              <a:buFont typeface="Wingdings" panose="05000000000000000000" pitchFamily="2" charset="2"/>
              <a:buChar char="Ø"/>
            </a:pPr>
            <a:endParaRPr lang="en-US" sz="3200" dirty="0">
              <a:solidFill>
                <a:srgbClr val="00000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200" dirty="0">
                <a:solidFill>
                  <a:srgbClr val="000000"/>
                </a:solidFill>
                <a:latin typeface="Times New Roman" panose="02020603050405020304" pitchFamily="18" charset="0"/>
                <a:cs typeface="Times New Roman" panose="02020603050405020304" pitchFamily="18" charset="0"/>
              </a:rPr>
              <a:t>Instantiating a subclass object begins a chain of constructor calls, in which the subclass constructor, before performing its own task, invokes its direct super class’s constructor.</a:t>
            </a:r>
          </a:p>
          <a:p>
            <a:pPr marL="457200" indent="-457200" algn="just">
              <a:buFont typeface="Wingdings" panose="05000000000000000000" pitchFamily="2" charset="2"/>
              <a:buChar char="Ø"/>
            </a:pPr>
            <a:endParaRPr lang="en-US" sz="3200" dirty="0">
              <a:solidFill>
                <a:srgbClr val="00000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200" dirty="0">
                <a:solidFill>
                  <a:srgbClr val="000000"/>
                </a:solidFill>
                <a:latin typeface="Times New Roman" panose="02020603050405020304" pitchFamily="18" charset="0"/>
                <a:cs typeface="Times New Roman" panose="02020603050405020304" pitchFamily="18" charset="0"/>
              </a:rPr>
              <a:t>The original subclass constructor’s body finishes executing last.  </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br>
              <a:rPr lang="en-US" sz="2400" dirty="0"/>
            </a:br>
            <a:r>
              <a:rPr lang="en-US" sz="2400" dirty="0">
                <a:solidFill>
                  <a:srgbClr val="000000"/>
                </a:solidFill>
                <a:latin typeface="Times New Roman" panose="02020603050405020304" pitchFamily="18" charset="0"/>
                <a:cs typeface="Times New Roman" panose="02020603050405020304" pitchFamily="18" charset="0"/>
              </a:rPr>
              <a:t>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br>
              <a:rPr lang="en-US" dirty="0"/>
            </a:br>
            <a:endParaRPr lang="en-US" dirty="0"/>
          </a:p>
        </p:txBody>
      </p:sp>
    </p:spTree>
    <p:extLst>
      <p:ext uri="{BB962C8B-B14F-4D97-AF65-F5344CB8AC3E}">
        <p14:creationId xmlns:p14="http://schemas.microsoft.com/office/powerpoint/2010/main" val="413054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0260" y="421865"/>
            <a:ext cx="9941858" cy="7848302"/>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Using Super</a:t>
            </a:r>
          </a:p>
          <a:p>
            <a:pPr marL="342900" indent="-34290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Super</a:t>
            </a:r>
            <a:r>
              <a:rPr lang="en-US" sz="2800" dirty="0">
                <a:latin typeface="Times New Roman" panose="02020603050405020304" pitchFamily="18" charset="0"/>
                <a:cs typeface="Times New Roman" panose="02020603050405020304" pitchFamily="18" charset="0"/>
              </a:rPr>
              <a:t> is a </a:t>
            </a:r>
            <a:r>
              <a:rPr lang="en-US" sz="2800" b="1" dirty="0">
                <a:latin typeface="Times New Roman" panose="02020603050405020304" pitchFamily="18" charset="0"/>
                <a:cs typeface="Times New Roman" panose="02020603050405020304" pitchFamily="18" charset="0"/>
              </a:rPr>
              <a:t>keyword</a:t>
            </a:r>
            <a:r>
              <a:rPr lang="en-US" sz="2800" dirty="0">
                <a:latin typeface="Times New Roman" panose="02020603050405020304" pitchFamily="18" charset="0"/>
                <a:cs typeface="Times New Roman" panose="02020603050405020304" pitchFamily="18" charset="0"/>
              </a:rPr>
              <a:t> used in </a:t>
            </a:r>
            <a:r>
              <a:rPr lang="en-US" sz="2800" b="1" dirty="0">
                <a:latin typeface="Times New Roman" panose="02020603050405020304" pitchFamily="18" charset="0"/>
                <a:cs typeface="Times New Roman" panose="02020603050405020304" pitchFamily="18" charset="0"/>
              </a:rPr>
              <a:t>java</a:t>
            </a:r>
            <a:r>
              <a:rPr lang="en-US" sz="2800" dirty="0">
                <a:latin typeface="Times New Roman" panose="02020603050405020304" pitchFamily="18" charset="0"/>
                <a:cs typeface="Times New Roman" panose="02020603050405020304" pitchFamily="18" charset="0"/>
              </a:rPr>
              <a:t> to refer the </a:t>
            </a:r>
            <a:r>
              <a:rPr lang="en-US" sz="2800" b="1" dirty="0">
                <a:latin typeface="Times New Roman" panose="02020603050405020304" pitchFamily="18" charset="0"/>
                <a:cs typeface="Times New Roman" panose="02020603050405020304" pitchFamily="18" charset="0"/>
              </a:rPr>
              <a:t>super</a:t>
            </a:r>
            <a:r>
              <a:rPr lang="en-US" sz="2800" dirty="0">
                <a:latin typeface="Times New Roman" panose="02020603050405020304" pitchFamily="18" charset="0"/>
                <a:cs typeface="Times New Roman" panose="02020603050405020304" pitchFamily="18" charset="0"/>
              </a:rPr>
              <a:t> class or base class.</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Whenever a subclass needs to refer to its immediate superclass, it can do so by use of the keyword super.</a:t>
            </a:r>
          </a:p>
          <a:p>
            <a:pPr marL="342900" indent="-3429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is used inside a sub-class method definition to call a method defined in the </a:t>
            </a:r>
            <a:r>
              <a:rPr lang="en-US" sz="2800" b="1" dirty="0">
                <a:latin typeface="Times New Roman" panose="02020603050405020304" pitchFamily="18" charset="0"/>
                <a:cs typeface="Times New Roman" panose="02020603050405020304" pitchFamily="18" charset="0"/>
              </a:rPr>
              <a:t>super</a:t>
            </a:r>
            <a:r>
              <a:rPr lang="en-US" sz="2800" dirty="0">
                <a:latin typeface="Times New Roman" panose="02020603050405020304" pitchFamily="18" charset="0"/>
                <a:cs typeface="Times New Roman" panose="02020603050405020304" pitchFamily="18" charset="0"/>
              </a:rPr>
              <a:t> class. </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Private methods of the </a:t>
            </a:r>
            <a:r>
              <a:rPr lang="en-US" sz="2800" b="1" dirty="0">
                <a:latin typeface="Times New Roman" panose="02020603050405020304" pitchFamily="18" charset="0"/>
                <a:cs typeface="Times New Roman" panose="02020603050405020304" pitchFamily="18" charset="0"/>
              </a:rPr>
              <a:t>super</a:t>
            </a:r>
            <a:r>
              <a:rPr lang="en-US" sz="2800" dirty="0">
                <a:latin typeface="Times New Roman" panose="02020603050405020304" pitchFamily="18" charset="0"/>
                <a:cs typeface="Times New Roman" panose="02020603050405020304" pitchFamily="18" charset="0"/>
              </a:rPr>
              <a:t>-class cannot be called. Only public and protected methods can be called by the </a:t>
            </a:r>
            <a:r>
              <a:rPr lang="en-US" sz="2800" b="1" dirty="0">
                <a:latin typeface="Times New Roman" panose="02020603050405020304" pitchFamily="18" charset="0"/>
                <a:cs typeface="Times New Roman" panose="02020603050405020304" pitchFamily="18" charset="0"/>
              </a:rPr>
              <a:t>super keyword</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super has two general forms:</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first calls the superclass’ constructor. </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second is used to access a member of the superclass. </a:t>
            </a:r>
          </a:p>
          <a:p>
            <a:br>
              <a:rPr lang="en-US" sz="2800" dirty="0"/>
            </a:br>
            <a:r>
              <a:rPr lang="en-US" sz="2800" dirty="0">
                <a:solidFill>
                  <a:srgbClr val="000000"/>
                </a:solidFill>
                <a:latin typeface="Times New Roman" panose="02020603050405020304" pitchFamily="18" charset="0"/>
                <a:cs typeface="Times New Roman" panose="02020603050405020304" pitchFamily="18" charset="0"/>
              </a:rPr>
              <a:t>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br>
              <a:rPr lang="en-US" dirty="0"/>
            </a:br>
            <a:endParaRPr lang="en-US" dirty="0"/>
          </a:p>
        </p:txBody>
      </p:sp>
    </p:spTree>
    <p:extLst>
      <p:ext uri="{BB962C8B-B14F-4D97-AF65-F5344CB8AC3E}">
        <p14:creationId xmlns:p14="http://schemas.microsoft.com/office/powerpoint/2010/main" val="20332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154" y="421865"/>
            <a:ext cx="9740152" cy="59400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Types of inheritance in java</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On the basis of class, there can be three types of inheritance in java: </a:t>
            </a:r>
          </a:p>
          <a:p>
            <a:pPr marL="342900" indent="-342900">
              <a:buFont typeface="Wingdings" panose="05000000000000000000" pitchFamily="2" charset="2"/>
              <a:buChar char="Ø"/>
            </a:pPr>
            <a:endParaRPr lang="en-US" sz="3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single, multilevel and hierarchical.</a:t>
            </a:r>
          </a:p>
          <a:p>
            <a:pPr marL="342900" indent="-342900">
              <a:buFont typeface="Wingdings" panose="05000000000000000000" pitchFamily="2" charset="2"/>
              <a:buChar char="Ø"/>
            </a:pPr>
            <a:endParaRPr lang="en-US" sz="3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In java programming, </a:t>
            </a:r>
            <a:r>
              <a:rPr lang="en-US" sz="3200" b="1" dirty="0">
                <a:latin typeface="Times New Roman" panose="02020603050405020304" pitchFamily="18" charset="0"/>
                <a:cs typeface="Times New Roman" panose="02020603050405020304" pitchFamily="18" charset="0"/>
              </a:rPr>
              <a:t>multiple and hybrid inheritance </a:t>
            </a:r>
            <a:r>
              <a:rPr lang="en-US" sz="3200" dirty="0">
                <a:latin typeface="Times New Roman" panose="02020603050405020304" pitchFamily="18" charset="0"/>
                <a:cs typeface="Times New Roman" panose="02020603050405020304" pitchFamily="18" charset="0"/>
              </a:rPr>
              <a:t>is supported through interface only. </a:t>
            </a:r>
          </a:p>
          <a:p>
            <a:br>
              <a:rPr lang="en-US" sz="2400" dirty="0"/>
            </a:br>
            <a:r>
              <a:rPr lang="en-US" sz="2400" dirty="0">
                <a:solidFill>
                  <a:srgbClr val="000000"/>
                </a:solidFill>
                <a:latin typeface="Times New Roman" panose="02020603050405020304" pitchFamily="18" charset="0"/>
                <a:cs typeface="Times New Roman" panose="02020603050405020304" pitchFamily="18" charset="0"/>
              </a:rPr>
              <a:t>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br>
              <a:rPr lang="en-US" dirty="0"/>
            </a:br>
            <a:endParaRPr lang="en-US" dirty="0"/>
          </a:p>
        </p:txBody>
      </p:sp>
    </p:spTree>
    <p:extLst>
      <p:ext uri="{BB962C8B-B14F-4D97-AF65-F5344CB8AC3E}">
        <p14:creationId xmlns:p14="http://schemas.microsoft.com/office/powerpoint/2010/main" val="3456165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154" y="421865"/>
            <a:ext cx="9740152" cy="1384995"/>
          </a:xfrm>
          <a:prstGeom prst="rect">
            <a:avLst/>
          </a:prstGeom>
        </p:spPr>
        <p:txBody>
          <a:bodyPr wrap="square">
            <a:spAutoFit/>
          </a:bodyPr>
          <a:lstStyle/>
          <a:p>
            <a:r>
              <a:rPr lang="en-US" sz="2400" dirty="0">
                <a:solidFill>
                  <a:srgbClr val="000000"/>
                </a:solidFill>
                <a:latin typeface="Times New Roman" panose="02020603050405020304" pitchFamily="18" charset="0"/>
                <a:cs typeface="Times New Roman" panose="02020603050405020304" pitchFamily="18" charset="0"/>
              </a:rPr>
              <a:t>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br>
              <a:rPr lang="en-US" dirty="0"/>
            </a:br>
            <a:endParaRPr lang="en-US" dirty="0"/>
          </a:p>
        </p:txBody>
      </p:sp>
      <p:sp>
        <p:nvSpPr>
          <p:cNvPr id="3" name="AutoShape 4" descr="Single_Inheritance"/>
          <p:cNvSpPr>
            <a:spLocks noChangeAspect="1" noChangeArrowheads="1"/>
          </p:cNvSpPr>
          <p:nvPr/>
        </p:nvSpPr>
        <p:spPr bwMode="auto">
          <a:xfrm>
            <a:off x="169021" y="716145"/>
            <a:ext cx="2847317" cy="2847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Single_Inheritance"/>
          <p:cNvSpPr>
            <a:spLocks noChangeAspect="1" noChangeArrowheads="1"/>
          </p:cNvSpPr>
          <p:nvPr/>
        </p:nvSpPr>
        <p:spPr bwMode="auto">
          <a:xfrm>
            <a:off x="1195089" y="1267422"/>
            <a:ext cx="304856" cy="3048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Single_Inheritance_in_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8" y="3598962"/>
            <a:ext cx="3079378" cy="32590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499945" y="246982"/>
            <a:ext cx="8369861" cy="3785652"/>
          </a:xfrm>
          <a:prstGeom prst="rect">
            <a:avLst/>
          </a:prstGeom>
        </p:spPr>
        <p:txBody>
          <a:bodyPr wrap="square">
            <a:spAutoFit/>
          </a:bodyPr>
          <a:lstStyle/>
          <a:p>
            <a:r>
              <a:rPr lang="en-US" sz="2400" b="1" dirty="0">
                <a:solidFill>
                  <a:srgbClr val="333333"/>
                </a:solidFill>
                <a:latin typeface="Times New Roman" panose="02020603050405020304" pitchFamily="18" charset="0"/>
                <a:cs typeface="Times New Roman" panose="02020603050405020304" pitchFamily="18" charset="0"/>
              </a:rPr>
              <a:t>Single Inheritance</a:t>
            </a:r>
            <a:r>
              <a:rPr lang="en-US" sz="2400" dirty="0">
                <a:solidFill>
                  <a:srgbClr val="333333"/>
                </a:solidFill>
                <a:latin typeface="Times New Roman" panose="02020603050405020304" pitchFamily="18" charset="0"/>
                <a:cs typeface="Times New Roman" panose="02020603050405020304" pitchFamily="18" charset="0"/>
              </a:rPr>
              <a:t> is the simple inheritance of all, </a:t>
            </a:r>
          </a:p>
          <a:p>
            <a:endParaRPr lang="en-US" sz="2400" dirty="0">
              <a:solidFill>
                <a:srgbClr val="333333"/>
              </a:solidFill>
              <a:latin typeface="Times New Roman" panose="02020603050405020304" pitchFamily="18" charset="0"/>
              <a:cs typeface="Times New Roman" panose="02020603050405020304" pitchFamily="18" charset="0"/>
            </a:endParaRPr>
          </a:p>
          <a:p>
            <a:r>
              <a:rPr lang="en-US" sz="2400" dirty="0">
                <a:solidFill>
                  <a:srgbClr val="333333"/>
                </a:solidFill>
                <a:latin typeface="Times New Roman" panose="02020603050405020304" pitchFamily="18" charset="0"/>
                <a:cs typeface="Times New Roman" panose="02020603050405020304" pitchFamily="18" charset="0"/>
              </a:rPr>
              <a:t>When a class extends another class </a:t>
            </a:r>
            <a:r>
              <a:rPr lang="en-US" sz="2400" b="1" dirty="0">
                <a:solidFill>
                  <a:srgbClr val="333333"/>
                </a:solidFill>
                <a:latin typeface="Times New Roman" panose="02020603050405020304" pitchFamily="18" charset="0"/>
                <a:cs typeface="Times New Roman" panose="02020603050405020304" pitchFamily="18" charset="0"/>
              </a:rPr>
              <a:t>(Only one class)</a:t>
            </a:r>
            <a:r>
              <a:rPr lang="en-US" sz="2400" dirty="0">
                <a:solidFill>
                  <a:srgbClr val="333333"/>
                </a:solidFill>
                <a:latin typeface="Times New Roman" panose="02020603050405020304" pitchFamily="18" charset="0"/>
                <a:cs typeface="Times New Roman" panose="02020603050405020304" pitchFamily="18" charset="0"/>
              </a:rPr>
              <a:t> then we  call it as </a:t>
            </a:r>
            <a:r>
              <a:rPr lang="en-US" sz="2400" b="1" dirty="0">
                <a:solidFill>
                  <a:srgbClr val="333333"/>
                </a:solidFill>
                <a:latin typeface="Times New Roman" panose="02020603050405020304" pitchFamily="18" charset="0"/>
                <a:cs typeface="Times New Roman" panose="02020603050405020304" pitchFamily="18" charset="0"/>
              </a:rPr>
              <a:t>Single inheritance. </a:t>
            </a:r>
          </a:p>
          <a:p>
            <a:endParaRPr lang="en-US" sz="2400" b="1" dirty="0">
              <a:solidFill>
                <a:srgbClr val="333333"/>
              </a:solidFill>
              <a:latin typeface="Times New Roman" panose="02020603050405020304" pitchFamily="18" charset="0"/>
              <a:cs typeface="Times New Roman" panose="02020603050405020304" pitchFamily="18" charset="0"/>
            </a:endParaRPr>
          </a:p>
          <a:p>
            <a:r>
              <a:rPr lang="en-US" sz="2400" dirty="0">
                <a:solidFill>
                  <a:srgbClr val="333333"/>
                </a:solidFill>
                <a:latin typeface="Times New Roman" panose="02020603050405020304" pitchFamily="18" charset="0"/>
                <a:cs typeface="Times New Roman" panose="02020603050405020304" pitchFamily="18" charset="0"/>
              </a:rPr>
              <a:t>The diagram represents the single inheritance in java where </a:t>
            </a:r>
            <a:r>
              <a:rPr lang="en-US" sz="2400" b="1" dirty="0">
                <a:solidFill>
                  <a:srgbClr val="333333"/>
                </a:solidFill>
                <a:latin typeface="Times New Roman" panose="02020603050405020304" pitchFamily="18" charset="0"/>
                <a:cs typeface="Times New Roman" panose="02020603050405020304" pitchFamily="18" charset="0"/>
              </a:rPr>
              <a:t>Class B </a:t>
            </a:r>
            <a:r>
              <a:rPr lang="en-US" sz="2400" dirty="0">
                <a:solidFill>
                  <a:srgbClr val="333333"/>
                </a:solidFill>
                <a:latin typeface="Times New Roman" panose="02020603050405020304" pitchFamily="18" charset="0"/>
                <a:cs typeface="Times New Roman" panose="02020603050405020304" pitchFamily="18" charset="0"/>
              </a:rPr>
              <a:t>extends only one class </a:t>
            </a:r>
            <a:r>
              <a:rPr lang="en-US" sz="2400" b="1" dirty="0" err="1">
                <a:solidFill>
                  <a:srgbClr val="333333"/>
                </a:solidFill>
                <a:latin typeface="Times New Roman" panose="02020603050405020304" pitchFamily="18" charset="0"/>
                <a:cs typeface="Times New Roman" panose="02020603050405020304" pitchFamily="18" charset="0"/>
              </a:rPr>
              <a:t>Class</a:t>
            </a:r>
            <a:r>
              <a:rPr lang="en-US" sz="2400" b="1" dirty="0">
                <a:solidFill>
                  <a:srgbClr val="333333"/>
                </a:solidFill>
                <a:latin typeface="Times New Roman" panose="02020603050405020304" pitchFamily="18" charset="0"/>
                <a:cs typeface="Times New Roman" panose="02020603050405020304" pitchFamily="18" charset="0"/>
              </a:rPr>
              <a:t> A. </a:t>
            </a:r>
          </a:p>
          <a:p>
            <a:endParaRPr lang="en-US" sz="2400" b="1" dirty="0">
              <a:solidFill>
                <a:srgbClr val="333333"/>
              </a:solidFill>
              <a:latin typeface="Times New Roman" panose="02020603050405020304" pitchFamily="18" charset="0"/>
              <a:cs typeface="Times New Roman" panose="02020603050405020304" pitchFamily="18" charset="0"/>
            </a:endParaRPr>
          </a:p>
          <a:p>
            <a:r>
              <a:rPr lang="en-US" sz="2400" dirty="0">
                <a:solidFill>
                  <a:srgbClr val="333333"/>
                </a:solidFill>
                <a:latin typeface="Times New Roman" panose="02020603050405020304" pitchFamily="18" charset="0"/>
                <a:cs typeface="Times New Roman" panose="02020603050405020304" pitchFamily="18" charset="0"/>
              </a:rPr>
              <a:t>Here </a:t>
            </a:r>
            <a:r>
              <a:rPr lang="en-US" sz="2400" b="1" dirty="0">
                <a:solidFill>
                  <a:srgbClr val="333333"/>
                </a:solidFill>
                <a:latin typeface="Times New Roman" panose="02020603050405020304" pitchFamily="18" charset="0"/>
                <a:cs typeface="Times New Roman" panose="02020603050405020304" pitchFamily="18" charset="0"/>
              </a:rPr>
              <a:t>Class B</a:t>
            </a:r>
            <a:r>
              <a:rPr lang="en-US" sz="2400" dirty="0">
                <a:solidFill>
                  <a:srgbClr val="333333"/>
                </a:solidFill>
                <a:latin typeface="Times New Roman" panose="02020603050405020304" pitchFamily="18" charset="0"/>
                <a:cs typeface="Times New Roman" panose="02020603050405020304" pitchFamily="18" charset="0"/>
              </a:rPr>
              <a:t> will be the </a:t>
            </a:r>
            <a:r>
              <a:rPr lang="en-US" sz="2400" b="1" dirty="0">
                <a:solidFill>
                  <a:srgbClr val="333333"/>
                </a:solidFill>
                <a:latin typeface="Times New Roman" panose="02020603050405020304" pitchFamily="18" charset="0"/>
                <a:cs typeface="Times New Roman" panose="02020603050405020304" pitchFamily="18" charset="0"/>
              </a:rPr>
              <a:t>Sub class</a:t>
            </a:r>
            <a:r>
              <a:rPr lang="en-US" sz="2400" dirty="0">
                <a:solidFill>
                  <a:srgbClr val="333333"/>
                </a:solidFill>
                <a:latin typeface="Times New Roman" panose="02020603050405020304" pitchFamily="18" charset="0"/>
                <a:cs typeface="Times New Roman" panose="02020603050405020304" pitchFamily="18" charset="0"/>
              </a:rPr>
              <a:t> and </a:t>
            </a:r>
            <a:r>
              <a:rPr lang="en-US" sz="2400" b="1" dirty="0">
                <a:solidFill>
                  <a:srgbClr val="333333"/>
                </a:solidFill>
                <a:latin typeface="Times New Roman" panose="02020603050405020304" pitchFamily="18" charset="0"/>
                <a:cs typeface="Times New Roman" panose="02020603050405020304" pitchFamily="18" charset="0"/>
              </a:rPr>
              <a:t>Class A</a:t>
            </a:r>
            <a:r>
              <a:rPr lang="en-US" sz="2400" dirty="0">
                <a:solidFill>
                  <a:srgbClr val="333333"/>
                </a:solidFill>
                <a:latin typeface="Times New Roman" panose="02020603050405020304" pitchFamily="18" charset="0"/>
                <a:cs typeface="Times New Roman" panose="02020603050405020304" pitchFamily="18" charset="0"/>
              </a:rPr>
              <a:t> will be one and only </a:t>
            </a:r>
            <a:r>
              <a:rPr lang="en-US" sz="2400" b="1" dirty="0">
                <a:solidFill>
                  <a:srgbClr val="333333"/>
                </a:solidFill>
                <a:latin typeface="Times New Roman" panose="02020603050405020304" pitchFamily="18" charset="0"/>
                <a:cs typeface="Times New Roman" panose="02020603050405020304" pitchFamily="18" charset="0"/>
              </a:rPr>
              <a:t>Super class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956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154" y="421865"/>
            <a:ext cx="9740152" cy="1384995"/>
          </a:xfrm>
          <a:prstGeom prst="rect">
            <a:avLst/>
          </a:prstGeom>
        </p:spPr>
        <p:txBody>
          <a:bodyPr wrap="square">
            <a:spAutoFit/>
          </a:bodyPr>
          <a:lstStyle/>
          <a:p>
            <a:r>
              <a:rPr lang="en-US" sz="2400" dirty="0">
                <a:solidFill>
                  <a:srgbClr val="000000"/>
                </a:solidFill>
                <a:latin typeface="Times New Roman" panose="02020603050405020304" pitchFamily="18" charset="0"/>
                <a:cs typeface="Times New Roman" panose="02020603050405020304" pitchFamily="18" charset="0"/>
              </a:rPr>
              <a:t>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br>
              <a:rPr lang="en-US" dirty="0"/>
            </a:br>
            <a:endParaRPr lang="en-US" dirty="0"/>
          </a:p>
        </p:txBody>
      </p:sp>
      <p:sp>
        <p:nvSpPr>
          <p:cNvPr id="3" name="AutoShape 4" descr="Single_Inheritance"/>
          <p:cNvSpPr>
            <a:spLocks noChangeAspect="1" noChangeArrowheads="1"/>
          </p:cNvSpPr>
          <p:nvPr/>
        </p:nvSpPr>
        <p:spPr bwMode="auto">
          <a:xfrm>
            <a:off x="169021" y="716145"/>
            <a:ext cx="2847317" cy="2847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Single_Inheritance"/>
          <p:cNvSpPr>
            <a:spLocks noChangeAspect="1" noChangeArrowheads="1"/>
          </p:cNvSpPr>
          <p:nvPr/>
        </p:nvSpPr>
        <p:spPr bwMode="auto">
          <a:xfrm>
            <a:off x="1195089" y="1267422"/>
            <a:ext cx="304856" cy="3048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275461" y="1144"/>
            <a:ext cx="6096000" cy="7205434"/>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public class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ClassA</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public void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dispA</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disp</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method of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ClassA</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public class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ClassB</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extends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ClassA</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public void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dispB</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disp</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method of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ClassB</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096000" y="1267422"/>
            <a:ext cx="6096000" cy="5624745"/>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public static void main(String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//Assigning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ClassB</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object to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ClassB</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reference</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ClassB</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b = new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ClassB</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//call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dispA</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method of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ClassA</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b.dispA</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//call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dispB</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method of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ClassB</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b.dispB</a:t>
            </a: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6280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154" y="421865"/>
            <a:ext cx="9740152" cy="1384995"/>
          </a:xfrm>
          <a:prstGeom prst="rect">
            <a:avLst/>
          </a:prstGeom>
        </p:spPr>
        <p:txBody>
          <a:bodyPr wrap="square">
            <a:spAutoFit/>
          </a:bodyPr>
          <a:lstStyle/>
          <a:p>
            <a:r>
              <a:rPr lang="en-US" sz="2400" dirty="0">
                <a:solidFill>
                  <a:srgbClr val="000000"/>
                </a:solidFill>
                <a:latin typeface="Times New Roman" panose="02020603050405020304" pitchFamily="18" charset="0"/>
                <a:cs typeface="Times New Roman" panose="02020603050405020304" pitchFamily="18" charset="0"/>
              </a:rPr>
              <a:t>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br>
              <a:rPr lang="en-US" dirty="0"/>
            </a:br>
            <a:endParaRPr lang="en-US" dirty="0"/>
          </a:p>
        </p:txBody>
      </p:sp>
      <p:sp>
        <p:nvSpPr>
          <p:cNvPr id="3" name="AutoShape 4" descr="Single_Inheritance"/>
          <p:cNvSpPr>
            <a:spLocks noChangeAspect="1" noChangeArrowheads="1"/>
          </p:cNvSpPr>
          <p:nvPr/>
        </p:nvSpPr>
        <p:spPr bwMode="auto">
          <a:xfrm>
            <a:off x="169021" y="716145"/>
            <a:ext cx="2847317" cy="2847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Single_Inheritance"/>
          <p:cNvSpPr>
            <a:spLocks noChangeAspect="1" noChangeArrowheads="1"/>
          </p:cNvSpPr>
          <p:nvPr/>
        </p:nvSpPr>
        <p:spPr bwMode="auto">
          <a:xfrm>
            <a:off x="1195089" y="1267422"/>
            <a:ext cx="304856" cy="3048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1499945" y="246982"/>
            <a:ext cx="8961867" cy="3754874"/>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In </a:t>
            </a:r>
            <a:r>
              <a:rPr lang="en-US" sz="2800" b="1" dirty="0">
                <a:latin typeface="Times New Roman" panose="02020603050405020304" pitchFamily="18" charset="0"/>
                <a:cs typeface="Times New Roman" panose="02020603050405020304" pitchFamily="18" charset="0"/>
              </a:rPr>
              <a:t>Multilevel Inheritance</a:t>
            </a:r>
            <a:r>
              <a:rPr lang="en-US" sz="2800" dirty="0">
                <a:latin typeface="Times New Roman" panose="02020603050405020304" pitchFamily="18" charset="0"/>
                <a:cs typeface="Times New Roman" panose="02020603050405020304" pitchFamily="18" charset="0"/>
              </a:rPr>
              <a:t> a derived class will be </a:t>
            </a:r>
            <a:r>
              <a:rPr lang="en-US" sz="2800" b="1" dirty="0">
                <a:latin typeface="Times New Roman" panose="02020603050405020304" pitchFamily="18" charset="0"/>
                <a:cs typeface="Times New Roman" panose="02020603050405020304" pitchFamily="18" charset="0"/>
              </a:rPr>
              <a:t>inheriting a parent class</a:t>
            </a:r>
            <a:r>
              <a:rPr lang="en-US" sz="2800" dirty="0">
                <a:latin typeface="Times New Roman" panose="02020603050405020304" pitchFamily="18" charset="0"/>
                <a:cs typeface="Times New Roman" panose="02020603050405020304" pitchFamily="18" charset="0"/>
              </a:rPr>
              <a:t> and as well as the derived class </a:t>
            </a:r>
            <a:r>
              <a:rPr lang="en-US" sz="2800" b="1" dirty="0">
                <a:latin typeface="Times New Roman" panose="02020603050405020304" pitchFamily="18" charset="0"/>
                <a:cs typeface="Times New Roman" panose="02020603050405020304" pitchFamily="18" charset="0"/>
              </a:rPr>
              <a:t>act as the parent class</a:t>
            </a:r>
            <a:r>
              <a:rPr lang="en-US" sz="2800" dirty="0">
                <a:latin typeface="Times New Roman" panose="02020603050405020304" pitchFamily="18" charset="0"/>
                <a:cs typeface="Times New Roman" panose="02020603050405020304" pitchFamily="18" charset="0"/>
              </a:rPr>
              <a:t> to other class. </a:t>
            </a:r>
          </a:p>
          <a:p>
            <a:r>
              <a:rPr lang="en-US" sz="2800" dirty="0">
                <a:latin typeface="Times New Roman" panose="02020603050405020304" pitchFamily="18" charset="0"/>
                <a:cs typeface="Times New Roman" panose="02020603050405020304" pitchFamily="18" charset="0"/>
              </a:rPr>
              <a:t>As seen in the diagram. </a:t>
            </a:r>
            <a:r>
              <a:rPr lang="en-US" sz="2800" b="1" dirty="0" err="1">
                <a:latin typeface="Times New Roman" panose="02020603050405020304" pitchFamily="18" charset="0"/>
                <a:cs typeface="Times New Roman" panose="02020603050405020304" pitchFamily="18" charset="0"/>
              </a:rPr>
              <a:t>ClassB</a:t>
            </a:r>
            <a:r>
              <a:rPr lang="en-US" sz="2800" dirty="0">
                <a:latin typeface="Times New Roman" panose="02020603050405020304" pitchFamily="18" charset="0"/>
                <a:cs typeface="Times New Roman" panose="02020603050405020304" pitchFamily="18" charset="0"/>
              </a:rPr>
              <a:t> inherits the property of </a:t>
            </a:r>
            <a:r>
              <a:rPr lang="en-US" sz="2800" b="1" dirty="0" err="1">
                <a:latin typeface="Times New Roman" panose="02020603050405020304" pitchFamily="18" charset="0"/>
                <a:cs typeface="Times New Roman" panose="02020603050405020304" pitchFamily="18" charset="0"/>
              </a:rPr>
              <a:t>ClassA</a:t>
            </a:r>
            <a:r>
              <a:rPr lang="en-US" sz="2800" dirty="0">
                <a:latin typeface="Times New Roman" panose="02020603050405020304" pitchFamily="18" charset="0"/>
                <a:cs typeface="Times New Roman" panose="02020603050405020304" pitchFamily="18" charset="0"/>
              </a:rPr>
              <a:t> and again </a:t>
            </a:r>
            <a:r>
              <a:rPr lang="en-US" sz="2800" b="1" dirty="0" err="1">
                <a:latin typeface="Times New Roman" panose="02020603050405020304" pitchFamily="18" charset="0"/>
                <a:cs typeface="Times New Roman" panose="02020603050405020304" pitchFamily="18" charset="0"/>
              </a:rPr>
              <a:t>ClassB</a:t>
            </a:r>
            <a:r>
              <a:rPr lang="en-US" sz="2800" dirty="0">
                <a:latin typeface="Times New Roman" panose="02020603050405020304" pitchFamily="18" charset="0"/>
                <a:cs typeface="Times New Roman" panose="02020603050405020304" pitchFamily="18" charset="0"/>
              </a:rPr>
              <a:t> act as a parent for </a:t>
            </a:r>
            <a:r>
              <a:rPr lang="en-US" sz="2800" b="1" dirty="0" err="1">
                <a:latin typeface="Times New Roman" panose="02020603050405020304" pitchFamily="18" charset="0"/>
                <a:cs typeface="Times New Roman" panose="02020603050405020304" pitchFamily="18" charset="0"/>
              </a:rPr>
              <a:t>ClassC</a:t>
            </a:r>
            <a:r>
              <a:rPr lang="en-US" sz="2800" dirty="0">
                <a:latin typeface="Times New Roman" panose="02020603050405020304" pitchFamily="18" charset="0"/>
                <a:cs typeface="Times New Roman" panose="02020603050405020304" pitchFamily="18" charset="0"/>
              </a:rPr>
              <a:t>. In Short </a:t>
            </a:r>
            <a:r>
              <a:rPr lang="en-US" sz="2800" b="1" dirty="0" err="1">
                <a:latin typeface="Times New Roman" panose="02020603050405020304" pitchFamily="18" charset="0"/>
                <a:cs typeface="Times New Roman" panose="02020603050405020304" pitchFamily="18" charset="0"/>
              </a:rPr>
              <a:t>ClassA</a:t>
            </a:r>
            <a:r>
              <a:rPr lang="en-US" sz="2800" dirty="0">
                <a:latin typeface="Times New Roman" panose="02020603050405020304" pitchFamily="18" charset="0"/>
                <a:cs typeface="Times New Roman" panose="02020603050405020304" pitchFamily="18" charset="0"/>
              </a:rPr>
              <a:t> parent for </a:t>
            </a:r>
            <a:r>
              <a:rPr lang="en-US" sz="2800" b="1" dirty="0" err="1">
                <a:latin typeface="Times New Roman" panose="02020603050405020304" pitchFamily="18" charset="0"/>
                <a:cs typeface="Times New Roman" panose="02020603050405020304" pitchFamily="18" charset="0"/>
              </a:rPr>
              <a:t>ClassB</a:t>
            </a:r>
            <a:r>
              <a:rPr lang="en-US" sz="2800" dirty="0">
                <a:latin typeface="Times New Roman" panose="02020603050405020304" pitchFamily="18" charset="0"/>
                <a:cs typeface="Times New Roman" panose="02020603050405020304" pitchFamily="18" charset="0"/>
              </a:rPr>
              <a:t> and </a:t>
            </a:r>
            <a:r>
              <a:rPr lang="en-US" sz="2800" b="1" dirty="0" err="1">
                <a:latin typeface="Times New Roman" panose="02020603050405020304" pitchFamily="18" charset="0"/>
                <a:cs typeface="Times New Roman" panose="02020603050405020304" pitchFamily="18" charset="0"/>
              </a:rPr>
              <a:t>ClassB</a:t>
            </a:r>
            <a:r>
              <a:rPr lang="en-US" sz="2800" dirty="0">
                <a:latin typeface="Times New Roman" panose="02020603050405020304" pitchFamily="18" charset="0"/>
                <a:cs typeface="Times New Roman" panose="02020603050405020304" pitchFamily="18" charset="0"/>
              </a:rPr>
              <a:t> parent for </a:t>
            </a:r>
            <a:r>
              <a:rPr lang="en-US" sz="2800" b="1" dirty="0" err="1">
                <a:latin typeface="Times New Roman" panose="02020603050405020304" pitchFamily="18" charset="0"/>
                <a:cs typeface="Times New Roman" panose="02020603050405020304" pitchFamily="18" charset="0"/>
              </a:rPr>
              <a:t>ClassC</a:t>
            </a:r>
            <a:r>
              <a:rPr lang="en-US" sz="2800" dirty="0">
                <a:latin typeface="Times New Roman" panose="02020603050405020304" pitchFamily="18" charset="0"/>
                <a:cs typeface="Times New Roman" panose="02020603050405020304" pitchFamily="18" charset="0"/>
              </a:rPr>
              <a:t>.</a:t>
            </a:r>
          </a:p>
          <a:p>
            <a:br>
              <a:rPr lang="en-US" b="1" dirty="0">
                <a:hlinkClick r:id="rId2"/>
              </a:rPr>
            </a:br>
            <a:endParaRPr lang="en-US" sz="2400" dirty="0">
              <a:latin typeface="Times New Roman" panose="02020603050405020304" pitchFamily="18" charset="0"/>
              <a:cs typeface="Times New Roman" panose="02020603050405020304" pitchFamily="18" charset="0"/>
            </a:endParaRPr>
          </a:p>
        </p:txBody>
      </p:sp>
      <p:pic>
        <p:nvPicPr>
          <p:cNvPr id="2050" name="Picture 2" descr="Multilevel_Inheritance_in_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9519" y="2990268"/>
            <a:ext cx="3256740" cy="38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883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154" y="421865"/>
            <a:ext cx="9740152" cy="1384995"/>
          </a:xfrm>
          <a:prstGeom prst="rect">
            <a:avLst/>
          </a:prstGeom>
        </p:spPr>
        <p:txBody>
          <a:bodyPr wrap="square">
            <a:spAutoFit/>
          </a:bodyPr>
          <a:lstStyle/>
          <a:p>
            <a:r>
              <a:rPr lang="en-US" sz="2400" dirty="0">
                <a:solidFill>
                  <a:srgbClr val="000000"/>
                </a:solidFill>
                <a:latin typeface="Times New Roman" panose="02020603050405020304" pitchFamily="18" charset="0"/>
                <a:cs typeface="Times New Roman" panose="02020603050405020304" pitchFamily="18" charset="0"/>
              </a:rPr>
              <a:t>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br>
              <a:rPr lang="en-US" dirty="0"/>
            </a:br>
            <a:endParaRPr lang="en-US" dirty="0"/>
          </a:p>
        </p:txBody>
      </p:sp>
      <p:sp>
        <p:nvSpPr>
          <p:cNvPr id="3" name="AutoShape 4" descr="Single_Inheritance"/>
          <p:cNvSpPr>
            <a:spLocks noChangeAspect="1" noChangeArrowheads="1"/>
          </p:cNvSpPr>
          <p:nvPr/>
        </p:nvSpPr>
        <p:spPr bwMode="auto">
          <a:xfrm>
            <a:off x="169021" y="716145"/>
            <a:ext cx="2847317" cy="2847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Single_Inheritance"/>
          <p:cNvSpPr>
            <a:spLocks noChangeAspect="1" noChangeArrowheads="1"/>
          </p:cNvSpPr>
          <p:nvPr/>
        </p:nvSpPr>
        <p:spPr bwMode="auto">
          <a:xfrm>
            <a:off x="1195089" y="1267422"/>
            <a:ext cx="304856" cy="3048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4"/>
          <p:cNvSpPr>
            <a:spLocks noChangeArrowheads="1"/>
          </p:cNvSpPr>
          <p:nvPr/>
        </p:nvSpPr>
        <p:spPr bwMode="auto">
          <a:xfrm>
            <a:off x="356265" y="421865"/>
            <a:ext cx="532014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20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ublic class</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ClassA</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dispA</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kumimoji="0" lang="en-US" altLang="en-US" sz="2000" b="0" i="0" u="none" strike="noStrike" cap="none" normalizeH="0" baseline="0" dirty="0" err="1">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out</a:t>
            </a:r>
            <a:r>
              <a:rPr kumimoji="0" lang="en-US" altLang="en-US" sz="2000" b="0" i="0" u="none" strike="noStrike" cap="none" normalizeH="0" baseline="0" dirty="0" err="1">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println</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disp</a:t>
            </a:r>
            <a:r>
              <a:rPr kumimoji="0" lang="en-US" altLang="en-US" sz="2000"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 method of </a:t>
            </a:r>
            <a:r>
              <a:rPr kumimoji="0" lang="en-US" altLang="en-US" sz="2000" b="0" i="0" u="none" strike="noStrike" cap="none" normalizeH="0" baseline="0" dirty="0" err="1">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ClassA</a:t>
            </a:r>
            <a:r>
              <a:rPr kumimoji="0" lang="en-US" altLang="en-US" sz="2000"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666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class</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ClassB</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extends</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ClassA</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dispB</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kumimoji="0" lang="en-US" altLang="en-US" sz="2000" b="0" i="0" u="none" strike="noStrike" cap="none" normalizeH="0" baseline="0" dirty="0" err="1">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out</a:t>
            </a:r>
            <a:r>
              <a:rPr kumimoji="0" lang="en-US" altLang="en-US" sz="2000" b="0" i="0" u="none" strike="noStrike" cap="none" normalizeH="0" baseline="0" dirty="0" err="1">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println</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disp</a:t>
            </a:r>
            <a:r>
              <a:rPr kumimoji="0" lang="en-US" altLang="en-US" sz="2000"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 method of </a:t>
            </a:r>
            <a:r>
              <a:rPr kumimoji="0" lang="en-US" altLang="en-US" sz="2000" b="0" i="0" u="none" strike="noStrike" cap="none" normalizeH="0" baseline="0" dirty="0" err="1">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ClassB</a:t>
            </a:r>
            <a:r>
              <a:rPr kumimoji="0" lang="en-US" altLang="en-US" sz="2000"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class</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ClassC</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extends</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ClassB</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dispC</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kumimoji="0" lang="en-US" altLang="en-US" sz="2000" b="0" i="0" u="none" strike="noStrike" cap="none" normalizeH="0" baseline="0" dirty="0" err="1">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out</a:t>
            </a:r>
            <a:r>
              <a:rPr kumimoji="0" lang="en-US" altLang="en-US" sz="2000" b="0" i="0" u="none" strike="noStrike" cap="none" normalizeH="0" baseline="0" dirty="0" err="1">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println</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disp</a:t>
            </a:r>
            <a:r>
              <a:rPr kumimoji="0" lang="en-US" altLang="en-US" sz="2000"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 method of </a:t>
            </a:r>
            <a:r>
              <a:rPr kumimoji="0" lang="en-US" altLang="en-US" sz="2000" b="0" i="0" u="none" strike="noStrike" cap="none" normalizeH="0" baseline="0" dirty="0" err="1">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ClassC</a:t>
            </a:r>
            <a:r>
              <a:rPr kumimoji="0" lang="en-US" altLang="en-US" sz="2000"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666600"/>
              </a:solidFill>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666600"/>
              </a:solidFill>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5676410" y="221809"/>
            <a:ext cx="5987216"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666600"/>
              </a:solidFill>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24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static</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main</a:t>
            </a:r>
            <a:r>
              <a:rPr kumimoji="0" lang="en-US" altLang="en-US" sz="24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String</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args</a:t>
            </a:r>
            <a:r>
              <a:rPr kumimoji="0" lang="en-US" altLang="en-US" sz="24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//Assigning </a:t>
            </a:r>
            <a:r>
              <a:rPr kumimoji="0" lang="en-US" altLang="en-US" sz="2400" b="0" i="0" u="none" strike="noStrike" cap="none" normalizeH="0" baseline="0" dirty="0" err="1">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ClassC</a:t>
            </a:r>
            <a:r>
              <a:rPr kumimoji="0" lang="en-US" altLang="en-US" sz="2400"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 object to </a:t>
            </a:r>
            <a:r>
              <a:rPr kumimoji="0" lang="en-US" altLang="en-US" sz="2400" b="0" i="0" u="none" strike="noStrike" cap="none" normalizeH="0" baseline="0" dirty="0" err="1">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ClassC</a:t>
            </a:r>
            <a:r>
              <a:rPr kumimoji="0" lang="en-US" altLang="en-US" sz="2400"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 reference</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ClassC</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 </a:t>
            </a:r>
            <a:r>
              <a:rPr kumimoji="0" lang="en-US" altLang="en-US" sz="24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new</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ClassC</a:t>
            </a:r>
            <a:r>
              <a:rPr kumimoji="0" lang="en-US" altLang="en-US" sz="24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//call </a:t>
            </a:r>
            <a:r>
              <a:rPr kumimoji="0" lang="en-US" altLang="en-US" sz="2400" b="0" i="0" u="none" strike="noStrike" cap="none" normalizeH="0" baseline="0" dirty="0" err="1">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dispA</a:t>
            </a:r>
            <a:r>
              <a:rPr kumimoji="0" lang="en-US" altLang="en-US" sz="2400"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 method of </a:t>
            </a:r>
            <a:r>
              <a:rPr kumimoji="0" lang="en-US" altLang="en-US" sz="2400" b="0" i="0" u="none" strike="noStrike" cap="none" normalizeH="0" baseline="0" dirty="0" err="1">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ClassA</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kumimoji="0" lang="en-US" altLang="en-US" sz="2400" b="0" i="0" u="none" strike="noStrike" cap="none" normalizeH="0" baseline="0" dirty="0" err="1">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dispA</a:t>
            </a:r>
            <a:r>
              <a:rPr kumimoji="0" lang="en-US" altLang="en-US" sz="24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//call </a:t>
            </a:r>
            <a:r>
              <a:rPr kumimoji="0" lang="en-US" altLang="en-US" sz="2400" b="0" i="0" u="none" strike="noStrike" cap="none" normalizeH="0" baseline="0" dirty="0" err="1">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dispB</a:t>
            </a:r>
            <a:r>
              <a:rPr kumimoji="0" lang="en-US" altLang="en-US" sz="2400"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 method of </a:t>
            </a:r>
            <a:r>
              <a:rPr kumimoji="0" lang="en-US" altLang="en-US" sz="2400" b="0" i="0" u="none" strike="noStrike" cap="none" normalizeH="0" baseline="0" dirty="0" err="1">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ClassB</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kumimoji="0" lang="en-US" altLang="en-US" sz="2400" b="0" i="0" u="none" strike="noStrike" cap="none" normalizeH="0" baseline="0" dirty="0" err="1">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dispB</a:t>
            </a:r>
            <a:r>
              <a:rPr kumimoji="0" lang="en-US" altLang="en-US" sz="24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//call </a:t>
            </a:r>
            <a:r>
              <a:rPr kumimoji="0" lang="en-US" altLang="en-US" sz="2400" b="0" i="0" u="none" strike="noStrike" cap="none" normalizeH="0" baseline="0" dirty="0" err="1">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dispC</a:t>
            </a:r>
            <a:r>
              <a:rPr kumimoji="0" lang="en-US" altLang="en-US" sz="2400"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 method of </a:t>
            </a:r>
            <a:r>
              <a:rPr kumimoji="0" lang="en-US" altLang="en-US" sz="2400" b="0" i="0" u="none" strike="noStrike" cap="none" normalizeH="0" baseline="0" dirty="0" err="1">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ClassC</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kumimoji="0" lang="en-US" altLang="en-US" sz="2400" b="0" i="0" u="none" strike="noStrike" cap="none" normalizeH="0" baseline="0" dirty="0" err="1">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dispC</a:t>
            </a:r>
            <a:r>
              <a:rPr kumimoji="0" lang="en-US" altLang="en-US" sz="24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666600"/>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80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154" y="421865"/>
            <a:ext cx="9740152" cy="1384995"/>
          </a:xfrm>
          <a:prstGeom prst="rect">
            <a:avLst/>
          </a:prstGeom>
        </p:spPr>
        <p:txBody>
          <a:bodyPr wrap="square">
            <a:spAutoFit/>
          </a:bodyPr>
          <a:lstStyle/>
          <a:p>
            <a:r>
              <a:rPr lang="en-US" sz="2400" dirty="0">
                <a:solidFill>
                  <a:srgbClr val="000000"/>
                </a:solidFill>
                <a:latin typeface="Times New Roman" panose="02020603050405020304" pitchFamily="18" charset="0"/>
                <a:cs typeface="Times New Roman" panose="02020603050405020304" pitchFamily="18" charset="0"/>
              </a:rPr>
              <a:t>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br>
              <a:rPr lang="en-US" dirty="0"/>
            </a:br>
            <a:endParaRPr lang="en-US" dirty="0"/>
          </a:p>
        </p:txBody>
      </p:sp>
      <p:sp>
        <p:nvSpPr>
          <p:cNvPr id="3" name="AutoShape 4" descr="Single_Inheritance"/>
          <p:cNvSpPr>
            <a:spLocks noChangeAspect="1" noChangeArrowheads="1"/>
          </p:cNvSpPr>
          <p:nvPr/>
        </p:nvSpPr>
        <p:spPr bwMode="auto">
          <a:xfrm>
            <a:off x="169021" y="716145"/>
            <a:ext cx="2847317" cy="2847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Single_Inheritance"/>
          <p:cNvSpPr>
            <a:spLocks noChangeAspect="1" noChangeArrowheads="1"/>
          </p:cNvSpPr>
          <p:nvPr/>
        </p:nvSpPr>
        <p:spPr bwMode="auto">
          <a:xfrm>
            <a:off x="1195089" y="1267422"/>
            <a:ext cx="304856" cy="3048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descr="Hierarchical_Inheritance_in_Jav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7454" y="3671047"/>
            <a:ext cx="5198030" cy="310627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84973" y="556616"/>
            <a:ext cx="7722098" cy="4093428"/>
          </a:xfrm>
          <a:prstGeom prst="rect">
            <a:avLst/>
          </a:prstGeom>
        </p:spPr>
        <p:txBody>
          <a:bodyPr wrap="square">
            <a:spAutoFit/>
          </a:bodyPr>
          <a:lstStyle/>
          <a:p>
            <a:pPr marL="285750" indent="-285750">
              <a:buFont typeface="Wingdings" panose="05000000000000000000" pitchFamily="2" charset="2"/>
              <a:buChar char="Ø"/>
            </a:pPr>
            <a:r>
              <a:rPr lang="en-US" sz="2800" dirty="0">
                <a:solidFill>
                  <a:srgbClr val="333333"/>
                </a:solidFill>
                <a:latin typeface="Times New Roman" panose="02020603050405020304" pitchFamily="18" charset="0"/>
                <a:cs typeface="Times New Roman" panose="02020603050405020304" pitchFamily="18" charset="0"/>
              </a:rPr>
              <a:t>In </a:t>
            </a:r>
            <a:r>
              <a:rPr lang="en-US" sz="2800" b="1" dirty="0">
                <a:solidFill>
                  <a:srgbClr val="333333"/>
                </a:solidFill>
                <a:latin typeface="Times New Roman" panose="02020603050405020304" pitchFamily="18" charset="0"/>
                <a:cs typeface="Times New Roman" panose="02020603050405020304" pitchFamily="18" charset="0"/>
              </a:rPr>
              <a:t>Hierarchical inheritance</a:t>
            </a:r>
            <a:r>
              <a:rPr lang="en-US" sz="2800" dirty="0">
                <a:solidFill>
                  <a:srgbClr val="333333"/>
                </a:solidFill>
                <a:latin typeface="Times New Roman" panose="02020603050405020304" pitchFamily="18" charset="0"/>
                <a:cs typeface="Times New Roman" panose="02020603050405020304" pitchFamily="18" charset="0"/>
              </a:rPr>
              <a:t> one parent class will be inherited by </a:t>
            </a:r>
            <a:r>
              <a:rPr lang="en-US" sz="2800" b="1" dirty="0">
                <a:solidFill>
                  <a:srgbClr val="333333"/>
                </a:solidFill>
                <a:latin typeface="Times New Roman" panose="02020603050405020304" pitchFamily="18" charset="0"/>
                <a:cs typeface="Times New Roman" panose="02020603050405020304" pitchFamily="18" charset="0"/>
              </a:rPr>
              <a:t>many</a:t>
            </a:r>
            <a:r>
              <a:rPr lang="en-US" sz="2800" dirty="0">
                <a:solidFill>
                  <a:srgbClr val="333333"/>
                </a:solidFill>
                <a:latin typeface="Times New Roman" panose="02020603050405020304" pitchFamily="18" charset="0"/>
                <a:cs typeface="Times New Roman" panose="02020603050405020304" pitchFamily="18" charset="0"/>
              </a:rPr>
              <a:t> sub classes. </a:t>
            </a:r>
          </a:p>
          <a:p>
            <a:pPr marL="285750" indent="-285750">
              <a:buFont typeface="Wingdings" panose="05000000000000000000" pitchFamily="2" charset="2"/>
              <a:buChar char="Ø"/>
            </a:pPr>
            <a:endParaRPr lang="en-US" sz="2800" dirty="0">
              <a:solidFill>
                <a:srgbClr val="333333"/>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solidFill>
                  <a:srgbClr val="333333"/>
                </a:solidFill>
                <a:latin typeface="Times New Roman" panose="02020603050405020304" pitchFamily="18" charset="0"/>
                <a:cs typeface="Times New Roman" panose="02020603050405020304" pitchFamily="18" charset="0"/>
              </a:rPr>
              <a:t>As per the below example </a:t>
            </a:r>
            <a:r>
              <a:rPr lang="en-US" sz="2800" b="1" dirty="0" err="1">
                <a:solidFill>
                  <a:srgbClr val="333333"/>
                </a:solidFill>
                <a:latin typeface="Times New Roman" panose="02020603050405020304" pitchFamily="18" charset="0"/>
                <a:cs typeface="Times New Roman" panose="02020603050405020304" pitchFamily="18" charset="0"/>
              </a:rPr>
              <a:t>ClassA</a:t>
            </a:r>
            <a:r>
              <a:rPr lang="en-US" sz="2800" dirty="0">
                <a:solidFill>
                  <a:srgbClr val="333333"/>
                </a:solidFill>
                <a:latin typeface="Times New Roman" panose="02020603050405020304" pitchFamily="18" charset="0"/>
                <a:cs typeface="Times New Roman" panose="02020603050405020304" pitchFamily="18" charset="0"/>
              </a:rPr>
              <a:t> will be inherited by </a:t>
            </a:r>
            <a:r>
              <a:rPr lang="en-US" sz="2800" b="1" dirty="0" err="1">
                <a:solidFill>
                  <a:srgbClr val="333333"/>
                </a:solidFill>
                <a:latin typeface="Times New Roman" panose="02020603050405020304" pitchFamily="18" charset="0"/>
                <a:cs typeface="Times New Roman" panose="02020603050405020304" pitchFamily="18" charset="0"/>
              </a:rPr>
              <a:t>ClassB</a:t>
            </a:r>
            <a:r>
              <a:rPr lang="en-US" sz="2800" b="1" dirty="0">
                <a:solidFill>
                  <a:srgbClr val="333333"/>
                </a:solidFill>
                <a:latin typeface="Times New Roman" panose="02020603050405020304" pitchFamily="18" charset="0"/>
                <a:cs typeface="Times New Roman" panose="02020603050405020304" pitchFamily="18" charset="0"/>
              </a:rPr>
              <a:t>, </a:t>
            </a:r>
            <a:r>
              <a:rPr lang="en-US" sz="2800" b="1" dirty="0" err="1">
                <a:solidFill>
                  <a:srgbClr val="333333"/>
                </a:solidFill>
                <a:latin typeface="Times New Roman" panose="02020603050405020304" pitchFamily="18" charset="0"/>
                <a:cs typeface="Times New Roman" panose="02020603050405020304" pitchFamily="18" charset="0"/>
              </a:rPr>
              <a:t>ClassC</a:t>
            </a:r>
            <a:r>
              <a:rPr lang="en-US" sz="2800" b="1" dirty="0">
                <a:solidFill>
                  <a:srgbClr val="333333"/>
                </a:solidFill>
                <a:latin typeface="Times New Roman" panose="02020603050405020304" pitchFamily="18" charset="0"/>
                <a:cs typeface="Times New Roman" panose="02020603050405020304" pitchFamily="18" charset="0"/>
              </a:rPr>
              <a:t> </a:t>
            </a:r>
            <a:r>
              <a:rPr lang="en-US" sz="2800" dirty="0">
                <a:solidFill>
                  <a:srgbClr val="333333"/>
                </a:solidFill>
                <a:latin typeface="Times New Roman" panose="02020603050405020304" pitchFamily="18" charset="0"/>
                <a:cs typeface="Times New Roman" panose="02020603050405020304" pitchFamily="18" charset="0"/>
              </a:rPr>
              <a:t>and</a:t>
            </a:r>
            <a:r>
              <a:rPr lang="en-US" sz="2800" b="1" dirty="0">
                <a:solidFill>
                  <a:srgbClr val="333333"/>
                </a:solidFill>
                <a:latin typeface="Times New Roman" panose="02020603050405020304" pitchFamily="18" charset="0"/>
                <a:cs typeface="Times New Roman" panose="02020603050405020304" pitchFamily="18" charset="0"/>
              </a:rPr>
              <a:t> </a:t>
            </a:r>
            <a:r>
              <a:rPr lang="en-US" sz="2800" b="1" dirty="0" err="1">
                <a:solidFill>
                  <a:srgbClr val="333333"/>
                </a:solidFill>
                <a:latin typeface="Times New Roman" panose="02020603050405020304" pitchFamily="18" charset="0"/>
                <a:cs typeface="Times New Roman" panose="02020603050405020304" pitchFamily="18" charset="0"/>
              </a:rPr>
              <a:t>ClassD</a:t>
            </a:r>
            <a:r>
              <a:rPr lang="en-US" sz="2800" dirty="0">
                <a:solidFill>
                  <a:srgbClr val="333333"/>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800" b="1" dirty="0">
              <a:solidFill>
                <a:srgbClr val="333333"/>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b="1" dirty="0" err="1">
                <a:solidFill>
                  <a:srgbClr val="333333"/>
                </a:solidFill>
                <a:latin typeface="Times New Roman" panose="02020603050405020304" pitchFamily="18" charset="0"/>
                <a:cs typeface="Times New Roman" panose="02020603050405020304" pitchFamily="18" charset="0"/>
              </a:rPr>
              <a:t>ClassA</a:t>
            </a:r>
            <a:r>
              <a:rPr lang="en-US" sz="2800" b="1" dirty="0">
                <a:solidFill>
                  <a:srgbClr val="333333"/>
                </a:solidFill>
                <a:latin typeface="Times New Roman" panose="02020603050405020304" pitchFamily="18" charset="0"/>
                <a:cs typeface="Times New Roman" panose="02020603050405020304" pitchFamily="18" charset="0"/>
              </a:rPr>
              <a:t> </a:t>
            </a:r>
            <a:r>
              <a:rPr lang="en-US" sz="2800" dirty="0">
                <a:solidFill>
                  <a:srgbClr val="333333"/>
                </a:solidFill>
                <a:latin typeface="Times New Roman" panose="02020603050405020304" pitchFamily="18" charset="0"/>
                <a:cs typeface="Times New Roman" panose="02020603050405020304" pitchFamily="18" charset="0"/>
              </a:rPr>
              <a:t>will be acting as a parent class for </a:t>
            </a:r>
            <a:r>
              <a:rPr lang="en-US" sz="2800" b="1" dirty="0" err="1">
                <a:solidFill>
                  <a:srgbClr val="333333"/>
                </a:solidFill>
                <a:latin typeface="Times New Roman" panose="02020603050405020304" pitchFamily="18" charset="0"/>
                <a:cs typeface="Times New Roman" panose="02020603050405020304" pitchFamily="18" charset="0"/>
              </a:rPr>
              <a:t>ClassB</a:t>
            </a:r>
            <a:r>
              <a:rPr lang="en-US" sz="2800" b="1" dirty="0">
                <a:solidFill>
                  <a:srgbClr val="333333"/>
                </a:solidFill>
                <a:latin typeface="Times New Roman" panose="02020603050405020304" pitchFamily="18" charset="0"/>
                <a:cs typeface="Times New Roman" panose="02020603050405020304" pitchFamily="18" charset="0"/>
              </a:rPr>
              <a:t>, </a:t>
            </a:r>
            <a:r>
              <a:rPr lang="en-US" sz="2800" b="1" dirty="0" err="1">
                <a:solidFill>
                  <a:srgbClr val="333333"/>
                </a:solidFill>
                <a:latin typeface="Times New Roman" panose="02020603050405020304" pitchFamily="18" charset="0"/>
                <a:cs typeface="Times New Roman" panose="02020603050405020304" pitchFamily="18" charset="0"/>
              </a:rPr>
              <a:t>ClassC</a:t>
            </a:r>
            <a:r>
              <a:rPr lang="en-US" sz="2800" b="1" dirty="0">
                <a:solidFill>
                  <a:srgbClr val="333333"/>
                </a:solidFill>
                <a:latin typeface="Times New Roman" panose="02020603050405020304" pitchFamily="18" charset="0"/>
                <a:cs typeface="Times New Roman" panose="02020603050405020304" pitchFamily="18" charset="0"/>
              </a:rPr>
              <a:t> </a:t>
            </a:r>
            <a:r>
              <a:rPr lang="en-US" sz="2800" dirty="0">
                <a:solidFill>
                  <a:srgbClr val="333333"/>
                </a:solidFill>
                <a:latin typeface="Times New Roman" panose="02020603050405020304" pitchFamily="18" charset="0"/>
                <a:cs typeface="Times New Roman" panose="02020603050405020304" pitchFamily="18" charset="0"/>
              </a:rPr>
              <a:t>and</a:t>
            </a:r>
            <a:r>
              <a:rPr lang="en-US" sz="2800" b="1" dirty="0">
                <a:solidFill>
                  <a:srgbClr val="333333"/>
                </a:solidFill>
                <a:latin typeface="Times New Roman" panose="02020603050405020304" pitchFamily="18" charset="0"/>
                <a:cs typeface="Times New Roman" panose="02020603050405020304" pitchFamily="18" charset="0"/>
              </a:rPr>
              <a:t> </a:t>
            </a:r>
            <a:r>
              <a:rPr lang="en-US" sz="2800" b="1" dirty="0" err="1">
                <a:solidFill>
                  <a:srgbClr val="333333"/>
                </a:solidFill>
                <a:latin typeface="Times New Roman" panose="02020603050405020304" pitchFamily="18" charset="0"/>
                <a:cs typeface="Times New Roman" panose="02020603050405020304" pitchFamily="18" charset="0"/>
              </a:rPr>
              <a:t>ClassD</a:t>
            </a:r>
            <a:r>
              <a:rPr lang="en-US" sz="2800" dirty="0">
                <a:solidFill>
                  <a:srgbClr val="333333"/>
                </a:solidFill>
                <a:latin typeface="Times New Roman" panose="02020603050405020304" pitchFamily="18" charset="0"/>
                <a:cs typeface="Times New Roman" panose="02020603050405020304" pitchFamily="18" charset="0"/>
              </a:rPr>
              <a:t>.</a:t>
            </a:r>
          </a:p>
          <a:p>
            <a:br>
              <a:rPr lang="en-US" dirty="0">
                <a:solidFill>
                  <a:srgbClr val="222222"/>
                </a:solidFill>
                <a:latin typeface="Bitter"/>
                <a:hlinkClick r:id="rId2"/>
              </a:rPr>
            </a:br>
            <a:endParaRPr lang="en-US" dirty="0"/>
          </a:p>
        </p:txBody>
      </p:sp>
    </p:spTree>
    <p:extLst>
      <p:ext uri="{BB962C8B-B14F-4D97-AF65-F5344CB8AC3E}">
        <p14:creationId xmlns:p14="http://schemas.microsoft.com/office/powerpoint/2010/main" val="414560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dirty="0"/>
              <a:t>OOP (Inheritance)</a:t>
            </a:r>
          </a:p>
        </p:txBody>
      </p:sp>
      <p:sp>
        <p:nvSpPr>
          <p:cNvPr id="7" name="Content Placeholder 6"/>
          <p:cNvSpPr>
            <a:spLocks noGrp="1"/>
          </p:cNvSpPr>
          <p:nvPr>
            <p:ph idx="1"/>
          </p:nvPr>
        </p:nvSpPr>
        <p:spPr>
          <a:xfrm>
            <a:off x="1154954" y="2312894"/>
            <a:ext cx="10248152" cy="4370294"/>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Objective: OOP Inheritance, to become familiar with the concept of  constructor chaining, Keywords final and super and static block.</a:t>
            </a:r>
            <a:endParaRPr lang="en-US" b="1" u="sng"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What is Inheritance ?</a:t>
            </a:r>
          </a:p>
          <a:p>
            <a:r>
              <a:rPr lang="en-US" sz="2000" b="1" dirty="0">
                <a:latin typeface="Times New Roman" panose="02020603050405020304" pitchFamily="18" charset="0"/>
                <a:cs typeface="Times New Roman" panose="02020603050405020304" pitchFamily="18" charset="0"/>
              </a:rPr>
              <a:t>Definition:</a:t>
            </a:r>
            <a:r>
              <a:rPr lang="en-US" sz="2000" dirty="0">
                <a:latin typeface="Times New Roman" panose="02020603050405020304" pitchFamily="18" charset="0"/>
                <a:cs typeface="Times New Roman" panose="02020603050405020304" pitchFamily="18" charset="0"/>
              </a:rPr>
              <a:t>  </a:t>
            </a:r>
            <a:r>
              <a:rPr lang="en-US" sz="2000" b="1" dirty="0">
                <a:solidFill>
                  <a:srgbClr val="000000"/>
                </a:solidFill>
                <a:latin typeface="Times New Roman" panose="02020603050405020304" pitchFamily="18" charset="0"/>
                <a:cs typeface="Times New Roman" panose="02020603050405020304" pitchFamily="18" charset="0"/>
              </a:rPr>
              <a:t>Inheritance</a:t>
            </a:r>
            <a:r>
              <a:rPr lang="en-US" sz="2000" dirty="0">
                <a:solidFill>
                  <a:srgbClr val="000000"/>
                </a:solidFill>
                <a:latin typeface="Times New Roman" panose="02020603050405020304" pitchFamily="18" charset="0"/>
                <a:cs typeface="Times New Roman" panose="02020603050405020304" pitchFamily="18" charset="0"/>
              </a:rPr>
              <a:t>:  Is a  feature OOP which is a form of software reuse.  </a:t>
            </a:r>
          </a:p>
          <a:p>
            <a:r>
              <a:rPr lang="en-US" sz="2000" dirty="0">
                <a:solidFill>
                  <a:srgbClr val="000000"/>
                </a:solidFill>
                <a:latin typeface="Times New Roman" panose="02020603050405020304" pitchFamily="18" charset="0"/>
                <a:cs typeface="Times New Roman" panose="02020603050405020304" pitchFamily="18" charset="0"/>
              </a:rPr>
              <a:t>A mechanism where in a new class is derived from an existing class.</a:t>
            </a:r>
            <a:r>
              <a:rPr lang="en-US" sz="2000" b="1" dirty="0">
                <a:solidFill>
                  <a:srgbClr val="000000"/>
                </a:solidFill>
                <a:latin typeface="Times New Roman" panose="02020603050405020304" pitchFamily="18" charset="0"/>
                <a:cs typeface="Times New Roman" panose="02020603050405020304" pitchFamily="18" charset="0"/>
              </a:rPr>
              <a:t>  OR</a:t>
            </a:r>
          </a:p>
          <a:p>
            <a:r>
              <a:rPr lang="en-US" sz="2000" dirty="0">
                <a:solidFill>
                  <a:srgbClr val="000000"/>
                </a:solidFill>
                <a:latin typeface="Times New Roman" panose="02020603050405020304" pitchFamily="18" charset="0"/>
                <a:cs typeface="Times New Roman" panose="02020603050405020304" pitchFamily="18" charset="0"/>
              </a:rPr>
              <a:t>Is the process of creating new classes called </a:t>
            </a:r>
            <a:r>
              <a:rPr lang="en-US" sz="2000" b="1" dirty="0">
                <a:solidFill>
                  <a:srgbClr val="000000"/>
                </a:solidFill>
                <a:latin typeface="Times New Roman" panose="02020603050405020304" pitchFamily="18" charset="0"/>
                <a:cs typeface="Times New Roman" panose="02020603050405020304" pitchFamily="18" charset="0"/>
              </a:rPr>
              <a:t>subclasses </a:t>
            </a:r>
            <a:r>
              <a:rPr lang="en-US" sz="2000" dirty="0">
                <a:solidFill>
                  <a:srgbClr val="000000"/>
                </a:solidFill>
                <a:latin typeface="Times New Roman" panose="02020603050405020304" pitchFamily="18" charset="0"/>
                <a:cs typeface="Times New Roman" panose="02020603050405020304" pitchFamily="18" charset="0"/>
              </a:rPr>
              <a:t>from existing classes </a:t>
            </a:r>
            <a:r>
              <a:rPr lang="en-US" sz="2000" b="1" dirty="0">
                <a:solidFill>
                  <a:srgbClr val="000000"/>
                </a:solidFill>
                <a:latin typeface="Times New Roman" panose="02020603050405020304" pitchFamily="18" charset="0"/>
                <a:cs typeface="Times New Roman" panose="02020603050405020304" pitchFamily="18" charset="0"/>
              </a:rPr>
              <a:t>or </a:t>
            </a:r>
            <a:r>
              <a:rPr lang="en-US" sz="2000" b="1" dirty="0" err="1">
                <a:solidFill>
                  <a:srgbClr val="000000"/>
                </a:solidFill>
                <a:latin typeface="Times New Roman" panose="02020603050405020304" pitchFamily="18" charset="0"/>
                <a:cs typeface="Times New Roman" panose="02020603050405020304" pitchFamily="18" charset="0"/>
              </a:rPr>
              <a:t>superclasses</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The subclass will inherit and extend the features (i.e. members) of its superclass and in addition can have its own.</a:t>
            </a:r>
          </a:p>
          <a:p>
            <a:r>
              <a:rPr lang="en-US" sz="2000" dirty="0">
                <a:solidFill>
                  <a:srgbClr val="000000"/>
                </a:solidFill>
                <a:latin typeface="Times New Roman" panose="02020603050405020304" pitchFamily="18" charset="0"/>
                <a:cs typeface="Times New Roman" panose="02020603050405020304" pitchFamily="18" charset="0"/>
              </a:rPr>
              <a:t>Inheritance promotes code-reusability.</a:t>
            </a:r>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pPr marL="0" indent="0">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77890" y="421865"/>
            <a:ext cx="4039415" cy="1384995"/>
          </a:xfrm>
          <a:prstGeom prst="rect">
            <a:avLst/>
          </a:prstGeom>
        </p:spPr>
        <p:txBody>
          <a:bodyPr wrap="square">
            <a:spAutoFit/>
          </a:bodyPr>
          <a:lstStyle/>
          <a:p>
            <a:r>
              <a:rPr lang="en-US" sz="2400" dirty="0">
                <a:solidFill>
                  <a:srgbClr val="000000"/>
                </a:solidFill>
                <a:latin typeface="Times New Roman" panose="02020603050405020304" pitchFamily="18" charset="0"/>
                <a:cs typeface="Times New Roman" panose="02020603050405020304" pitchFamily="18" charset="0"/>
              </a:rPr>
              <a:t>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br>
              <a:rPr lang="en-US" dirty="0"/>
            </a:br>
            <a:endParaRPr lang="en-US" dirty="0"/>
          </a:p>
        </p:txBody>
      </p:sp>
      <p:sp>
        <p:nvSpPr>
          <p:cNvPr id="3" name="AutoShape 4" descr="Single_Inheritance"/>
          <p:cNvSpPr>
            <a:spLocks noChangeAspect="1" noChangeArrowheads="1"/>
          </p:cNvSpPr>
          <p:nvPr/>
        </p:nvSpPr>
        <p:spPr bwMode="auto">
          <a:xfrm>
            <a:off x="169021" y="716145"/>
            <a:ext cx="2847317" cy="2847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Single_Inheritance"/>
          <p:cNvSpPr>
            <a:spLocks noChangeAspect="1" noChangeArrowheads="1"/>
          </p:cNvSpPr>
          <p:nvPr/>
        </p:nvSpPr>
        <p:spPr bwMode="auto">
          <a:xfrm>
            <a:off x="1195089" y="1267422"/>
            <a:ext cx="304856" cy="3048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2"/>
          <p:cNvSpPr>
            <a:spLocks noChangeArrowheads="1"/>
          </p:cNvSpPr>
          <p:nvPr/>
        </p:nvSpPr>
        <p:spPr bwMode="auto">
          <a:xfrm>
            <a:off x="371383" y="862536"/>
            <a:ext cx="528991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class</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ClassA</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dispA</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kumimoji="0" lang="en-US" altLang="en-US" b="0" i="0" u="none" strike="noStrike" cap="none" normalizeH="0" baseline="0" dirty="0" err="1">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out</a:t>
            </a:r>
            <a:r>
              <a:rPr kumimoji="0" lang="en-US" altLang="en-US" b="0" i="0" u="none" strike="noStrike" cap="none" normalizeH="0" baseline="0" dirty="0" err="1">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println</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disp</a:t>
            </a:r>
            <a:r>
              <a:rPr kumimoji="0" lang="en-US" altLang="en-US"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 method of </a:t>
            </a:r>
            <a:r>
              <a:rPr kumimoji="0" lang="en-US" altLang="en-US" b="0" i="0" u="none" strike="noStrike" cap="none" normalizeH="0" baseline="0" dirty="0" err="1">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ClassA</a:t>
            </a:r>
            <a:r>
              <a:rPr kumimoji="0" lang="en-US" altLang="en-US"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class</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ClassB</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extends</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ClassA</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dispB</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kumimoji="0" lang="en-US" altLang="en-US" b="0" i="0" u="none" strike="noStrike" cap="none" normalizeH="0" baseline="0" dirty="0" err="1">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out</a:t>
            </a:r>
            <a:r>
              <a:rPr kumimoji="0" lang="en-US" altLang="en-US" b="0" i="0" u="none" strike="noStrike" cap="none" normalizeH="0" baseline="0" dirty="0" err="1">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println</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disp</a:t>
            </a:r>
            <a:r>
              <a:rPr kumimoji="0" lang="en-US" altLang="en-US"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 method of </a:t>
            </a:r>
            <a:r>
              <a:rPr kumimoji="0" lang="en-US" altLang="en-US" b="0" i="0" u="none" strike="noStrike" cap="none" normalizeH="0" baseline="0" dirty="0" err="1">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ClassB</a:t>
            </a:r>
            <a:r>
              <a:rPr kumimoji="0" lang="en-US" altLang="en-US"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class</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ClassC</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extends</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ClassA</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dispC</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kumimoji="0" lang="en-US" altLang="en-US" b="0" i="0" u="none" strike="noStrike" cap="none" normalizeH="0" baseline="0" dirty="0" err="1">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out</a:t>
            </a:r>
            <a:r>
              <a:rPr kumimoji="0" lang="en-US" altLang="en-US" b="0" i="0" u="none" strike="noStrike" cap="none" normalizeH="0" baseline="0" dirty="0" err="1">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println</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disp</a:t>
            </a:r>
            <a:r>
              <a:rPr kumimoji="0" lang="en-US" altLang="en-US"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 method of </a:t>
            </a:r>
            <a:r>
              <a:rPr kumimoji="0" lang="en-US" altLang="en-US" b="0" i="0" u="none" strike="noStrike" cap="none" normalizeH="0" baseline="0" dirty="0" err="1">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ClassC</a:t>
            </a:r>
            <a:r>
              <a:rPr kumimoji="0" lang="en-US" altLang="en-US"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class</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ClassD</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extends</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ClassA</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dispD</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kumimoji="0" lang="en-US" altLang="en-US" b="0" i="0" u="none" strike="noStrike" cap="none" normalizeH="0" baseline="0" dirty="0" err="1">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out</a:t>
            </a:r>
            <a:r>
              <a:rPr kumimoji="0" lang="en-US" altLang="en-US" b="0" i="0" u="none" strike="noStrike" cap="none" normalizeH="0" baseline="0" dirty="0" err="1">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println</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disp</a:t>
            </a:r>
            <a:r>
              <a:rPr kumimoji="0" lang="en-US" altLang="en-US"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 method of </a:t>
            </a:r>
            <a:r>
              <a:rPr kumimoji="0" lang="en-US" altLang="en-US" b="0" i="0" u="none" strike="noStrike" cap="none" normalizeH="0" baseline="0" dirty="0" err="1">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ClassD</a:t>
            </a:r>
            <a:r>
              <a:rPr kumimoji="0" lang="en-US" altLang="en-US" b="0" i="0" u="none" strike="noStrike" cap="none" normalizeH="0" baseline="0" dirty="0">
                <a:ln>
                  <a:noFill/>
                </a:ln>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rgbClr val="6666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ltLang="en-US" sz="2400" dirty="0">
                <a:solidFill>
                  <a:srgbClr val="666600"/>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5863655" y="262371"/>
            <a:ext cx="5937523"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Arial Unicode MS"/>
                <a:ea typeface="Times New Roman" panose="02020603050405020304" pitchFamily="18" charset="0"/>
                <a:cs typeface="Courier New" panose="02070309020205020404" pitchFamily="49" charset="0"/>
              </a:rPr>
              <a:t>public</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Arial Unicode MS"/>
                <a:ea typeface="Times New Roman" panose="02020603050405020304" pitchFamily="18" charset="0"/>
                <a:cs typeface="Courier New" panose="02070309020205020404" pitchFamily="49" charset="0"/>
              </a:rPr>
              <a:t>class</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660066"/>
                </a:solidFill>
                <a:effectLst/>
                <a:latin typeface="Arial Unicode MS"/>
                <a:ea typeface="Times New Roman" panose="02020603050405020304" pitchFamily="18" charset="0"/>
                <a:cs typeface="Courier New" panose="02070309020205020404" pitchFamily="49" charset="0"/>
              </a:rPr>
              <a:t>HierarchicalInheritanceTest</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Arial Unicode MS"/>
                <a:ea typeface="Times New Roman" panose="02020603050405020304" pitchFamily="18" charset="0"/>
                <a:cs typeface="Courier New" panose="02070309020205020404" pitchFamily="49" charset="0"/>
              </a:rPr>
              <a:t>public</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Arial Unicode MS"/>
                <a:ea typeface="Times New Roman" panose="02020603050405020304" pitchFamily="18" charset="0"/>
                <a:cs typeface="Courier New" panose="02070309020205020404" pitchFamily="49" charset="0"/>
              </a:rPr>
              <a:t>static</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Arial Unicode MS"/>
                <a:ea typeface="Times New Roman" panose="02020603050405020304" pitchFamily="18" charset="0"/>
                <a:cs typeface="Courier New" panose="02070309020205020404" pitchFamily="49" charset="0"/>
              </a:rPr>
              <a:t>void</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main</a:t>
            </a:r>
            <a:r>
              <a:rPr kumimoji="0" lang="en-US" altLang="en-US"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60066"/>
                </a:solidFill>
                <a:effectLst/>
                <a:latin typeface="Arial Unicode MS"/>
                <a:ea typeface="Times New Roman" panose="02020603050405020304" pitchFamily="18" charset="0"/>
                <a:cs typeface="Courier New" panose="02070309020205020404" pitchFamily="49" charset="0"/>
              </a:rPr>
              <a:t>String</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args</a:t>
            </a:r>
            <a:r>
              <a:rPr kumimoji="0" lang="en-US" altLang="en-US"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//Assigning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ClassB</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 object to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ClassB</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 reference</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0066"/>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660066"/>
                </a:solidFill>
                <a:effectLst/>
                <a:latin typeface="Arial Unicode MS"/>
                <a:ea typeface="Times New Roman" panose="02020603050405020304" pitchFamily="18" charset="0"/>
                <a:cs typeface="Courier New" panose="02070309020205020404" pitchFamily="49" charset="0"/>
              </a:rPr>
              <a:t>ClassB</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b </a:t>
            </a:r>
            <a:r>
              <a:rPr kumimoji="0" lang="en-US" altLang="en-US"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Arial Unicode MS"/>
                <a:ea typeface="Times New Roman" panose="02020603050405020304" pitchFamily="18" charset="0"/>
                <a:cs typeface="Courier New" panose="02070309020205020404" pitchFamily="49" charset="0"/>
              </a:rPr>
              <a:t>new</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660066"/>
                </a:solidFill>
                <a:effectLst/>
                <a:latin typeface="Arial Unicode MS"/>
                <a:ea typeface="Times New Roman" panose="02020603050405020304" pitchFamily="18" charset="0"/>
                <a:cs typeface="Courier New" panose="02070309020205020404" pitchFamily="49" charset="0"/>
              </a:rPr>
              <a:t>ClassB</a:t>
            </a:r>
            <a:r>
              <a:rPr kumimoji="0" lang="en-US" altLang="en-US"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//call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dispB</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 method of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ClassB</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b</a:t>
            </a:r>
            <a:r>
              <a:rPr kumimoji="0" lang="en-US" altLang="en-US" b="0" i="0" u="none" strike="noStrike" cap="none" normalizeH="0" baseline="0" dirty="0" err="1">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dispB</a:t>
            </a:r>
            <a:r>
              <a:rPr kumimoji="0" lang="en-US" altLang="en-US"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//call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dispA</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 method of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ClassA</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b</a:t>
            </a:r>
            <a:r>
              <a:rPr kumimoji="0" lang="en-US" altLang="en-US" b="0" i="0" u="none" strike="noStrike" cap="none" normalizeH="0" baseline="0" dirty="0" err="1">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dispA</a:t>
            </a:r>
            <a:r>
              <a:rPr kumimoji="0" lang="en-US" altLang="en-US"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//Assigning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ClassC</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 object to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ClassC</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 reference</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660066"/>
                </a:solidFill>
                <a:effectLst/>
                <a:latin typeface="Arial Unicode MS"/>
                <a:ea typeface="Times New Roman" panose="02020603050405020304" pitchFamily="18" charset="0"/>
                <a:cs typeface="Courier New" panose="02070309020205020404" pitchFamily="49" charset="0"/>
              </a:rPr>
              <a:t>ClassC</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c </a:t>
            </a:r>
            <a:r>
              <a:rPr kumimoji="0" lang="en-US" altLang="en-US"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Arial Unicode MS"/>
                <a:ea typeface="Times New Roman" panose="02020603050405020304" pitchFamily="18" charset="0"/>
                <a:cs typeface="Courier New" panose="02070309020205020404" pitchFamily="49" charset="0"/>
              </a:rPr>
              <a:t>new</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660066"/>
                </a:solidFill>
                <a:effectLst/>
                <a:latin typeface="Arial Unicode MS"/>
                <a:ea typeface="Times New Roman" panose="02020603050405020304" pitchFamily="18" charset="0"/>
                <a:cs typeface="Courier New" panose="02070309020205020404" pitchFamily="49" charset="0"/>
              </a:rPr>
              <a:t>ClassC</a:t>
            </a:r>
            <a:r>
              <a:rPr kumimoji="0" lang="en-US" altLang="en-US"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//call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dispC</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 method of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ClassC</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c</a:t>
            </a:r>
            <a:r>
              <a:rPr kumimoji="0" lang="en-US" altLang="en-US" b="0" i="0" u="none" strike="noStrike" cap="none" normalizeH="0" baseline="0" dirty="0" err="1">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dispC</a:t>
            </a:r>
            <a:r>
              <a:rPr kumimoji="0" lang="en-US" altLang="en-US"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//call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dispA</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 method of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ClassA</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c</a:t>
            </a:r>
            <a:r>
              <a:rPr kumimoji="0" lang="en-US" altLang="en-US" b="0" i="0" u="none" strike="noStrike" cap="none" normalizeH="0" baseline="0" dirty="0" err="1">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dispA</a:t>
            </a:r>
            <a:r>
              <a:rPr kumimoji="0" lang="en-US" altLang="en-US"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//Assigning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ClassD</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 object to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ClassD</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 reference</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660066"/>
                </a:solidFill>
                <a:effectLst/>
                <a:latin typeface="Arial Unicode MS"/>
                <a:ea typeface="Times New Roman" panose="02020603050405020304" pitchFamily="18" charset="0"/>
                <a:cs typeface="Courier New" panose="02070309020205020404" pitchFamily="49" charset="0"/>
              </a:rPr>
              <a:t>ClassD</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d </a:t>
            </a:r>
            <a:r>
              <a:rPr kumimoji="0" lang="en-US" altLang="en-US"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Arial Unicode MS"/>
                <a:ea typeface="Times New Roman" panose="02020603050405020304" pitchFamily="18" charset="0"/>
                <a:cs typeface="Courier New" panose="02070309020205020404" pitchFamily="49" charset="0"/>
              </a:rPr>
              <a:t>new</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660066"/>
                </a:solidFill>
                <a:effectLst/>
                <a:latin typeface="Arial Unicode MS"/>
                <a:ea typeface="Times New Roman" panose="02020603050405020304" pitchFamily="18" charset="0"/>
                <a:cs typeface="Courier New" panose="02070309020205020404" pitchFamily="49" charset="0"/>
              </a:rPr>
              <a:t>ClassD</a:t>
            </a:r>
            <a:r>
              <a:rPr kumimoji="0" lang="en-US" altLang="en-US"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//call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dispD</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 method of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ClassD</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d</a:t>
            </a:r>
            <a:r>
              <a:rPr kumimoji="0" lang="en-US" altLang="en-US" b="0" i="0" u="none" strike="noStrike" cap="none" normalizeH="0" baseline="0" dirty="0" err="1">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dispD</a:t>
            </a:r>
            <a:r>
              <a:rPr kumimoji="0" lang="en-US" altLang="en-US"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//call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dispA</a:t>
            </a:r>
            <a:r>
              <a:rPr kumimoji="0" lang="en-US" altLang="en-US" b="0" i="0" u="none" strike="noStrike" cap="none" normalizeH="0" baseline="0" dirty="0">
                <a:ln>
                  <a:noFill/>
                </a:ln>
                <a:solidFill>
                  <a:srgbClr val="880000"/>
                </a:solidFill>
                <a:effectLst/>
                <a:latin typeface="Arial Unicode MS"/>
                <a:ea typeface="Times New Roman" panose="02020603050405020304" pitchFamily="18" charset="0"/>
                <a:cs typeface="Courier New" panose="02070309020205020404" pitchFamily="49" charset="0"/>
              </a:rPr>
              <a:t>() method of </a:t>
            </a:r>
            <a:r>
              <a:rPr kumimoji="0" lang="en-US" altLang="en-US" b="0" i="0" u="none" strike="noStrike" cap="none" normalizeH="0" baseline="0" dirty="0" err="1">
                <a:ln>
                  <a:noFill/>
                </a:ln>
                <a:solidFill>
                  <a:srgbClr val="880000"/>
                </a:solidFill>
                <a:effectLst/>
                <a:latin typeface="Arial Unicode MS"/>
                <a:ea typeface="Times New Roman" panose="02020603050405020304" pitchFamily="18" charset="0"/>
                <a:cs typeface="Courier New" panose="02070309020205020404" pitchFamily="49" charset="0"/>
              </a:rPr>
              <a:t>ClassA</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d</a:t>
            </a:r>
            <a:r>
              <a:rPr kumimoji="0" lang="en-US" altLang="en-US" b="0" i="0" u="none" strike="noStrike" cap="none" normalizeH="0" baseline="0" dirty="0" err="1">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dispA</a:t>
            </a:r>
            <a:r>
              <a:rPr kumimoji="0" lang="en-US" altLang="en-US"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0585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2681" y="261808"/>
            <a:ext cx="9578789" cy="6278642"/>
          </a:xfrm>
          <a:prstGeom prst="rect">
            <a:avLst/>
          </a:prstGeom>
        </p:spPr>
        <p:txBody>
          <a:bodyPr wrap="square">
            <a:spAutoFit/>
          </a:bodyPr>
          <a:lstStyle/>
          <a:p>
            <a:r>
              <a:rPr lang="en-US" sz="2400" b="1" dirty="0">
                <a:solidFill>
                  <a:srgbClr val="EC4E20"/>
                </a:solidFill>
                <a:latin typeface="Times New Roman" panose="02020603050405020304" pitchFamily="18" charset="0"/>
                <a:cs typeface="Times New Roman" panose="02020603050405020304" pitchFamily="18" charset="0"/>
                <a:hlinkClick r:id="rId2"/>
              </a:rPr>
              <a:t>Multiple Inheritance</a:t>
            </a:r>
            <a:r>
              <a:rPr lang="en-US" sz="2400" b="1" dirty="0">
                <a:solidFill>
                  <a:srgbClr val="000000"/>
                </a:solidFill>
                <a:latin typeface="Times New Roman" panose="02020603050405020304" pitchFamily="18" charset="0"/>
                <a:cs typeface="Times New Roman" panose="02020603050405020304" pitchFamily="18" charset="0"/>
              </a:rPr>
              <a:t> (Through Interfaces) : </a:t>
            </a:r>
            <a:r>
              <a:rPr lang="en-US" sz="2400" dirty="0">
                <a:solidFill>
                  <a:srgbClr val="000000"/>
                </a:solidFill>
                <a:latin typeface="Times New Roman" panose="02020603050405020304" pitchFamily="18" charset="0"/>
                <a:cs typeface="Times New Roman" panose="02020603050405020304" pitchFamily="18" charset="0"/>
              </a:rPr>
              <a:t>In Multiple inheritance ,one class can have more than one superclass and inherit features from all parent classes.</a:t>
            </a:r>
          </a:p>
          <a:p>
            <a:r>
              <a:rPr lang="en-US" sz="2400" dirty="0">
                <a:solidFill>
                  <a:srgbClr val="000000"/>
                </a:solidFill>
                <a:latin typeface="Times New Roman" panose="02020603050405020304" pitchFamily="18" charset="0"/>
                <a:cs typeface="Times New Roman" panose="02020603050405020304" pitchFamily="18" charset="0"/>
              </a:rPr>
              <a:t>OR </a:t>
            </a:r>
          </a:p>
          <a:p>
            <a:r>
              <a:rPr lang="en-US" b="1" dirty="0">
                <a:latin typeface="Times New Roman" panose="02020603050405020304" pitchFamily="18" charset="0"/>
                <a:cs typeface="Times New Roman" panose="02020603050405020304" pitchFamily="18" charset="0"/>
              </a:rPr>
              <a:t>Multiple Inheritance</a:t>
            </a:r>
            <a:r>
              <a:rPr lang="en-US" dirty="0">
                <a:latin typeface="Times New Roman" panose="02020603050405020304" pitchFamily="18" charset="0"/>
                <a:cs typeface="Times New Roman" panose="02020603050405020304" pitchFamily="18" charset="0"/>
              </a:rPr>
              <a:t> is nothing but </a:t>
            </a:r>
            <a:r>
              <a:rPr lang="en-US" b="1" dirty="0">
                <a:latin typeface="Times New Roman" panose="02020603050405020304" pitchFamily="18" charset="0"/>
                <a:cs typeface="Times New Roman" panose="02020603050405020304" pitchFamily="18" charset="0"/>
              </a:rPr>
              <a:t>one</a:t>
            </a:r>
            <a:r>
              <a:rPr lang="en-US" dirty="0">
                <a:latin typeface="Times New Roman" panose="02020603050405020304" pitchFamily="18" charset="0"/>
                <a:cs typeface="Times New Roman" panose="02020603050405020304" pitchFamily="18" charset="0"/>
              </a:rPr>
              <a:t> class </a:t>
            </a:r>
            <a:r>
              <a:rPr lang="en-US" b="1" dirty="0">
                <a:latin typeface="Times New Roman" panose="02020603050405020304" pitchFamily="18" charset="0"/>
                <a:cs typeface="Times New Roman" panose="02020603050405020304" pitchFamily="18" charset="0"/>
              </a:rPr>
              <a:t>extending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more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than</a:t>
            </a:r>
            <a:r>
              <a:rPr lang="en-US" dirty="0">
                <a:latin typeface="Times New Roman" panose="02020603050405020304" pitchFamily="18" charset="0"/>
                <a:cs typeface="Times New Roman" panose="02020603050405020304" pitchFamily="18" charset="0"/>
              </a:rPr>
              <a:t> one class. </a:t>
            </a:r>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Note that Java does </a:t>
            </a:r>
            <a:r>
              <a:rPr lang="en-US" sz="2400" b="1" dirty="0">
                <a:solidFill>
                  <a:srgbClr val="000000"/>
                </a:solidFill>
                <a:latin typeface="Times New Roman" panose="02020603050405020304" pitchFamily="18" charset="0"/>
                <a:cs typeface="Times New Roman" panose="02020603050405020304" pitchFamily="18" charset="0"/>
              </a:rPr>
              <a:t>not</a:t>
            </a:r>
            <a:r>
              <a:rPr lang="en-US" sz="2400" dirty="0">
                <a:solidFill>
                  <a:srgbClr val="000000"/>
                </a:solidFill>
                <a:latin typeface="Times New Roman" panose="02020603050405020304" pitchFamily="18" charset="0"/>
                <a:cs typeface="Times New Roman" panose="02020603050405020304" pitchFamily="18" charset="0"/>
              </a:rPr>
              <a:t> support </a:t>
            </a:r>
            <a:r>
              <a:rPr lang="en-US" sz="2400" dirty="0">
                <a:solidFill>
                  <a:srgbClr val="EC4E20"/>
                </a:solidFill>
                <a:latin typeface="Times New Roman" panose="02020603050405020304" pitchFamily="18" charset="0"/>
                <a:cs typeface="Times New Roman" panose="02020603050405020304" pitchFamily="18" charset="0"/>
                <a:hlinkClick r:id="rId2"/>
              </a:rPr>
              <a:t>multiple inheritance</a:t>
            </a:r>
            <a:r>
              <a:rPr lang="en-US" sz="2400" dirty="0">
                <a:solidFill>
                  <a:srgbClr val="000000"/>
                </a:solidFill>
                <a:latin typeface="Times New Roman" panose="02020603050405020304" pitchFamily="18" charset="0"/>
                <a:cs typeface="Times New Roman" panose="02020603050405020304" pitchFamily="18" charset="0"/>
              </a:rPr>
              <a:t> with classes. In java, we can achieve multiple inheritance only through </a:t>
            </a:r>
            <a:r>
              <a:rPr lang="en-US" sz="2400" dirty="0">
                <a:solidFill>
                  <a:srgbClr val="EC4E20"/>
                </a:solidFill>
                <a:latin typeface="Times New Roman" panose="02020603050405020304" pitchFamily="18" charset="0"/>
                <a:cs typeface="Times New Roman" panose="02020603050405020304" pitchFamily="18" charset="0"/>
                <a:hlinkClick r:id="rId3"/>
              </a:rPr>
              <a:t>Interfaces</a:t>
            </a:r>
            <a:r>
              <a:rPr lang="en-US" sz="2400" dirty="0">
                <a:solidFill>
                  <a:srgbClr val="000000"/>
                </a:solidFill>
                <a:latin typeface="Times New Roman" panose="02020603050405020304" pitchFamily="18" charset="0"/>
                <a:cs typeface="Times New Roman" panose="02020603050405020304" pitchFamily="18" charset="0"/>
              </a:rPr>
              <a:t>. In image below, Class C is derived from interface A and B.</a:t>
            </a:r>
          </a:p>
          <a:p>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3" name="Picture 6" descr="http://javainterviewpoint-7ac9.kxcdn.com/wp-content/uploads/2015/07/Multiple_Inheritance_in_Jav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3517" y="3523129"/>
            <a:ext cx="6070412" cy="3334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550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5789" y="97827"/>
            <a:ext cx="8650941" cy="5909310"/>
          </a:xfrm>
          <a:prstGeom prst="rect">
            <a:avLst/>
          </a:prstGeom>
        </p:spPr>
        <p:txBody>
          <a:bodyPr wrap="square">
            <a:spAutoFit/>
          </a:bodyPr>
          <a:lstStyle/>
          <a:p>
            <a:pPr algn="ctr" fontAlgn="base"/>
            <a:r>
              <a:rPr lang="en-US" b="1" dirty="0">
                <a:solidFill>
                  <a:srgbClr val="000000"/>
                </a:solidFill>
                <a:latin typeface="Open Sans"/>
              </a:rPr>
              <a:t>Important facts about inheritance in Java</a:t>
            </a:r>
          </a:p>
          <a:p>
            <a:pPr algn="ctr" fontAlgn="base"/>
            <a:endParaRPr lang="en-US" dirty="0">
              <a:solidFill>
                <a:srgbClr val="000000"/>
              </a:solidFill>
              <a:latin typeface="Open Sans"/>
            </a:endParaRPr>
          </a:p>
          <a:p>
            <a:pPr algn="just" fontAlgn="base">
              <a:buFont typeface="Arial" panose="020B0604020202020204" pitchFamily="34" charset="0"/>
              <a:buChar char="•"/>
            </a:pPr>
            <a:r>
              <a:rPr lang="en-US" b="1" dirty="0">
                <a:solidFill>
                  <a:srgbClr val="000000"/>
                </a:solidFill>
                <a:latin typeface="Open Sans"/>
              </a:rPr>
              <a:t>Default superclass</a:t>
            </a:r>
            <a:r>
              <a:rPr lang="en-US" dirty="0">
                <a:solidFill>
                  <a:srgbClr val="000000"/>
                </a:solidFill>
                <a:latin typeface="Open Sans"/>
              </a:rPr>
              <a:t>: Except </a:t>
            </a:r>
            <a:r>
              <a:rPr lang="en-US" dirty="0">
                <a:solidFill>
                  <a:srgbClr val="EC4E20"/>
                </a:solidFill>
                <a:latin typeface="Open Sans"/>
                <a:hlinkClick r:id="rId2"/>
              </a:rPr>
              <a:t>Object</a:t>
            </a:r>
            <a:r>
              <a:rPr lang="en-US" dirty="0">
                <a:solidFill>
                  <a:srgbClr val="000000"/>
                </a:solidFill>
                <a:latin typeface="Open Sans"/>
              </a:rPr>
              <a:t> class, which has no superclass, every class has one and only one direct superclass (single inheritance). In the absence of any other explicit superclass, every class is implicitly a subclass of </a:t>
            </a:r>
            <a:r>
              <a:rPr lang="en-US" dirty="0">
                <a:solidFill>
                  <a:srgbClr val="EC4E20"/>
                </a:solidFill>
                <a:latin typeface="Open Sans"/>
                <a:hlinkClick r:id="rId2"/>
              </a:rPr>
              <a:t>Object</a:t>
            </a:r>
            <a:r>
              <a:rPr lang="en-US" dirty="0">
                <a:solidFill>
                  <a:srgbClr val="000000"/>
                </a:solidFill>
                <a:latin typeface="Open Sans"/>
              </a:rPr>
              <a:t> class.</a:t>
            </a:r>
          </a:p>
          <a:p>
            <a:pPr algn="just" fontAlgn="base"/>
            <a:endParaRPr lang="en-US" dirty="0">
              <a:solidFill>
                <a:srgbClr val="000000"/>
              </a:solidFill>
              <a:latin typeface="Open Sans"/>
            </a:endParaRPr>
          </a:p>
          <a:p>
            <a:pPr algn="just" fontAlgn="base">
              <a:buFont typeface="Arial" panose="020B0604020202020204" pitchFamily="34" charset="0"/>
              <a:buChar char="•"/>
            </a:pPr>
            <a:r>
              <a:rPr lang="en-US" b="1" dirty="0">
                <a:solidFill>
                  <a:srgbClr val="000000"/>
                </a:solidFill>
                <a:latin typeface="Open Sans"/>
              </a:rPr>
              <a:t>Superclass can only be one:</a:t>
            </a:r>
            <a:r>
              <a:rPr lang="en-US" dirty="0">
                <a:solidFill>
                  <a:srgbClr val="000000"/>
                </a:solidFill>
                <a:latin typeface="Open Sans"/>
              </a:rPr>
              <a:t> A superclass can have any number of subclasses. But a subclass can have only </a:t>
            </a:r>
            <a:r>
              <a:rPr lang="en-US" b="1" dirty="0">
                <a:solidFill>
                  <a:srgbClr val="000000"/>
                </a:solidFill>
                <a:latin typeface="Open Sans"/>
              </a:rPr>
              <a:t>one</a:t>
            </a:r>
            <a:r>
              <a:rPr lang="en-US" dirty="0">
                <a:solidFill>
                  <a:srgbClr val="000000"/>
                </a:solidFill>
                <a:latin typeface="Open Sans"/>
              </a:rPr>
              <a:t> superclass. This is because Java does not support </a:t>
            </a:r>
            <a:r>
              <a:rPr lang="en-US" dirty="0">
                <a:solidFill>
                  <a:srgbClr val="EC4E20"/>
                </a:solidFill>
                <a:latin typeface="Open Sans"/>
                <a:hlinkClick r:id="rId3"/>
              </a:rPr>
              <a:t>multiple inheritance</a:t>
            </a:r>
            <a:r>
              <a:rPr lang="en-US" dirty="0">
                <a:solidFill>
                  <a:srgbClr val="000000"/>
                </a:solidFill>
                <a:latin typeface="Open Sans"/>
              </a:rPr>
              <a:t> with classes. Although with interfaces, multiple inheritance is supported by java.</a:t>
            </a:r>
          </a:p>
          <a:p>
            <a:pPr algn="just" fontAlgn="base">
              <a:buFont typeface="Arial" panose="020B0604020202020204" pitchFamily="34" charset="0"/>
              <a:buChar char="•"/>
            </a:pPr>
            <a:endParaRPr lang="en-US" dirty="0">
              <a:solidFill>
                <a:srgbClr val="000000"/>
              </a:solidFill>
              <a:latin typeface="Open Sans"/>
            </a:endParaRPr>
          </a:p>
          <a:p>
            <a:pPr algn="just" fontAlgn="base">
              <a:buFont typeface="Arial" panose="020B0604020202020204" pitchFamily="34" charset="0"/>
              <a:buChar char="•"/>
            </a:pPr>
            <a:r>
              <a:rPr lang="en-US" b="1" dirty="0">
                <a:solidFill>
                  <a:srgbClr val="000000"/>
                </a:solidFill>
                <a:latin typeface="Open Sans"/>
              </a:rPr>
              <a:t>Inheriting Constructors: </a:t>
            </a:r>
            <a:r>
              <a:rPr lang="en-US" dirty="0">
                <a:solidFill>
                  <a:srgbClr val="000000"/>
                </a:solidFill>
                <a:latin typeface="Open Sans"/>
              </a:rPr>
              <a:t>A subclass inherits all the members (fields, methods, and nested classes) from its superclass. </a:t>
            </a:r>
            <a:r>
              <a:rPr lang="en-US" b="1" dirty="0">
                <a:solidFill>
                  <a:srgbClr val="000000"/>
                </a:solidFill>
                <a:latin typeface="Open Sans"/>
              </a:rPr>
              <a:t>Constructors are not members, so they are not inherited by subclasses</a:t>
            </a:r>
            <a:r>
              <a:rPr lang="en-US" dirty="0">
                <a:solidFill>
                  <a:srgbClr val="000000"/>
                </a:solidFill>
                <a:latin typeface="Open Sans"/>
              </a:rPr>
              <a:t>, but the constructor of the superclass can be invoked from the subclass.</a:t>
            </a:r>
          </a:p>
          <a:p>
            <a:pPr algn="just" fontAlgn="base">
              <a:buFont typeface="Arial" panose="020B0604020202020204" pitchFamily="34" charset="0"/>
              <a:buChar char="•"/>
            </a:pPr>
            <a:endParaRPr lang="en-US" dirty="0">
              <a:solidFill>
                <a:srgbClr val="000000"/>
              </a:solidFill>
              <a:latin typeface="Open Sans"/>
            </a:endParaRPr>
          </a:p>
          <a:p>
            <a:pPr algn="just" fontAlgn="base">
              <a:buFont typeface="Arial" panose="020B0604020202020204" pitchFamily="34" charset="0"/>
              <a:buChar char="•"/>
            </a:pPr>
            <a:endParaRPr lang="en-US" dirty="0">
              <a:solidFill>
                <a:srgbClr val="000000"/>
              </a:solidFill>
              <a:latin typeface="Open Sans"/>
            </a:endParaRPr>
          </a:p>
          <a:p>
            <a:pPr algn="just" fontAlgn="base">
              <a:buFont typeface="Arial" panose="020B0604020202020204" pitchFamily="34" charset="0"/>
              <a:buChar char="•"/>
            </a:pPr>
            <a:r>
              <a:rPr lang="en-US" b="1" dirty="0">
                <a:solidFill>
                  <a:srgbClr val="000000"/>
                </a:solidFill>
                <a:latin typeface="Open Sans"/>
              </a:rPr>
              <a:t>Private member inheritance:</a:t>
            </a:r>
            <a:r>
              <a:rPr lang="en-US" dirty="0">
                <a:solidFill>
                  <a:srgbClr val="000000"/>
                </a:solidFill>
                <a:latin typeface="Open Sans"/>
              </a:rPr>
              <a:t> A subclass does not inherit the private members of its parent class. However, if the superclass has public or protected methods(like getters and setters) for accessing its private fields, these can also be used by the subclass.</a:t>
            </a:r>
            <a:endParaRPr lang="en-US" b="0" i="0" dirty="0">
              <a:solidFill>
                <a:srgbClr val="000000"/>
              </a:solidFill>
              <a:effectLst/>
              <a:latin typeface="Open Sans"/>
            </a:endParaRPr>
          </a:p>
        </p:txBody>
      </p:sp>
    </p:spTree>
    <p:extLst>
      <p:ext uri="{BB962C8B-B14F-4D97-AF65-F5344CB8AC3E}">
        <p14:creationId xmlns:p14="http://schemas.microsoft.com/office/powerpoint/2010/main" val="1872232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564" y="18454"/>
            <a:ext cx="10157011" cy="6001643"/>
          </a:xfrm>
          <a:prstGeom prst="rect">
            <a:avLst/>
          </a:prstGeom>
        </p:spPr>
        <p:txBody>
          <a:bodyPr wrap="square">
            <a:spAutoFit/>
          </a:bodyPr>
          <a:lstStyle/>
          <a:p>
            <a:r>
              <a:rPr lang="en-US" sz="2800" b="1" dirty="0">
                <a:solidFill>
                  <a:srgbClr val="610B38"/>
                </a:solidFill>
                <a:latin typeface="Times New Roman" panose="02020603050405020304" pitchFamily="18" charset="0"/>
                <a:cs typeface="Times New Roman" panose="02020603050405020304" pitchFamily="18" charset="0"/>
              </a:rPr>
              <a:t>Q) Why multiple inheritance is not supported in java?</a:t>
            </a:r>
          </a:p>
          <a:p>
            <a:r>
              <a:rPr lang="en-US" sz="2800" dirty="0">
                <a:latin typeface="Times New Roman" panose="02020603050405020304" pitchFamily="18" charset="0"/>
                <a:cs typeface="Times New Roman" panose="02020603050405020304" pitchFamily="18" charset="0"/>
              </a:rPr>
              <a:t>To reduce the complexity and simplify the language, multiple inheritance is not supported in java.</a:t>
            </a:r>
          </a:p>
          <a:p>
            <a:r>
              <a:rPr lang="en-US" sz="2800" dirty="0">
                <a:latin typeface="Times New Roman" panose="02020603050405020304" pitchFamily="18" charset="0"/>
                <a:cs typeface="Times New Roman" panose="02020603050405020304" pitchFamily="18" charset="0"/>
              </a:rPr>
              <a:t>Consider a scenario where A, B and C are three classes. The C class inherits A and B classes. If A and B classes have same method and you call it from child class object, there will be ambiguity to call method of A or B class.</a:t>
            </a:r>
          </a:p>
          <a:p>
            <a:endParaRPr lang="en-US" sz="28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The problem occurs when there exist methods with same signature in both the super classes and subclass. On calling the method, the compiler cannot determine which class method to be called and even on calling which class method gets the priority.</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028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564" y="18454"/>
            <a:ext cx="10157011" cy="7201972"/>
          </a:xfrm>
          <a:prstGeom prst="rect">
            <a:avLst/>
          </a:prstGeom>
        </p:spPr>
        <p:txBody>
          <a:bodyPr wrap="square">
            <a:spAutoFit/>
          </a:bodyPr>
          <a:lstStyle/>
          <a:p>
            <a:r>
              <a:rPr lang="en-US" sz="3200" b="1" dirty="0"/>
              <a:t>Example </a:t>
            </a:r>
          </a:p>
          <a:p>
            <a:r>
              <a:rPr lang="en-US" sz="3200" b="1" dirty="0"/>
              <a:t>class</a:t>
            </a:r>
            <a:r>
              <a:rPr lang="en-US" sz="3200" dirty="0"/>
              <a:t> A{  </a:t>
            </a:r>
          </a:p>
          <a:p>
            <a:r>
              <a:rPr lang="en-US" sz="3200" b="1" dirty="0"/>
              <a:t>void</a:t>
            </a:r>
            <a:r>
              <a:rPr lang="en-US" sz="3200" dirty="0"/>
              <a:t> </a:t>
            </a:r>
            <a:r>
              <a:rPr lang="en-US" sz="3200" dirty="0" err="1"/>
              <a:t>msg</a:t>
            </a:r>
            <a:r>
              <a:rPr lang="en-US" sz="3200" dirty="0"/>
              <a:t>(){</a:t>
            </a:r>
            <a:r>
              <a:rPr lang="en-US" sz="3200" dirty="0" err="1"/>
              <a:t>System.out.println</a:t>
            </a:r>
            <a:r>
              <a:rPr lang="en-US" sz="3200" dirty="0"/>
              <a:t>("Hello");}  </a:t>
            </a:r>
          </a:p>
          <a:p>
            <a:r>
              <a:rPr lang="en-US" sz="3200" dirty="0"/>
              <a:t>}  </a:t>
            </a:r>
          </a:p>
          <a:p>
            <a:r>
              <a:rPr lang="en-US" sz="3200" b="1" dirty="0"/>
              <a:t>class</a:t>
            </a:r>
            <a:r>
              <a:rPr lang="en-US" sz="3200" dirty="0"/>
              <a:t> B{  </a:t>
            </a:r>
          </a:p>
          <a:p>
            <a:r>
              <a:rPr lang="en-US" sz="3200" b="1" dirty="0"/>
              <a:t>void</a:t>
            </a:r>
            <a:r>
              <a:rPr lang="en-US" sz="3200" dirty="0"/>
              <a:t> </a:t>
            </a:r>
            <a:r>
              <a:rPr lang="en-US" sz="3200" dirty="0" err="1"/>
              <a:t>msg</a:t>
            </a:r>
            <a:r>
              <a:rPr lang="en-US" sz="3200" dirty="0"/>
              <a:t>(){</a:t>
            </a:r>
            <a:r>
              <a:rPr lang="en-US" sz="3200" dirty="0" err="1"/>
              <a:t>System.out.println</a:t>
            </a:r>
            <a:r>
              <a:rPr lang="en-US" sz="3200" dirty="0"/>
              <a:t>("Welcome");}  </a:t>
            </a:r>
          </a:p>
          <a:p>
            <a:r>
              <a:rPr lang="en-US" sz="3200" dirty="0"/>
              <a:t>}  </a:t>
            </a:r>
          </a:p>
          <a:p>
            <a:r>
              <a:rPr lang="en-US" sz="3200" b="1" dirty="0"/>
              <a:t>class</a:t>
            </a:r>
            <a:r>
              <a:rPr lang="en-US" sz="3200" dirty="0"/>
              <a:t> C </a:t>
            </a:r>
            <a:r>
              <a:rPr lang="en-US" sz="3200" b="1" dirty="0"/>
              <a:t>extends</a:t>
            </a:r>
            <a:r>
              <a:rPr lang="en-US" sz="3200" dirty="0"/>
              <a:t> A,B{//suppose if it were  </a:t>
            </a:r>
          </a:p>
          <a:p>
            <a:r>
              <a:rPr lang="en-US" sz="3200" dirty="0"/>
              <a:t>   </a:t>
            </a:r>
          </a:p>
          <a:p>
            <a:r>
              <a:rPr lang="en-US" sz="3200" dirty="0"/>
              <a:t> Public Static </a:t>
            </a:r>
            <a:r>
              <a:rPr lang="en-US" sz="3200" b="1" dirty="0"/>
              <a:t>void</a:t>
            </a:r>
            <a:r>
              <a:rPr lang="en-US" sz="3200" dirty="0"/>
              <a:t> main(String </a:t>
            </a:r>
            <a:r>
              <a:rPr lang="en-US" sz="3200" dirty="0" err="1"/>
              <a:t>args</a:t>
            </a:r>
            <a:r>
              <a:rPr lang="en-US" sz="3200" dirty="0"/>
              <a:t>[]){  </a:t>
            </a:r>
          </a:p>
          <a:p>
            <a:r>
              <a:rPr lang="en-US" sz="3200" dirty="0"/>
              <a:t>   C </a:t>
            </a:r>
            <a:r>
              <a:rPr lang="en-US" sz="3200" dirty="0" err="1"/>
              <a:t>obj</a:t>
            </a:r>
            <a:r>
              <a:rPr lang="en-US" sz="3200" dirty="0"/>
              <a:t>=</a:t>
            </a:r>
            <a:r>
              <a:rPr lang="en-US" sz="3200" b="1" dirty="0"/>
              <a:t>new</a:t>
            </a:r>
            <a:r>
              <a:rPr lang="en-US" sz="3200" dirty="0"/>
              <a:t> C();  </a:t>
            </a:r>
          </a:p>
          <a:p>
            <a:r>
              <a:rPr lang="en-US" sz="3200" dirty="0"/>
              <a:t>   obj.msg();//Now which </a:t>
            </a:r>
            <a:r>
              <a:rPr lang="en-US" sz="3200" dirty="0" err="1"/>
              <a:t>msg</a:t>
            </a:r>
            <a:r>
              <a:rPr lang="en-US" sz="3200" dirty="0"/>
              <a:t>() method would be invoked? } }  </a:t>
            </a:r>
          </a:p>
          <a:p>
            <a:br>
              <a:rPr lang="en-US" dirty="0"/>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776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6163" y="301610"/>
            <a:ext cx="11058179" cy="5523563"/>
          </a:xfrm>
          <a:prstGeom prst="rect">
            <a:avLst/>
          </a:prstGeom>
        </p:spPr>
        <p:txBody>
          <a:bodyPr wrap="square">
            <a:spAutoFit/>
          </a:bodyPr>
          <a:lstStyle/>
          <a:p>
            <a:pPr algn="just">
              <a:lnSpc>
                <a:spcPct val="107000"/>
              </a:lnSpc>
            </a:pPr>
            <a:r>
              <a:rPr lang="en-US" sz="3200" b="1" dirty="0">
                <a:latin typeface="Times New Roman" panose="02020603050405020304" pitchFamily="18" charset="0"/>
                <a:ea typeface="Calibri" panose="020F0502020204030204" pitchFamily="34" charset="0"/>
                <a:cs typeface="Times New Roman" panose="02020603050405020304" pitchFamily="18" charset="0"/>
              </a:rPr>
              <a:t>Static Block : </a:t>
            </a:r>
            <a:r>
              <a:rPr lang="en-US" sz="2800" dirty="0">
                <a:latin typeface="Times New Roman" panose="02020603050405020304" pitchFamily="18" charset="0"/>
                <a:cs typeface="Times New Roman" panose="02020603050405020304" pitchFamily="18" charset="0"/>
              </a:rPr>
              <a:t>Java supports a special block, called static block (also called static clause) which can be used for static initializations of a class. This code inside static block is executed </a:t>
            </a:r>
            <a:r>
              <a:rPr lang="en-US" sz="2800" b="1" dirty="0">
                <a:latin typeface="Times New Roman" panose="02020603050405020304" pitchFamily="18" charset="0"/>
                <a:cs typeface="Times New Roman" panose="02020603050405020304" pitchFamily="18" charset="0"/>
              </a:rPr>
              <a:t>only once</a:t>
            </a:r>
            <a:r>
              <a:rPr lang="en-US" sz="2800" dirty="0">
                <a:latin typeface="Times New Roman" panose="02020603050405020304" pitchFamily="18" charset="0"/>
                <a:cs typeface="Times New Roman" panose="02020603050405020304" pitchFamily="18" charset="0"/>
              </a:rPr>
              <a:t>: the first time you make an object of that class or the first time you access a static member of that class (even if you never make an object of that class). For example, check output of following Java program.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3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07000"/>
              </a:lnSpc>
            </a:pPr>
            <a:r>
              <a:rPr lang="en-US" sz="3200" dirty="0">
                <a:latin typeface="Times New Roman" panose="02020603050405020304" pitchFamily="18" charset="0"/>
                <a:ea typeface="Calibri" panose="020F0502020204030204" pitchFamily="34" charset="0"/>
                <a:cs typeface="Times New Roman" panose="02020603050405020304" pitchFamily="18" charset="0"/>
              </a:rPr>
              <a:t>A </a:t>
            </a:r>
            <a:r>
              <a:rPr lang="en-US" sz="3200" b="1" dirty="0">
                <a:latin typeface="Times New Roman" panose="02020603050405020304" pitchFamily="18" charset="0"/>
                <a:ea typeface="Calibri" panose="020F0502020204030204" pitchFamily="34" charset="0"/>
                <a:cs typeface="Times New Roman" panose="02020603050405020304" pitchFamily="18" charset="0"/>
              </a:rPr>
              <a:t>static initialization block </a:t>
            </a:r>
            <a:r>
              <a:rPr lang="en-US" sz="3200" dirty="0">
                <a:latin typeface="Times New Roman" panose="02020603050405020304" pitchFamily="18" charset="0"/>
                <a:ea typeface="Calibri" panose="020F0502020204030204" pitchFamily="34" charset="0"/>
                <a:cs typeface="Times New Roman" panose="02020603050405020304" pitchFamily="18" charset="0"/>
              </a:rPr>
              <a:t>is a block defined using the keyword static and is executed once when the class is loaded. A static initialization block can initialize only static data members of the class.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2758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989" y="803719"/>
            <a:ext cx="9950824" cy="5632311"/>
          </a:xfrm>
          <a:prstGeom prst="rect">
            <a:avLst/>
          </a:prstGeom>
        </p:spPr>
        <p:txBody>
          <a:bodyPr wrap="square">
            <a:spAutoFit/>
          </a:bodyPr>
          <a:lstStyle/>
          <a:p>
            <a:pPr algn="just"/>
            <a:r>
              <a:rPr lang="en-US" sz="3600" b="1" dirty="0">
                <a:solidFill>
                  <a:srgbClr val="222222"/>
                </a:solidFill>
                <a:latin typeface="Times New Roman" panose="02020603050405020304" pitchFamily="18" charset="0"/>
                <a:cs typeface="Times New Roman" panose="02020603050405020304" pitchFamily="18" charset="0"/>
              </a:rPr>
              <a:t>Static blocks</a:t>
            </a:r>
            <a:r>
              <a:rPr lang="en-US" sz="3600" dirty="0">
                <a:solidFill>
                  <a:srgbClr val="222222"/>
                </a:solidFill>
                <a:latin typeface="Times New Roman" panose="02020603050405020304" pitchFamily="18" charset="0"/>
                <a:cs typeface="Times New Roman" panose="02020603050405020304" pitchFamily="18" charset="0"/>
              </a:rPr>
              <a:t> are nothing but a normal </a:t>
            </a:r>
            <a:r>
              <a:rPr lang="en-US" sz="3600" b="1" dirty="0">
                <a:solidFill>
                  <a:srgbClr val="222222"/>
                </a:solidFill>
                <a:latin typeface="Times New Roman" panose="02020603050405020304" pitchFamily="18" charset="0"/>
                <a:cs typeface="Times New Roman" panose="02020603050405020304" pitchFamily="18" charset="0"/>
              </a:rPr>
              <a:t>block</a:t>
            </a:r>
            <a:r>
              <a:rPr lang="en-US" sz="3600" dirty="0">
                <a:solidFill>
                  <a:srgbClr val="222222"/>
                </a:solidFill>
                <a:latin typeface="Times New Roman" panose="02020603050405020304" pitchFamily="18" charset="0"/>
                <a:cs typeface="Times New Roman" panose="02020603050405020304" pitchFamily="18" charset="0"/>
              </a:rPr>
              <a:t> of code, enclosed in braces { }, preceded with </a:t>
            </a:r>
            <a:r>
              <a:rPr lang="en-US" sz="3600" b="1" dirty="0">
                <a:solidFill>
                  <a:srgbClr val="222222"/>
                </a:solidFill>
                <a:latin typeface="Times New Roman" panose="02020603050405020304" pitchFamily="18" charset="0"/>
                <a:cs typeface="Times New Roman" panose="02020603050405020304" pitchFamily="18" charset="0"/>
              </a:rPr>
              <a:t>static</a:t>
            </a:r>
            <a:r>
              <a:rPr lang="en-US" sz="3600" dirty="0">
                <a:solidFill>
                  <a:srgbClr val="222222"/>
                </a:solidFill>
                <a:latin typeface="Times New Roman" panose="02020603050405020304" pitchFamily="18" charset="0"/>
                <a:cs typeface="Times New Roman" panose="02020603050405020304" pitchFamily="18" charset="0"/>
              </a:rPr>
              <a:t> keyword. </a:t>
            </a:r>
          </a:p>
          <a:p>
            <a:pPr algn="just"/>
            <a:endParaRPr lang="en-US" sz="3600" dirty="0">
              <a:solidFill>
                <a:srgbClr val="222222"/>
              </a:solidFill>
              <a:latin typeface="Times New Roman" panose="02020603050405020304" pitchFamily="18" charset="0"/>
              <a:cs typeface="Times New Roman" panose="02020603050405020304" pitchFamily="18" charset="0"/>
            </a:endParaRPr>
          </a:p>
          <a:p>
            <a:pPr algn="just"/>
            <a:r>
              <a:rPr lang="en-US" sz="3600" dirty="0">
                <a:solidFill>
                  <a:srgbClr val="222222"/>
                </a:solidFill>
                <a:latin typeface="Times New Roman" panose="02020603050405020304" pitchFamily="18" charset="0"/>
                <a:cs typeface="Times New Roman" panose="02020603050405020304" pitchFamily="18" charset="0"/>
              </a:rPr>
              <a:t>These </a:t>
            </a:r>
            <a:r>
              <a:rPr lang="en-US" sz="3600" b="1" dirty="0">
                <a:solidFill>
                  <a:srgbClr val="222222"/>
                </a:solidFill>
                <a:latin typeface="Times New Roman" panose="02020603050405020304" pitchFamily="18" charset="0"/>
                <a:cs typeface="Times New Roman" panose="02020603050405020304" pitchFamily="18" charset="0"/>
              </a:rPr>
              <a:t>static blocks</a:t>
            </a:r>
            <a:r>
              <a:rPr lang="en-US" sz="3600" dirty="0">
                <a:solidFill>
                  <a:srgbClr val="222222"/>
                </a:solidFill>
                <a:latin typeface="Times New Roman" panose="02020603050405020304" pitchFamily="18" charset="0"/>
                <a:cs typeface="Times New Roman" panose="02020603050405020304" pitchFamily="18" charset="0"/>
              </a:rPr>
              <a:t> will be called when JVM loads the class into memory. </a:t>
            </a:r>
          </a:p>
          <a:p>
            <a:pPr algn="just"/>
            <a:endParaRPr lang="en-US" sz="3600" dirty="0">
              <a:solidFill>
                <a:srgbClr val="222222"/>
              </a:solidFill>
              <a:latin typeface="Times New Roman" panose="02020603050405020304" pitchFamily="18" charset="0"/>
              <a:cs typeface="Times New Roman" panose="02020603050405020304" pitchFamily="18" charset="0"/>
            </a:endParaRPr>
          </a:p>
          <a:p>
            <a:pPr algn="just"/>
            <a:r>
              <a:rPr lang="en-US" sz="3600" dirty="0">
                <a:solidFill>
                  <a:srgbClr val="222222"/>
                </a:solidFill>
                <a:latin typeface="Times New Roman" panose="02020603050405020304" pitchFamily="18" charset="0"/>
                <a:cs typeface="Times New Roman" panose="02020603050405020304" pitchFamily="18" charset="0"/>
              </a:rPr>
              <a:t>Incase a class has multiple </a:t>
            </a:r>
            <a:r>
              <a:rPr lang="en-US" sz="3600" b="1" dirty="0">
                <a:solidFill>
                  <a:srgbClr val="222222"/>
                </a:solidFill>
                <a:latin typeface="Times New Roman" panose="02020603050405020304" pitchFamily="18" charset="0"/>
                <a:cs typeface="Times New Roman" panose="02020603050405020304" pitchFamily="18" charset="0"/>
              </a:rPr>
              <a:t>static blocks</a:t>
            </a:r>
            <a:r>
              <a:rPr lang="en-US" sz="3600" dirty="0">
                <a:solidFill>
                  <a:srgbClr val="222222"/>
                </a:solidFill>
                <a:latin typeface="Times New Roman" panose="02020603050405020304" pitchFamily="18" charset="0"/>
                <a:cs typeface="Times New Roman" panose="02020603050405020304" pitchFamily="18" charset="0"/>
              </a:rPr>
              <a:t> across the class, then JVM combines all these </a:t>
            </a:r>
            <a:r>
              <a:rPr lang="en-US" sz="3600" b="1" dirty="0">
                <a:solidFill>
                  <a:srgbClr val="222222"/>
                </a:solidFill>
                <a:latin typeface="Times New Roman" panose="02020603050405020304" pitchFamily="18" charset="0"/>
                <a:cs typeface="Times New Roman" panose="02020603050405020304" pitchFamily="18" charset="0"/>
              </a:rPr>
              <a:t>blocks</a:t>
            </a:r>
            <a:r>
              <a:rPr lang="en-US" sz="3600" dirty="0">
                <a:solidFill>
                  <a:srgbClr val="222222"/>
                </a:solidFill>
                <a:latin typeface="Times New Roman" panose="02020603050405020304" pitchFamily="18" charset="0"/>
                <a:cs typeface="Times New Roman" panose="02020603050405020304" pitchFamily="18" charset="0"/>
              </a:rPr>
              <a:t> as a single </a:t>
            </a:r>
            <a:r>
              <a:rPr lang="en-US" sz="3600" b="1" dirty="0">
                <a:solidFill>
                  <a:srgbClr val="222222"/>
                </a:solidFill>
                <a:latin typeface="Times New Roman" panose="02020603050405020304" pitchFamily="18" charset="0"/>
                <a:cs typeface="Times New Roman" panose="02020603050405020304" pitchFamily="18" charset="0"/>
              </a:rPr>
              <a:t>block</a:t>
            </a:r>
            <a:r>
              <a:rPr lang="en-US" sz="3600" dirty="0">
                <a:solidFill>
                  <a:srgbClr val="222222"/>
                </a:solidFill>
                <a:latin typeface="Times New Roman" panose="02020603050405020304" pitchFamily="18" charset="0"/>
                <a:cs typeface="Times New Roman" panose="02020603050405020304" pitchFamily="18" charset="0"/>
              </a:rPr>
              <a:t> of code and executes it.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206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77383880"/>
              </p:ext>
            </p:extLst>
          </p:nvPr>
        </p:nvGraphicFramePr>
        <p:xfrm>
          <a:off x="773065" y="-5227"/>
          <a:ext cx="7833053" cy="6400800"/>
        </p:xfrm>
        <a:graphic>
          <a:graphicData uri="http://schemas.openxmlformats.org/drawingml/2006/table">
            <a:tbl>
              <a:tblPr/>
              <a:tblGrid>
                <a:gridCol w="7833053">
                  <a:extLst>
                    <a:ext uri="{9D8B030D-6E8A-4147-A177-3AD203B41FA5}">
                      <a16:colId xmlns:a16="http://schemas.microsoft.com/office/drawing/2014/main" val="1195933928"/>
                    </a:ext>
                  </a:extLst>
                </a:gridCol>
              </a:tblGrid>
              <a:tr h="3416300">
                <a:tc>
                  <a:txBody>
                    <a:bodyPr/>
                    <a:lstStyle/>
                    <a:p>
                      <a:pPr algn="l" rtl="0" fontAlgn="base"/>
                      <a:r>
                        <a:rPr lang="en-US" sz="900" b="0" i="0" dirty="0">
                          <a:effectLst/>
                          <a:latin typeface="Consolas" panose="020B0609020204030204" pitchFamily="49" charset="0"/>
                        </a:rPr>
                        <a:t>//</a:t>
                      </a:r>
                      <a:r>
                        <a:rPr lang="en-US" sz="2000" b="0" i="0" dirty="0">
                          <a:effectLst/>
                          <a:latin typeface="Times New Roman" panose="02020603050405020304" pitchFamily="18" charset="0"/>
                          <a:cs typeface="Times New Roman" panose="02020603050405020304" pitchFamily="18" charset="0"/>
                        </a:rPr>
                        <a:t> filename: Main.java</a:t>
                      </a:r>
                    </a:p>
                    <a:p>
                      <a:pPr algn="l" rtl="0" fontAlgn="base"/>
                      <a:r>
                        <a:rPr lang="en-US" sz="2000" b="0" i="0" dirty="0">
                          <a:effectLst/>
                          <a:latin typeface="Times New Roman" panose="02020603050405020304" pitchFamily="18" charset="0"/>
                          <a:cs typeface="Times New Roman" panose="02020603050405020304" pitchFamily="18" charset="0"/>
                        </a:rPr>
                        <a:t>class Test {</a:t>
                      </a:r>
                    </a:p>
                    <a:p>
                      <a:pPr algn="l" rtl="0" fontAlgn="base"/>
                      <a:r>
                        <a:rPr lang="en-US" sz="2000" b="0" i="0" dirty="0">
                          <a:effectLst/>
                          <a:latin typeface="Times New Roman" panose="02020603050405020304" pitchFamily="18" charset="0"/>
                          <a:cs typeface="Times New Roman" panose="02020603050405020304" pitchFamily="18" charset="0"/>
                        </a:rPr>
                        <a:t>    static </a:t>
                      </a:r>
                      <a:r>
                        <a:rPr lang="en-US" sz="2000" b="0" i="0" dirty="0" err="1">
                          <a:effectLst/>
                          <a:latin typeface="Times New Roman" panose="02020603050405020304" pitchFamily="18" charset="0"/>
                          <a:cs typeface="Times New Roman" panose="02020603050405020304" pitchFamily="18" charset="0"/>
                        </a:rPr>
                        <a:t>int</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i</a:t>
                      </a:r>
                      <a:r>
                        <a:rPr lang="en-US" sz="2000" b="0" i="0" dirty="0">
                          <a:effectLst/>
                          <a:latin typeface="Times New Roman" panose="02020603050405020304" pitchFamily="18" charset="0"/>
                          <a:cs typeface="Times New Roman" panose="02020603050405020304" pitchFamily="18" charset="0"/>
                        </a:rPr>
                        <a:t>;</a:t>
                      </a:r>
                    </a:p>
                    <a:p>
                      <a:pPr algn="l" rtl="0" fontAlgn="base"/>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int</a:t>
                      </a:r>
                      <a:r>
                        <a:rPr lang="en-US" sz="2000" b="0" i="0" dirty="0">
                          <a:effectLst/>
                          <a:latin typeface="Times New Roman" panose="02020603050405020304" pitchFamily="18" charset="0"/>
                          <a:cs typeface="Times New Roman" panose="02020603050405020304" pitchFamily="18" charset="0"/>
                        </a:rPr>
                        <a:t> j;</a:t>
                      </a:r>
                    </a:p>
                    <a:p>
                      <a:pPr algn="l" rtl="0" fontAlgn="base"/>
                      <a:r>
                        <a:rPr lang="en-US" sz="2000" b="0" i="0" dirty="0">
                          <a:effectLst/>
                          <a:latin typeface="Times New Roman" panose="02020603050405020304" pitchFamily="18" charset="0"/>
                          <a:cs typeface="Times New Roman" panose="02020603050405020304" pitchFamily="18" charset="0"/>
                        </a:rPr>
                        <a:t>     </a:t>
                      </a:r>
                    </a:p>
                    <a:p>
                      <a:pPr algn="l" rtl="0" fontAlgn="base"/>
                      <a:r>
                        <a:rPr lang="en-US" sz="2000" b="0" i="0" dirty="0">
                          <a:effectLst/>
                          <a:latin typeface="Times New Roman" panose="02020603050405020304" pitchFamily="18" charset="0"/>
                          <a:cs typeface="Times New Roman" panose="02020603050405020304" pitchFamily="18" charset="0"/>
                        </a:rPr>
                        <a:t>    // start of static block </a:t>
                      </a:r>
                    </a:p>
                    <a:p>
                      <a:pPr algn="l" rtl="0" fontAlgn="base"/>
                      <a:r>
                        <a:rPr lang="en-US" sz="2000" b="0" i="0" dirty="0">
                          <a:effectLst/>
                          <a:latin typeface="Times New Roman" panose="02020603050405020304" pitchFamily="18" charset="0"/>
                          <a:cs typeface="Times New Roman" panose="02020603050405020304" pitchFamily="18" charset="0"/>
                        </a:rPr>
                        <a:t>    static {</a:t>
                      </a:r>
                    </a:p>
                    <a:p>
                      <a:pPr algn="l" rtl="0" fontAlgn="base"/>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i</a:t>
                      </a:r>
                      <a:r>
                        <a:rPr lang="en-US" sz="2000" b="0" i="0" dirty="0">
                          <a:effectLst/>
                          <a:latin typeface="Times New Roman" panose="02020603050405020304" pitchFamily="18" charset="0"/>
                          <a:cs typeface="Times New Roman" panose="02020603050405020304" pitchFamily="18" charset="0"/>
                        </a:rPr>
                        <a:t> = 10;</a:t>
                      </a:r>
                    </a:p>
                    <a:p>
                      <a:pPr algn="l" rtl="0" fontAlgn="base"/>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System.out.println</a:t>
                      </a:r>
                      <a:r>
                        <a:rPr lang="en-US" sz="2000" b="0" i="0" dirty="0">
                          <a:effectLst/>
                          <a:latin typeface="Times New Roman" panose="02020603050405020304" pitchFamily="18" charset="0"/>
                          <a:cs typeface="Times New Roman" panose="02020603050405020304" pitchFamily="18" charset="0"/>
                        </a:rPr>
                        <a:t>("static block called ");</a:t>
                      </a:r>
                    </a:p>
                    <a:p>
                      <a:pPr algn="l" rtl="0" fontAlgn="base"/>
                      <a:r>
                        <a:rPr lang="en-US" sz="2000" b="0" i="0" dirty="0">
                          <a:effectLst/>
                          <a:latin typeface="Times New Roman" panose="02020603050405020304" pitchFamily="18" charset="0"/>
                          <a:cs typeface="Times New Roman" panose="02020603050405020304" pitchFamily="18" charset="0"/>
                        </a:rPr>
                        <a:t>    }</a:t>
                      </a:r>
                    </a:p>
                    <a:p>
                      <a:pPr algn="l" rtl="0" fontAlgn="base"/>
                      <a:r>
                        <a:rPr lang="en-US" sz="2000" b="0" i="0" dirty="0">
                          <a:effectLst/>
                          <a:latin typeface="Times New Roman" panose="02020603050405020304" pitchFamily="18" charset="0"/>
                          <a:cs typeface="Times New Roman" panose="02020603050405020304" pitchFamily="18" charset="0"/>
                        </a:rPr>
                        <a:t>    // end of static block </a:t>
                      </a:r>
                    </a:p>
                    <a:p>
                      <a:pPr algn="l" rtl="0" fontAlgn="base"/>
                      <a:r>
                        <a:rPr lang="en-US" sz="2000" b="0" i="0" dirty="0">
                          <a:effectLst/>
                          <a:latin typeface="Times New Roman" panose="02020603050405020304" pitchFamily="18" charset="0"/>
                          <a:cs typeface="Times New Roman" panose="02020603050405020304" pitchFamily="18" charset="0"/>
                        </a:rPr>
                        <a:t>}</a:t>
                      </a:r>
                    </a:p>
                    <a:p>
                      <a:pPr algn="l" rtl="0" fontAlgn="base"/>
                      <a:r>
                        <a:rPr lang="en-US" sz="2000" b="0" i="0" dirty="0">
                          <a:effectLst/>
                          <a:latin typeface="Times New Roman" panose="02020603050405020304" pitchFamily="18" charset="0"/>
                          <a:cs typeface="Times New Roman" panose="02020603050405020304" pitchFamily="18" charset="0"/>
                        </a:rPr>
                        <a:t> </a:t>
                      </a:r>
                    </a:p>
                    <a:p>
                      <a:pPr algn="l" rtl="0" fontAlgn="base"/>
                      <a:r>
                        <a:rPr lang="en-US" sz="2000" b="0" i="0" dirty="0">
                          <a:effectLst/>
                          <a:latin typeface="Times New Roman" panose="02020603050405020304" pitchFamily="18" charset="0"/>
                          <a:cs typeface="Times New Roman" panose="02020603050405020304" pitchFamily="18" charset="0"/>
                        </a:rPr>
                        <a:t>class Main {</a:t>
                      </a:r>
                    </a:p>
                    <a:p>
                      <a:pPr algn="l" rtl="0" fontAlgn="base"/>
                      <a:r>
                        <a:rPr lang="en-US" sz="2000" b="0" i="0" dirty="0">
                          <a:effectLst/>
                          <a:latin typeface="Times New Roman" panose="02020603050405020304" pitchFamily="18" charset="0"/>
                          <a:cs typeface="Times New Roman" panose="02020603050405020304" pitchFamily="18" charset="0"/>
                        </a:rPr>
                        <a:t>    public static void main(String </a:t>
                      </a:r>
                      <a:r>
                        <a:rPr lang="en-US" sz="2000" b="0" i="0" dirty="0" err="1">
                          <a:effectLst/>
                          <a:latin typeface="Times New Roman" panose="02020603050405020304" pitchFamily="18" charset="0"/>
                          <a:cs typeface="Times New Roman" panose="02020603050405020304" pitchFamily="18" charset="0"/>
                        </a:rPr>
                        <a:t>args</a:t>
                      </a:r>
                      <a:r>
                        <a:rPr lang="en-US" sz="2000" b="0" i="0" dirty="0">
                          <a:effectLst/>
                          <a:latin typeface="Times New Roman" panose="02020603050405020304" pitchFamily="18" charset="0"/>
                          <a:cs typeface="Times New Roman" panose="02020603050405020304" pitchFamily="18" charset="0"/>
                        </a:rPr>
                        <a:t>[]) {</a:t>
                      </a:r>
                    </a:p>
                    <a:p>
                      <a:pPr algn="l" rtl="0" fontAlgn="base"/>
                      <a:r>
                        <a:rPr lang="en-US" sz="2000" b="0" i="0" dirty="0">
                          <a:effectLst/>
                          <a:latin typeface="Times New Roman" panose="02020603050405020304" pitchFamily="18" charset="0"/>
                          <a:cs typeface="Times New Roman" panose="02020603050405020304" pitchFamily="18" charset="0"/>
                        </a:rPr>
                        <a:t> </a:t>
                      </a:r>
                    </a:p>
                    <a:p>
                      <a:pPr algn="l" rtl="0" fontAlgn="base"/>
                      <a:r>
                        <a:rPr lang="en-US" sz="2000" b="0" i="0" dirty="0">
                          <a:effectLst/>
                          <a:latin typeface="Times New Roman" panose="02020603050405020304" pitchFamily="18" charset="0"/>
                          <a:cs typeface="Times New Roman" panose="02020603050405020304" pitchFamily="18" charset="0"/>
                        </a:rPr>
                        <a:t>        // Although we don't have an object of Test, static block is </a:t>
                      </a:r>
                    </a:p>
                    <a:p>
                      <a:pPr algn="l" rtl="0" fontAlgn="base"/>
                      <a:r>
                        <a:rPr lang="en-US" sz="2000" b="0" i="0" dirty="0">
                          <a:effectLst/>
                          <a:latin typeface="Times New Roman" panose="02020603050405020304" pitchFamily="18" charset="0"/>
                          <a:cs typeface="Times New Roman" panose="02020603050405020304" pitchFamily="18" charset="0"/>
                        </a:rPr>
                        <a:t>        // called because </a:t>
                      </a:r>
                      <a:r>
                        <a:rPr lang="en-US" sz="2000" b="0" i="0" dirty="0" err="1">
                          <a:effectLst/>
                          <a:latin typeface="Times New Roman" panose="02020603050405020304" pitchFamily="18" charset="0"/>
                          <a:cs typeface="Times New Roman" panose="02020603050405020304" pitchFamily="18" charset="0"/>
                        </a:rPr>
                        <a:t>i</a:t>
                      </a:r>
                      <a:r>
                        <a:rPr lang="en-US" sz="2000" b="0" i="0" dirty="0">
                          <a:effectLst/>
                          <a:latin typeface="Times New Roman" panose="02020603050405020304" pitchFamily="18" charset="0"/>
                          <a:cs typeface="Times New Roman" panose="02020603050405020304" pitchFamily="18" charset="0"/>
                        </a:rPr>
                        <a:t> is being accessed in following statement.</a:t>
                      </a:r>
                    </a:p>
                    <a:p>
                      <a:pPr algn="l" rtl="0" fontAlgn="base"/>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System.out.println</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Test.i</a:t>
                      </a:r>
                      <a:r>
                        <a:rPr lang="en-US" sz="2000" b="0" i="0" dirty="0">
                          <a:effectLst/>
                          <a:latin typeface="Times New Roman" panose="02020603050405020304" pitchFamily="18" charset="0"/>
                          <a:cs typeface="Times New Roman" panose="02020603050405020304" pitchFamily="18" charset="0"/>
                        </a:rPr>
                        <a:t>); </a:t>
                      </a:r>
                    </a:p>
                    <a:p>
                      <a:pPr algn="l" rtl="0" fontAlgn="base"/>
                      <a:r>
                        <a:rPr lang="en-US" sz="2000" b="0" i="0" dirty="0">
                          <a:effectLst/>
                          <a:latin typeface="Times New Roman" panose="02020603050405020304" pitchFamily="18" charset="0"/>
                          <a:cs typeface="Times New Roman" panose="02020603050405020304" pitchFamily="18" charset="0"/>
                        </a:rPr>
                        <a:t>    }</a:t>
                      </a:r>
                    </a:p>
                    <a:p>
                      <a:pPr algn="l" rtl="0" fontAlgn="base"/>
                      <a:r>
                        <a:rPr lang="en-US" sz="2000" b="0" i="0" dirty="0">
                          <a:effectLst/>
                          <a:latin typeface="Times New Roman" panose="02020603050405020304" pitchFamily="18" charset="0"/>
                          <a:cs typeface="Times New Roman" panose="02020603050405020304" pitchFamily="18" charset="0"/>
                        </a:rPr>
                        <a:t>}</a:t>
                      </a:r>
                    </a:p>
                  </a:txBody>
                  <a:tcPr marL="0" marR="0" marT="0" marB="0" anchor="ctr">
                    <a:lnL>
                      <a:noFill/>
                    </a:lnL>
                    <a:lnR>
                      <a:noFill/>
                    </a:lnR>
                    <a:lnT>
                      <a:noFill/>
                    </a:lnT>
                    <a:lnB>
                      <a:noFill/>
                    </a:lnB>
                  </a:tcPr>
                </a:tc>
                <a:extLst>
                  <a:ext uri="{0D108BD9-81ED-4DB2-BD59-A6C34878D82A}">
                    <a16:rowId xmlns:a16="http://schemas.microsoft.com/office/drawing/2014/main" val="1003236051"/>
                  </a:ext>
                </a:extLst>
              </a:tr>
            </a:tbl>
          </a:graphicData>
        </a:graphic>
      </p:graphicFrame>
      <p:sp>
        <p:nvSpPr>
          <p:cNvPr id="3" name="Rectangle 2"/>
          <p:cNvSpPr/>
          <p:nvPr/>
        </p:nvSpPr>
        <p:spPr>
          <a:xfrm>
            <a:off x="7095571" y="2550480"/>
            <a:ext cx="4253747" cy="1754326"/>
          </a:xfrm>
          <a:prstGeom prst="rect">
            <a:avLst/>
          </a:prstGeom>
        </p:spPr>
        <p:txBody>
          <a:bodyPr wrap="square">
            <a:spAutoFit/>
          </a:bodyPr>
          <a:lstStyle/>
          <a:p>
            <a:r>
              <a:rPr lang="en-US" sz="3600" dirty="0">
                <a:solidFill>
                  <a:srgbClr val="000000"/>
                </a:solidFill>
                <a:latin typeface="Open Sans"/>
              </a:rPr>
              <a:t>Output:</a:t>
            </a:r>
            <a:br>
              <a:rPr lang="en-US" sz="3600" dirty="0"/>
            </a:br>
            <a:r>
              <a:rPr lang="en-US" sz="3600" i="1" dirty="0">
                <a:solidFill>
                  <a:srgbClr val="000000"/>
                </a:solidFill>
                <a:latin typeface="Open Sans"/>
              </a:rPr>
              <a:t>static block called</a:t>
            </a:r>
            <a:br>
              <a:rPr lang="en-US" sz="3600" i="1" dirty="0">
                <a:solidFill>
                  <a:srgbClr val="000000"/>
                </a:solidFill>
                <a:latin typeface="Open Sans"/>
              </a:rPr>
            </a:br>
            <a:r>
              <a:rPr lang="en-US" sz="3600" i="1" dirty="0">
                <a:solidFill>
                  <a:srgbClr val="000000"/>
                </a:solidFill>
                <a:latin typeface="Open Sans"/>
              </a:rPr>
              <a:t>10</a:t>
            </a:r>
            <a:endParaRPr lang="en-US" sz="3600" dirty="0"/>
          </a:p>
        </p:txBody>
      </p:sp>
    </p:spTree>
    <p:extLst>
      <p:ext uri="{BB962C8B-B14F-4D97-AF65-F5344CB8AC3E}">
        <p14:creationId xmlns:p14="http://schemas.microsoft.com/office/powerpoint/2010/main" val="3487900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54680964"/>
              </p:ext>
            </p:extLst>
          </p:nvPr>
        </p:nvGraphicFramePr>
        <p:xfrm>
          <a:off x="1154473" y="947479"/>
          <a:ext cx="6833080" cy="5151120"/>
        </p:xfrm>
        <a:graphic>
          <a:graphicData uri="http://schemas.openxmlformats.org/drawingml/2006/table">
            <a:tbl>
              <a:tblPr/>
              <a:tblGrid>
                <a:gridCol w="6833080">
                  <a:extLst>
                    <a:ext uri="{9D8B030D-6E8A-4147-A177-3AD203B41FA5}">
                      <a16:colId xmlns:a16="http://schemas.microsoft.com/office/drawing/2014/main" val="1586519071"/>
                    </a:ext>
                  </a:extLst>
                </a:gridCol>
              </a:tblGrid>
              <a:tr h="3416300">
                <a:tc>
                  <a:txBody>
                    <a:bodyPr/>
                    <a:lstStyle/>
                    <a:p>
                      <a:pPr algn="l" rtl="0" fontAlgn="base"/>
                      <a:r>
                        <a:rPr lang="en-US" sz="1800" b="0" i="0" dirty="0">
                          <a:effectLst/>
                          <a:latin typeface="Consolas" panose="020B0609020204030204" pitchFamily="49" charset="0"/>
                        </a:rPr>
                        <a:t>// filename: Main.java</a:t>
                      </a:r>
                    </a:p>
                    <a:p>
                      <a:pPr algn="l" rtl="0" fontAlgn="base"/>
                      <a:r>
                        <a:rPr lang="en-US" sz="1800" b="0" i="0" dirty="0">
                          <a:effectLst/>
                          <a:latin typeface="Consolas" panose="020B0609020204030204" pitchFamily="49" charset="0"/>
                        </a:rPr>
                        <a:t>class Test {</a:t>
                      </a:r>
                    </a:p>
                    <a:p>
                      <a:pPr algn="l" rtl="0" fontAlgn="base"/>
                      <a:r>
                        <a:rPr lang="en-US" sz="1800" b="0" i="0" dirty="0">
                          <a:effectLst/>
                          <a:latin typeface="Consolas" panose="020B0609020204030204" pitchFamily="49" charset="0"/>
                        </a:rPr>
                        <a:t>    static </a:t>
                      </a:r>
                      <a:r>
                        <a:rPr lang="en-US" sz="1800" b="0" i="0" dirty="0" err="1">
                          <a:effectLst/>
                          <a:latin typeface="Consolas" panose="020B0609020204030204" pitchFamily="49" charset="0"/>
                        </a:rPr>
                        <a:t>int</a:t>
                      </a:r>
                      <a:r>
                        <a:rPr lang="en-US" sz="1800" b="0" i="0" dirty="0">
                          <a:effectLst/>
                          <a:latin typeface="Consolas" panose="020B0609020204030204" pitchFamily="49" charset="0"/>
                        </a:rPr>
                        <a:t> </a:t>
                      </a:r>
                      <a:r>
                        <a:rPr lang="en-US" sz="1800" b="0" i="0" dirty="0" err="1">
                          <a:effectLst/>
                          <a:latin typeface="Consolas" panose="020B0609020204030204" pitchFamily="49" charset="0"/>
                        </a:rPr>
                        <a:t>i</a:t>
                      </a:r>
                      <a:r>
                        <a:rPr lang="en-US" sz="1800" b="0" i="0" dirty="0">
                          <a:effectLst/>
                          <a:latin typeface="Consolas" panose="020B0609020204030204" pitchFamily="49" charset="0"/>
                        </a:rPr>
                        <a:t>;</a:t>
                      </a:r>
                    </a:p>
                    <a:p>
                      <a:pPr algn="l" rtl="0" fontAlgn="base"/>
                      <a:r>
                        <a:rPr lang="en-US" sz="1800" b="0" i="0" dirty="0">
                          <a:effectLst/>
                          <a:latin typeface="Consolas" panose="020B0609020204030204" pitchFamily="49" charset="0"/>
                        </a:rPr>
                        <a:t>    </a:t>
                      </a:r>
                      <a:r>
                        <a:rPr lang="en-US" sz="1800" b="0" i="0" dirty="0" err="1">
                          <a:effectLst/>
                          <a:latin typeface="Consolas" panose="020B0609020204030204" pitchFamily="49" charset="0"/>
                        </a:rPr>
                        <a:t>int</a:t>
                      </a:r>
                      <a:r>
                        <a:rPr lang="en-US" sz="1800" b="0" i="0" dirty="0">
                          <a:effectLst/>
                          <a:latin typeface="Consolas" panose="020B0609020204030204" pitchFamily="49" charset="0"/>
                        </a:rPr>
                        <a:t> j;</a:t>
                      </a:r>
                    </a:p>
                    <a:p>
                      <a:pPr algn="l" rtl="0" fontAlgn="base"/>
                      <a:r>
                        <a:rPr lang="en-US" sz="1800" b="0" i="0" dirty="0">
                          <a:effectLst/>
                          <a:latin typeface="Consolas" panose="020B0609020204030204" pitchFamily="49" charset="0"/>
                        </a:rPr>
                        <a:t>    static {</a:t>
                      </a:r>
                    </a:p>
                    <a:p>
                      <a:pPr algn="l" rtl="0" fontAlgn="base"/>
                      <a:r>
                        <a:rPr lang="en-US" sz="1800" b="0" i="0" dirty="0">
                          <a:effectLst/>
                          <a:latin typeface="Consolas" panose="020B0609020204030204" pitchFamily="49" charset="0"/>
                        </a:rPr>
                        <a:t>        </a:t>
                      </a:r>
                      <a:r>
                        <a:rPr lang="en-US" sz="1800" b="0" i="0" dirty="0" err="1">
                          <a:effectLst/>
                          <a:latin typeface="Consolas" panose="020B0609020204030204" pitchFamily="49" charset="0"/>
                        </a:rPr>
                        <a:t>i</a:t>
                      </a:r>
                      <a:r>
                        <a:rPr lang="en-US" sz="1800" b="0" i="0" dirty="0">
                          <a:effectLst/>
                          <a:latin typeface="Consolas" panose="020B0609020204030204" pitchFamily="49" charset="0"/>
                        </a:rPr>
                        <a:t> = 10;</a:t>
                      </a:r>
                    </a:p>
                    <a:p>
                      <a:pPr algn="l" rtl="0" fontAlgn="base"/>
                      <a:r>
                        <a:rPr lang="en-US" sz="1800" b="0" i="0" dirty="0">
                          <a:effectLst/>
                          <a:latin typeface="Consolas" panose="020B0609020204030204" pitchFamily="49" charset="0"/>
                        </a:rPr>
                        <a:t>        </a:t>
                      </a:r>
                      <a:r>
                        <a:rPr lang="en-US" sz="1800" b="0" i="0" dirty="0" err="1">
                          <a:effectLst/>
                          <a:latin typeface="Consolas" panose="020B0609020204030204" pitchFamily="49" charset="0"/>
                        </a:rPr>
                        <a:t>System.out.println</a:t>
                      </a:r>
                      <a:r>
                        <a:rPr lang="en-US" sz="1800" b="0" i="0" dirty="0">
                          <a:effectLst/>
                          <a:latin typeface="Consolas" panose="020B0609020204030204" pitchFamily="49" charset="0"/>
                        </a:rPr>
                        <a:t>("static block called ");  }</a:t>
                      </a:r>
                    </a:p>
                    <a:p>
                      <a:pPr algn="l" rtl="0" fontAlgn="base"/>
                      <a:r>
                        <a:rPr lang="en-US" sz="1800" b="0" i="0" dirty="0">
                          <a:effectLst/>
                          <a:latin typeface="Consolas" panose="020B0609020204030204" pitchFamily="49" charset="0"/>
                        </a:rPr>
                        <a:t>    Test(){</a:t>
                      </a:r>
                    </a:p>
                    <a:p>
                      <a:pPr algn="l" rtl="0" fontAlgn="base"/>
                      <a:r>
                        <a:rPr lang="en-US" sz="1800" b="0" i="0" dirty="0">
                          <a:effectLst/>
                          <a:latin typeface="Consolas" panose="020B0609020204030204" pitchFamily="49" charset="0"/>
                        </a:rPr>
                        <a:t>        </a:t>
                      </a:r>
                      <a:r>
                        <a:rPr lang="en-US" sz="1800" b="0" i="0" dirty="0" err="1">
                          <a:effectLst/>
                          <a:latin typeface="Consolas" panose="020B0609020204030204" pitchFamily="49" charset="0"/>
                        </a:rPr>
                        <a:t>System.out.println</a:t>
                      </a:r>
                      <a:r>
                        <a:rPr lang="en-US" sz="1800" b="0" i="0" dirty="0">
                          <a:effectLst/>
                          <a:latin typeface="Consolas" panose="020B0609020204030204" pitchFamily="49" charset="0"/>
                        </a:rPr>
                        <a:t>("Constructor called");   }</a:t>
                      </a:r>
                      <a:r>
                        <a:rPr lang="en-US" sz="1800" b="0" i="0" baseline="0" dirty="0">
                          <a:effectLst/>
                          <a:latin typeface="Consolas" panose="020B0609020204030204" pitchFamily="49" charset="0"/>
                        </a:rPr>
                        <a:t> </a:t>
                      </a:r>
                      <a:r>
                        <a:rPr lang="en-US" sz="1800" b="0" i="0" dirty="0">
                          <a:effectLst/>
                          <a:latin typeface="Consolas" panose="020B0609020204030204" pitchFamily="49" charset="0"/>
                        </a:rPr>
                        <a:t>}</a:t>
                      </a:r>
                    </a:p>
                    <a:p>
                      <a:pPr algn="l" rtl="0" fontAlgn="base"/>
                      <a:r>
                        <a:rPr lang="en-US" sz="1800" b="0" i="0" dirty="0">
                          <a:effectLst/>
                          <a:latin typeface="Consolas" panose="020B0609020204030204" pitchFamily="49" charset="0"/>
                        </a:rPr>
                        <a:t> </a:t>
                      </a:r>
                    </a:p>
                    <a:p>
                      <a:pPr algn="l" rtl="0" fontAlgn="base"/>
                      <a:r>
                        <a:rPr lang="en-US" sz="1800" b="0" i="0" dirty="0">
                          <a:effectLst/>
                          <a:latin typeface="Consolas" panose="020B0609020204030204" pitchFamily="49" charset="0"/>
                        </a:rPr>
                        <a:t>class Main {</a:t>
                      </a:r>
                    </a:p>
                    <a:p>
                      <a:pPr algn="l" rtl="0" fontAlgn="base"/>
                      <a:r>
                        <a:rPr lang="en-US" sz="1800" b="0" i="0" dirty="0">
                          <a:effectLst/>
                          <a:latin typeface="Consolas" panose="020B0609020204030204" pitchFamily="49" charset="0"/>
                        </a:rPr>
                        <a:t>    public static void main(String </a:t>
                      </a:r>
                      <a:r>
                        <a:rPr lang="en-US" sz="1800" b="0" i="0" dirty="0" err="1">
                          <a:effectLst/>
                          <a:latin typeface="Consolas" panose="020B0609020204030204" pitchFamily="49" charset="0"/>
                        </a:rPr>
                        <a:t>args</a:t>
                      </a:r>
                      <a:r>
                        <a:rPr lang="en-US" sz="1800" b="0" i="0" dirty="0">
                          <a:effectLst/>
                          <a:latin typeface="Consolas" panose="020B0609020204030204" pitchFamily="49" charset="0"/>
                        </a:rPr>
                        <a:t>[]) {</a:t>
                      </a:r>
                    </a:p>
                    <a:p>
                      <a:pPr algn="l" rtl="0" fontAlgn="base"/>
                      <a:r>
                        <a:rPr lang="en-US" sz="1800" b="0" i="0" dirty="0">
                          <a:effectLst/>
                          <a:latin typeface="Consolas" panose="020B0609020204030204" pitchFamily="49" charset="0"/>
                        </a:rPr>
                        <a:t> </a:t>
                      </a:r>
                    </a:p>
                    <a:p>
                      <a:pPr algn="l" rtl="0" fontAlgn="base"/>
                      <a:r>
                        <a:rPr lang="en-US" sz="1800" b="0" i="0" dirty="0">
                          <a:effectLst/>
                          <a:latin typeface="Consolas" panose="020B0609020204030204" pitchFamily="49" charset="0"/>
                        </a:rPr>
                        <a:t>       // Although we have two objects, static block is executed only once.</a:t>
                      </a:r>
                    </a:p>
                    <a:p>
                      <a:pPr algn="l" rtl="0" fontAlgn="base"/>
                      <a:r>
                        <a:rPr lang="en-US" sz="1800" b="0" i="0" dirty="0">
                          <a:effectLst/>
                          <a:latin typeface="Consolas" panose="020B0609020204030204" pitchFamily="49" charset="0"/>
                        </a:rPr>
                        <a:t>       Test t1 = new Test();</a:t>
                      </a:r>
                    </a:p>
                    <a:p>
                      <a:pPr algn="l" rtl="0" fontAlgn="base"/>
                      <a:r>
                        <a:rPr lang="en-US" sz="1800" b="0" i="0" dirty="0">
                          <a:effectLst/>
                          <a:latin typeface="Consolas" panose="020B0609020204030204" pitchFamily="49" charset="0"/>
                        </a:rPr>
                        <a:t>       Test t2 = new Test();  } }</a:t>
                      </a:r>
                      <a:br>
                        <a:rPr lang="en-US" sz="1400" b="0" i="0" dirty="0">
                          <a:effectLst/>
                          <a:latin typeface="Consolas" panose="020B0609020204030204" pitchFamily="49" charset="0"/>
                        </a:rPr>
                      </a:br>
                      <a:endParaRPr lang="en-US" sz="1400" b="0" i="0" dirty="0">
                        <a:effectLst/>
                        <a:latin typeface="Consolas" panose="020B0609020204030204" pitchFamily="49" charset="0"/>
                      </a:endParaRPr>
                    </a:p>
                  </a:txBody>
                  <a:tcPr marL="0" marR="0" marT="0" marB="0" anchor="ctr">
                    <a:lnL>
                      <a:noFill/>
                    </a:lnL>
                    <a:lnR>
                      <a:noFill/>
                    </a:lnR>
                    <a:lnT>
                      <a:noFill/>
                    </a:lnT>
                    <a:lnB>
                      <a:noFill/>
                    </a:lnB>
                  </a:tcPr>
                </a:tc>
                <a:extLst>
                  <a:ext uri="{0D108BD9-81ED-4DB2-BD59-A6C34878D82A}">
                    <a16:rowId xmlns:a16="http://schemas.microsoft.com/office/drawing/2014/main" val="421797847"/>
                  </a:ext>
                </a:extLst>
              </a:tr>
            </a:tbl>
          </a:graphicData>
        </a:graphic>
      </p:graphicFrame>
      <p:sp>
        <p:nvSpPr>
          <p:cNvPr id="3" name="Rectangle 2"/>
          <p:cNvSpPr>
            <a:spLocks noChangeArrowheads="1"/>
          </p:cNvSpPr>
          <p:nvPr/>
        </p:nvSpPr>
        <p:spPr bwMode="auto">
          <a:xfrm>
            <a:off x="293162" y="317896"/>
            <a:ext cx="755815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Open Sans"/>
              </a:rPr>
              <a:t>Also, static blocks are executed before constructors. For example,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Open Sans"/>
              </a:rPr>
              <a:t>check output of following Java program.</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8238565" y="3057436"/>
            <a:ext cx="4105835" cy="1815882"/>
          </a:xfrm>
          <a:prstGeom prst="rect">
            <a:avLst/>
          </a:prstGeom>
        </p:spPr>
        <p:txBody>
          <a:bodyPr wrap="square">
            <a:spAutoFit/>
          </a:bodyPr>
          <a:lstStyle/>
          <a:p>
            <a:r>
              <a:rPr lang="en-US" sz="2800" dirty="0">
                <a:solidFill>
                  <a:srgbClr val="000000"/>
                </a:solidFill>
                <a:latin typeface="Open Sans"/>
              </a:rPr>
              <a:t>Output:</a:t>
            </a:r>
            <a:br>
              <a:rPr lang="en-US" sz="2800" dirty="0"/>
            </a:br>
            <a:r>
              <a:rPr lang="en-US" sz="2800" i="1" dirty="0">
                <a:solidFill>
                  <a:srgbClr val="000000"/>
                </a:solidFill>
                <a:latin typeface="Open Sans"/>
              </a:rPr>
              <a:t>static block called</a:t>
            </a:r>
            <a:br>
              <a:rPr lang="en-US" sz="2800" i="1" dirty="0">
                <a:solidFill>
                  <a:srgbClr val="000000"/>
                </a:solidFill>
                <a:latin typeface="Open Sans"/>
              </a:rPr>
            </a:br>
            <a:r>
              <a:rPr lang="en-US" sz="2800" i="1" dirty="0">
                <a:solidFill>
                  <a:srgbClr val="000000"/>
                </a:solidFill>
                <a:latin typeface="Open Sans"/>
              </a:rPr>
              <a:t>Constructor called</a:t>
            </a:r>
            <a:br>
              <a:rPr lang="en-US" sz="2800" i="1" dirty="0">
                <a:solidFill>
                  <a:srgbClr val="000000"/>
                </a:solidFill>
                <a:latin typeface="Open Sans"/>
              </a:rPr>
            </a:br>
            <a:r>
              <a:rPr lang="en-US" sz="2800" i="1" dirty="0">
                <a:solidFill>
                  <a:srgbClr val="000000"/>
                </a:solidFill>
                <a:latin typeface="Open Sans"/>
              </a:rPr>
              <a:t>Constructor called</a:t>
            </a:r>
            <a:endParaRPr lang="en-US" sz="2800" dirty="0"/>
          </a:p>
        </p:txBody>
      </p:sp>
    </p:spTree>
    <p:extLst>
      <p:ext uri="{BB962C8B-B14F-4D97-AF65-F5344CB8AC3E}">
        <p14:creationId xmlns:p14="http://schemas.microsoft.com/office/powerpoint/2010/main" val="1800983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989" y="803719"/>
            <a:ext cx="9950824" cy="1754326"/>
          </a:xfrm>
          <a:prstGeom prst="rect">
            <a:avLst/>
          </a:prstGeom>
        </p:spPr>
        <p:txBody>
          <a:bodyPr wrap="square">
            <a:spAutoFit/>
          </a:bodyPr>
          <a:lstStyle/>
          <a:p>
            <a:pPr algn="just"/>
            <a:endParaRPr lang="en-US" sz="3600" b="1" dirty="0">
              <a:solidFill>
                <a:srgbClr val="222222"/>
              </a:solidFill>
              <a:latin typeface="Times New Roman" panose="02020603050405020304" pitchFamily="18" charset="0"/>
              <a:cs typeface="Times New Roman" panose="02020603050405020304" pitchFamily="18" charset="0"/>
            </a:endParaRPr>
          </a:p>
          <a:p>
            <a:pPr algn="just"/>
            <a:endParaRPr lang="en-US" sz="3600" b="1" dirty="0">
              <a:solidFill>
                <a:srgbClr val="222222"/>
              </a:solidFill>
              <a:latin typeface="Times New Roman" panose="02020603050405020304" pitchFamily="18" charset="0"/>
              <a:cs typeface="Times New Roman" panose="02020603050405020304" pitchFamily="18" charset="0"/>
            </a:endParaRPr>
          </a:p>
          <a:p>
            <a:pPr algn="just"/>
            <a:endParaRPr lang="en-US" sz="3600" dirty="0">
              <a:solidFill>
                <a:srgbClr val="222222"/>
              </a:solidFill>
              <a:latin typeface="Times New Roman" panose="02020603050405020304" pitchFamily="18" charset="0"/>
              <a:cs typeface="Times New Roman" panose="02020603050405020304" pitchFamily="18" charset="0"/>
            </a:endParaRPr>
          </a:p>
        </p:txBody>
      </p:sp>
      <p:sp>
        <p:nvSpPr>
          <p:cNvPr id="3" name="Rectangle 2"/>
          <p:cNvSpPr/>
          <p:nvPr/>
        </p:nvSpPr>
        <p:spPr>
          <a:xfrm>
            <a:off x="510989" y="256872"/>
            <a:ext cx="9950824" cy="7294305"/>
          </a:xfrm>
          <a:prstGeom prst="rect">
            <a:avLst/>
          </a:prstGeom>
        </p:spPr>
        <p:txBody>
          <a:bodyPr wrap="square">
            <a:spAutoFit/>
          </a:bodyPr>
          <a:lstStyle/>
          <a:p>
            <a:r>
              <a:rPr lang="en-US" b="1" dirty="0"/>
              <a:t>What is Package in Java?</a:t>
            </a:r>
          </a:p>
          <a:p>
            <a:r>
              <a:rPr lang="en-US" dirty="0"/>
              <a:t>A Package is a collection of related classes. It helps organize your classes into a folder structure and make it easy to locate and use them. More importantly, it helps improve re-usability.</a:t>
            </a:r>
          </a:p>
          <a:p>
            <a:endParaRPr lang="en-US" dirty="0"/>
          </a:p>
          <a:p>
            <a:r>
              <a:rPr lang="en-US" dirty="0"/>
              <a:t>A </a:t>
            </a:r>
            <a:r>
              <a:rPr lang="en-US" b="1" dirty="0"/>
              <a:t>Package</a:t>
            </a:r>
            <a:r>
              <a:rPr lang="en-US" dirty="0"/>
              <a:t> can be defined as a grouping of related types (classes, interfaces, enumerations and annotations ) providing access protection and namespace management.</a:t>
            </a:r>
          </a:p>
          <a:p>
            <a:endParaRPr lang="en-US" dirty="0"/>
          </a:p>
          <a:p>
            <a:endParaRPr lang="en-US" dirty="0"/>
          </a:p>
          <a:p>
            <a:r>
              <a:rPr lang="en-US" dirty="0"/>
              <a:t>Each package in Java has its unique name and organizes its classes and interfaces into a separate namespace, or name group.</a:t>
            </a:r>
          </a:p>
          <a:p>
            <a:endParaRPr lang="en-US" dirty="0"/>
          </a:p>
          <a:p>
            <a:r>
              <a:rPr lang="en-US" dirty="0"/>
              <a:t>Packages are used in Java in order to prevent naming conflicts, to control access, to make searching/locating and usage of classes, interfaces, enumerations and annotations easier, etc.</a:t>
            </a:r>
          </a:p>
          <a:p>
            <a:r>
              <a:rPr lang="en-US" dirty="0"/>
              <a:t>Some of the existing packages in Java are −</a:t>
            </a:r>
          </a:p>
          <a:p>
            <a:endParaRPr lang="en-US" b="1" dirty="0"/>
          </a:p>
          <a:p>
            <a:r>
              <a:rPr lang="en-US" b="1" dirty="0" err="1"/>
              <a:t>java.lang</a:t>
            </a:r>
            <a:r>
              <a:rPr lang="en-US" dirty="0"/>
              <a:t> − bundles the fundamental classes</a:t>
            </a:r>
          </a:p>
          <a:p>
            <a:r>
              <a:rPr lang="en-US" b="1" dirty="0"/>
              <a:t>java.io</a:t>
            </a:r>
            <a:r>
              <a:rPr lang="en-US" dirty="0"/>
              <a:t> − classes for input , output functions are bundled in this package</a:t>
            </a:r>
          </a:p>
          <a:p>
            <a:br>
              <a:rPr lang="en-US" sz="3600" dirty="0"/>
            </a:br>
            <a:endParaRPr lang="en-US" sz="3600" b="1" dirty="0">
              <a:solidFill>
                <a:srgbClr val="222222"/>
              </a:solidFill>
              <a:latin typeface="Times New Roman" panose="02020603050405020304" pitchFamily="18" charset="0"/>
              <a:cs typeface="Times New Roman" panose="02020603050405020304" pitchFamily="18" charset="0"/>
            </a:endParaRPr>
          </a:p>
          <a:p>
            <a:pPr algn="just"/>
            <a:endParaRPr lang="en-US" sz="36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29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611" y="104473"/>
            <a:ext cx="10990731" cy="7602081"/>
          </a:xfrm>
          <a:prstGeom prst="rect">
            <a:avLst/>
          </a:prstGeom>
        </p:spPr>
        <p:txBody>
          <a:bodyPr wrap="square">
            <a:spAutoFit/>
          </a:bodyPr>
          <a:lstStyle/>
          <a:p>
            <a:pPr fontAlgn="base"/>
            <a:r>
              <a:rPr lang="en-US" sz="2400" b="1" dirty="0">
                <a:latin typeface="Times New Roman" panose="02020603050405020304" pitchFamily="18" charset="0"/>
                <a:cs typeface="Times New Roman" panose="02020603050405020304" pitchFamily="18" charset="0"/>
              </a:rPr>
              <a:t>Important terminology:</a:t>
            </a:r>
            <a:endParaRPr lang="en-US" sz="2400" dirty="0">
              <a:latin typeface="Times New Roman" panose="02020603050405020304" pitchFamily="18" charset="0"/>
              <a:cs typeface="Times New Roman" panose="02020603050405020304" pitchFamily="18" charset="0"/>
            </a:endParaRPr>
          </a:p>
          <a:p>
            <a:pPr fontAlgn="base"/>
            <a:r>
              <a:rPr lang="en-US" sz="3200" b="1" dirty="0">
                <a:latin typeface="Times New Roman" panose="02020603050405020304" pitchFamily="18" charset="0"/>
                <a:cs typeface="Times New Roman" panose="02020603050405020304" pitchFamily="18" charset="0"/>
              </a:rPr>
              <a:t>Super Class: </a:t>
            </a:r>
            <a:r>
              <a:rPr lang="en-US" sz="3200" dirty="0">
                <a:latin typeface="Times New Roman" panose="02020603050405020304" pitchFamily="18" charset="0"/>
                <a:cs typeface="Times New Roman" panose="02020603050405020304" pitchFamily="18" charset="0"/>
              </a:rPr>
              <a:t>The class whose features are inherited is known as super class(or a base class or a parent class).</a:t>
            </a:r>
          </a:p>
          <a:p>
            <a:pPr fontAlgn="base"/>
            <a:endParaRPr lang="en-US" sz="3200" b="1" dirty="0">
              <a:latin typeface="Times New Roman" panose="02020603050405020304" pitchFamily="18" charset="0"/>
              <a:cs typeface="Times New Roman" panose="02020603050405020304" pitchFamily="18" charset="0"/>
            </a:endParaRPr>
          </a:p>
          <a:p>
            <a:pPr algn="just" fontAlgn="base"/>
            <a:r>
              <a:rPr lang="en-US" sz="3200" b="1" dirty="0">
                <a:latin typeface="Times New Roman" panose="02020603050405020304" pitchFamily="18" charset="0"/>
                <a:cs typeface="Times New Roman" panose="02020603050405020304" pitchFamily="18" charset="0"/>
              </a:rPr>
              <a:t>Sub Class:</a:t>
            </a:r>
            <a:r>
              <a:rPr lang="en-US" sz="3200" dirty="0">
                <a:latin typeface="Times New Roman" panose="02020603050405020304" pitchFamily="18" charset="0"/>
                <a:cs typeface="Times New Roman" panose="02020603050405020304" pitchFamily="18" charset="0"/>
              </a:rPr>
              <a:t> The class that inherits the other class is known as sub class(or a derived class, extended class, or child class). The subclass can add its own fields and methods in addition to the superclass fields and methods.</a:t>
            </a:r>
          </a:p>
          <a:p>
            <a:pPr algn="just" fontAlgn="base"/>
            <a:endParaRPr lang="en-US" sz="3200" dirty="0">
              <a:latin typeface="Times New Roman" panose="02020603050405020304" pitchFamily="18" charset="0"/>
              <a:cs typeface="Times New Roman" panose="02020603050405020304" pitchFamily="18" charset="0"/>
            </a:endParaRPr>
          </a:p>
          <a:p>
            <a:pPr algn="just" fontAlgn="base"/>
            <a:r>
              <a:rPr lang="en-US" sz="3200" b="1" dirty="0">
                <a:latin typeface="Times New Roman" panose="02020603050405020304" pitchFamily="18" charset="0"/>
                <a:cs typeface="Times New Roman" panose="02020603050405020304" pitchFamily="18" charset="0"/>
              </a:rPr>
              <a:t>Reusability: </a:t>
            </a:r>
            <a:r>
              <a:rPr lang="en-US" sz="3200" dirty="0">
                <a:latin typeface="Times New Roman" panose="02020603050405020304" pitchFamily="18" charset="0"/>
                <a:cs typeface="Times New Roman" panose="02020603050405020304" pitchFamily="18" charset="0"/>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pPr algn="just"/>
            <a:br>
              <a:rPr lang="en-US" sz="2400" dirty="0">
                <a:latin typeface="Times New Roman" panose="02020603050405020304" pitchFamily="18" charset="0"/>
                <a:cs typeface="Times New Roman" panose="02020603050405020304" pitchFamily="18" charset="0"/>
              </a:rPr>
            </a:br>
            <a:endParaRPr lang="en-US" sz="2400" dirty="0">
              <a:solidFill>
                <a:srgbClr val="12121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081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5105" y="303509"/>
            <a:ext cx="8745071" cy="4955203"/>
          </a:xfrm>
          <a:prstGeom prst="rect">
            <a:avLst/>
          </a:prstGeom>
        </p:spPr>
        <p:txBody>
          <a:bodyPr wrap="square">
            <a:spAutoFit/>
          </a:bodyPr>
          <a:lstStyle/>
          <a:p>
            <a:r>
              <a:rPr lang="en-US" sz="2800" dirty="0">
                <a:solidFill>
                  <a:srgbClr val="222426"/>
                </a:solidFill>
                <a:latin typeface="Times New Roman" panose="02020603050405020304" pitchFamily="18" charset="0"/>
                <a:cs typeface="Times New Roman" panose="02020603050405020304" pitchFamily="18" charset="0"/>
              </a:rPr>
              <a:t>A package as the name suggests is a pack(group) of classes, interfaces and other packages. In java we use packages to organize our classes and interfaces. </a:t>
            </a:r>
          </a:p>
          <a:p>
            <a:endParaRPr lang="en-US" sz="2800" dirty="0">
              <a:solidFill>
                <a:srgbClr val="222426"/>
              </a:solidFill>
              <a:latin typeface="Times New Roman" panose="02020603050405020304" pitchFamily="18" charset="0"/>
              <a:cs typeface="Times New Roman" panose="02020603050405020304" pitchFamily="18" charset="0"/>
            </a:endParaRPr>
          </a:p>
          <a:p>
            <a:r>
              <a:rPr lang="en-US" sz="2800" dirty="0">
                <a:solidFill>
                  <a:srgbClr val="222426"/>
                </a:solidFill>
                <a:latin typeface="Times New Roman" panose="02020603050405020304" pitchFamily="18" charset="0"/>
                <a:cs typeface="Times New Roman" panose="02020603050405020304" pitchFamily="18" charset="0"/>
              </a:rPr>
              <a:t>We have two </a:t>
            </a:r>
            <a:r>
              <a:rPr lang="en-US" sz="2800" b="1" dirty="0">
                <a:solidFill>
                  <a:srgbClr val="222426"/>
                </a:solidFill>
                <a:latin typeface="Times New Roman" panose="02020603050405020304" pitchFamily="18" charset="0"/>
                <a:cs typeface="Times New Roman" panose="02020603050405020304" pitchFamily="18" charset="0"/>
              </a:rPr>
              <a:t>types of packages in Java</a:t>
            </a:r>
            <a:r>
              <a:rPr lang="en-US" sz="2800" dirty="0">
                <a:solidFill>
                  <a:srgbClr val="222426"/>
                </a:solidFill>
                <a:latin typeface="Times New Roman" panose="02020603050405020304" pitchFamily="18" charset="0"/>
                <a:cs typeface="Times New Roman" panose="02020603050405020304" pitchFamily="18" charset="0"/>
              </a:rPr>
              <a:t>: built-in packages and the packages we can create (also known as user defined package). </a:t>
            </a:r>
          </a:p>
          <a:p>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Syntax:-</a:t>
            </a:r>
          </a:p>
          <a:p>
            <a:r>
              <a:rPr lang="en-US" sz="2800" b="1" dirty="0">
                <a:latin typeface="Times New Roman" panose="02020603050405020304" pitchFamily="18" charset="0"/>
                <a:cs typeface="Times New Roman" panose="02020603050405020304" pitchFamily="18" charset="0"/>
              </a:rPr>
              <a:t>Step 1. package </a:t>
            </a:r>
            <a:r>
              <a:rPr lang="en-US" sz="2800" b="1" dirty="0" err="1">
                <a:latin typeface="Times New Roman" panose="02020603050405020304" pitchFamily="18" charset="0"/>
                <a:cs typeface="Times New Roman" panose="02020603050405020304" pitchFamily="18" charset="0"/>
              </a:rPr>
              <a:t>mypackage</a:t>
            </a:r>
            <a:r>
              <a:rPr lang="en-US" sz="2800" b="1" dirty="0">
                <a:latin typeface="Times New Roman" panose="02020603050405020304" pitchFamily="18" charset="0"/>
                <a:cs typeface="Times New Roman" panose="02020603050405020304" pitchFamily="18" charset="0"/>
              </a:rPr>
              <a:t>;</a:t>
            </a:r>
          </a:p>
          <a:p>
            <a:endParaRPr lang="en-US" b="1" dirty="0"/>
          </a:p>
          <a:p>
            <a:endParaRPr lang="en-US" dirty="0"/>
          </a:p>
        </p:txBody>
      </p:sp>
    </p:spTree>
    <p:extLst>
      <p:ext uri="{BB962C8B-B14F-4D97-AF65-F5344CB8AC3E}">
        <p14:creationId xmlns:p14="http://schemas.microsoft.com/office/powerpoint/2010/main" val="2272802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6473" y="47887"/>
            <a:ext cx="9632573" cy="6232475"/>
          </a:xfrm>
          <a:prstGeom prst="rect">
            <a:avLst/>
          </a:prstGeom>
        </p:spPr>
        <p:txBody>
          <a:bodyPr wrap="square">
            <a:spAutoFit/>
          </a:bodyPr>
          <a:lstStyle/>
          <a:p>
            <a:pPr>
              <a:buFont typeface="+mj-lt"/>
              <a:buAutoNum type="arabicPeriod"/>
            </a:pPr>
            <a:r>
              <a:rPr lang="en-US" dirty="0">
                <a:solidFill>
                  <a:srgbClr val="343434"/>
                </a:solidFill>
                <a:latin typeface="Arial" panose="020B0604020202020204" pitchFamily="34" charset="0"/>
              </a:rPr>
              <a:t>To put a class into a package</a:t>
            </a:r>
          </a:p>
          <a:p>
            <a:pPr>
              <a:buFont typeface="+mj-lt"/>
              <a:buAutoNum type="arabicPeriod"/>
            </a:pPr>
            <a:r>
              <a:rPr lang="en-US" dirty="0">
                <a:solidFill>
                  <a:srgbClr val="343434"/>
                </a:solidFill>
                <a:latin typeface="Arial" panose="020B0604020202020204" pitchFamily="34" charset="0"/>
              </a:rPr>
              <a:t>Create a class </a:t>
            </a:r>
          </a:p>
          <a:p>
            <a:pPr>
              <a:buFont typeface="+mj-lt"/>
              <a:buAutoNum type="arabicPeriod"/>
            </a:pPr>
            <a:r>
              <a:rPr lang="en-US" dirty="0">
                <a:solidFill>
                  <a:srgbClr val="343434"/>
                </a:solidFill>
                <a:latin typeface="Arial" panose="020B0604020202020204" pitchFamily="34" charset="0"/>
              </a:rPr>
              <a:t>Defining a method  which prints a line.</a:t>
            </a:r>
          </a:p>
          <a:p>
            <a:pPr>
              <a:buFont typeface="+mj-lt"/>
              <a:buAutoNum type="arabicPeriod"/>
            </a:pPr>
            <a:r>
              <a:rPr lang="en-US" dirty="0">
                <a:solidFill>
                  <a:srgbClr val="343434"/>
                </a:solidFill>
                <a:latin typeface="Arial" panose="020B0604020202020204" pitchFamily="34" charset="0"/>
              </a:rPr>
              <a:t>Defining the main method</a:t>
            </a:r>
          </a:p>
          <a:p>
            <a:pPr>
              <a:buFont typeface="+mj-lt"/>
              <a:buAutoNum type="arabicPeriod"/>
            </a:pPr>
            <a:r>
              <a:rPr lang="en-US" dirty="0">
                <a:solidFill>
                  <a:srgbClr val="343434"/>
                </a:solidFill>
                <a:latin typeface="Arial" panose="020B0604020202020204" pitchFamily="34" charset="0"/>
              </a:rPr>
              <a:t>Creating an object of class </a:t>
            </a:r>
          </a:p>
          <a:p>
            <a:pPr>
              <a:buFont typeface="+mj-lt"/>
              <a:buAutoNum type="arabicPeriod"/>
            </a:pPr>
            <a:r>
              <a:rPr lang="en-US" dirty="0">
                <a:solidFill>
                  <a:srgbClr val="343434"/>
                </a:solidFill>
                <a:latin typeface="Arial" panose="020B0604020202020204" pitchFamily="34" charset="0"/>
              </a:rPr>
              <a:t>Calling method </a:t>
            </a:r>
          </a:p>
          <a:p>
            <a:r>
              <a:rPr lang="en-US" b="1" dirty="0">
                <a:solidFill>
                  <a:srgbClr val="343434"/>
                </a:solidFill>
                <a:latin typeface="Arial" panose="020B0604020202020204" pitchFamily="34" charset="0"/>
              </a:rPr>
              <a:t>Step 2)</a:t>
            </a:r>
            <a:r>
              <a:rPr lang="en-US" dirty="0">
                <a:solidFill>
                  <a:srgbClr val="343434"/>
                </a:solidFill>
                <a:latin typeface="Arial" panose="020B0604020202020204" pitchFamily="34" charset="0"/>
              </a:rPr>
              <a:t> In next step, save this file as packagedemo.java</a:t>
            </a:r>
          </a:p>
          <a:p>
            <a:pPr lvl="0" defTabSz="914400" eaLnBrk="0" fontAlgn="base" hangingPunct="0">
              <a:spcBef>
                <a:spcPct val="0"/>
              </a:spcBef>
              <a:spcAft>
                <a:spcPct val="0"/>
              </a:spcAft>
            </a:pPr>
            <a:r>
              <a:rPr lang="en-US" altLang="en-US" b="1" dirty="0">
                <a:solidFill>
                  <a:srgbClr val="343434"/>
                </a:solidFill>
                <a:latin typeface="Arial" panose="020B0604020202020204" pitchFamily="34" charset="0"/>
                <a:cs typeface="Arial" panose="020B0604020202020204" pitchFamily="34" charset="0"/>
              </a:rPr>
              <a:t>Step 3)</a:t>
            </a:r>
            <a:r>
              <a:rPr lang="en-US" altLang="en-US" dirty="0">
                <a:solidFill>
                  <a:srgbClr val="343434"/>
                </a:solidFill>
                <a:latin typeface="Arial" panose="020B0604020202020204" pitchFamily="34" charset="0"/>
                <a:cs typeface="Arial" panose="020B0604020202020204" pitchFamily="34" charset="0"/>
              </a:rPr>
              <a:t> Now we have to create a package, use the command</a:t>
            </a:r>
            <a:endParaRPr lang="en-US" altLang="en-US" sz="1100" dirty="0">
              <a:solidFill>
                <a:srgbClr val="343434"/>
              </a:solidFill>
              <a:latin typeface="Monaco"/>
            </a:endParaRPr>
          </a:p>
          <a:p>
            <a:pPr lvl="0" defTabSz="914400" eaLnBrk="0" fontAlgn="base" hangingPunct="0">
              <a:spcBef>
                <a:spcPct val="0"/>
              </a:spcBef>
              <a:spcAft>
                <a:spcPct val="0"/>
              </a:spcAft>
            </a:pPr>
            <a:r>
              <a:rPr lang="en-US" altLang="en-US" sz="2800" b="1" dirty="0" err="1">
                <a:solidFill>
                  <a:srgbClr val="343434"/>
                </a:solidFill>
                <a:latin typeface="Monaco"/>
              </a:rPr>
              <a:t>javac</a:t>
            </a:r>
            <a:r>
              <a:rPr lang="en-US" altLang="en-US" sz="2800" b="1" dirty="0">
                <a:solidFill>
                  <a:srgbClr val="343434"/>
                </a:solidFill>
                <a:latin typeface="Monaco"/>
              </a:rPr>
              <a:t> –d . demo.java</a:t>
            </a:r>
            <a:endParaRPr lang="en-US" altLang="en-US" b="1" dirty="0"/>
          </a:p>
          <a:p>
            <a:pPr lvl="0" defTabSz="914400" eaLnBrk="0" fontAlgn="base" hangingPunct="0">
              <a:spcBef>
                <a:spcPct val="0"/>
              </a:spcBef>
              <a:spcAft>
                <a:spcPct val="0"/>
              </a:spcAft>
            </a:pPr>
            <a:r>
              <a:rPr lang="en-US" altLang="en-US" dirty="0">
                <a:solidFill>
                  <a:srgbClr val="343434"/>
                </a:solidFill>
                <a:latin typeface="Arial" panose="020B0604020202020204" pitchFamily="34" charset="0"/>
                <a:cs typeface="Arial" panose="020B0604020202020204" pitchFamily="34" charset="0"/>
              </a:rPr>
              <a:t>This command forces the compiler to create a package.   </a:t>
            </a:r>
          </a:p>
          <a:p>
            <a:pPr lvl="0" defTabSz="914400" eaLnBrk="0" fontAlgn="base" hangingPunct="0">
              <a:spcBef>
                <a:spcPct val="0"/>
              </a:spcBef>
              <a:spcAft>
                <a:spcPct val="0"/>
              </a:spcAft>
            </a:pPr>
            <a:r>
              <a:rPr lang="en-US" altLang="en-US" dirty="0">
                <a:solidFill>
                  <a:srgbClr val="343434"/>
                </a:solidFill>
                <a:latin typeface="Arial" panose="020B0604020202020204" pitchFamily="34" charset="0"/>
                <a:cs typeface="Arial" panose="020B0604020202020204" pitchFamily="34" charset="0"/>
              </a:rPr>
              <a:t> The </a:t>
            </a:r>
            <a:r>
              <a:rPr lang="en-US" altLang="en-US" b="1" dirty="0">
                <a:solidFill>
                  <a:srgbClr val="343434"/>
                </a:solidFill>
                <a:latin typeface="Arial" panose="020B0604020202020204" pitchFamily="34" charset="0"/>
                <a:cs typeface="Arial" panose="020B0604020202020204" pitchFamily="34" charset="0"/>
              </a:rPr>
              <a:t>"." </a:t>
            </a:r>
            <a:r>
              <a:rPr lang="en-US" altLang="en-US" dirty="0">
                <a:solidFill>
                  <a:srgbClr val="343434"/>
                </a:solidFill>
                <a:latin typeface="Arial" panose="020B0604020202020204" pitchFamily="34" charset="0"/>
                <a:cs typeface="Arial" panose="020B0604020202020204" pitchFamily="34" charset="0"/>
              </a:rPr>
              <a:t>operator represents the current working directory.</a:t>
            </a:r>
            <a:endParaRPr lang="en-US" altLang="en-US" dirty="0"/>
          </a:p>
          <a:p>
            <a:endParaRPr lang="en-US" dirty="0">
              <a:solidFill>
                <a:srgbClr val="343434"/>
              </a:solidFill>
              <a:latin typeface="Arial" panose="020B0604020202020204" pitchFamily="34" charset="0"/>
            </a:endParaRPr>
          </a:p>
          <a:p>
            <a:r>
              <a:rPr lang="en-US" b="1" dirty="0"/>
              <a:t>Step 4)</a:t>
            </a:r>
            <a:r>
              <a:rPr lang="en-US" dirty="0"/>
              <a:t> When you execute the code, it creates a package . When you open the java package  inside you will see the .class file.</a:t>
            </a:r>
          </a:p>
          <a:p>
            <a:pPr lvl="0" defTabSz="914400" eaLnBrk="0" fontAlgn="base" hangingPunct="0">
              <a:spcBef>
                <a:spcPct val="0"/>
              </a:spcBef>
              <a:spcAft>
                <a:spcPct val="0"/>
              </a:spcAft>
            </a:pPr>
            <a:r>
              <a:rPr lang="en-US" altLang="en-US" b="1" dirty="0">
                <a:solidFill>
                  <a:srgbClr val="343434"/>
                </a:solidFill>
                <a:latin typeface="Arial" panose="020B0604020202020204" pitchFamily="34" charset="0"/>
                <a:cs typeface="Arial" panose="020B0604020202020204" pitchFamily="34" charset="0"/>
              </a:rPr>
              <a:t>Step 5)</a:t>
            </a:r>
            <a:r>
              <a:rPr lang="en-US" altLang="en-US" dirty="0">
                <a:solidFill>
                  <a:srgbClr val="343434"/>
                </a:solidFill>
                <a:latin typeface="Arial" panose="020B0604020202020204" pitchFamily="34" charset="0"/>
                <a:cs typeface="Arial" panose="020B0604020202020204" pitchFamily="34" charset="0"/>
              </a:rPr>
              <a:t> Compile the same file using the following code</a:t>
            </a:r>
            <a:endParaRPr lang="en-US" altLang="en-US" sz="1100" dirty="0">
              <a:solidFill>
                <a:srgbClr val="343434"/>
              </a:solidFill>
              <a:latin typeface="Monaco"/>
            </a:endParaRPr>
          </a:p>
          <a:p>
            <a:pPr lvl="0" defTabSz="914400" eaLnBrk="0" fontAlgn="base" hangingPunct="0">
              <a:spcBef>
                <a:spcPct val="0"/>
              </a:spcBef>
              <a:spcAft>
                <a:spcPct val="0"/>
              </a:spcAft>
            </a:pPr>
            <a:r>
              <a:rPr lang="en-US" altLang="en-US" sz="1100" dirty="0" err="1">
                <a:solidFill>
                  <a:srgbClr val="343434"/>
                </a:solidFill>
                <a:latin typeface="Monaco"/>
              </a:rPr>
              <a:t>javac</a:t>
            </a:r>
            <a:r>
              <a:rPr lang="en-US" altLang="en-US" sz="1100" dirty="0">
                <a:solidFill>
                  <a:srgbClr val="343434"/>
                </a:solidFill>
                <a:latin typeface="Monaco"/>
              </a:rPr>
              <a:t> –d .. demo.java</a:t>
            </a:r>
            <a:endParaRPr lang="en-US" altLang="en-US" dirty="0"/>
          </a:p>
          <a:p>
            <a:pPr lvl="0" defTabSz="914400" eaLnBrk="0" fontAlgn="base" hangingPunct="0">
              <a:spcBef>
                <a:spcPct val="0"/>
              </a:spcBef>
              <a:spcAft>
                <a:spcPct val="0"/>
              </a:spcAft>
            </a:pPr>
            <a:r>
              <a:rPr lang="en-US" altLang="en-US" dirty="0">
                <a:solidFill>
                  <a:srgbClr val="343434"/>
                </a:solidFill>
                <a:latin typeface="Arial" panose="020B0604020202020204" pitchFamily="34" charset="0"/>
                <a:cs typeface="Arial" panose="020B0604020202020204" pitchFamily="34" charset="0"/>
              </a:rPr>
              <a:t>Here ".." indicates the parent directory. In our case file will be saved in parent directory which is C Drive</a:t>
            </a:r>
            <a:endParaRPr lang="en-US" altLang="en-US" dirty="0"/>
          </a:p>
          <a:p>
            <a:br>
              <a:rPr lang="en-US" dirty="0"/>
            </a:br>
            <a:endParaRPr lang="en-US" b="0" i="0" dirty="0">
              <a:solidFill>
                <a:srgbClr val="343434"/>
              </a:solidFill>
              <a:effectLst/>
              <a:latin typeface="Arial" panose="020B0604020202020204" pitchFamily="34" charset="0"/>
            </a:endParaRPr>
          </a:p>
          <a:p>
            <a:endParaRPr lang="en-US" dirty="0">
              <a:solidFill>
                <a:srgbClr val="343434"/>
              </a:solidFill>
              <a:latin typeface="Arial" panose="020B0604020202020204" pitchFamily="34" charset="0"/>
            </a:endParaRPr>
          </a:p>
          <a:p>
            <a:endParaRPr lang="en-US" b="0" i="0" dirty="0">
              <a:solidFill>
                <a:srgbClr val="343434"/>
              </a:solidFill>
              <a:effectLst/>
              <a:latin typeface="Arial" panose="020B0604020202020204" pitchFamily="34" charset="0"/>
            </a:endParaRPr>
          </a:p>
        </p:txBody>
      </p:sp>
      <p:sp>
        <p:nvSpPr>
          <p:cNvPr id="3" name="Rectangle 1"/>
          <p:cNvSpPr>
            <a:spLocks noChangeArrowheads="1"/>
          </p:cNvSpPr>
          <p:nvPr/>
        </p:nvSpPr>
        <p:spPr bwMode="auto">
          <a:xfrm>
            <a:off x="0" y="556719"/>
            <a:ext cx="18473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34343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05128"/>
            <a:ext cx="184731" cy="64633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1027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6473" y="34440"/>
            <a:ext cx="9632573" cy="1200329"/>
          </a:xfrm>
          <a:prstGeom prst="rect">
            <a:avLst/>
          </a:prstGeom>
        </p:spPr>
        <p:txBody>
          <a:bodyPr wrap="square">
            <a:spAutoFit/>
          </a:bodyPr>
          <a:lstStyle/>
          <a:p>
            <a:br>
              <a:rPr lang="en-US" dirty="0"/>
            </a:br>
            <a:endParaRPr lang="en-US" b="0" i="0" dirty="0">
              <a:solidFill>
                <a:srgbClr val="343434"/>
              </a:solidFill>
              <a:effectLst/>
              <a:latin typeface="Arial" panose="020B0604020202020204" pitchFamily="34" charset="0"/>
            </a:endParaRPr>
          </a:p>
          <a:p>
            <a:endParaRPr lang="en-US" dirty="0">
              <a:solidFill>
                <a:srgbClr val="343434"/>
              </a:solidFill>
              <a:latin typeface="Arial" panose="020B0604020202020204" pitchFamily="34" charset="0"/>
            </a:endParaRPr>
          </a:p>
          <a:p>
            <a:endParaRPr lang="en-US" b="0" i="0" dirty="0">
              <a:solidFill>
                <a:srgbClr val="343434"/>
              </a:solidFill>
              <a:effectLst/>
              <a:latin typeface="Arial" panose="020B0604020202020204" pitchFamily="34" charset="0"/>
            </a:endParaRPr>
          </a:p>
        </p:txBody>
      </p:sp>
      <p:sp>
        <p:nvSpPr>
          <p:cNvPr id="3" name="Rectangle 1"/>
          <p:cNvSpPr>
            <a:spLocks noChangeArrowheads="1"/>
          </p:cNvSpPr>
          <p:nvPr/>
        </p:nvSpPr>
        <p:spPr bwMode="auto">
          <a:xfrm>
            <a:off x="0" y="556719"/>
            <a:ext cx="18473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34343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05128"/>
            <a:ext cx="184731" cy="64633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439270" y="303509"/>
            <a:ext cx="9928412" cy="6370975"/>
          </a:xfrm>
          <a:prstGeom prst="rect">
            <a:avLst/>
          </a:prstGeom>
        </p:spPr>
        <p:txBody>
          <a:bodyPr wrap="square">
            <a:spAutoFit/>
          </a:bodyPr>
          <a:lstStyle/>
          <a:p>
            <a:pPr algn="just"/>
            <a:r>
              <a:rPr lang="en-US" sz="2400" b="1" dirty="0">
                <a:solidFill>
                  <a:srgbClr val="2F4F4F"/>
                </a:solidFill>
                <a:latin typeface="Times New Roman" panose="02020603050405020304" pitchFamily="18" charset="0"/>
                <a:cs typeface="Times New Roman" panose="02020603050405020304" pitchFamily="18" charset="0"/>
              </a:rPr>
              <a:t>Java Runtime</a:t>
            </a:r>
            <a:r>
              <a:rPr lang="en-US" sz="2400" dirty="0">
                <a:solidFill>
                  <a:srgbClr val="000000"/>
                </a:solidFill>
                <a:latin typeface="Times New Roman" panose="02020603050405020304" pitchFamily="18" charset="0"/>
                <a:cs typeface="Times New Roman" panose="02020603050405020304" pitchFamily="18" charset="0"/>
              </a:rPr>
              <a:t> class is used </a:t>
            </a:r>
            <a:r>
              <a:rPr lang="en-US" sz="2400" i="1" dirty="0">
                <a:solidFill>
                  <a:srgbClr val="000000"/>
                </a:solidFill>
                <a:latin typeface="Times New Roman" panose="02020603050405020304" pitchFamily="18" charset="0"/>
                <a:cs typeface="Times New Roman" panose="02020603050405020304" pitchFamily="18" charset="0"/>
              </a:rPr>
              <a:t>to interact with java runtime environment</a:t>
            </a:r>
            <a:r>
              <a:rPr lang="en-US" sz="2400" dirty="0">
                <a:solidFill>
                  <a:srgbClr val="000000"/>
                </a:solidFill>
                <a:latin typeface="Times New Roman" panose="02020603050405020304" pitchFamily="18" charset="0"/>
                <a:cs typeface="Times New Roman" panose="02020603050405020304" pitchFamily="18" charset="0"/>
              </a:rPr>
              <a:t>.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b="1" dirty="0" err="1">
                <a:latin typeface="Times New Roman" panose="02020603050405020304" pitchFamily="18" charset="0"/>
                <a:cs typeface="Times New Roman" panose="02020603050405020304" pitchFamily="18" charset="0"/>
              </a:rPr>
              <a:t>java.lang.Runtime</a:t>
            </a:r>
            <a:r>
              <a:rPr lang="en-US" sz="2400" dirty="0">
                <a:latin typeface="Times New Roman" panose="02020603050405020304" pitchFamily="18" charset="0"/>
                <a:cs typeface="Times New Roman" panose="02020603050405020304" pitchFamily="18" charset="0"/>
              </a:rPr>
              <a:t> class allows the application to interface with the environment in which the application is running.</a:t>
            </a:r>
          </a:p>
          <a:p>
            <a:endParaRPr lang="en-US" sz="24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altLang="en-US" sz="2400" dirty="0">
                <a:solidFill>
                  <a:srgbClr val="353833"/>
                </a:solidFill>
                <a:latin typeface="Times New Roman" panose="02020603050405020304" pitchFamily="18" charset="0"/>
                <a:cs typeface="Times New Roman" panose="02020603050405020304" pitchFamily="18" charset="0"/>
              </a:rPr>
              <a:t>Every Java application has a single instance of class Runtime that allows the application to interface with the environment in which the application is running. The current runtime can be obtained from the </a:t>
            </a:r>
            <a:r>
              <a:rPr lang="en-US" altLang="en-US" sz="2400" dirty="0" err="1">
                <a:solidFill>
                  <a:srgbClr val="353833"/>
                </a:solidFill>
                <a:latin typeface="Times New Roman" panose="02020603050405020304" pitchFamily="18" charset="0"/>
                <a:cs typeface="Times New Roman" panose="02020603050405020304" pitchFamily="18" charset="0"/>
              </a:rPr>
              <a:t>getRuntime</a:t>
            </a:r>
            <a:r>
              <a:rPr lang="en-US" altLang="en-US" sz="2400" dirty="0">
                <a:solidFill>
                  <a:srgbClr val="353833"/>
                </a:solidFill>
                <a:latin typeface="Times New Roman" panose="02020603050405020304" pitchFamily="18" charset="0"/>
                <a:cs typeface="Times New Roman" panose="02020603050405020304" pitchFamily="18" charset="0"/>
              </a:rPr>
              <a:t> method.</a:t>
            </a:r>
            <a:endParaRPr lang="en-US" altLang="en-US" sz="24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altLang="en-US" sz="2400" dirty="0">
                <a:solidFill>
                  <a:srgbClr val="353833"/>
                </a:solidFill>
                <a:latin typeface="Times New Roman" panose="02020603050405020304" pitchFamily="18" charset="0"/>
                <a:cs typeface="Times New Roman" panose="02020603050405020304" pitchFamily="18" charset="0"/>
              </a:rPr>
              <a:t>An application cannot create its own instance of this class</a:t>
            </a:r>
            <a:endParaRPr lang="en-US" altLang="en-US" sz="2400" dirty="0">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rPr>
            </a:br>
            <a:r>
              <a:rPr lang="en-US" sz="2400" dirty="0">
                <a:solidFill>
                  <a:srgbClr val="000000"/>
                </a:solidFill>
                <a:latin typeface="Times New Roman" panose="02020603050405020304" pitchFamily="18" charset="0"/>
                <a:cs typeface="Times New Roman" panose="02020603050405020304" pitchFamily="18" charset="0"/>
              </a:rPr>
              <a:t>Java Runtime class provides methods to execute a process, invoke GC, get total and free memory etc. There is only one instance of </a:t>
            </a:r>
            <a:r>
              <a:rPr lang="en-US" sz="2400" dirty="0" err="1">
                <a:solidFill>
                  <a:srgbClr val="000000"/>
                </a:solidFill>
                <a:latin typeface="Times New Roman" panose="02020603050405020304" pitchFamily="18" charset="0"/>
                <a:cs typeface="Times New Roman" panose="02020603050405020304" pitchFamily="18" charset="0"/>
              </a:rPr>
              <a:t>java.lang.Runtime</a:t>
            </a:r>
            <a:r>
              <a:rPr lang="en-US" sz="2400" dirty="0">
                <a:solidFill>
                  <a:srgbClr val="000000"/>
                </a:solidFill>
                <a:latin typeface="Times New Roman" panose="02020603050405020304" pitchFamily="18" charset="0"/>
                <a:cs typeface="Times New Roman" panose="02020603050405020304" pitchFamily="18" charset="0"/>
              </a:rPr>
              <a:t> class is available for one java application.</a:t>
            </a:r>
          </a:p>
          <a:p>
            <a:pPr algn="just"/>
            <a:r>
              <a:rPr lang="en-US" sz="2400" dirty="0">
                <a:solidFill>
                  <a:srgbClr val="000000"/>
                </a:solidFill>
                <a:latin typeface="Times New Roman" panose="02020603050405020304" pitchFamily="18" charset="0"/>
                <a:cs typeface="Times New Roman" panose="02020603050405020304" pitchFamily="18" charset="0"/>
              </a:rPr>
              <a:t>The </a:t>
            </a:r>
            <a:r>
              <a:rPr lang="en-US" sz="2400" b="1" dirty="0" err="1">
                <a:solidFill>
                  <a:srgbClr val="2F4F4F"/>
                </a:solidFill>
                <a:latin typeface="Times New Roman" panose="02020603050405020304" pitchFamily="18" charset="0"/>
                <a:cs typeface="Times New Roman" panose="02020603050405020304" pitchFamily="18" charset="0"/>
              </a:rPr>
              <a:t>Runtime.getRuntime</a:t>
            </a:r>
            <a:r>
              <a:rPr lang="en-US" sz="2400" b="1" dirty="0">
                <a:solidFill>
                  <a:srgbClr val="2F4F4F"/>
                </a:solidFill>
                <a:latin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cs typeface="Times New Roman" panose="02020603050405020304" pitchFamily="18" charset="0"/>
              </a:rPr>
              <a:t> method returns the singleton instance of Runtime class.</a:t>
            </a:r>
          </a:p>
          <a:p>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9" name="Rectangle 4"/>
          <p:cNvSpPr>
            <a:spLocks noChangeArrowheads="1"/>
          </p:cNvSpPr>
          <p:nvPr/>
        </p:nvSpPr>
        <p:spPr bwMode="auto">
          <a:xfrm>
            <a:off x="0" y="-184673"/>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2077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6473" y="34440"/>
            <a:ext cx="9632573" cy="1200329"/>
          </a:xfrm>
          <a:prstGeom prst="rect">
            <a:avLst/>
          </a:prstGeom>
        </p:spPr>
        <p:txBody>
          <a:bodyPr wrap="square">
            <a:spAutoFit/>
          </a:bodyPr>
          <a:lstStyle/>
          <a:p>
            <a:br>
              <a:rPr lang="en-US" dirty="0"/>
            </a:br>
            <a:endParaRPr lang="en-US" b="0" i="0" dirty="0">
              <a:solidFill>
                <a:srgbClr val="343434"/>
              </a:solidFill>
              <a:effectLst/>
              <a:latin typeface="Arial" panose="020B0604020202020204" pitchFamily="34" charset="0"/>
            </a:endParaRPr>
          </a:p>
          <a:p>
            <a:endParaRPr lang="en-US" dirty="0">
              <a:solidFill>
                <a:srgbClr val="343434"/>
              </a:solidFill>
              <a:latin typeface="Arial" panose="020B0604020202020204" pitchFamily="34" charset="0"/>
            </a:endParaRPr>
          </a:p>
          <a:p>
            <a:endParaRPr lang="en-US" b="0" i="0" dirty="0">
              <a:solidFill>
                <a:srgbClr val="343434"/>
              </a:solidFill>
              <a:effectLst/>
              <a:latin typeface="Arial" panose="020B0604020202020204" pitchFamily="34" charset="0"/>
            </a:endParaRPr>
          </a:p>
        </p:txBody>
      </p:sp>
      <p:sp>
        <p:nvSpPr>
          <p:cNvPr id="3" name="Rectangle 1"/>
          <p:cNvSpPr>
            <a:spLocks noChangeArrowheads="1"/>
          </p:cNvSpPr>
          <p:nvPr/>
        </p:nvSpPr>
        <p:spPr bwMode="auto">
          <a:xfrm>
            <a:off x="0" y="556719"/>
            <a:ext cx="18473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34343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05128"/>
            <a:ext cx="184731" cy="64633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73"/>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896473" y="405128"/>
            <a:ext cx="9403974" cy="5027484"/>
          </a:xfrm>
          <a:prstGeom prst="rect">
            <a:avLst/>
          </a:prstGeom>
        </p:spPr>
      </p:pic>
    </p:spTree>
    <p:extLst>
      <p:ext uri="{BB962C8B-B14F-4D97-AF65-F5344CB8AC3E}">
        <p14:creationId xmlns:p14="http://schemas.microsoft.com/office/powerpoint/2010/main" val="188204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365040"/>
            <a:ext cx="10515240" cy="1325160"/>
          </a:xfrm>
          <a:prstGeom prst="rect">
            <a:avLst/>
          </a:prstGeom>
        </p:spPr>
        <p:txBody>
          <a:bodyPr anchor="ctr"/>
          <a:lstStyle/>
          <a:p>
            <a:pPr>
              <a:lnSpc>
                <a:spcPct val="90000"/>
              </a:lnSpc>
            </a:pPr>
            <a:r>
              <a:rPr lang="en-US" sz="4400" dirty="0">
                <a:solidFill>
                  <a:srgbClr val="000000"/>
                </a:solidFill>
                <a:latin typeface="Calibri Light"/>
              </a:rPr>
              <a:t>Tasks for Lab </a:t>
            </a:r>
            <a:r>
              <a:rPr lang="en-US" sz="4400">
                <a:solidFill>
                  <a:srgbClr val="000000"/>
                </a:solidFill>
                <a:latin typeface="Calibri Light"/>
              </a:rPr>
              <a:t># 7</a:t>
            </a:r>
            <a:endParaRPr dirty="0"/>
          </a:p>
        </p:txBody>
      </p:sp>
      <p:sp>
        <p:nvSpPr>
          <p:cNvPr id="124" name="TextShape 2"/>
          <p:cNvSpPr txBox="1"/>
          <p:nvPr/>
        </p:nvSpPr>
        <p:spPr>
          <a:xfrm>
            <a:off x="838080" y="1570067"/>
            <a:ext cx="11003400" cy="5476192"/>
          </a:xfrm>
          <a:prstGeom prst="rect">
            <a:avLst/>
          </a:prstGeom>
        </p:spPr>
        <p:txBody>
          <a:bodyPr/>
          <a:lstStyle/>
          <a:p>
            <a:r>
              <a:rPr lang="en-US" sz="1600" b="1" dirty="0"/>
              <a:t>Task # 1</a:t>
            </a:r>
          </a:p>
          <a:p>
            <a:endParaRPr lang="en-US" sz="1600" b="1" dirty="0"/>
          </a:p>
          <a:p>
            <a:endParaRPr lang="en-US" sz="1600" b="1" dirty="0"/>
          </a:p>
          <a:p>
            <a:endParaRPr lang="en-US" sz="1600" b="1" dirty="0"/>
          </a:p>
          <a:p>
            <a:endParaRPr lang="en-US" sz="1600" b="1" dirty="0"/>
          </a:p>
          <a:p>
            <a:endParaRPr lang="en-US" sz="1600" b="1" dirty="0"/>
          </a:p>
          <a:p>
            <a:endParaRPr lang="en-US" sz="1600" b="1" dirty="0"/>
          </a:p>
          <a:p>
            <a:r>
              <a:rPr lang="en-US" sz="1600" b="1" dirty="0"/>
              <a:t>Task # 2</a:t>
            </a:r>
          </a:p>
          <a:p>
            <a:endParaRPr lang="en-US" sz="1600" dirty="0"/>
          </a:p>
          <a:p>
            <a:pPr lvl="0"/>
            <a:r>
              <a:rPr lang="en-US" sz="1600" dirty="0"/>
              <a:t>Demonstrate  the use of the following: </a:t>
            </a:r>
          </a:p>
          <a:p>
            <a:pPr lvl="0"/>
            <a:r>
              <a:rPr lang="en-US" sz="1600" dirty="0"/>
              <a:t>Keyword super</a:t>
            </a:r>
          </a:p>
          <a:p>
            <a:endParaRPr lang="en-US" sz="1100" b="1" dirty="0"/>
          </a:p>
        </p:txBody>
      </p:sp>
    </p:spTree>
    <p:extLst>
      <p:ext uri="{BB962C8B-B14F-4D97-AF65-F5344CB8AC3E}">
        <p14:creationId xmlns:p14="http://schemas.microsoft.com/office/powerpoint/2010/main" val="32334663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9916" y="252390"/>
            <a:ext cx="9525001" cy="3416320"/>
          </a:xfrm>
          <a:prstGeom prst="rect">
            <a:avLst/>
          </a:prstGeom>
        </p:spPr>
        <p:txBody>
          <a:bodyPr wrap="square">
            <a:spAutoFit/>
          </a:bodyPr>
          <a:lstStyle/>
          <a:p>
            <a:pPr fontAlgn="base"/>
            <a:r>
              <a:rPr lang="en-US" sz="2000" b="1" dirty="0">
                <a:latin typeface="Times New Roman" panose="02020603050405020304" pitchFamily="18" charset="0"/>
                <a:cs typeface="Times New Roman" panose="02020603050405020304" pitchFamily="18" charset="0"/>
              </a:rPr>
              <a:t>How to use inheritance in Java</a:t>
            </a:r>
            <a:endParaRPr lang="en-US" sz="2000" dirty="0">
              <a:latin typeface="Times New Roman" panose="02020603050405020304" pitchFamily="18" charset="0"/>
              <a:cs typeface="Times New Roman" panose="02020603050405020304" pitchFamily="18" charset="0"/>
            </a:endParaRPr>
          </a:p>
          <a:p>
            <a:pPr fontAlgn="base"/>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The keyword used for inheritance is </a:t>
            </a:r>
            <a:r>
              <a:rPr lang="en-US" sz="2000" b="1" dirty="0">
                <a:latin typeface="Times New Roman" panose="02020603050405020304" pitchFamily="18" charset="0"/>
                <a:cs typeface="Times New Roman" panose="02020603050405020304" pitchFamily="18" charset="0"/>
              </a:rPr>
              <a:t>extends</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fontAlgn="base"/>
            <a:r>
              <a:rPr lang="en-US" sz="2800" b="1" dirty="0">
                <a:solidFill>
                  <a:srgbClr val="000000"/>
                </a:solidFill>
                <a:latin typeface="Times New Roman" panose="02020603050405020304" pitchFamily="18" charset="0"/>
                <a:cs typeface="Times New Roman" panose="02020603050405020304" pitchFamily="18" charset="0"/>
              </a:rPr>
              <a:t>extends</a:t>
            </a:r>
            <a:r>
              <a:rPr lang="en-US" sz="2800" dirty="0">
                <a:solidFill>
                  <a:srgbClr val="000000"/>
                </a:solidFill>
                <a:latin typeface="Times New Roman" panose="02020603050405020304" pitchFamily="18" charset="0"/>
                <a:cs typeface="Times New Roman" panose="02020603050405020304" pitchFamily="18" charset="0"/>
              </a:rPr>
              <a:t> is the keyword used to inherit the properties of a class. Following is the syntax of extends keyword.</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711822" y="2610189"/>
            <a:ext cx="5342966" cy="464742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800" dirty="0">
                <a:solidFill>
                  <a:srgbClr val="313131"/>
                </a:solidFill>
                <a:latin typeface="Menlo"/>
              </a:rPr>
              <a:t>class Super {</a:t>
            </a:r>
          </a:p>
          <a:p>
            <a:pPr defTabSz="914400" eaLnBrk="0" fontAlgn="base" hangingPunct="0">
              <a:spcBef>
                <a:spcPct val="0"/>
              </a:spcBef>
              <a:spcAft>
                <a:spcPct val="0"/>
              </a:spcAft>
            </a:pPr>
            <a:r>
              <a:rPr lang="en-US" altLang="en-US" sz="2800" dirty="0">
                <a:solidFill>
                  <a:srgbClr val="313131"/>
                </a:solidFill>
                <a:latin typeface="Menlo"/>
              </a:rPr>
              <a:t> ..... ..... </a:t>
            </a:r>
          </a:p>
          <a:p>
            <a:pPr defTabSz="914400" eaLnBrk="0" fontAlgn="base" hangingPunct="0">
              <a:spcBef>
                <a:spcPct val="0"/>
              </a:spcBef>
              <a:spcAft>
                <a:spcPct val="0"/>
              </a:spcAft>
            </a:pPr>
            <a:r>
              <a:rPr lang="en-US" altLang="en-US" sz="2800" dirty="0">
                <a:solidFill>
                  <a:srgbClr val="313131"/>
                </a:solidFill>
                <a:latin typeface="Menlo"/>
              </a:rPr>
              <a:t> ……… </a:t>
            </a:r>
          </a:p>
          <a:p>
            <a:pPr defTabSz="914400" eaLnBrk="0" fontAlgn="base" hangingPunct="0">
              <a:spcBef>
                <a:spcPct val="0"/>
              </a:spcBef>
              <a:spcAft>
                <a:spcPct val="0"/>
              </a:spcAft>
            </a:pPr>
            <a:r>
              <a:rPr lang="en-US" altLang="en-US" sz="2800" dirty="0">
                <a:solidFill>
                  <a:srgbClr val="313131"/>
                </a:solidFill>
                <a:latin typeface="Menlo"/>
              </a:rPr>
              <a:t>	} </a:t>
            </a:r>
          </a:p>
          <a:p>
            <a:pPr defTabSz="914400" eaLnBrk="0" fontAlgn="base" hangingPunct="0">
              <a:spcBef>
                <a:spcPct val="0"/>
              </a:spcBef>
              <a:spcAft>
                <a:spcPct val="0"/>
              </a:spcAft>
            </a:pPr>
            <a:endParaRPr lang="en-US" altLang="en-US" sz="2800" dirty="0">
              <a:solidFill>
                <a:srgbClr val="313131"/>
              </a:solidFill>
              <a:latin typeface="Menlo"/>
            </a:endParaRPr>
          </a:p>
          <a:p>
            <a:pPr defTabSz="914400" eaLnBrk="0" fontAlgn="base" hangingPunct="0">
              <a:spcBef>
                <a:spcPct val="0"/>
              </a:spcBef>
              <a:spcAft>
                <a:spcPct val="0"/>
              </a:spcAft>
            </a:pPr>
            <a:r>
              <a:rPr lang="en-US" altLang="en-US" sz="2800" dirty="0">
                <a:solidFill>
                  <a:srgbClr val="313131"/>
                </a:solidFill>
                <a:latin typeface="Menlo"/>
              </a:rPr>
              <a:t>class Sub extends Super {</a:t>
            </a:r>
          </a:p>
          <a:p>
            <a:pPr defTabSz="914400" eaLnBrk="0" fontAlgn="base" hangingPunct="0">
              <a:spcBef>
                <a:spcPct val="0"/>
              </a:spcBef>
              <a:spcAft>
                <a:spcPct val="0"/>
              </a:spcAft>
            </a:pPr>
            <a:r>
              <a:rPr lang="en-US" altLang="en-US" sz="2800" dirty="0">
                <a:solidFill>
                  <a:srgbClr val="313131"/>
                </a:solidFill>
                <a:latin typeface="Menlo"/>
              </a:rPr>
              <a:t>	 ..... ..... </a:t>
            </a:r>
          </a:p>
          <a:p>
            <a:pPr defTabSz="914400" eaLnBrk="0" fontAlgn="base" hangingPunct="0">
              <a:spcBef>
                <a:spcPct val="0"/>
              </a:spcBef>
              <a:spcAft>
                <a:spcPct val="0"/>
              </a:spcAft>
            </a:pPr>
            <a:r>
              <a:rPr lang="en-US" altLang="en-US" sz="2800" dirty="0">
                <a:solidFill>
                  <a:srgbClr val="313131"/>
                </a:solidFill>
                <a:latin typeface="Menlo"/>
              </a:rPr>
              <a:t>} </a:t>
            </a:r>
            <a:br>
              <a:rPr lang="en-US" altLang="en-US" sz="4400" dirty="0"/>
            </a:br>
            <a:endParaRPr lang="en-US" altLang="en-US" sz="6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89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59315" y="135978"/>
            <a:ext cx="11602762" cy="5476192"/>
          </a:xfrm>
          <a:prstGeom prst="rect">
            <a:avLst/>
          </a:prstGeom>
        </p:spPr>
        <p:txBody>
          <a:bodyPr/>
          <a:lstStyle/>
          <a:p>
            <a:r>
              <a:rPr lang="en-US" sz="1600" b="1" dirty="0"/>
              <a:t>  </a:t>
            </a:r>
            <a:r>
              <a:rPr lang="en-US" sz="2000" b="1" dirty="0"/>
              <a:t>Person super Class</a:t>
            </a:r>
            <a:endParaRPr lang="en-US" sz="1100" b="1" dirty="0"/>
          </a:p>
        </p:txBody>
      </p:sp>
      <p:graphicFrame>
        <p:nvGraphicFramePr>
          <p:cNvPr id="12" name="Table 11"/>
          <p:cNvGraphicFramePr>
            <a:graphicFrameLocks noGrp="1"/>
          </p:cNvGraphicFramePr>
          <p:nvPr>
            <p:extLst>
              <p:ext uri="{D42A27DB-BD31-4B8C-83A1-F6EECF244321}">
                <p14:modId xmlns:p14="http://schemas.microsoft.com/office/powerpoint/2010/main" val="2624297414"/>
              </p:ext>
            </p:extLst>
          </p:nvPr>
        </p:nvGraphicFramePr>
        <p:xfrm>
          <a:off x="3943319" y="293992"/>
          <a:ext cx="4474538" cy="2773680"/>
        </p:xfrm>
        <a:graphic>
          <a:graphicData uri="http://schemas.openxmlformats.org/drawingml/2006/table">
            <a:tbl>
              <a:tblPr firstRow="1" bandRow="1">
                <a:tableStyleId>{2D5ABB26-0587-4C30-8999-92F81FD0307C}</a:tableStyleId>
              </a:tblPr>
              <a:tblGrid>
                <a:gridCol w="4474538">
                  <a:extLst>
                    <a:ext uri="{9D8B030D-6E8A-4147-A177-3AD203B41FA5}">
                      <a16:colId xmlns:a16="http://schemas.microsoft.com/office/drawing/2014/main" val="20000"/>
                    </a:ext>
                  </a:extLst>
                </a:gridCol>
              </a:tblGrid>
              <a:tr h="373204">
                <a:tc>
                  <a:txBody>
                    <a:bodyPr/>
                    <a:lstStyle/>
                    <a:p>
                      <a:pPr algn="ctr"/>
                      <a:r>
                        <a:rPr lang="en-US" sz="2800" dirty="0"/>
                        <a:t>Person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644160">
                <a:tc>
                  <a:txBody>
                    <a:bodyPr/>
                    <a:lstStyle/>
                    <a:p>
                      <a:pPr marL="285750" indent="-285750">
                        <a:buFontTx/>
                        <a:buNone/>
                      </a:pPr>
                      <a:r>
                        <a:rPr lang="en-US" sz="2800" dirty="0"/>
                        <a:t>  # Name : </a:t>
                      </a:r>
                      <a:r>
                        <a:rPr lang="en-US" sz="2800" dirty="0" err="1"/>
                        <a:t>Sring</a:t>
                      </a:r>
                      <a:endParaRPr lang="en-US" sz="2800" dirty="0"/>
                    </a:p>
                    <a:p>
                      <a:pPr marL="285750" indent="-285750">
                        <a:buFontTx/>
                        <a:buNone/>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96297">
                <a:tc>
                  <a:txBody>
                    <a:bodyPr/>
                    <a:lstStyle/>
                    <a:p>
                      <a:r>
                        <a:rPr lang="en-US" sz="2400" dirty="0"/>
                        <a:t>+Person()</a:t>
                      </a:r>
                      <a:r>
                        <a:rPr lang="en-US" sz="2400" baseline="0" dirty="0"/>
                        <a:t> </a:t>
                      </a:r>
                      <a:endParaRPr lang="en-US" sz="2400" dirty="0"/>
                    </a:p>
                    <a:p>
                      <a:r>
                        <a:rPr lang="en-US" sz="2400" dirty="0"/>
                        <a:t>+</a:t>
                      </a:r>
                      <a:r>
                        <a:rPr lang="en-US" sz="2400" dirty="0" err="1"/>
                        <a:t>setName</a:t>
                      </a:r>
                      <a:r>
                        <a:rPr lang="en-US" sz="2400" dirty="0"/>
                        <a:t>(</a:t>
                      </a:r>
                      <a:r>
                        <a:rPr lang="en-US" sz="2400" dirty="0" err="1"/>
                        <a:t>newName:String</a:t>
                      </a:r>
                      <a:r>
                        <a:rPr lang="en-US" sz="2400" dirty="0"/>
                        <a:t>)</a:t>
                      </a:r>
                    </a:p>
                    <a:p>
                      <a:r>
                        <a:rPr lang="en-US" sz="2400" dirty="0"/>
                        <a:t>+</a:t>
                      </a:r>
                      <a:r>
                        <a:rPr lang="en-US" sz="2400" dirty="0" err="1"/>
                        <a:t>getName</a:t>
                      </a:r>
                      <a:r>
                        <a:rPr lang="en-US" sz="2400" dirty="0"/>
                        <a:t>():String</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17227360"/>
              </p:ext>
            </p:extLst>
          </p:nvPr>
        </p:nvGraphicFramePr>
        <p:xfrm>
          <a:off x="249877" y="3124763"/>
          <a:ext cx="5787852" cy="3261360"/>
        </p:xfrm>
        <a:graphic>
          <a:graphicData uri="http://schemas.openxmlformats.org/drawingml/2006/table">
            <a:tbl>
              <a:tblPr firstRow="1" bandRow="1">
                <a:tableStyleId>{2D5ABB26-0587-4C30-8999-92F81FD0307C}</a:tableStyleId>
              </a:tblPr>
              <a:tblGrid>
                <a:gridCol w="5787852">
                  <a:extLst>
                    <a:ext uri="{9D8B030D-6E8A-4147-A177-3AD203B41FA5}">
                      <a16:colId xmlns:a16="http://schemas.microsoft.com/office/drawing/2014/main" val="20000"/>
                    </a:ext>
                  </a:extLst>
                </a:gridCol>
              </a:tblGrid>
              <a:tr h="370840">
                <a:tc>
                  <a:txBody>
                    <a:bodyPr/>
                    <a:lstStyle/>
                    <a:p>
                      <a:pPr algn="ctr"/>
                      <a:r>
                        <a:rPr lang="en-US" sz="3200" dirty="0"/>
                        <a:t>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70840">
                <a:tc>
                  <a:txBody>
                    <a:bodyPr/>
                    <a:lstStyle/>
                    <a:p>
                      <a:pPr marL="285750" indent="-285750">
                        <a:buFontTx/>
                        <a:buNone/>
                      </a:pPr>
                      <a:r>
                        <a:rPr lang="en-US" dirty="0"/>
                        <a:t> -</a:t>
                      </a:r>
                      <a:r>
                        <a:rPr lang="en-US" sz="2400" dirty="0" err="1"/>
                        <a:t>RollNo</a:t>
                      </a:r>
                      <a:r>
                        <a:rPr lang="en-US" sz="2400" dirty="0"/>
                        <a:t> : String</a:t>
                      </a:r>
                    </a:p>
                    <a:p>
                      <a:pPr marL="285750" indent="-285750">
                        <a:buFontTx/>
                        <a:buNone/>
                      </a:pPr>
                      <a:r>
                        <a:rPr lang="en-US" sz="2400" dirty="0"/>
                        <a:t> #</a:t>
                      </a:r>
                      <a:r>
                        <a:rPr lang="en-US" sz="2400" dirty="0" err="1"/>
                        <a:t>Dept</a:t>
                      </a:r>
                      <a:r>
                        <a:rPr lang="en-US" sz="2400" dirty="0"/>
                        <a:t>/Technology:    String </a:t>
                      </a:r>
                    </a:p>
                    <a:p>
                      <a:pPr marL="285750" marR="0" indent="-285750" algn="l" defTabSz="457200" rtl="0" eaLnBrk="1" fontAlgn="auto" latinLnBrk="0" hangingPunct="1">
                        <a:lnSpc>
                          <a:spcPct val="100000"/>
                        </a:lnSpc>
                        <a:spcBef>
                          <a:spcPts val="0"/>
                        </a:spcBef>
                        <a:spcAft>
                          <a:spcPts val="0"/>
                        </a:spcAft>
                        <a:buClrTx/>
                        <a:buSzTx/>
                        <a:buFontTx/>
                        <a:buNone/>
                        <a:tabLst/>
                        <a:defRPr/>
                      </a:pPr>
                      <a:r>
                        <a:rPr lang="en-US" sz="24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800" dirty="0"/>
                        <a:t>+</a:t>
                      </a:r>
                      <a:r>
                        <a:rPr lang="en-US" sz="2800" dirty="0" err="1"/>
                        <a:t>setRollno</a:t>
                      </a:r>
                      <a:r>
                        <a:rPr lang="en-US" sz="2800" dirty="0"/>
                        <a:t>(</a:t>
                      </a:r>
                      <a:r>
                        <a:rPr lang="en-US" sz="2800" dirty="0" err="1"/>
                        <a:t>rollno:String</a:t>
                      </a:r>
                      <a:r>
                        <a:rPr lang="en-US" sz="2800" dirty="0"/>
                        <a:t>)</a:t>
                      </a:r>
                      <a:endParaRPr lang="en-US" dirty="0"/>
                    </a:p>
                    <a:p>
                      <a:r>
                        <a:rPr lang="en-US" sz="3200" dirty="0"/>
                        <a:t>+</a:t>
                      </a:r>
                      <a:r>
                        <a:rPr lang="en-US" sz="3200" dirty="0" err="1"/>
                        <a:t>setDept</a:t>
                      </a:r>
                      <a:r>
                        <a:rPr lang="en-US" sz="3200" dirty="0"/>
                        <a:t>(</a:t>
                      </a:r>
                      <a:r>
                        <a:rPr lang="en-US" sz="3200" dirty="0" err="1"/>
                        <a:t>dept:String</a:t>
                      </a:r>
                      <a:r>
                        <a:rPr lang="en-US" sz="3200" dirty="0"/>
                        <a:t>)</a:t>
                      </a:r>
                    </a:p>
                    <a:p>
                      <a:r>
                        <a:rPr lang="en-US" sz="3200" dirty="0"/>
                        <a:t>+</a:t>
                      </a:r>
                      <a:r>
                        <a:rPr lang="en-US" sz="3200" dirty="0" err="1"/>
                        <a:t>displayData</a:t>
                      </a:r>
                      <a:r>
                        <a:rPr lang="en-US" sz="32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95287715"/>
              </p:ext>
            </p:extLst>
          </p:nvPr>
        </p:nvGraphicFramePr>
        <p:xfrm>
          <a:off x="6915692" y="3343312"/>
          <a:ext cx="5105979" cy="3291840"/>
        </p:xfrm>
        <a:graphic>
          <a:graphicData uri="http://schemas.openxmlformats.org/drawingml/2006/table">
            <a:tbl>
              <a:tblPr firstRow="1" bandRow="1">
                <a:tableStyleId>{2D5ABB26-0587-4C30-8999-92F81FD0307C}</a:tableStyleId>
              </a:tblPr>
              <a:tblGrid>
                <a:gridCol w="5105979">
                  <a:extLst>
                    <a:ext uri="{9D8B030D-6E8A-4147-A177-3AD203B41FA5}">
                      <a16:colId xmlns:a16="http://schemas.microsoft.com/office/drawing/2014/main" val="20000"/>
                    </a:ext>
                  </a:extLst>
                </a:gridCol>
              </a:tblGrid>
              <a:tr h="370840">
                <a:tc>
                  <a:txBody>
                    <a:bodyPr/>
                    <a:lstStyle/>
                    <a:p>
                      <a:pPr algn="ctr"/>
                      <a:r>
                        <a:rPr lang="en-US" sz="2800" dirty="0"/>
                        <a:t>Employee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70840">
                <a:tc>
                  <a:txBody>
                    <a:bodyPr/>
                    <a:lstStyle/>
                    <a:p>
                      <a:pPr marL="285750" indent="-285750">
                        <a:buFontTx/>
                        <a:buNone/>
                      </a:pPr>
                      <a:r>
                        <a:rPr lang="en-US" dirty="0"/>
                        <a:t> #</a:t>
                      </a:r>
                      <a:r>
                        <a:rPr lang="en-US" sz="2400" dirty="0" err="1"/>
                        <a:t>Empno</a:t>
                      </a:r>
                      <a:r>
                        <a:rPr lang="en-US" sz="2400" dirty="0"/>
                        <a:t> : String</a:t>
                      </a:r>
                    </a:p>
                    <a:p>
                      <a:pPr marL="285750" indent="-285750">
                        <a:buFontTx/>
                        <a:buNone/>
                      </a:pPr>
                      <a:r>
                        <a:rPr lang="en-US" sz="2400" dirty="0"/>
                        <a:t> #Designation/</a:t>
                      </a:r>
                      <a:r>
                        <a:rPr lang="en-US" sz="2400" dirty="0" err="1"/>
                        <a:t>jobTitle</a:t>
                      </a:r>
                      <a:r>
                        <a:rPr lang="en-US" sz="2400" dirty="0"/>
                        <a:t> : String</a:t>
                      </a:r>
                    </a:p>
                    <a:p>
                      <a:pPr marL="285750" indent="-285750">
                        <a:buFontTx/>
                        <a:buNone/>
                      </a:pPr>
                      <a:r>
                        <a:rPr lang="en-US" sz="2400" dirty="0"/>
                        <a:t> #Salary:     double </a:t>
                      </a:r>
                    </a:p>
                    <a:p>
                      <a:pPr marL="285750" marR="0" indent="-285750" algn="l" defTabSz="457200" rtl="0" eaLnBrk="1" fontAlgn="auto" latinLnBrk="0" hangingPunct="1">
                        <a:lnSpc>
                          <a:spcPct val="100000"/>
                        </a:lnSpc>
                        <a:spcBef>
                          <a:spcPts val="0"/>
                        </a:spcBef>
                        <a:spcAft>
                          <a:spcPts val="0"/>
                        </a:spcAft>
                        <a:buClrTx/>
                        <a:buSzTx/>
                        <a:buFontTx/>
                        <a:buNone/>
                        <a:tabLst/>
                        <a:defRPr/>
                      </a:pPr>
                      <a:r>
                        <a:rPr lang="en-US" sz="24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800" dirty="0"/>
                        <a:t>+</a:t>
                      </a:r>
                      <a:r>
                        <a:rPr lang="en-US" sz="2800" dirty="0" err="1"/>
                        <a:t>setDesignation</a:t>
                      </a:r>
                      <a:r>
                        <a:rPr lang="en-US" sz="2800" dirty="0"/>
                        <a:t>(</a:t>
                      </a:r>
                      <a:r>
                        <a:rPr lang="en-US" sz="2800" dirty="0" err="1"/>
                        <a:t>dept:String</a:t>
                      </a:r>
                      <a:r>
                        <a:rPr lang="en-US" sz="2800" dirty="0"/>
                        <a:t>)</a:t>
                      </a:r>
                    </a:p>
                    <a:p>
                      <a:r>
                        <a:rPr lang="en-US" sz="2800" dirty="0"/>
                        <a:t>+</a:t>
                      </a:r>
                      <a:r>
                        <a:rPr lang="en-US" sz="2800" dirty="0" err="1"/>
                        <a:t>setSalary</a:t>
                      </a:r>
                      <a:r>
                        <a:rPr lang="en-US" sz="2800" dirty="0"/>
                        <a:t>()</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0" y="937873"/>
            <a:ext cx="3530134" cy="461665"/>
          </a:xfrm>
          <a:prstGeom prst="rect">
            <a:avLst/>
          </a:prstGeom>
        </p:spPr>
        <p:txBody>
          <a:bodyPr wrap="none">
            <a:spAutoFit/>
          </a:bodyPr>
          <a:lstStyle/>
          <a:p>
            <a:r>
              <a:rPr lang="en-US" sz="2400" b="1" dirty="0"/>
              <a:t>Inheritance Example 2</a:t>
            </a:r>
            <a:endParaRPr lang="en-US" sz="1100" b="1" dirty="0"/>
          </a:p>
        </p:txBody>
      </p:sp>
    </p:spTree>
    <p:extLst>
      <p:ext uri="{BB962C8B-B14F-4D97-AF65-F5344CB8AC3E}">
        <p14:creationId xmlns:p14="http://schemas.microsoft.com/office/powerpoint/2010/main" val="19897077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43848" y="0"/>
            <a:ext cx="11003400" cy="5476192"/>
          </a:xfrm>
          <a:prstGeom prst="rect">
            <a:avLst/>
          </a:prstGeom>
        </p:spPr>
        <p:txBody>
          <a:bodyPr/>
          <a:lstStyle/>
          <a:p>
            <a:endParaRPr lang="en-US" sz="1600" b="1" dirty="0"/>
          </a:p>
          <a:p>
            <a:r>
              <a:rPr lang="en-US" sz="1600" b="1" dirty="0"/>
              <a:t>Product Super Class</a:t>
            </a:r>
            <a:endParaRPr lang="en-US" sz="1100" b="1" dirty="0"/>
          </a:p>
        </p:txBody>
      </p:sp>
      <p:graphicFrame>
        <p:nvGraphicFramePr>
          <p:cNvPr id="12" name="Table 11"/>
          <p:cNvGraphicFramePr>
            <a:graphicFrameLocks noGrp="1"/>
          </p:cNvGraphicFramePr>
          <p:nvPr>
            <p:extLst>
              <p:ext uri="{D42A27DB-BD31-4B8C-83A1-F6EECF244321}">
                <p14:modId xmlns:p14="http://schemas.microsoft.com/office/powerpoint/2010/main" val="3285189576"/>
              </p:ext>
            </p:extLst>
          </p:nvPr>
        </p:nvGraphicFramePr>
        <p:xfrm>
          <a:off x="2262454" y="27469"/>
          <a:ext cx="4595548" cy="2895600"/>
        </p:xfrm>
        <a:graphic>
          <a:graphicData uri="http://schemas.openxmlformats.org/drawingml/2006/table">
            <a:tbl>
              <a:tblPr firstRow="1" bandRow="1">
                <a:tableStyleId>{2D5ABB26-0587-4C30-8999-92F81FD0307C}</a:tableStyleId>
              </a:tblPr>
              <a:tblGrid>
                <a:gridCol w="4595548">
                  <a:extLst>
                    <a:ext uri="{9D8B030D-6E8A-4147-A177-3AD203B41FA5}">
                      <a16:colId xmlns:a16="http://schemas.microsoft.com/office/drawing/2014/main" val="20000"/>
                    </a:ext>
                  </a:extLst>
                </a:gridCol>
              </a:tblGrid>
              <a:tr h="330525">
                <a:tc>
                  <a:txBody>
                    <a:bodyPr/>
                    <a:lstStyle/>
                    <a:p>
                      <a:pPr algn="ctr"/>
                      <a:r>
                        <a:rPr lang="en-US" sz="3200" dirty="0"/>
                        <a:t>Product</a:t>
                      </a:r>
                      <a:r>
                        <a:rPr lang="en-US" sz="3200" baseline="0" dirty="0"/>
                        <a:t> class</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14993">
                <a:tc>
                  <a:txBody>
                    <a:bodyPr/>
                    <a:lstStyle/>
                    <a:p>
                      <a:pPr marL="0" indent="0">
                        <a:buFontTx/>
                        <a:buNone/>
                      </a:pPr>
                      <a:r>
                        <a:rPr lang="en-US" sz="2800" dirty="0"/>
                        <a:t>#Name : </a:t>
                      </a:r>
                      <a:r>
                        <a:rPr lang="en-US" sz="2800" dirty="0" err="1"/>
                        <a:t>Sring</a:t>
                      </a:r>
                      <a:endParaRPr lang="en-US" sz="2800" dirty="0"/>
                    </a:p>
                    <a:p>
                      <a:pPr marL="0" indent="0">
                        <a:buFontTx/>
                        <a:buNone/>
                      </a:pPr>
                      <a:r>
                        <a:rPr lang="en-US" sz="2800" dirty="0"/>
                        <a:t>#Price: float</a:t>
                      </a:r>
                    </a:p>
                    <a:p>
                      <a:pPr marL="0" indent="0">
                        <a:buFontTx/>
                        <a:buNone/>
                      </a:pPr>
                      <a:r>
                        <a:rPr lang="en-US" sz="2800" dirty="0"/>
                        <a:t>#Description: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0495">
                <a:tc>
                  <a:txBody>
                    <a:bodyPr/>
                    <a:lstStyle/>
                    <a:p>
                      <a:r>
                        <a:rPr lang="en-US" sz="2800" dirty="0"/>
                        <a:t>+</a:t>
                      </a:r>
                      <a:r>
                        <a:rPr lang="en-US" sz="2800" dirty="0" err="1"/>
                        <a:t>setPrice</a:t>
                      </a:r>
                      <a:r>
                        <a:rPr lang="en-US" sz="2800" dirty="0"/>
                        <a:t>()</a:t>
                      </a:r>
                      <a:br>
                        <a:rPr lang="en-US" sz="2800" dirty="0"/>
                      </a:b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9866109"/>
              </p:ext>
            </p:extLst>
          </p:nvPr>
        </p:nvGraphicFramePr>
        <p:xfrm>
          <a:off x="847161" y="3504661"/>
          <a:ext cx="4416097" cy="2834640"/>
        </p:xfrm>
        <a:graphic>
          <a:graphicData uri="http://schemas.openxmlformats.org/drawingml/2006/table">
            <a:tbl>
              <a:tblPr firstRow="1" bandRow="1">
                <a:tableStyleId>{2D5ABB26-0587-4C30-8999-92F81FD0307C}</a:tableStyleId>
              </a:tblPr>
              <a:tblGrid>
                <a:gridCol w="4416097">
                  <a:extLst>
                    <a:ext uri="{9D8B030D-6E8A-4147-A177-3AD203B41FA5}">
                      <a16:colId xmlns:a16="http://schemas.microsoft.com/office/drawing/2014/main" val="20000"/>
                    </a:ext>
                  </a:extLst>
                </a:gridCol>
              </a:tblGrid>
              <a:tr h="330525">
                <a:tc>
                  <a:txBody>
                    <a:bodyPr/>
                    <a:lstStyle/>
                    <a:p>
                      <a:pPr algn="ctr"/>
                      <a:r>
                        <a:rPr lang="en-US" sz="2800" baseline="0" dirty="0"/>
                        <a:t>Medicine class</a:t>
                      </a: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14993">
                <a:tc>
                  <a:txBody>
                    <a:bodyPr/>
                    <a:lstStyle/>
                    <a:p>
                      <a:pPr marL="0" indent="0">
                        <a:buFontTx/>
                        <a:buNone/>
                      </a:pPr>
                      <a:r>
                        <a:rPr lang="en-US" sz="2800" dirty="0"/>
                        <a:t>-</a:t>
                      </a:r>
                      <a:r>
                        <a:rPr lang="en-US" sz="2800" dirty="0" err="1"/>
                        <a:t>MgtDate</a:t>
                      </a:r>
                      <a:r>
                        <a:rPr lang="en-US" sz="2800" dirty="0"/>
                        <a:t> : Date</a:t>
                      </a:r>
                    </a:p>
                    <a:p>
                      <a:pPr marL="0" indent="0">
                        <a:buFontTx/>
                        <a:buNone/>
                      </a:pPr>
                      <a:r>
                        <a:rPr lang="en-US" sz="2800" dirty="0"/>
                        <a:t>-</a:t>
                      </a:r>
                      <a:r>
                        <a:rPr lang="en-US" sz="2800" dirty="0" err="1"/>
                        <a:t>ExpDate</a:t>
                      </a:r>
                      <a:r>
                        <a:rPr lang="en-US" sz="2800" dirty="0"/>
                        <a:t> :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0495">
                <a:tc>
                  <a:txBody>
                    <a:bodyPr/>
                    <a:lstStyle/>
                    <a:p>
                      <a:r>
                        <a:rPr lang="en-US" sz="2800" dirty="0"/>
                        <a:t>+</a:t>
                      </a:r>
                      <a:r>
                        <a:rPr lang="en-US" sz="2800" dirty="0" err="1"/>
                        <a:t>setmfDate</a:t>
                      </a:r>
                      <a:r>
                        <a:rPr lang="en-US" sz="2800" dirty="0"/>
                        <a:t>()</a:t>
                      </a:r>
                    </a:p>
                    <a:p>
                      <a:r>
                        <a:rPr lang="en-US" sz="2800" dirty="0"/>
                        <a:t>+</a:t>
                      </a:r>
                      <a:r>
                        <a:rPr lang="en-US" sz="2800" dirty="0" err="1"/>
                        <a:t>setExpDate</a:t>
                      </a:r>
                      <a:r>
                        <a:rPr lang="en-US" sz="2800" dirty="0"/>
                        <a:t>()</a:t>
                      </a:r>
                      <a:br>
                        <a:rPr lang="en-US" sz="2800" dirty="0"/>
                      </a:b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93284321"/>
              </p:ext>
            </p:extLst>
          </p:nvPr>
        </p:nvGraphicFramePr>
        <p:xfrm>
          <a:off x="6378383" y="3530936"/>
          <a:ext cx="5821800" cy="2407920"/>
        </p:xfrm>
        <a:graphic>
          <a:graphicData uri="http://schemas.openxmlformats.org/drawingml/2006/table">
            <a:tbl>
              <a:tblPr firstRow="1" bandRow="1">
                <a:tableStyleId>{2D5ABB26-0587-4C30-8999-92F81FD0307C}</a:tableStyleId>
              </a:tblPr>
              <a:tblGrid>
                <a:gridCol w="5821800">
                  <a:extLst>
                    <a:ext uri="{9D8B030D-6E8A-4147-A177-3AD203B41FA5}">
                      <a16:colId xmlns:a16="http://schemas.microsoft.com/office/drawing/2014/main" val="20000"/>
                    </a:ext>
                  </a:extLst>
                </a:gridCol>
              </a:tblGrid>
              <a:tr h="330525">
                <a:tc>
                  <a:txBody>
                    <a:bodyPr/>
                    <a:lstStyle/>
                    <a:p>
                      <a:pPr algn="ctr"/>
                      <a:r>
                        <a:rPr lang="en-US" sz="2800" baseline="0" dirty="0"/>
                        <a:t>Book class</a:t>
                      </a: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14993">
                <a:tc>
                  <a:txBody>
                    <a:bodyPr/>
                    <a:lstStyle/>
                    <a:p>
                      <a:pPr marL="0" indent="0">
                        <a:buFontTx/>
                        <a:buNone/>
                      </a:pPr>
                      <a:r>
                        <a:rPr lang="en-US" sz="2800" dirty="0"/>
                        <a:t>#</a:t>
                      </a:r>
                      <a:r>
                        <a:rPr lang="en-US" sz="2800" dirty="0" err="1"/>
                        <a:t>authorName</a:t>
                      </a:r>
                      <a:r>
                        <a:rPr lang="en-US" sz="2800" dirty="0"/>
                        <a:t> : </a:t>
                      </a:r>
                      <a:r>
                        <a:rPr lang="en-US" sz="2800" dirty="0" err="1"/>
                        <a:t>Sring</a:t>
                      </a:r>
                      <a:endParaRPr lang="en-US" sz="2800" dirty="0"/>
                    </a:p>
                    <a:p>
                      <a:pPr marL="0" indent="0">
                        <a:buFontTx/>
                        <a:buNone/>
                      </a:pPr>
                      <a:r>
                        <a:rPr lang="en-US" sz="2800" dirty="0"/>
                        <a:t>#Edition : </a:t>
                      </a:r>
                      <a:r>
                        <a:rPr lang="en-US" sz="2800" dirty="0" err="1"/>
                        <a:t>Sring</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0495">
                <a:tc>
                  <a:txBody>
                    <a:bodyPr/>
                    <a:lstStyle/>
                    <a:p>
                      <a:r>
                        <a:rPr lang="en-US" sz="2800" dirty="0"/>
                        <a:t>+</a:t>
                      </a:r>
                      <a:r>
                        <a:rPr lang="en-US" sz="2800" dirty="0" err="1"/>
                        <a:t>setauthor</a:t>
                      </a:r>
                      <a:r>
                        <a:rPr lang="en-US" sz="2800" dirty="0"/>
                        <a:t>(</a:t>
                      </a:r>
                      <a:r>
                        <a:rPr lang="en-US" sz="2800" dirty="0" err="1"/>
                        <a:t>authorName:String</a:t>
                      </a:r>
                      <a:r>
                        <a:rPr lang="en-US" sz="2800" dirty="0"/>
                        <a:t>)</a:t>
                      </a:r>
                      <a:br>
                        <a:rPr lang="en-US" sz="2800" dirty="0"/>
                      </a:b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Straight Connector 8"/>
          <p:cNvCxnSpPr/>
          <p:nvPr/>
        </p:nvCxnSpPr>
        <p:spPr>
          <a:xfrm>
            <a:off x="4329952" y="2353235"/>
            <a:ext cx="13448" cy="1151426"/>
          </a:xfrm>
          <a:prstGeom prst="line">
            <a:avLst/>
          </a:prstGeom>
        </p:spPr>
        <p:style>
          <a:lnRef idx="1">
            <a:schemeClr val="accent1"/>
          </a:lnRef>
          <a:fillRef idx="0">
            <a:schemeClr val="accent1"/>
          </a:fillRef>
          <a:effectRef idx="0">
            <a:schemeClr val="accent1"/>
          </a:effectRef>
          <a:fontRef idx="minor">
            <a:schemeClr val="tx1"/>
          </a:fontRef>
        </p:style>
      </p:cxnSp>
      <p:sp>
        <p:nvSpPr>
          <p:cNvPr id="10" name="Flowchart: Extract 9"/>
          <p:cNvSpPr/>
          <p:nvPr/>
        </p:nvSpPr>
        <p:spPr>
          <a:xfrm>
            <a:off x="4195482" y="2017059"/>
            <a:ext cx="309282" cy="336176"/>
          </a:xfrm>
          <a:prstGeom prst="flowChartExtra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4329953" y="3039035"/>
            <a:ext cx="4007223" cy="53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269941" y="3092824"/>
            <a:ext cx="0" cy="3843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39928" y="2985291"/>
            <a:ext cx="1529586" cy="369332"/>
          </a:xfrm>
          <a:prstGeom prst="rect">
            <a:avLst/>
          </a:prstGeom>
        </p:spPr>
        <p:txBody>
          <a:bodyPr wrap="none">
            <a:spAutoFit/>
          </a:bodyPr>
          <a:lstStyle/>
          <a:p>
            <a:r>
              <a:rPr lang="en-US" b="1" dirty="0"/>
              <a:t>Sub classes </a:t>
            </a:r>
            <a:endParaRPr lang="en-US" sz="1200" b="1" dirty="0"/>
          </a:p>
        </p:txBody>
      </p:sp>
      <p:sp>
        <p:nvSpPr>
          <p:cNvPr id="18" name="Rectangle 17"/>
          <p:cNvSpPr/>
          <p:nvPr/>
        </p:nvSpPr>
        <p:spPr>
          <a:xfrm>
            <a:off x="6961402" y="1486219"/>
            <a:ext cx="2327881" cy="369332"/>
          </a:xfrm>
          <a:prstGeom prst="rect">
            <a:avLst/>
          </a:prstGeom>
        </p:spPr>
        <p:txBody>
          <a:bodyPr wrap="none">
            <a:spAutoFit/>
          </a:bodyPr>
          <a:lstStyle/>
          <a:p>
            <a:r>
              <a:rPr lang="en-US" b="1" dirty="0"/>
              <a:t>Inheritance symbol</a:t>
            </a:r>
            <a:endParaRPr lang="en-US" sz="1200" b="1" dirty="0"/>
          </a:p>
        </p:txBody>
      </p:sp>
      <p:cxnSp>
        <p:nvCxnSpPr>
          <p:cNvPr id="19" name="Straight Arrow Connector 18"/>
          <p:cNvCxnSpPr/>
          <p:nvPr/>
        </p:nvCxnSpPr>
        <p:spPr>
          <a:xfrm flipH="1">
            <a:off x="4693024" y="1883020"/>
            <a:ext cx="2662517" cy="346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8978" y="2323911"/>
            <a:ext cx="2770310" cy="369332"/>
          </a:xfrm>
          <a:prstGeom prst="rect">
            <a:avLst/>
          </a:prstGeom>
        </p:spPr>
        <p:txBody>
          <a:bodyPr wrap="none">
            <a:spAutoFit/>
          </a:bodyPr>
          <a:lstStyle/>
          <a:p>
            <a:r>
              <a:rPr lang="en-US" b="1" dirty="0"/>
              <a:t>Is-a kind of relationship</a:t>
            </a:r>
            <a:endParaRPr lang="en-US" sz="1200" b="1" dirty="0"/>
          </a:p>
        </p:txBody>
      </p:sp>
      <p:cxnSp>
        <p:nvCxnSpPr>
          <p:cNvPr id="23" name="Straight Arrow Connector 22"/>
          <p:cNvCxnSpPr/>
          <p:nvPr/>
        </p:nvCxnSpPr>
        <p:spPr>
          <a:xfrm flipH="1">
            <a:off x="4693024" y="2649071"/>
            <a:ext cx="2268378" cy="27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808687" y="132447"/>
            <a:ext cx="3530134" cy="461665"/>
          </a:xfrm>
          <a:prstGeom prst="rect">
            <a:avLst/>
          </a:prstGeom>
        </p:spPr>
        <p:txBody>
          <a:bodyPr wrap="none">
            <a:spAutoFit/>
          </a:bodyPr>
          <a:lstStyle/>
          <a:p>
            <a:r>
              <a:rPr lang="en-US" sz="2400" b="1" dirty="0"/>
              <a:t>Inheritance Example 1</a:t>
            </a:r>
            <a:endParaRPr lang="en-US" sz="1100" b="1" dirty="0"/>
          </a:p>
        </p:txBody>
      </p:sp>
    </p:spTree>
    <p:extLst>
      <p:ext uri="{BB962C8B-B14F-4D97-AF65-F5344CB8AC3E}">
        <p14:creationId xmlns:p14="http://schemas.microsoft.com/office/powerpoint/2010/main" val="28773813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6575" y="712694"/>
            <a:ext cx="3913095" cy="2585323"/>
          </a:xfrm>
          <a:prstGeom prst="rect">
            <a:avLst/>
          </a:prstGeom>
          <a:noFill/>
        </p:spPr>
        <p:txBody>
          <a:bodyPr wrap="square" rtlCol="0">
            <a:spAutoFit/>
          </a:bodyPr>
          <a:lstStyle/>
          <a:p>
            <a:endParaRPr lang="en-US" dirty="0"/>
          </a:p>
          <a:p>
            <a:r>
              <a:rPr lang="en-US" dirty="0"/>
              <a:t>Some more examples </a:t>
            </a:r>
          </a:p>
          <a:p>
            <a:r>
              <a:rPr lang="en-US" dirty="0"/>
              <a:t>1.Students</a:t>
            </a:r>
          </a:p>
          <a:p>
            <a:r>
              <a:rPr lang="en-US" dirty="0"/>
              <a:t>2. Bank account </a:t>
            </a:r>
          </a:p>
          <a:p>
            <a:r>
              <a:rPr lang="en-US" dirty="0"/>
              <a:t>3.Product</a:t>
            </a:r>
          </a:p>
          <a:p>
            <a:r>
              <a:rPr lang="en-US" dirty="0"/>
              <a:t>3. Employees</a:t>
            </a:r>
          </a:p>
          <a:p>
            <a:r>
              <a:rPr lang="en-US" dirty="0"/>
              <a:t>4. Vehicle</a:t>
            </a:r>
          </a:p>
          <a:p>
            <a:r>
              <a:rPr lang="en-US" dirty="0"/>
              <a:t> </a:t>
            </a:r>
          </a:p>
          <a:p>
            <a:endParaRPr lang="en-US" dirty="0"/>
          </a:p>
        </p:txBody>
      </p:sp>
      <p:sp>
        <p:nvSpPr>
          <p:cNvPr id="3" name="TextBox 2"/>
          <p:cNvSpPr txBox="1"/>
          <p:nvPr/>
        </p:nvSpPr>
        <p:spPr>
          <a:xfrm>
            <a:off x="381002" y="2998694"/>
            <a:ext cx="10766613" cy="2893100"/>
          </a:xfrm>
          <a:prstGeom prst="rect">
            <a:avLst/>
          </a:prstGeom>
          <a:noFill/>
        </p:spPr>
        <p:txBody>
          <a:bodyPr wrap="square" rtlCol="0">
            <a:spAutoFit/>
          </a:bodyPr>
          <a:lstStyle/>
          <a:p>
            <a:endParaRPr lang="en-US" dirty="0"/>
          </a:p>
          <a:p>
            <a:r>
              <a:rPr lang="en-US" sz="3200" dirty="0"/>
              <a:t>Note: A super class’s </a:t>
            </a:r>
            <a:r>
              <a:rPr lang="en-US" sz="3200" b="1" dirty="0"/>
              <a:t>private members</a:t>
            </a:r>
            <a:r>
              <a:rPr lang="en-US" sz="3200" dirty="0"/>
              <a:t> are not inherited by its sub class.</a:t>
            </a:r>
          </a:p>
          <a:p>
            <a:endParaRPr lang="en-US" sz="3200" dirty="0"/>
          </a:p>
          <a:p>
            <a:r>
              <a:rPr lang="en-US" sz="3200" b="1" dirty="0"/>
              <a:t>Constructors are not inherited. </a:t>
            </a:r>
          </a:p>
          <a:p>
            <a:r>
              <a:rPr lang="en-US" dirty="0"/>
              <a:t> </a:t>
            </a:r>
          </a:p>
          <a:p>
            <a:endParaRPr lang="en-US" dirty="0"/>
          </a:p>
        </p:txBody>
      </p:sp>
    </p:spTree>
    <p:extLst>
      <p:ext uri="{BB962C8B-B14F-4D97-AF65-F5344CB8AC3E}">
        <p14:creationId xmlns:p14="http://schemas.microsoft.com/office/powerpoint/2010/main" val="32401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154" y="462205"/>
            <a:ext cx="9484658" cy="6063198"/>
          </a:xfrm>
          <a:prstGeom prst="rect">
            <a:avLst/>
          </a:prstGeom>
        </p:spPr>
        <p:txBody>
          <a:bodyPr wrap="square">
            <a:spAutoFit/>
          </a:bodyPr>
          <a:lstStyle/>
          <a:p>
            <a:pPr algn="just"/>
            <a:r>
              <a:rPr lang="en-US" sz="2400" b="1" dirty="0">
                <a:solidFill>
                  <a:srgbClr val="000000"/>
                </a:solidFill>
                <a:latin typeface="Times New Roman" panose="02020603050405020304" pitchFamily="18" charset="0"/>
                <a:cs typeface="Times New Roman" panose="02020603050405020304" pitchFamily="18" charset="0"/>
              </a:rPr>
              <a:t>The idea behind inheritance</a:t>
            </a:r>
            <a:r>
              <a:rPr lang="en-US" sz="2400" dirty="0">
                <a:solidFill>
                  <a:srgbClr val="000000"/>
                </a:solidFill>
                <a:latin typeface="Times New Roman" panose="02020603050405020304" pitchFamily="18" charset="0"/>
                <a:cs typeface="Times New Roman" panose="02020603050405020304" pitchFamily="18" charset="0"/>
              </a:rPr>
              <a:t> in java is that you can create new classes that are built upon existing classes. When you inherit from an existing class, you can reuse methods and fields of parent class.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Moreover, you can add new methods and fields in your current class also.</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b="1" dirty="0">
                <a:solidFill>
                  <a:srgbClr val="000000"/>
                </a:solidFill>
                <a:latin typeface="Times New Roman" panose="02020603050405020304" pitchFamily="18" charset="0"/>
                <a:cs typeface="Times New Roman" panose="02020603050405020304" pitchFamily="18" charset="0"/>
              </a:rPr>
              <a:t>In Java the class hierarchy begins with class object in package (</a:t>
            </a:r>
            <a:r>
              <a:rPr lang="en-US" sz="2400" b="1" dirty="0" err="1">
                <a:solidFill>
                  <a:srgbClr val="000000"/>
                </a:solidFill>
                <a:latin typeface="Times New Roman" panose="02020603050405020304" pitchFamily="18" charset="0"/>
                <a:cs typeface="Times New Roman" panose="02020603050405020304" pitchFamily="18" charset="0"/>
              </a:rPr>
              <a:t>java.lang</a:t>
            </a:r>
            <a:r>
              <a:rPr lang="en-US" sz="2400" b="1" dirty="0">
                <a:solidFill>
                  <a:srgbClr val="000000"/>
                </a:solidFill>
                <a:latin typeface="Times New Roman" panose="02020603050405020304" pitchFamily="18" charset="0"/>
                <a:cs typeface="Times New Roman" panose="02020603050405020304" pitchFamily="18" charset="0"/>
              </a:rPr>
              <a:t>) which every class directly or indirectly extends or inherits from.</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800" dirty="0">
                <a:solidFill>
                  <a:srgbClr val="610B4B"/>
                </a:solidFill>
                <a:latin typeface="Times New Roman" panose="02020603050405020304" pitchFamily="18" charset="0"/>
                <a:cs typeface="Times New Roman" panose="02020603050405020304" pitchFamily="18" charset="0"/>
              </a:rPr>
              <a:t>Why use inheritance in java</a:t>
            </a:r>
          </a:p>
          <a:p>
            <a:pPr algn="just">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For Method Overriding (so runtime polymorphism can be achieved).</a:t>
            </a:r>
          </a:p>
          <a:p>
            <a:pPr algn="just">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For Code Reusability.</a:t>
            </a:r>
          </a:p>
          <a:p>
            <a:br>
              <a:rPr lang="en-US" dirty="0"/>
            </a:br>
            <a:endParaRPr lang="en-US" dirty="0"/>
          </a:p>
        </p:txBody>
      </p:sp>
    </p:spTree>
    <p:extLst>
      <p:ext uri="{BB962C8B-B14F-4D97-AF65-F5344CB8AC3E}">
        <p14:creationId xmlns:p14="http://schemas.microsoft.com/office/powerpoint/2010/main" val="356058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154" y="448758"/>
            <a:ext cx="9484658" cy="5632311"/>
          </a:xfrm>
          <a:prstGeom prst="rect">
            <a:avLst/>
          </a:prstGeom>
        </p:spPr>
        <p:txBody>
          <a:bodyPr wrap="square">
            <a:spAutoFit/>
          </a:bodyPr>
          <a:lstStyle/>
          <a:p>
            <a:pPr algn="just"/>
            <a:r>
              <a:rPr lang="en-US" sz="2400" b="1" dirty="0">
                <a:solidFill>
                  <a:srgbClr val="000000"/>
                </a:solidFill>
                <a:latin typeface="Times New Roman" panose="02020603050405020304" pitchFamily="18" charset="0"/>
                <a:cs typeface="Times New Roman" panose="02020603050405020304" pitchFamily="18" charset="0"/>
              </a:rPr>
              <a:t>“IS-A” relationship or IS-A kind of relationship</a:t>
            </a:r>
            <a:r>
              <a:rPr lang="en-US" sz="2400" dirty="0">
                <a:solidFill>
                  <a:srgbClr val="000000"/>
                </a:solidFill>
                <a:latin typeface="Times New Roman" panose="02020603050405020304" pitchFamily="18" charset="0"/>
                <a:cs typeface="Times New Roman" panose="02020603050405020304" pitchFamily="18" charset="0"/>
              </a:rPr>
              <a:t> </a:t>
            </a:r>
          </a:p>
          <a:p>
            <a:pPr algn="just"/>
            <a:r>
              <a:rPr lang="en-US" sz="2800" dirty="0">
                <a:solidFill>
                  <a:srgbClr val="000000"/>
                </a:solidFill>
                <a:latin typeface="Times New Roman" panose="02020603050405020304" pitchFamily="18" charset="0"/>
                <a:cs typeface="Times New Roman" panose="02020603050405020304" pitchFamily="18" charset="0"/>
              </a:rPr>
              <a:t>Inheritance represents the ”</a:t>
            </a:r>
            <a:r>
              <a:rPr lang="en-US" sz="2800" b="1" dirty="0">
                <a:solidFill>
                  <a:srgbClr val="2F4F4F"/>
                </a:solidFill>
                <a:latin typeface="Times New Roman" panose="02020603050405020304" pitchFamily="18" charset="0"/>
                <a:cs typeface="Times New Roman" panose="02020603050405020304" pitchFamily="18" charset="0"/>
              </a:rPr>
              <a:t>IS-A relationship”</a:t>
            </a:r>
            <a:r>
              <a:rPr lang="en-US" sz="2800" dirty="0">
                <a:solidFill>
                  <a:srgbClr val="000000"/>
                </a:solidFill>
                <a:latin typeface="Times New Roman" panose="02020603050405020304" pitchFamily="18" charset="0"/>
                <a:cs typeface="Times New Roman" panose="02020603050405020304" pitchFamily="18" charset="0"/>
              </a:rPr>
              <a:t>, also known as </a:t>
            </a:r>
            <a:r>
              <a:rPr lang="en-US" sz="2800" i="1" dirty="0">
                <a:solidFill>
                  <a:srgbClr val="000000"/>
                </a:solidFill>
                <a:latin typeface="Times New Roman" panose="02020603050405020304" pitchFamily="18" charset="0"/>
                <a:cs typeface="Times New Roman" panose="02020603050405020304" pitchFamily="18" charset="0"/>
              </a:rPr>
              <a:t>parent-child</a:t>
            </a:r>
            <a:r>
              <a:rPr lang="en-US" sz="2800" dirty="0">
                <a:solidFill>
                  <a:srgbClr val="000000"/>
                </a:solidFill>
                <a:latin typeface="Times New Roman" panose="02020603050405020304" pitchFamily="18" charset="0"/>
                <a:cs typeface="Times New Roman" panose="02020603050405020304" pitchFamily="18" charset="0"/>
              </a:rPr>
              <a:t> relationship. In an Is- a relationship, an object of sub class can also be treated as an object of superclass </a:t>
            </a:r>
          </a:p>
          <a:p>
            <a:pPr algn="just"/>
            <a:br>
              <a:rPr lang="en-US" dirty="0"/>
            </a:br>
            <a:r>
              <a:rPr lang="en-US" sz="3600" dirty="0">
                <a:latin typeface="Times New Roman" panose="02020603050405020304" pitchFamily="18" charset="0"/>
                <a:cs typeface="Times New Roman" panose="02020603050405020304" pitchFamily="18" charset="0"/>
              </a:rPr>
              <a:t>If a class “A” is derived from a class “B”. We can say that ‘B’ is kind of A. </a:t>
            </a:r>
          </a:p>
          <a:p>
            <a:pPr algn="just"/>
            <a:r>
              <a:rPr lang="en-US" sz="3600" dirty="0">
                <a:latin typeface="Times New Roman" panose="02020603050405020304" pitchFamily="18" charset="0"/>
                <a:cs typeface="Times New Roman" panose="02020603050405020304" pitchFamily="18" charset="0"/>
              </a:rPr>
              <a:t>This is because B has all the characteristics of ‘A’, and in addition some of its own. </a:t>
            </a:r>
          </a:p>
          <a:p>
            <a:pPr algn="just"/>
            <a:r>
              <a:rPr lang="en-US" sz="3600" dirty="0">
                <a:latin typeface="Times New Roman" panose="02020603050405020304" pitchFamily="18" charset="0"/>
                <a:cs typeface="Times New Roman" panose="02020603050405020304" pitchFamily="18" charset="0"/>
              </a:rPr>
              <a:t>For this reason inheritance is often called an </a:t>
            </a:r>
          </a:p>
          <a:p>
            <a:pPr algn="just"/>
            <a:r>
              <a:rPr lang="en-US" sz="3600" b="1" dirty="0">
                <a:solidFill>
                  <a:srgbClr val="000000"/>
                </a:solidFill>
                <a:latin typeface="Times New Roman" panose="02020603050405020304" pitchFamily="18" charset="0"/>
                <a:cs typeface="Times New Roman" panose="02020603050405020304" pitchFamily="18" charset="0"/>
              </a:rPr>
              <a:t>“IS-A” relationship or A kind of relationship</a:t>
            </a:r>
            <a:r>
              <a:rPr lang="en-US" sz="3600" dirty="0">
                <a:solidFill>
                  <a:srgbClr val="000000"/>
                </a:solidFill>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397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3274</Words>
  <Application>Microsoft Office PowerPoint</Application>
  <PresentationFormat>Widescreen</PresentationFormat>
  <Paragraphs>440</Paragraphs>
  <Slides>34</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34</vt:i4>
      </vt:variant>
    </vt:vector>
  </HeadingPairs>
  <TitlesOfParts>
    <vt:vector size="49" baseType="lpstr">
      <vt:lpstr>Arial</vt:lpstr>
      <vt:lpstr>Arial Unicode MS</vt:lpstr>
      <vt:lpstr>Bitter</vt:lpstr>
      <vt:lpstr>Calibri</vt:lpstr>
      <vt:lpstr>Calibri Light</vt:lpstr>
      <vt:lpstr>Century Gothic</vt:lpstr>
      <vt:lpstr>Consolas</vt:lpstr>
      <vt:lpstr>Courier New</vt:lpstr>
      <vt:lpstr>Menlo</vt:lpstr>
      <vt:lpstr>Monaco</vt:lpstr>
      <vt:lpstr>Open Sans</vt:lpstr>
      <vt:lpstr>Times New Roman</vt:lpstr>
      <vt:lpstr>Wingdings</vt:lpstr>
      <vt:lpstr>Wingdings 3</vt:lpstr>
      <vt:lpstr>Ion Boardroom</vt:lpstr>
      <vt:lpstr>Object Oriented Programming    in JAVA</vt:lpstr>
      <vt:lpstr>OOP (Inheritance)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An example of class hierarchy: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Sharmeen</dc:creator>
  <cp:lastModifiedBy>Yousha Arif</cp:lastModifiedBy>
  <cp:revision>915</cp:revision>
  <dcterms:created xsi:type="dcterms:W3CDTF">2014-09-12T02:08:24Z</dcterms:created>
  <dcterms:modified xsi:type="dcterms:W3CDTF">2020-12-01T06:32:30Z</dcterms:modified>
</cp:coreProperties>
</file>