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28"/>
  </p:notesMasterIdLst>
  <p:sldIdLst>
    <p:sldId id="323" r:id="rId2"/>
    <p:sldId id="419" r:id="rId3"/>
    <p:sldId id="400" r:id="rId4"/>
    <p:sldId id="420" r:id="rId5"/>
    <p:sldId id="403" r:id="rId6"/>
    <p:sldId id="404" r:id="rId7"/>
    <p:sldId id="408" r:id="rId8"/>
    <p:sldId id="421" r:id="rId9"/>
    <p:sldId id="405" r:id="rId10"/>
    <p:sldId id="407" r:id="rId11"/>
    <p:sldId id="409" r:id="rId12"/>
    <p:sldId id="398" r:id="rId13"/>
    <p:sldId id="399" r:id="rId14"/>
    <p:sldId id="406" r:id="rId15"/>
    <p:sldId id="410" r:id="rId16"/>
    <p:sldId id="422" r:id="rId17"/>
    <p:sldId id="413" r:id="rId18"/>
    <p:sldId id="412" r:id="rId19"/>
    <p:sldId id="423" r:id="rId20"/>
    <p:sldId id="414" r:id="rId21"/>
    <p:sldId id="415" r:id="rId22"/>
    <p:sldId id="424" r:id="rId23"/>
    <p:sldId id="416" r:id="rId24"/>
    <p:sldId id="417" r:id="rId25"/>
    <p:sldId id="418" r:id="rId26"/>
    <p:sldId id="37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4" autoAdjust="0"/>
    <p:restoredTop sz="91577" autoAdjust="0"/>
  </p:normalViewPr>
  <p:slideViewPr>
    <p:cSldViewPr snapToGrid="0">
      <p:cViewPr varScale="1">
        <p:scale>
          <a:sx n="71" d="100"/>
          <a:sy n="71" d="100"/>
        </p:scale>
        <p:origin x="28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16D1F9-9F4C-496C-BDCC-4A9FDD68C929}" type="datetimeFigureOut">
              <a:rPr lang="en-US"/>
              <a:pPr/>
              <a:t>11/30/2020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C7602-6E33-407F-94B3-377BE62CDA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7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020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771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641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435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192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721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25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5429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805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525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41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631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068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216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67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762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567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620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runchify.com/category/java-tutorial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6589" y="3200400"/>
            <a:ext cx="9222603" cy="1371600"/>
          </a:xfrm>
        </p:spPr>
        <p:txBody>
          <a:bodyPr/>
          <a:lstStyle/>
          <a:p>
            <a:pPr algn="ctr"/>
            <a:r>
              <a:rPr lang="en-US" dirty="0" smtClean="0"/>
              <a:t>Object Oriented Programming </a:t>
            </a:r>
            <a:br>
              <a:rPr lang="en-US" dirty="0" smtClean="0"/>
            </a:br>
            <a:r>
              <a:rPr lang="en-US" dirty="0" smtClean="0"/>
              <a:t>  in</a:t>
            </a:r>
            <a:br>
              <a:rPr lang="en-US" dirty="0" smtClean="0"/>
            </a:b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3051" y="4876800"/>
            <a:ext cx="9756141" cy="12954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 (Practical#08)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2388"/>
            <a:ext cx="490817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public class </a:t>
            </a:r>
            <a:r>
              <a:rPr lang="en-US" dirty="0" err="1" smtClean="0"/>
              <a:t>MethodOverlpoadingDemo</a:t>
            </a:r>
            <a:r>
              <a:rPr lang="en-US" dirty="0" smtClean="0"/>
              <a:t> {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public void test() {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("No parameters");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void test(</a:t>
            </a:r>
            <a:r>
              <a:rPr lang="en-US" dirty="0" err="1" smtClean="0"/>
              <a:t>int</a:t>
            </a:r>
            <a:r>
              <a:rPr lang="en-US" dirty="0" smtClean="0"/>
              <a:t> a) {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("a: " + a);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void test(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b) {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("a and b: " + a + " " + b);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060579" y="112058"/>
            <a:ext cx="6096000" cy="553997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sz="2400" dirty="0" smtClean="0"/>
              <a:t>public static void main(String </a:t>
            </a:r>
            <a:r>
              <a:rPr lang="en-US" sz="2400" dirty="0" err="1" smtClean="0"/>
              <a:t>args</a:t>
            </a:r>
            <a:r>
              <a:rPr lang="en-US" sz="2400" dirty="0" smtClean="0"/>
              <a:t>[]) {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err="1" smtClean="0"/>
              <a:t>System.out.println</a:t>
            </a:r>
            <a:r>
              <a:rPr lang="en-US" sz="2400" dirty="0" smtClean="0"/>
              <a:t>("Compile Time </a:t>
            </a:r>
            <a:r>
              <a:rPr lang="en-US" sz="2400" dirty="0" err="1" smtClean="0"/>
              <a:t>Ploymprphism</a:t>
            </a:r>
            <a:r>
              <a:rPr lang="en-US" sz="2400" dirty="0" smtClean="0"/>
              <a:t> Demo");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MethodOverlpoadingDemo</a:t>
            </a:r>
            <a:r>
              <a:rPr lang="en-US" sz="2400" dirty="0" smtClean="0"/>
              <a:t> </a:t>
            </a:r>
            <a:r>
              <a:rPr lang="en-US" sz="2400" dirty="0" err="1" smtClean="0"/>
              <a:t>obj</a:t>
            </a:r>
            <a:r>
              <a:rPr lang="en-US" sz="2400" dirty="0" smtClean="0"/>
              <a:t>=new </a:t>
            </a:r>
            <a:r>
              <a:rPr lang="en-US" sz="2400" dirty="0" err="1" smtClean="0"/>
              <a:t>MethodOverlpoadingDemo</a:t>
            </a:r>
            <a:r>
              <a:rPr lang="en-US" sz="2400" dirty="0" smtClean="0"/>
              <a:t>();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obj.test</a:t>
            </a:r>
            <a:r>
              <a:rPr lang="en-US" sz="2400" dirty="0" smtClean="0"/>
              <a:t>(); // method 1 called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obj.test</a:t>
            </a:r>
            <a:r>
              <a:rPr lang="en-US" sz="2400" dirty="0" smtClean="0"/>
              <a:t>(100); // method 2 called</a:t>
            </a:r>
          </a:p>
          <a:p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obj.test</a:t>
            </a:r>
            <a:r>
              <a:rPr lang="en-US" sz="2400" dirty="0" smtClean="0"/>
              <a:t>(2,2); // method 3 called } }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694764" y="5652036"/>
            <a:ext cx="101704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3A3A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compiler looks at the method signature and decides which method to invoke for a particular method call at compile time.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This called static binding because, which method to be invoked is decided at the time of compilation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978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54954" y="2339788"/>
            <a:ext cx="9463516" cy="4421094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Run-time Polymorphism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(dynamic binding)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(Method Overriding)\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Overriding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means a derived class is implementing a method of its super class. The call 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overridden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is resolved at runtime, thus called runtime polymorphism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Runtime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Method Dispatch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process in which a call to an overridden method is resolved at runtime rather than compile-time.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process, an overridden method is called through the reference variable of a superclass. The determination of the method to be called is based on the object being referred to by the reference variable</a:t>
            </a:r>
          </a:p>
          <a:p>
            <a:endParaRPr lang="en-US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151960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54954" y="2339788"/>
            <a:ext cx="9463516" cy="4421094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Rules for method overriding: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java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 method can only be written in Subclass, not in same class.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argument list should be exactly the same as that of the overridden method.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return type should be the same or a subtype of the return type declared in the original overridden method in the super class.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access level cannot be more restrictive than the overridden method’s access level. For example: if the super class method is declared public then the overriding method in the sub class cannot be either private or protected.</a:t>
            </a:r>
          </a:p>
          <a:p>
            <a:endParaRPr lang="en-US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244801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844740" cy="706964"/>
          </a:xfrm>
        </p:spPr>
        <p:txBody>
          <a:bodyPr/>
          <a:lstStyle/>
          <a:p>
            <a:r>
              <a:rPr lang="en-US" sz="2800" dirty="0" smtClean="0"/>
              <a:t>Difference b/w Overloading and Overriding</a:t>
            </a:r>
            <a:endParaRPr lang="en-US" sz="2800" dirty="0"/>
          </a:p>
        </p:txBody>
      </p:sp>
      <p:pic>
        <p:nvPicPr>
          <p:cNvPr id="4" name="Content Placeholder 3" descr="Untitl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118" y="2272553"/>
            <a:ext cx="10394576" cy="4416677"/>
          </a:xfrm>
        </p:spPr>
      </p:pic>
    </p:spTree>
    <p:extLst>
      <p:ext uri="{BB962C8B-B14F-4D97-AF65-F5344CB8AC3E}">
        <p14:creationId xmlns:p14="http://schemas.microsoft.com/office/powerpoint/2010/main" val="68173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185647" y="-731072"/>
            <a:ext cx="6118413" cy="65132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20" tIns="85698" rIns="9522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Open Sans"/>
              </a:rPr>
              <a:t>class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en-US" sz="2000" dirty="0" smtClean="0">
                <a:solidFill>
                  <a:srgbClr val="FF0000"/>
                </a:solidFill>
                <a:latin typeface="Open Sans"/>
              </a:rPr>
              <a:t>Singer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rgbClr val="0033CC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Open Sans"/>
              </a:rPr>
              <a:t>void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sings()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000000"/>
              </a:solidFill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Open Sans"/>
              </a:rPr>
              <a:t>System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.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33CC"/>
                </a:solidFill>
                <a:effectLst/>
                <a:latin typeface="Open Sans"/>
              </a:rPr>
              <a:t>out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.println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E14BA"/>
                </a:solidFill>
                <a:effectLst/>
                <a:latin typeface="Open Sans"/>
              </a:rPr>
              <a:t>“Sings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EE14BA"/>
                </a:solidFill>
                <a:effectLst/>
                <a:latin typeface="Open Sans"/>
              </a:rPr>
              <a:t> a songs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E14BA"/>
                </a:solidFill>
                <a:effectLst/>
                <a:latin typeface="Open Sans"/>
              </a:rPr>
              <a:t>..."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); }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000000"/>
              </a:solidFill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Open Sans"/>
              </a:rPr>
              <a:t>class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en-US" sz="2000" dirty="0" smtClean="0">
                <a:solidFill>
                  <a:srgbClr val="FF0000"/>
                </a:solidFill>
                <a:latin typeface="Open Sans"/>
              </a:rPr>
              <a:t>Ahmed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Open Sans"/>
              </a:rPr>
              <a:t>extends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en-US" sz="2000" dirty="0" smtClean="0">
                <a:solidFill>
                  <a:srgbClr val="FF0000"/>
                </a:solidFill>
                <a:latin typeface="Open Sans"/>
              </a:rPr>
              <a:t>Singer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smtClean="0">
                <a:solidFill>
                  <a:srgbClr val="000000"/>
                </a:solidFill>
                <a:latin typeface="Open Sans"/>
              </a:rPr>
              <a:t>@Override</a:t>
            </a:r>
            <a:endParaRPr lang="en-US" altLang="en-US" sz="2000" dirty="0">
              <a:solidFill>
                <a:srgbClr val="000000"/>
              </a:solidFill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Open Sans"/>
              </a:rPr>
              <a:t>void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sings()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000000"/>
              </a:solidFill>
              <a:latin typeface="Open Sans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Open Sans"/>
              </a:rPr>
              <a:t>System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.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33CC"/>
                </a:solidFill>
                <a:effectLst/>
                <a:latin typeface="Open Sans"/>
              </a:rPr>
              <a:t>out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.println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E14BA"/>
                </a:solidFill>
                <a:effectLst/>
                <a:latin typeface="Open Sans"/>
              </a:rPr>
              <a:t>"</a:t>
            </a:r>
            <a:r>
              <a:rPr lang="en-US" altLang="en-US" sz="2000" dirty="0">
                <a:solidFill>
                  <a:srgbClr val="EE14BA"/>
                </a:solidFill>
                <a:latin typeface="Open Sans"/>
              </a:rPr>
              <a:t> </a:t>
            </a:r>
            <a:r>
              <a:rPr lang="en-US" altLang="en-US" sz="2000" dirty="0" smtClean="0">
                <a:solidFill>
                  <a:srgbClr val="EE14BA"/>
                </a:solidFill>
                <a:latin typeface="Open Sans"/>
              </a:rPr>
              <a:t>Ahmed sings </a:t>
            </a:r>
            <a:r>
              <a:rPr lang="en-US" altLang="en-US" sz="2000" dirty="0">
                <a:solidFill>
                  <a:srgbClr val="EE14BA"/>
                </a:solidFill>
                <a:latin typeface="Open Sans"/>
              </a:rPr>
              <a:t>a songs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E14BA"/>
                </a:solidFill>
                <a:effectLst/>
                <a:latin typeface="Open Sans"/>
              </a:rPr>
              <a:t>..."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000000"/>
              </a:solidFill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}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Open Sans"/>
              </a:rPr>
              <a:t>public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Open Sans"/>
              </a:rPr>
              <a:t>static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Open Sans"/>
              </a:rPr>
              <a:t>void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main(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Open Sans"/>
              </a:rPr>
              <a:t>String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arg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[])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en-US" sz="2000" dirty="0" smtClean="0">
                <a:solidFill>
                  <a:srgbClr val="FF0000"/>
                </a:solidFill>
                <a:latin typeface="Open Sans"/>
              </a:rPr>
              <a:t>Singer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Open Sans"/>
              </a:rPr>
              <a:t>a</a:t>
            </a:r>
            <a:r>
              <a:rPr lang="en-US" altLang="en-US" sz="2000" dirty="0" err="1" smtClean="0">
                <a:solidFill>
                  <a:srgbClr val="000000"/>
                </a:solidFill>
                <a:latin typeface="Open Sans"/>
              </a:rPr>
              <a:t>hmed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=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Open Sans"/>
              </a:rPr>
              <a:t>new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Ahmed();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5A305"/>
                </a:solidFill>
                <a:effectLst/>
                <a:latin typeface="Open Sans"/>
              </a:rPr>
              <a:t>//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5A305"/>
                </a:solidFill>
                <a:effectLst/>
                <a:latin typeface="Open Sans"/>
              </a:rPr>
              <a:t>upcasting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  <a:latin typeface="Open Sans"/>
              </a:rPr>
              <a:t>ahmed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.sings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 smtClean="0">
              <a:solidFill>
                <a:srgbClr val="000000"/>
              </a:solidFill>
              <a:latin typeface="Open Sans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FF0000"/>
                </a:solidFill>
                <a:latin typeface="Open Sans"/>
              </a:rPr>
              <a:t>Singer</a:t>
            </a:r>
            <a:r>
              <a:rPr lang="en-US" altLang="en-US" sz="20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Open Sans"/>
              </a:rPr>
              <a:t>singer=</a:t>
            </a:r>
            <a:r>
              <a:rPr lang="en-US" altLang="en-US" sz="2000" b="1" dirty="0" smtClean="0">
                <a:solidFill>
                  <a:srgbClr val="0033CC"/>
                </a:solidFill>
                <a:latin typeface="Open Sans"/>
              </a:rPr>
              <a:t>new</a:t>
            </a:r>
            <a:r>
              <a:rPr lang="en-US" altLang="en-US" sz="20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Open Sans"/>
              </a:rPr>
              <a:t>Singer(); </a:t>
            </a:r>
            <a:endParaRPr lang="en-US" altLang="en-US" sz="2000" dirty="0">
              <a:solidFill>
                <a:srgbClr val="05A305"/>
              </a:solidFill>
              <a:latin typeface="Open Sans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5A305"/>
                </a:solidFill>
                <a:latin typeface="Open Sans"/>
              </a:rPr>
              <a:t> </a:t>
            </a:r>
            <a:r>
              <a:rPr lang="en-US" altLang="en-US" sz="2000" dirty="0" smtClean="0">
                <a:solidFill>
                  <a:srgbClr val="05A305"/>
                </a:solidFill>
                <a:latin typeface="Open Sans"/>
              </a:rPr>
              <a:t> </a:t>
            </a:r>
            <a:r>
              <a:rPr lang="en-US" altLang="en-US" sz="2000" dirty="0" err="1" smtClean="0">
                <a:solidFill>
                  <a:srgbClr val="05A305"/>
                </a:solidFill>
                <a:latin typeface="Open Sans"/>
              </a:rPr>
              <a:t>singer.sings</a:t>
            </a:r>
            <a:r>
              <a:rPr lang="en-US" altLang="en-US" sz="2000" dirty="0" smtClean="0">
                <a:solidFill>
                  <a:srgbClr val="05A305"/>
                </a:solidFill>
                <a:latin typeface="Open Sans"/>
              </a:rPr>
              <a:t>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solidFill>
                <a:srgbClr val="000000"/>
              </a:solidFill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} }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9989" y="6236330"/>
            <a:ext cx="117527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err="1" smtClean="0">
                <a:solidFill>
                  <a:srgbClr val="610B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Upcasting</a:t>
            </a:r>
            <a:r>
              <a:rPr lang="en-US" sz="2000" dirty="0" smtClean="0">
                <a:solidFill>
                  <a:srgbClr val="610B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variable of Parent class refers to the object of Child class, it is known as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upcasting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578" y="5420546"/>
            <a:ext cx="117527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solidFill>
                  <a:srgbClr val="610B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O/P Running fast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483" y="105094"/>
            <a:ext cx="6118413" cy="46666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20" tIns="85698" rIns="9522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Open Sans"/>
              </a:rPr>
              <a:t>class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Open Sans"/>
              </a:rPr>
              <a:t>Person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rgbClr val="0033CC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Open Sans"/>
              </a:rPr>
              <a:t>void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walk()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000000"/>
              </a:solidFill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Open Sans"/>
              </a:rPr>
              <a:t>System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.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33CC"/>
                </a:solidFill>
                <a:effectLst/>
                <a:latin typeface="Open Sans"/>
              </a:rPr>
              <a:t>out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.println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E14BA"/>
                </a:solidFill>
                <a:effectLst/>
                <a:latin typeface="Open Sans"/>
              </a:rPr>
              <a:t>"Can Run...."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); }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000000"/>
              </a:solidFill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Open Sans"/>
              </a:rPr>
              <a:t>class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Open Sans"/>
              </a:rPr>
              <a:t>Employee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Open Sans"/>
              </a:rPr>
              <a:t>extends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Open Sans"/>
              </a:rPr>
              <a:t>Person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000000"/>
              </a:solidFill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Open Sans"/>
              </a:rPr>
              <a:t>void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walk()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000000"/>
              </a:solidFill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Open Sans"/>
              </a:rPr>
              <a:t>System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.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33CC"/>
                </a:solidFill>
                <a:effectLst/>
                <a:latin typeface="Open Sans"/>
              </a:rPr>
              <a:t>out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.println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E14BA"/>
                </a:solidFill>
                <a:effectLst/>
                <a:latin typeface="Open Sans"/>
              </a:rPr>
              <a:t>"Running Fast..."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000000"/>
              </a:solidFill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}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Open Sans"/>
              </a:rPr>
              <a:t>public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Open Sans"/>
              </a:rPr>
              <a:t>static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Open Sans"/>
              </a:rPr>
              <a:t>void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main(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Open Sans"/>
              </a:rPr>
              <a:t>String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arg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[])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Open Sans"/>
              </a:rPr>
              <a:t>Person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p=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Open Sans"/>
              </a:rPr>
              <a:t>new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Open Sans"/>
              </a:rPr>
              <a:t>Employee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();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5A305"/>
                </a:solidFill>
                <a:effectLst/>
                <a:latin typeface="Open Sans"/>
              </a:rPr>
              <a:t>//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5A305"/>
                </a:solidFill>
                <a:effectLst/>
                <a:latin typeface="Open Sans"/>
              </a:rPr>
              <a:t>upcasting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p.walk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(); } }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58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" y="322329"/>
            <a:ext cx="12191999" cy="62940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Roboto"/>
              </a:rPr>
              <a:t> 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So, when a call to sing</a:t>
            </a:r>
            <a:r>
              <a:rPr lang="en-US" altLang="en-US" sz="20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made, Java waits until runtime to determine which object is actually being pointed to by the reference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Roboto"/>
              </a:rPr>
              <a:t>.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3A3A3A"/>
              </a:solidFill>
              <a:effectLst/>
              <a:latin typeface="Roboto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case, the object is of the class </a:t>
            </a:r>
            <a:r>
              <a:rPr lang="en-US" altLang="en-US" sz="3600" b="1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Ahmed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So, the </a:t>
            </a:r>
            <a:r>
              <a:rPr lang="en-US" altLang="en-US" sz="2400" b="1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sings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method of </a:t>
            </a:r>
            <a:r>
              <a:rPr lang="en-US" altLang="en-US" sz="2400" b="1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Ahmed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class will be called. 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4000" dirty="0">
              <a:solidFill>
                <a:srgbClr val="3A3A3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second call to </a:t>
            </a:r>
            <a:r>
              <a:rPr lang="en-US" altLang="en-US" sz="24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the object is of the class </a:t>
            </a:r>
            <a:r>
              <a:rPr lang="en-US" altLang="en-US" sz="24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Singer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So, the </a:t>
            </a:r>
            <a:r>
              <a:rPr lang="en-US" altLang="en-US" sz="24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method of </a:t>
            </a:r>
            <a:r>
              <a:rPr lang="en-US" altLang="en-US" sz="24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Singer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will be called.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the method to call is determined at runtime,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is called </a:t>
            </a:r>
            <a:r>
              <a:rPr kumimoji="0" lang="en-US" altLang="en-US" sz="4000" b="1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 binding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 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late binding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46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2779" y="178407"/>
            <a:ext cx="11025198" cy="52322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</a:t>
            </a:r>
            <a:r>
              <a:rPr lang="en-US" altLang="en-US" sz="2400" b="1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Methods, </a:t>
            </a:r>
            <a:r>
              <a:rPr lang="en-US" alt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Classes and Concrete </a:t>
            </a:r>
            <a:r>
              <a:rPr lang="en-US" altLang="en-US" sz="2400" b="1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</a:p>
          <a:p>
            <a:endParaRPr lang="en-US" sz="2400" b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rgbClr val="2224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 used only as super classes in the inheritance hierarchy are called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2224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solidFill>
                  <a:srgbClr val="2224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en-US" sz="2400" b="1" dirty="0" smtClean="0">
                <a:solidFill>
                  <a:srgbClr val="2224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en-US" altLang="en-US" sz="2400" dirty="0" smtClean="0">
                <a:solidFill>
                  <a:srgbClr val="2224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classes 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sz="2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classes used only for deriving other classes (sub classes).</a:t>
            </a:r>
            <a:endParaRPr lang="en-US" alt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sz="2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an</a:t>
            </a:r>
            <a:r>
              <a:rPr lang="en-US" alt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36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 is to provide appropriate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 class f</a:t>
            </a:r>
            <a:r>
              <a:rPr lang="en-US" altLang="en-US" sz="36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rom which other classes can inherit and thus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 </a:t>
            </a:r>
            <a:r>
              <a:rPr lang="en-US" altLang="en-US" sz="36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common 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91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2779" y="178407"/>
            <a:ext cx="11367214" cy="72635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</a:t>
            </a:r>
            <a:r>
              <a:rPr lang="en-US" altLang="en-US" sz="2400" b="1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Methods, </a:t>
            </a:r>
            <a:r>
              <a:rPr lang="en-US" alt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Classes and Concrete </a:t>
            </a:r>
            <a:r>
              <a:rPr lang="en-US" altLang="en-US" sz="2400" b="1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</a:p>
          <a:p>
            <a:endParaRPr lang="en-US" sz="2400" b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2224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class that is declared using “</a:t>
            </a:r>
            <a:r>
              <a:rPr lang="en-US" altLang="en-US" sz="2400" b="1" dirty="0">
                <a:solidFill>
                  <a:srgbClr val="2224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en-US" altLang="en-US" sz="2400" dirty="0">
                <a:solidFill>
                  <a:srgbClr val="2224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keyword is known as abstract class.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2224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can have abstract methods (methods without body) as well as concrete methods </a:t>
            </a:r>
            <a:endParaRPr lang="en-US" altLang="en-US" sz="2400" dirty="0" smtClean="0">
              <a:solidFill>
                <a:srgbClr val="2224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rgbClr val="2224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>
                <a:solidFill>
                  <a:srgbClr val="2224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 methods with body).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2224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normal class(non-abstract class) cannot have abstract methods. </a:t>
            </a:r>
            <a:endParaRPr lang="en-US" altLang="en-US" sz="2400" dirty="0" smtClean="0">
              <a:solidFill>
                <a:srgbClr val="2224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 </a:t>
            </a:r>
            <a:r>
              <a:rPr lang="en-US" alt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method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is a method that is declared without an implementation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 braces, and followed by a semicolon), </a:t>
            </a:r>
            <a:endParaRPr lang="en-US" altLang="en-US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void </a:t>
            </a:r>
            <a:r>
              <a:rPr lang="en-US" altLang="en-US" sz="32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moveTo</a:t>
            </a:r>
            <a:r>
              <a:rPr lang="en-US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(double X, double Y); </a:t>
            </a:r>
            <a:endParaRPr lang="en-US" altLang="en-US" sz="3200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 cannot be instantiated</a:t>
            </a:r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means you are not allowed 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object of it.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but they can be sub classed.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61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0832" y="461665"/>
            <a:ext cx="11907091" cy="7158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47610" bIns="793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Abstract Methods,</a:t>
            </a:r>
            <a:r>
              <a:rPr kumimoji="0" lang="en-US" altLang="en-US" sz="3200" b="1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Abstract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Classes and Concret</a:t>
            </a:r>
            <a:r>
              <a:rPr lang="en-US" altLang="en-US" sz="3200" b="1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Classes</a:t>
            </a:r>
            <a:endParaRPr kumimoji="0" lang="en-US" altLang="en-US" sz="32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a class includes abstract methods, then the class itself 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must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be declared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as in: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en-US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 abstract class 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GraphicObject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// declare fields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	// declare 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nonabstract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methods </a:t>
            </a:r>
            <a:endParaRPr lang="en-US" altLang="en-US" sz="2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abstract void draw();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kumimoji="0" lang="en-US" altLang="en-US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defTabSz="914400">
              <a:buFont typeface="Wingdings" panose="05000000000000000000" pitchFamily="2" charset="2"/>
              <a:buChar char="Ø"/>
            </a:pPr>
            <a:r>
              <a:rPr lang="en-US" sz="2000" dirty="0"/>
              <a:t>Subclass of an abstract class must either implement all of the abstract methods in the superclass, </a:t>
            </a:r>
            <a:endParaRPr lang="en-US" sz="2000" dirty="0" smtClean="0"/>
          </a:p>
          <a:p>
            <a:pPr defTabSz="914400"/>
            <a:r>
              <a:rPr lang="en-US" sz="2000" dirty="0"/>
              <a:t> </a:t>
            </a:r>
            <a:r>
              <a:rPr lang="en-US" sz="2000" dirty="0" smtClean="0"/>
              <a:t>  or </a:t>
            </a:r>
            <a:r>
              <a:rPr lang="en-US" sz="2000" dirty="0"/>
              <a:t>be itself declared abstract</a:t>
            </a:r>
            <a:r>
              <a:rPr lang="en-US" sz="2000" dirty="0" smtClean="0"/>
              <a:t>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an abstract class is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subclassed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the subclass usually provides implementations for all of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abstract methods in its parent class. However, if it does not, then the subclass must also be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declared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21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93960" y="31763"/>
            <a:ext cx="11169709" cy="4665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47610" bIns="793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Concret</a:t>
            </a:r>
            <a:r>
              <a:rPr lang="en-US" altLang="en-US" sz="4400" b="1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Classes</a:t>
            </a:r>
            <a:endParaRPr kumimoji="0" lang="en-US" altLang="en-US" sz="44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kumimoji="0" lang="en-US" altLang="en-US" sz="4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derived class that implements all th</a:t>
            </a:r>
            <a:r>
              <a:rPr lang="en-US" altLang="en-US" sz="4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missing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4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functionality  (means provides implementation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4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all a</a:t>
            </a:r>
            <a:r>
              <a:rPr kumimoji="0" lang="en-US" altLang="en-US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bstract</a:t>
            </a:r>
            <a:r>
              <a:rPr kumimoji="0" lang="en-US" altLang="en-US" sz="4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class’s methods</a:t>
            </a:r>
            <a:r>
              <a:rPr kumimoji="0" lang="en-US" altLang="en-US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is called a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5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concrete class</a:t>
            </a:r>
            <a:r>
              <a:rPr kumimoji="0" lang="en-US" alt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7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73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5789" y="198364"/>
            <a:ext cx="963257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 Class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Math class contains methods for performing basic numeric operations such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elementary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exponential, logarithm,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square root 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trigonometric functions.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Math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collection of methods that enables you to perform common mathematical calculations. includes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fields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final double PI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includes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overloaded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abs(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long abs(long), float abs(float), double abs(double)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 class also contains all the standard mathematical functions such as</a:t>
            </a:r>
          </a:p>
          <a:p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sin(),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tan(),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acos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asin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atan</a:t>
            </a: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log(),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type passed to these functions is double and the return data type is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 double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Furthermore, we have the functions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pow(), ceil(), floor(), max(), min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class also includes a method to generate random number (data type double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interval [0, 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])     public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double random()</a:t>
            </a:r>
          </a:p>
        </p:txBody>
      </p:sp>
    </p:spTree>
    <p:extLst>
      <p:ext uri="{BB962C8B-B14F-4D97-AF65-F5344CB8AC3E}">
        <p14:creationId xmlns:p14="http://schemas.microsoft.com/office/powerpoint/2010/main" val="924951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5847" y="5637988"/>
            <a:ext cx="12192000" cy="45720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PT Sans"/>
              </a:rPr>
              <a:t>Output: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overriding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abstract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method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9611" y="385843"/>
            <a:ext cx="9847729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altLang="en-US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dirty="0" err="1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"Concrete method of parent class"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}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disp2();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Demo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alt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Must Override this method while extending * </a:t>
            </a:r>
            <a:r>
              <a:rPr lang="en-US" altLang="en-US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MyClas</a:t>
            </a:r>
            <a:r>
              <a:rPr lang="en-US" alt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altLang="en-US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dirty="0" err="1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"overriding abstract method"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altLang="en-US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[]){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smtClean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Demo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Demo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obj.disp2();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en-US" sz="3200" dirty="0"/>
              <a:t/>
            </a:r>
            <a:br>
              <a:rPr lang="en-US" altLang="en-US" sz="3200" dirty="0"/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062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7494" y="487743"/>
            <a:ext cx="9390530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an interface in Java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collection of implicitly public methods and properties that are grouped together to encapsulate specific functionality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interface, you can specify what a class must do, but not how it does it.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(Data Abstraction)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looks like a class but it is not a class. An interface can have methods and variables just like the class but the methods declared in interface are by default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abstract, (no implementation, no body). Also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variables declared in an interface are public, static &amp; final by default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1" dirty="0" smtClean="0">
              <a:solidFill>
                <a:srgbClr val="44454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b="1" dirty="0" smtClean="0">
              <a:solidFill>
                <a:srgbClr val="44454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2224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lang="en-US" sz="2000" dirty="0">
                <a:solidFill>
                  <a:srgbClr val="2224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in interfaces do not have body, they have to be implemented by the class before you can access them. The class that implements interface must implement all the </a:t>
            </a:r>
            <a:r>
              <a:rPr lang="en-US" sz="2000" dirty="0" smtClean="0">
                <a:solidFill>
                  <a:srgbClr val="2224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of </a:t>
            </a:r>
            <a:r>
              <a:rPr lang="en-US" sz="2000" dirty="0">
                <a:solidFill>
                  <a:srgbClr val="2224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interface.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993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6847" y="608767"/>
            <a:ext cx="939053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an interface in Java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general an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defines the ways in which things such as people and systems can interact.</a:t>
            </a:r>
          </a:p>
          <a:p>
            <a:pPr algn="just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interface declaration begins with the keyword interface and contains only constants and abstract methods.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tea {</a:t>
            </a:r>
          </a:p>
          <a:p>
            <a:pPr algn="just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(milk, water,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sugar,teadust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just"/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void (milk, water,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sugar);</a:t>
            </a:r>
          </a:p>
          <a:p>
            <a:pPr algn="just"/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void (milk,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water);</a:t>
            </a:r>
          </a:p>
          <a:p>
            <a:pPr algn="just"/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void (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milk,sugar,teadust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795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3855" y="1144024"/>
            <a:ext cx="12595115" cy="609397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Inf1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method1();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8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Inf2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Inf1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method2();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Demo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Inf2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Even though this class is only implementing the * interface Inf2,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it has to implement all the methods * of Inf1 as well because the interface Inf2 extends Inf1 */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method1(){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"method1"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method2(){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"method2"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[]){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Inf2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Demo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obj.method2(); } }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5527" y="180102"/>
            <a:ext cx="6331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Interface and inheritance Example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817929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0258" y="545556"/>
            <a:ext cx="936363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44444"/>
                </a:solidFill>
                <a:latin typeface="Ubuntu"/>
              </a:rPr>
              <a:t>IS-A</a:t>
            </a:r>
            <a:r>
              <a:rPr lang="en-US" dirty="0">
                <a:solidFill>
                  <a:srgbClr val="444444"/>
                </a:solidFill>
                <a:latin typeface="Ubuntu"/>
              </a:rPr>
              <a:t> relationship in OOP (Inheritance)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44444"/>
                </a:solidFill>
                <a:latin typeface="Ubuntu"/>
              </a:rPr>
              <a:t>Has-A</a:t>
            </a:r>
            <a:r>
              <a:rPr lang="en-US" dirty="0">
                <a:solidFill>
                  <a:srgbClr val="444444"/>
                </a:solidFill>
                <a:latin typeface="Ubuntu"/>
              </a:rPr>
              <a:t> relationship (Association</a:t>
            </a:r>
            <a:r>
              <a:rPr lang="en-US" dirty="0" smtClean="0">
                <a:solidFill>
                  <a:srgbClr val="444444"/>
                </a:solidFill>
                <a:latin typeface="Ubuntu"/>
              </a:rPr>
              <a:t>)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dirty="0">
              <a:solidFill>
                <a:srgbClr val="444444"/>
              </a:solidFill>
              <a:latin typeface="Ubuntu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444444"/>
                </a:solidFill>
                <a:latin typeface="Ubuntu"/>
              </a:rPr>
              <a:t> </a:t>
            </a:r>
            <a:r>
              <a:rPr lang="en-US" b="1" dirty="0" smtClean="0">
                <a:solidFill>
                  <a:srgbClr val="444444"/>
                </a:solidFill>
                <a:latin typeface="Ubuntu"/>
              </a:rPr>
              <a:t>IS-A </a:t>
            </a:r>
            <a:r>
              <a:rPr lang="en-US" b="1" dirty="0">
                <a:solidFill>
                  <a:srgbClr val="444444"/>
                </a:solidFill>
                <a:latin typeface="Ubuntu"/>
              </a:rPr>
              <a:t>(Inheritance) :</a:t>
            </a:r>
          </a:p>
          <a:p>
            <a:pPr fontAlgn="base"/>
            <a:r>
              <a:rPr lang="en-US" dirty="0">
                <a:solidFill>
                  <a:srgbClr val="444444"/>
                </a:solidFill>
                <a:latin typeface="Ubuntu"/>
              </a:rPr>
              <a:t>In Object oriented programming, IS-A relationship denotes “one object is type of another”. IS-A relation denotes Inheritance </a:t>
            </a:r>
            <a:r>
              <a:rPr lang="en-US" dirty="0" smtClean="0">
                <a:solidFill>
                  <a:srgbClr val="444444"/>
                </a:solidFill>
                <a:latin typeface="Ubuntu"/>
              </a:rPr>
              <a:t>methodology.</a:t>
            </a:r>
          </a:p>
          <a:p>
            <a:pPr fontAlgn="base"/>
            <a:endParaRPr lang="en-US" b="0" i="0" dirty="0">
              <a:solidFill>
                <a:srgbClr val="444444"/>
              </a:solidFill>
              <a:effectLst/>
              <a:latin typeface="Ubuntu"/>
            </a:endParaRPr>
          </a:p>
          <a:p>
            <a:pPr fontAlgn="base"/>
            <a:endParaRPr lang="en-US" dirty="0" smtClean="0">
              <a:solidFill>
                <a:srgbClr val="444444"/>
              </a:solidFill>
              <a:latin typeface="Ubuntu"/>
            </a:endParaRPr>
          </a:p>
          <a:p>
            <a:pPr fontAlgn="base"/>
            <a:r>
              <a:rPr lang="en-US" b="1" dirty="0"/>
              <a:t>Has-A (Association) :</a:t>
            </a:r>
          </a:p>
          <a:p>
            <a:pPr fontAlgn="base"/>
            <a:r>
              <a:rPr lang="en-US" dirty="0"/>
              <a:t>In Object orientation design, We can say “class one is in Has-A relationship with class B if class A holds reference of </a:t>
            </a:r>
            <a:r>
              <a:rPr lang="en-US" dirty="0" smtClean="0"/>
              <a:t>Class </a:t>
            </a:r>
            <a:r>
              <a:rPr lang="en-US" dirty="0"/>
              <a:t>B”.</a:t>
            </a:r>
          </a:p>
          <a:p>
            <a:pPr fontAlgn="base"/>
            <a:r>
              <a:rPr lang="en-US" dirty="0"/>
              <a:t>By this reference of class B, A can access all properties of class B which are allowed.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b="0" i="0" dirty="0">
              <a:solidFill>
                <a:srgbClr val="444444"/>
              </a:solidFill>
              <a:effectLst/>
              <a:latin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33793564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09916" y="313221"/>
            <a:ext cx="8973671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HardDisk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smtClean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 smtClean="0">
              <a:solidFill>
                <a:srgbClr val="00008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writeData</a:t>
            </a:r>
            <a:r>
              <a:rPr lang="en-US" altLang="en-US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data</a:t>
            </a:r>
            <a:r>
              <a:rPr lang="en-US" altLang="en-US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altLang="en-US" dirty="0" err="1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altLang="en-US" dirty="0" err="1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US" altLang="en-US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"Data is being written 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data</a:t>
            </a:r>
            <a:r>
              <a:rPr lang="en-US" altLang="en-US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UseDell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en-US" dirty="0" err="1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segate</a:t>
            </a:r>
            <a:r>
              <a:rPr lang="en-US" altLang="en-US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</a:t>
            </a:r>
            <a:r>
              <a:rPr lang="en-US" altLang="en-US" dirty="0" err="1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referece</a:t>
            </a:r>
            <a:r>
              <a:rPr lang="en-US" altLang="en-US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of </a:t>
            </a:r>
            <a:r>
              <a:rPr lang="en-US" altLang="en-US" dirty="0" err="1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HardDisk</a:t>
            </a:r>
            <a:r>
              <a:rPr lang="en-US" altLang="en-US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class in </a:t>
            </a:r>
            <a:r>
              <a:rPr lang="en-US" altLang="en-US" dirty="0" err="1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UseDell</a:t>
            </a:r>
            <a:r>
              <a:rPr lang="en-US" altLang="en-US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class.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So, </a:t>
            </a:r>
            <a:r>
              <a:rPr lang="en-US" altLang="en-US" dirty="0" err="1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UseDell</a:t>
            </a:r>
            <a:r>
              <a:rPr lang="en-US" altLang="en-US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Has-A </a:t>
            </a:r>
            <a:r>
              <a:rPr lang="en-US" altLang="en-US" dirty="0" err="1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HardDisk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err="1" smtClean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HardDisk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segate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HardDisk</a:t>
            </a:r>
            <a:r>
              <a:rPr lang="en-US" altLang="en-US" dirty="0" smtClean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66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dirty="0" smtClean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save </a:t>
            </a:r>
            <a:r>
              <a:rPr lang="en-US" altLang="en-US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data</a:t>
            </a:r>
            <a:r>
              <a:rPr lang="en-US" altLang="en-US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segate</a:t>
            </a:r>
            <a:r>
              <a:rPr lang="en-US" altLang="en-US" dirty="0" err="1" smtClean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writeData</a:t>
            </a:r>
            <a:r>
              <a:rPr lang="en-US" altLang="en-US" dirty="0" smtClean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altLang="en-US" dirty="0" smtClean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66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en-US" sz="3200" dirty="0"/>
              <a:t/>
            </a:r>
            <a:br>
              <a:rPr lang="en-US" altLang="en-US" sz="3200" dirty="0"/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756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Calibri Light"/>
              </a:rPr>
              <a:t>Tasks for Lab </a:t>
            </a:r>
            <a:r>
              <a:rPr lang="en-US" sz="4400" smtClean="0">
                <a:solidFill>
                  <a:srgbClr val="000000"/>
                </a:solidFill>
                <a:latin typeface="Calibri Light"/>
              </a:rPr>
              <a:t># 8</a:t>
            </a:r>
            <a:endParaRPr dirty="0"/>
          </a:p>
        </p:txBody>
      </p:sp>
      <p:sp>
        <p:nvSpPr>
          <p:cNvPr id="124" name="TextShape 2"/>
          <p:cNvSpPr txBox="1"/>
          <p:nvPr/>
        </p:nvSpPr>
        <p:spPr>
          <a:xfrm>
            <a:off x="838080" y="1570067"/>
            <a:ext cx="11003400" cy="5476192"/>
          </a:xfrm>
          <a:prstGeom prst="rect">
            <a:avLst/>
          </a:prstGeom>
        </p:spPr>
        <p:txBody>
          <a:bodyPr/>
          <a:lstStyle/>
          <a:p>
            <a:r>
              <a:rPr lang="en-US" sz="1600" b="1" dirty="0" smtClean="0"/>
              <a:t>Task # 1</a:t>
            </a:r>
          </a:p>
          <a:p>
            <a:endParaRPr lang="en-US" sz="1600" b="1" dirty="0"/>
          </a:p>
          <a:p>
            <a:endParaRPr lang="en-US" sz="1600" b="1" dirty="0" smtClean="0"/>
          </a:p>
          <a:p>
            <a:endParaRPr lang="en-US" sz="1600" b="1" dirty="0"/>
          </a:p>
          <a:p>
            <a:endParaRPr lang="en-US" sz="1600" b="1" dirty="0" smtClean="0"/>
          </a:p>
          <a:p>
            <a:endParaRPr lang="en-US" sz="1600" b="1" dirty="0"/>
          </a:p>
          <a:p>
            <a:endParaRPr lang="en-US" sz="1600" b="1" dirty="0" smtClean="0"/>
          </a:p>
          <a:p>
            <a:r>
              <a:rPr lang="en-US" sz="1600" b="1" dirty="0"/>
              <a:t>Task # 2</a:t>
            </a:r>
          </a:p>
          <a:p>
            <a:endParaRPr lang="en-US" sz="1600" dirty="0"/>
          </a:p>
          <a:p>
            <a:pPr lvl="0"/>
            <a:r>
              <a:rPr lang="en-US" sz="1600" dirty="0" smtClean="0"/>
              <a:t>Demonstrate  </a:t>
            </a:r>
            <a:r>
              <a:rPr lang="en-US" sz="1600" dirty="0"/>
              <a:t>the use of the following: </a:t>
            </a:r>
          </a:p>
          <a:p>
            <a:pPr lvl="0"/>
            <a:r>
              <a:rPr lang="en-US" sz="1600" dirty="0" smtClean="0"/>
              <a:t>Abstract class and abstract methods and concrete class</a:t>
            </a:r>
          </a:p>
          <a:p>
            <a:pPr lvl="0"/>
            <a:r>
              <a:rPr lang="en-US" sz="1600" smtClean="0"/>
              <a:t>Method </a:t>
            </a:r>
            <a:r>
              <a:rPr lang="en-US" sz="1600" dirty="0" smtClean="0"/>
              <a:t>overloading and method overriding </a:t>
            </a:r>
          </a:p>
          <a:p>
            <a:pPr lvl="0"/>
            <a:r>
              <a:rPr lang="en-US" sz="1600" dirty="0" smtClean="0"/>
              <a:t>Interface implementation </a:t>
            </a:r>
          </a:p>
          <a:p>
            <a:endParaRPr lang="en-US" sz="1100" b="1" dirty="0" smtClean="0"/>
          </a:p>
        </p:txBody>
      </p:sp>
    </p:spTree>
    <p:extLst>
      <p:ext uri="{BB962C8B-B14F-4D97-AF65-F5344CB8AC3E}">
        <p14:creationId xmlns:p14="http://schemas.microsoft.com/office/powerpoint/2010/main" val="32334663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54953" y="2312894"/>
            <a:ext cx="11037047" cy="428961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OOP (Polymorphism), To become  familiar with Abstract classes and Concrete Classes, Interfaces and Interface Implementation.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feature of Object-Oriented Programming.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derived from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Greek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 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 + Morphs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word 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“Poly” 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“Morphs”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means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 means one thing with several distinct forms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1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4119" y="304819"/>
            <a:ext cx="9955307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 is the ability of an entity to take more than one shape when required  and act according to the situation in need.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:  Arithmetic Addition Operator +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47005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76732" y="2232211"/>
            <a:ext cx="11037047" cy="4289612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500" dirty="0" smtClean="0">
              <a:solidFill>
                <a:srgbClr val="3A3A3A"/>
              </a:solidFill>
              <a:latin typeface="Roboto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 means the same code or Operation or object behave differently .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3A3A3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lang="en-US" altLang="en-US" sz="2000" dirty="0" smtClean="0">
              <a:solidFill>
                <a:srgbClr val="3A3A3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800" dirty="0" smtClean="0">
                <a:solidFill>
                  <a:srgbClr val="3A3A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800" dirty="0">
                <a:solidFill>
                  <a:srgbClr val="3A3A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 ‘polymorphism’ literally means ‘a state of having many shapes’ or ‘the capacity to take on different forms’. 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lang="en-US" altLang="en-US" sz="2800" dirty="0">
              <a:solidFill>
                <a:srgbClr val="3A3A3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rgbClr val="3A3A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applied to object oriented programming languages like Java, it describes a language’s ability to process objects </a:t>
            </a:r>
            <a:r>
              <a:rPr lang="en-US" altLang="en-US" sz="2800" dirty="0" smtClean="0">
                <a:solidFill>
                  <a:srgbClr val="3A3A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en-US" sz="2800" dirty="0">
                <a:solidFill>
                  <a:srgbClr val="3A3A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various types and classes through a single, uniform interface.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500" dirty="0">
              <a:solidFill>
                <a:srgbClr val="3A3A3A"/>
              </a:solidFill>
              <a:latin typeface="Roboto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200" dirty="0">
              <a:solidFill>
                <a:schemeClr val="tx1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44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5419" y="185155"/>
            <a:ext cx="1046181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life example of polymorphism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Suppose if you are in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room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that time you behave like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student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are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market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that time you behave like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customer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at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home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 that time you behave like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son or daughter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</a:t>
            </a: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person present in different-different behaviors.</a:t>
            </a:r>
            <a:endParaRPr lang="en-US" sz="32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real life example of polymorphis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47257"/>
            <a:ext cx="11698941" cy="493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56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54954" y="2312894"/>
            <a:ext cx="9189196" cy="4289612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 in java: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language,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two types: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 time Polymorphism (Static binding) (Method Overloading)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Run-time Polymorphism (Dynamic binding) (Method Overriding)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500" dirty="0">
              <a:solidFill>
                <a:srgbClr val="3A3A3A"/>
              </a:solidFill>
              <a:latin typeface="Roboto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500" dirty="0">
              <a:solidFill>
                <a:srgbClr val="3A3A3A"/>
              </a:solidFill>
              <a:latin typeface="Robot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500" dirty="0">
                <a:solidFill>
                  <a:srgbClr val="3A3A3A"/>
                </a:solidFill>
                <a:latin typeface="Roboto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overloading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example of  static polymorphism, while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overriding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example of dynamic polymorphism.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example of polymorphism is how a parent class refers to a child class object.  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24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226" y="600652"/>
            <a:ext cx="11994773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Parts/component  of a Method: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 declaration: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 Definition: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 Call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 Signature: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 Declaration and  			Method Signature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display(parameter list);   		 	display(parameter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460812" y="4773703"/>
            <a:ext cx="0" cy="605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7871012" y="4773703"/>
            <a:ext cx="0" cy="605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308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0979" y="450069"/>
            <a:ext cx="10520080" cy="7325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Compile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smtClean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Polymorphism)</a:t>
            </a:r>
            <a:endParaRPr lang="en-US" sz="2400" b="1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3A3A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Java, static polymorphism is achieved through method overloading</a:t>
            </a:r>
            <a:r>
              <a:rPr lang="en-US" sz="2400" dirty="0" smtClean="0">
                <a:solidFill>
                  <a:srgbClr val="3A3A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overloading is one of the ways that Java supports polymorphism.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3A3A3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3A3A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</a:t>
            </a:r>
            <a:r>
              <a:rPr lang="en-US" sz="2400" dirty="0">
                <a:solidFill>
                  <a:srgbClr val="3A3A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overloading means there are several methods present in a class having the same name but different types/order/number of parameters.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or more methods with the same name in a class is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method overloading.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compiler is able to distinguish between the methods because of their method signatures.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3A3A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compile time, Java knows which method to invoke by checking the method signatures.  So, this is called </a:t>
            </a:r>
            <a:r>
              <a:rPr lang="en-US" sz="2400" b="1" dirty="0">
                <a:solidFill>
                  <a:srgbClr val="3A3A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 time </a:t>
            </a:r>
            <a:r>
              <a:rPr lang="en-US" sz="2400" b="1" dirty="0" smtClean="0">
                <a:solidFill>
                  <a:srgbClr val="3A3A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polymorphism</a:t>
            </a:r>
            <a:r>
              <a:rPr lang="en-US" sz="2400" b="1" dirty="0">
                <a:solidFill>
                  <a:srgbClr val="3A3A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or static binding.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of a method together with the types and sequence of the parameters form the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signature of the method.</a:t>
            </a:r>
          </a:p>
          <a:p>
            <a:pPr marL="342900" lvl="1" indent="-34290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lvl="1" indent="-342900">
              <a:buNone/>
            </a:pPr>
            <a:r>
              <a:rPr lang="en-US" sz="1400" dirty="0"/>
              <a:t> </a:t>
            </a:r>
          </a:p>
          <a:p>
            <a:endParaRPr lang="en-US" b="1" dirty="0">
              <a:solidFill>
                <a:srgbClr val="262626"/>
              </a:solidFill>
              <a:latin typeface="Roboto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19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4758</TotalTime>
  <Words>1496</Words>
  <Application>Microsoft Office PowerPoint</Application>
  <PresentationFormat>Widescreen</PresentationFormat>
  <Paragraphs>327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9" baseType="lpstr">
      <vt:lpstr>Arial</vt:lpstr>
      <vt:lpstr>Calibri</vt:lpstr>
      <vt:lpstr>Calibri Light</vt:lpstr>
      <vt:lpstr>Century Gothic</vt:lpstr>
      <vt:lpstr>Consolas</vt:lpstr>
      <vt:lpstr>Open Sans</vt:lpstr>
      <vt:lpstr>PT Sans</vt:lpstr>
      <vt:lpstr>Roboto</vt:lpstr>
      <vt:lpstr>Times New Roman</vt:lpstr>
      <vt:lpstr>Ubuntu</vt:lpstr>
      <vt:lpstr>Wingdings</vt:lpstr>
      <vt:lpstr>Wingdings 3</vt:lpstr>
      <vt:lpstr>Ion Boardroom</vt:lpstr>
      <vt:lpstr>Object Oriented Programming    in JAVA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Difference b/w Overloading and Overriding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Sharmeen</dc:creator>
  <cp:lastModifiedBy>Sajjad</cp:lastModifiedBy>
  <cp:revision>924</cp:revision>
  <dcterms:created xsi:type="dcterms:W3CDTF">2014-09-12T02:08:24Z</dcterms:created>
  <dcterms:modified xsi:type="dcterms:W3CDTF">2020-11-30T15:33:05Z</dcterms:modified>
</cp:coreProperties>
</file>