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59"/>
  </p:notesMasterIdLst>
  <p:sldIdLst>
    <p:sldId id="323" r:id="rId2"/>
    <p:sldId id="419" r:id="rId3"/>
    <p:sldId id="420" r:id="rId4"/>
    <p:sldId id="421" r:id="rId5"/>
    <p:sldId id="422"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35" r:id="rId19"/>
    <p:sldId id="377" r:id="rId20"/>
    <p:sldId id="345" r:id="rId21"/>
    <p:sldId id="436" r:id="rId22"/>
    <p:sldId id="437" r:id="rId23"/>
    <p:sldId id="438" r:id="rId24"/>
    <p:sldId id="439" r:id="rId25"/>
    <p:sldId id="440" r:id="rId26"/>
    <p:sldId id="441" r:id="rId27"/>
    <p:sldId id="382" r:id="rId28"/>
    <p:sldId id="326" r:id="rId29"/>
    <p:sldId id="383" r:id="rId30"/>
    <p:sldId id="384" r:id="rId31"/>
    <p:sldId id="385" r:id="rId32"/>
    <p:sldId id="372" r:id="rId33"/>
    <p:sldId id="390" r:id="rId34"/>
    <p:sldId id="392" r:id="rId35"/>
    <p:sldId id="391" r:id="rId36"/>
    <p:sldId id="393" r:id="rId37"/>
    <p:sldId id="396" r:id="rId38"/>
    <p:sldId id="397" r:id="rId39"/>
    <p:sldId id="418" r:id="rId40"/>
    <p:sldId id="417" r:id="rId41"/>
    <p:sldId id="398" r:id="rId42"/>
    <p:sldId id="399" r:id="rId43"/>
    <p:sldId id="400" r:id="rId44"/>
    <p:sldId id="401" r:id="rId45"/>
    <p:sldId id="402" r:id="rId46"/>
    <p:sldId id="403" r:id="rId47"/>
    <p:sldId id="404" r:id="rId48"/>
    <p:sldId id="405" r:id="rId49"/>
    <p:sldId id="406" r:id="rId50"/>
    <p:sldId id="407" r:id="rId51"/>
    <p:sldId id="394" r:id="rId52"/>
    <p:sldId id="411" r:id="rId53"/>
    <p:sldId id="412" r:id="rId54"/>
    <p:sldId id="413" r:id="rId55"/>
    <p:sldId id="408" r:id="rId56"/>
    <p:sldId id="409" r:id="rId57"/>
    <p:sldId id="414"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2" autoAdjust="0"/>
    <p:restoredTop sz="90051" autoAdjust="0"/>
  </p:normalViewPr>
  <p:slideViewPr>
    <p:cSldViewPr snapToGrid="0">
      <p:cViewPr varScale="1">
        <p:scale>
          <a:sx n="65" d="100"/>
          <a:sy n="65" d="100"/>
        </p:scale>
        <p:origin x="744" y="6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6D1F9-9F4C-496C-BDCC-4A9FDD68C929}" type="datetimeFigureOut">
              <a:rPr lang="en-US"/>
              <a:pPr/>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C7602-6E33-407F-94B3-377BE62CDAC7}" type="slidenum">
              <a:rPr lang="en-US"/>
              <a:pPr/>
              <a:t>‹#›</a:t>
            </a:fld>
            <a:endParaRPr lang="en-US"/>
          </a:p>
        </p:txBody>
      </p:sp>
    </p:spTree>
    <p:extLst>
      <p:ext uri="{BB962C8B-B14F-4D97-AF65-F5344CB8AC3E}">
        <p14:creationId xmlns:p14="http://schemas.microsoft.com/office/powerpoint/2010/main" val="266297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EC7602-6E33-407F-94B3-377BE62CDAC7}" type="slidenum">
              <a:rPr lang="en-US" smtClean="0"/>
              <a:pPr/>
              <a:t>37</a:t>
            </a:fld>
            <a:endParaRPr lang="en-US" dirty="0"/>
          </a:p>
        </p:txBody>
      </p:sp>
    </p:spTree>
    <p:extLst>
      <p:ext uri="{BB962C8B-B14F-4D97-AF65-F5344CB8AC3E}">
        <p14:creationId xmlns:p14="http://schemas.microsoft.com/office/powerpoint/2010/main" val="790015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fld id="{63EC7602-6E33-407F-94B3-377BE62CDAC7}" type="slidenum">
              <a:rPr lang="en-US" smtClean="0"/>
              <a:pPr/>
              <a:t>41</a:t>
            </a:fld>
            <a:endParaRPr lang="en-US"/>
          </a:p>
        </p:txBody>
      </p:sp>
    </p:spTree>
    <p:extLst>
      <p:ext uri="{BB962C8B-B14F-4D97-AF65-F5344CB8AC3E}">
        <p14:creationId xmlns:p14="http://schemas.microsoft.com/office/powerpoint/2010/main" val="3275843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fld id="{63EC7602-6E33-407F-94B3-377BE62CDAC7}" type="slidenum">
              <a:rPr lang="en-US" smtClean="0"/>
              <a:pPr/>
              <a:t>43</a:t>
            </a:fld>
            <a:endParaRPr lang="en-US"/>
          </a:p>
        </p:txBody>
      </p:sp>
    </p:spTree>
    <p:extLst>
      <p:ext uri="{BB962C8B-B14F-4D97-AF65-F5344CB8AC3E}">
        <p14:creationId xmlns:p14="http://schemas.microsoft.com/office/powerpoint/2010/main" val="3594067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fld id="{63EC7602-6E33-407F-94B3-377BE62CDAC7}" type="slidenum">
              <a:rPr lang="en-US" smtClean="0"/>
              <a:pPr/>
              <a:t>44</a:t>
            </a:fld>
            <a:endParaRPr lang="en-US"/>
          </a:p>
        </p:txBody>
      </p:sp>
    </p:spTree>
    <p:extLst>
      <p:ext uri="{BB962C8B-B14F-4D97-AF65-F5344CB8AC3E}">
        <p14:creationId xmlns:p14="http://schemas.microsoft.com/office/powerpoint/2010/main" val="710062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fld id="{63EC7602-6E33-407F-94B3-377BE62CDAC7}" type="slidenum">
              <a:rPr lang="en-US" smtClean="0"/>
              <a:pPr/>
              <a:t>46</a:t>
            </a:fld>
            <a:endParaRPr lang="en-US"/>
          </a:p>
        </p:txBody>
      </p:sp>
    </p:spTree>
    <p:extLst>
      <p:ext uri="{BB962C8B-B14F-4D97-AF65-F5344CB8AC3E}">
        <p14:creationId xmlns:p14="http://schemas.microsoft.com/office/powerpoint/2010/main" val="1052564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fld id="{63EC7602-6E33-407F-94B3-377BE62CDAC7}" type="slidenum">
              <a:rPr lang="en-US" smtClean="0"/>
              <a:pPr/>
              <a:t>48</a:t>
            </a:fld>
            <a:endParaRPr lang="en-US"/>
          </a:p>
        </p:txBody>
      </p:sp>
    </p:spTree>
    <p:extLst>
      <p:ext uri="{BB962C8B-B14F-4D97-AF65-F5344CB8AC3E}">
        <p14:creationId xmlns:p14="http://schemas.microsoft.com/office/powerpoint/2010/main" val="3007576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202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77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16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43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919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172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12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954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680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45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141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63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706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221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16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676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556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dirty="0"/>
              <a:pPr/>
              <a:t>12/2/2020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262087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589" y="3200400"/>
            <a:ext cx="9222603" cy="1371600"/>
          </a:xfrm>
        </p:spPr>
        <p:txBody>
          <a:bodyPr/>
          <a:lstStyle/>
          <a:p>
            <a:pPr algn="ctr"/>
            <a:r>
              <a:rPr lang="en-US" dirty="0"/>
              <a:t>Object Oriented Programming </a:t>
            </a:r>
            <a:br>
              <a:rPr lang="en-US" dirty="0"/>
            </a:br>
            <a:r>
              <a:rPr lang="en-US" dirty="0"/>
              <a:t>  in</a:t>
            </a:r>
            <a:br>
              <a:rPr lang="en-US" dirty="0"/>
            </a:br>
            <a:r>
              <a:rPr lang="en-US" dirty="0"/>
              <a:t>JAVA</a:t>
            </a:r>
          </a:p>
        </p:txBody>
      </p:sp>
      <p:sp>
        <p:nvSpPr>
          <p:cNvPr id="3" name="Subtitle 2"/>
          <p:cNvSpPr>
            <a:spLocks noGrp="1"/>
          </p:cNvSpPr>
          <p:nvPr>
            <p:ph type="subTitle" idx="1"/>
          </p:nvPr>
        </p:nvSpPr>
        <p:spPr>
          <a:xfrm>
            <a:off x="913051" y="4876800"/>
            <a:ext cx="9756141" cy="1295400"/>
          </a:xfrm>
        </p:spPr>
        <p:txBody>
          <a:bodyPr>
            <a:normAutofit/>
          </a:bodyPr>
          <a:lstStyle/>
          <a:p>
            <a:pPr algn="ctr"/>
            <a:r>
              <a:rPr lang="en-US" b="1" dirty="0"/>
              <a:t> </a:t>
            </a:r>
            <a:r>
              <a:rPr lang="en-US" sz="5400" b="1" dirty="0"/>
              <a:t>(Practical#09)</a:t>
            </a:r>
          </a:p>
          <a:p>
            <a:endParaRPr lang="en-US" b="1"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7077" y="458879"/>
            <a:ext cx="10228424" cy="58477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Low" defTabSz="914400">
              <a:lnSpc>
                <a:spcPct val="150000"/>
              </a:lnSpc>
              <a:buFontTx/>
              <a:buChar char="•"/>
            </a:pPr>
            <a:r>
              <a:rPr lang="en-US" altLang="en-US" sz="2000" dirty="0">
                <a:solidFill>
                  <a:srgbClr val="000000"/>
                </a:solidFill>
                <a:latin typeface="Times New Roman" panose="02020603050405020304" pitchFamily="18" charset="0"/>
                <a:cs typeface="Times New Roman" panose="02020603050405020304" pitchFamily="18" charset="0"/>
              </a:rPr>
              <a:t>An AWT Dialog is a </a:t>
            </a:r>
            <a:r>
              <a:rPr lang="en-US" altLang="en-US" sz="2000" i="1" dirty="0">
                <a:solidFill>
                  <a:srgbClr val="000000"/>
                </a:solidFill>
                <a:latin typeface="Times New Roman" panose="02020603050405020304" pitchFamily="18" charset="0"/>
                <a:cs typeface="Times New Roman" panose="02020603050405020304" pitchFamily="18" charset="0"/>
              </a:rPr>
              <a:t>"pop-up window</a:t>
            </a:r>
            <a:r>
              <a:rPr lang="en-US" altLang="en-US" sz="2000" dirty="0">
                <a:solidFill>
                  <a:srgbClr val="000000"/>
                </a:solidFill>
                <a:latin typeface="Times New Roman" panose="02020603050405020304" pitchFamily="18" charset="0"/>
                <a:cs typeface="Times New Roman" panose="02020603050405020304" pitchFamily="18" charset="0"/>
              </a:rPr>
              <a:t>" used for interacting with the users. A Dialog has a title-bar (containing an icon, a title and a close button) and a content display area, as illustrated.</a:t>
            </a:r>
          </a:p>
          <a:p>
            <a:pPr lvl="0" algn="justLow" defTabSz="914400">
              <a:lnSpc>
                <a:spcPct val="150000"/>
              </a:lnSpc>
              <a:buFontTx/>
              <a:buChar char="•"/>
            </a:pPr>
            <a:r>
              <a:rPr lang="en-US" altLang="en-US" sz="2000" dirty="0">
                <a:solidFill>
                  <a:srgbClr val="000000"/>
                </a:solidFill>
                <a:latin typeface="Times New Roman" panose="02020603050405020304" pitchFamily="18" charset="0"/>
                <a:cs typeface="Times New Roman" panose="02020603050405020304" pitchFamily="18" charset="0"/>
              </a:rPr>
              <a:t>An AWT Applet (in package </a:t>
            </a:r>
            <a:r>
              <a:rPr lang="en-US" altLang="en-US" sz="2000" dirty="0" err="1">
                <a:solidFill>
                  <a:srgbClr val="000000"/>
                </a:solidFill>
                <a:latin typeface="Times New Roman" panose="02020603050405020304" pitchFamily="18" charset="0"/>
                <a:cs typeface="Times New Roman" panose="02020603050405020304" pitchFamily="18" charset="0"/>
              </a:rPr>
              <a:t>java.applet</a:t>
            </a:r>
            <a:r>
              <a:rPr lang="en-US" altLang="en-US" sz="2000" dirty="0">
                <a:solidFill>
                  <a:srgbClr val="000000"/>
                </a:solidFill>
                <a:latin typeface="Times New Roman" panose="02020603050405020304" pitchFamily="18" charset="0"/>
                <a:cs typeface="Times New Roman" panose="02020603050405020304" pitchFamily="18" charset="0"/>
              </a:rPr>
              <a:t>) is the top-level container for an applet, which is a Java program running inside a browser.</a:t>
            </a:r>
          </a:p>
          <a:p>
            <a:pPr lvl="0" algn="justLow" defTabSz="914400">
              <a:lnSpc>
                <a:spcPct val="150000"/>
              </a:lnSpc>
            </a:pPr>
            <a:endParaRPr lang="en-US" altLang="en-US" sz="2000" b="1" dirty="0">
              <a:solidFill>
                <a:srgbClr val="444444"/>
              </a:solidFill>
              <a:latin typeface="Times New Roman" panose="02020603050405020304" pitchFamily="18" charset="0"/>
              <a:cs typeface="Times New Roman" panose="02020603050405020304" pitchFamily="18" charset="0"/>
            </a:endParaRPr>
          </a:p>
          <a:p>
            <a:pPr lvl="0" algn="justLow" defTabSz="914400">
              <a:lnSpc>
                <a:spcPct val="150000"/>
              </a:lnSpc>
            </a:pPr>
            <a:r>
              <a:rPr lang="en-US" altLang="en-US" sz="2000" b="1" dirty="0">
                <a:solidFill>
                  <a:srgbClr val="444444"/>
                </a:solidFill>
                <a:latin typeface="Times New Roman" panose="02020603050405020304" pitchFamily="18" charset="0"/>
                <a:cs typeface="Times New Roman" panose="02020603050405020304" pitchFamily="18" charset="0"/>
              </a:rPr>
              <a:t>Secondary Containers: Panel and </a:t>
            </a:r>
            <a:r>
              <a:rPr lang="en-US" altLang="en-US" sz="2000" b="1" dirty="0" err="1">
                <a:solidFill>
                  <a:srgbClr val="444444"/>
                </a:solidFill>
                <a:latin typeface="Times New Roman" panose="02020603050405020304" pitchFamily="18" charset="0"/>
                <a:cs typeface="Times New Roman" panose="02020603050405020304" pitchFamily="18" charset="0"/>
              </a:rPr>
              <a:t>ScrollPane</a:t>
            </a:r>
            <a:endParaRPr lang="en-US" altLang="en-US" sz="2000" b="1" dirty="0">
              <a:solidFill>
                <a:srgbClr val="444444"/>
              </a:solidFill>
              <a:latin typeface="Times New Roman" panose="02020603050405020304" pitchFamily="18" charset="0"/>
              <a:cs typeface="Times New Roman" panose="02020603050405020304" pitchFamily="18" charset="0"/>
            </a:endParaRPr>
          </a:p>
          <a:p>
            <a:pPr lvl="0" algn="justLow" defTabSz="914400">
              <a:lnSpc>
                <a:spcPct val="150000"/>
              </a:lnSpc>
            </a:pPr>
            <a:r>
              <a:rPr lang="en-US" altLang="en-US" sz="2000" dirty="0">
                <a:solidFill>
                  <a:srgbClr val="000000"/>
                </a:solidFill>
                <a:latin typeface="Times New Roman" panose="02020603050405020304" pitchFamily="18" charset="0"/>
                <a:cs typeface="Times New Roman" panose="02020603050405020304" pitchFamily="18" charset="0"/>
              </a:rPr>
              <a:t>Secondary containers are placed inside a top-level container or another secondary container. AWT provides these secondary containers:</a:t>
            </a:r>
            <a:endParaRPr lang="en-US" altLang="en-US" sz="2000" dirty="0">
              <a:latin typeface="Times New Roman" panose="02020603050405020304" pitchFamily="18" charset="0"/>
              <a:cs typeface="Times New Roman" panose="02020603050405020304" pitchFamily="18" charset="0"/>
            </a:endParaRPr>
          </a:p>
          <a:p>
            <a:pPr lvl="0" algn="justLow" defTabSz="914400">
              <a:lnSpc>
                <a:spcPct val="150000"/>
              </a:lnSpc>
              <a:buFontTx/>
              <a:buChar char="•"/>
            </a:pPr>
            <a:r>
              <a:rPr lang="en-US" altLang="en-US" sz="2000" dirty="0">
                <a:solidFill>
                  <a:srgbClr val="000000"/>
                </a:solidFill>
                <a:latin typeface="Times New Roman" panose="02020603050405020304" pitchFamily="18" charset="0"/>
                <a:cs typeface="Times New Roman" panose="02020603050405020304" pitchFamily="18" charset="0"/>
              </a:rPr>
              <a:t>Panel: a rectangular box used to </a:t>
            </a:r>
            <a:r>
              <a:rPr lang="en-US" altLang="en-US" sz="2000" i="1" dirty="0">
                <a:solidFill>
                  <a:srgbClr val="000000"/>
                </a:solidFill>
                <a:latin typeface="Times New Roman" panose="02020603050405020304" pitchFamily="18" charset="0"/>
                <a:cs typeface="Times New Roman" panose="02020603050405020304" pitchFamily="18" charset="0"/>
              </a:rPr>
              <a:t>layout</a:t>
            </a:r>
            <a:r>
              <a:rPr lang="en-US" altLang="en-US" sz="2000" dirty="0">
                <a:solidFill>
                  <a:srgbClr val="000000"/>
                </a:solidFill>
                <a:latin typeface="Times New Roman" panose="02020603050405020304" pitchFamily="18" charset="0"/>
                <a:cs typeface="Times New Roman" panose="02020603050405020304" pitchFamily="18" charset="0"/>
              </a:rPr>
              <a:t> a set of related GUI components in pattern such as grid or flow.</a:t>
            </a:r>
          </a:p>
          <a:p>
            <a:pPr lvl="0" algn="justLow" defTabSz="914400">
              <a:lnSpc>
                <a:spcPct val="150000"/>
              </a:lnSpc>
              <a:buFontTx/>
              <a:buChar char="•"/>
            </a:pPr>
            <a:r>
              <a:rPr lang="en-US" altLang="en-US" sz="2000" dirty="0" err="1">
                <a:solidFill>
                  <a:srgbClr val="000000"/>
                </a:solidFill>
                <a:latin typeface="Times New Roman" panose="02020603050405020304" pitchFamily="18" charset="0"/>
                <a:cs typeface="Times New Roman" panose="02020603050405020304" pitchFamily="18" charset="0"/>
              </a:rPr>
              <a:t>ScrollPane</a:t>
            </a:r>
            <a:r>
              <a:rPr lang="en-US" altLang="en-US" sz="2000" dirty="0">
                <a:solidFill>
                  <a:srgbClr val="000000"/>
                </a:solidFill>
                <a:latin typeface="Times New Roman" panose="02020603050405020304" pitchFamily="18" charset="0"/>
                <a:cs typeface="Times New Roman" panose="02020603050405020304" pitchFamily="18" charset="0"/>
              </a:rPr>
              <a:t>: provides automatic horizontal and/or vertical scrolling for a single child component.</a:t>
            </a:r>
          </a:p>
          <a:p>
            <a:pPr lvl="0" algn="justLow" defTabSz="914400">
              <a:lnSpc>
                <a:spcPct val="150000"/>
              </a:lnSpc>
              <a:buFontTx/>
              <a:buChar char="•"/>
            </a:pPr>
            <a:r>
              <a:rPr lang="en-US" altLang="en-US" sz="2000" dirty="0">
                <a:solidFill>
                  <a:srgbClr val="000000"/>
                </a:solidFill>
                <a:latin typeface="Times New Roman" panose="02020603050405020304" pitchFamily="18" charset="0"/>
                <a:cs typeface="Times New Roman" panose="02020603050405020304" pitchFamily="18" charset="0"/>
              </a:rPr>
              <a:t>others.</a:t>
            </a:r>
          </a:p>
          <a:p>
            <a:pPr lvl="0" algn="justLow" defTabSz="914400"/>
            <a:endParaRPr lang="en-US" altLang="en-US" sz="2000" b="1" dirty="0">
              <a:solidFill>
                <a:srgbClr val="44444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38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68021" y="136478"/>
            <a:ext cx="10228424"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Low" defTabSz="914400"/>
            <a:r>
              <a:rPr lang="en-US" altLang="en-US" sz="2000" b="1" dirty="0">
                <a:solidFill>
                  <a:srgbClr val="444444"/>
                </a:solidFill>
                <a:latin typeface="Times New Roman" panose="02020603050405020304" pitchFamily="18" charset="0"/>
                <a:cs typeface="Times New Roman" panose="02020603050405020304" pitchFamily="18" charset="0"/>
              </a:rPr>
              <a:t>Hierarchy of the AWT Container Classes</a:t>
            </a:r>
          </a:p>
          <a:p>
            <a:pPr lvl="0" algn="justLow" defTabSz="914400"/>
            <a:r>
              <a:rPr lang="en-US" altLang="en-US" sz="2000" dirty="0">
                <a:solidFill>
                  <a:srgbClr val="000000"/>
                </a:solidFill>
                <a:latin typeface="Times New Roman" panose="02020603050405020304" pitchFamily="18" charset="0"/>
                <a:cs typeface="Times New Roman" panose="02020603050405020304" pitchFamily="18" charset="0"/>
              </a:rPr>
              <a:t>The hierarchy of the AWT Container classes is as follows:</a:t>
            </a:r>
            <a:endParaRPr lang="en-US" alt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1618" y="136478"/>
            <a:ext cx="4104827" cy="206081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6684" y="2672603"/>
            <a:ext cx="7394694" cy="4067033"/>
          </a:xfrm>
          <a:prstGeom prst="rect">
            <a:avLst/>
          </a:prstGeom>
        </p:spPr>
      </p:pic>
      <p:sp>
        <p:nvSpPr>
          <p:cNvPr id="7" name="Rectangle 6"/>
          <p:cNvSpPr/>
          <p:nvPr/>
        </p:nvSpPr>
        <p:spPr>
          <a:xfrm>
            <a:off x="0" y="2210938"/>
            <a:ext cx="6219131" cy="923330"/>
          </a:xfrm>
          <a:prstGeom prst="rect">
            <a:avLst/>
          </a:prstGeom>
        </p:spPr>
        <p:txBody>
          <a:bodyPr wrap="square">
            <a:spAutoFit/>
          </a:bodyPr>
          <a:lstStyle/>
          <a:p>
            <a:pPr lvl="0" defTabSz="914400" eaLnBrk="0" fontAlgn="base" hangingPunct="0">
              <a:spcBef>
                <a:spcPct val="0"/>
              </a:spcBef>
              <a:spcAft>
                <a:spcPct val="0"/>
              </a:spcAft>
            </a:pPr>
            <a:r>
              <a:rPr lang="en-US" altLang="en-US" b="1" dirty="0">
                <a:solidFill>
                  <a:srgbClr val="000000"/>
                </a:solidFill>
                <a:latin typeface="Segoe UI" panose="020B0502040204020203" pitchFamily="34" charset="0"/>
                <a:cs typeface="Segoe UI" panose="020B0502040204020203" pitchFamily="34" charset="0"/>
              </a:rPr>
              <a:t>As illustrated, a </a:t>
            </a:r>
            <a:r>
              <a:rPr lang="en-US" altLang="en-US" b="1" dirty="0">
                <a:solidFill>
                  <a:srgbClr val="000000"/>
                </a:solidFill>
                <a:latin typeface="Consolas" panose="020B0609020204030204" pitchFamily="49" charset="0"/>
                <a:cs typeface="Consolas" panose="020B0609020204030204" pitchFamily="49" charset="0"/>
              </a:rPr>
              <a:t>Container</a:t>
            </a:r>
            <a:r>
              <a:rPr lang="en-US" altLang="en-US" b="1" dirty="0">
                <a:solidFill>
                  <a:srgbClr val="000000"/>
                </a:solidFill>
                <a:latin typeface="Segoe UI" panose="020B0502040204020203" pitchFamily="34" charset="0"/>
                <a:cs typeface="Segoe UI" panose="020B0502040204020203" pitchFamily="34" charset="0"/>
              </a:rPr>
              <a:t> has a </a:t>
            </a:r>
            <a:r>
              <a:rPr lang="en-US" altLang="en-US" b="1" dirty="0" err="1">
                <a:solidFill>
                  <a:srgbClr val="000000"/>
                </a:solidFill>
                <a:latin typeface="Consolas" panose="020B0609020204030204" pitchFamily="49" charset="0"/>
                <a:cs typeface="Consolas" panose="020B0609020204030204" pitchFamily="49" charset="0"/>
              </a:rPr>
              <a:t>LayoutManager</a:t>
            </a:r>
            <a:r>
              <a:rPr lang="en-US" altLang="en-US" b="1" dirty="0">
                <a:solidFill>
                  <a:srgbClr val="000000"/>
                </a:solidFill>
                <a:latin typeface="Segoe UI" panose="020B0502040204020203" pitchFamily="34" charset="0"/>
                <a:cs typeface="Segoe UI" panose="020B0502040204020203" pitchFamily="34" charset="0"/>
              </a:rPr>
              <a:t> to layout the components in a certain pattern.</a:t>
            </a:r>
            <a:endParaRPr lang="en-US" altLang="en-US" sz="3200" b="1" dirty="0">
              <a:solidFill>
                <a:srgbClr val="0A8464"/>
              </a:solidFill>
              <a:latin typeface="Segoe UI" panose="020B0502040204020203" pitchFamily="34" charset="0"/>
              <a:cs typeface="Segoe UI" panose="020B0502040204020203" pitchFamily="34" charset="0"/>
            </a:endParaRPr>
          </a:p>
          <a:p>
            <a:pPr lvl="0" defTabSz="914400" eaLnBrk="0" fontAlgn="base" hangingPunct="0">
              <a:spcBef>
                <a:spcPct val="0"/>
              </a:spcBef>
              <a:spcAft>
                <a:spcPct val="0"/>
              </a:spcAft>
            </a:pPr>
            <a:endParaRPr lang="en-US" b="1" dirty="0"/>
          </a:p>
        </p:txBody>
      </p:sp>
    </p:spTree>
    <p:extLst>
      <p:ext uri="{BB962C8B-B14F-4D97-AF65-F5344CB8AC3E}">
        <p14:creationId xmlns:p14="http://schemas.microsoft.com/office/powerpoint/2010/main" val="1457616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descr="AWT_Components.png"/>
          <p:cNvSpPr>
            <a:spLocks noChangeAspect="1" noChangeArrowheads="1"/>
          </p:cNvSpPr>
          <p:nvPr/>
        </p:nvSpPr>
        <p:spPr bwMode="auto">
          <a:xfrm>
            <a:off x="63500" y="-603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368300" y="92075"/>
            <a:ext cx="9849134" cy="6001643"/>
          </a:xfrm>
          <a:prstGeom prst="rect">
            <a:avLst/>
          </a:prstGeom>
        </p:spPr>
        <p:txBody>
          <a:bodyPr wrap="square">
            <a:spAutoFit/>
          </a:bodyPr>
          <a:lstStyle/>
          <a:p>
            <a:pPr lvl="0" defTabSz="914400" eaLnBrk="0" fontAlgn="base" hangingPunct="0">
              <a:lnSpc>
                <a:spcPct val="150000"/>
              </a:lnSpc>
              <a:spcBef>
                <a:spcPct val="0"/>
              </a:spcBef>
              <a:spcAft>
                <a:spcPct val="0"/>
              </a:spcAft>
            </a:pPr>
            <a:r>
              <a:rPr lang="en-US" altLang="en-US" sz="2000" dirty="0">
                <a:solidFill>
                  <a:srgbClr val="000000"/>
                </a:solidFill>
                <a:latin typeface="Segoe UI" panose="020B0502040204020203" pitchFamily="34" charset="0"/>
                <a:cs typeface="Segoe UI" panose="020B0502040204020203" pitchFamily="34" charset="0"/>
              </a:rPr>
              <a:t>AWT provides many ready-made and reusable GUI components in package </a:t>
            </a:r>
            <a:r>
              <a:rPr lang="en-US" altLang="en-US" sz="2000" dirty="0" err="1">
                <a:solidFill>
                  <a:srgbClr val="000000"/>
                </a:solidFill>
                <a:latin typeface="Consolas" panose="020B0609020204030204" pitchFamily="49" charset="0"/>
                <a:cs typeface="Consolas" panose="020B0609020204030204" pitchFamily="49" charset="0"/>
              </a:rPr>
              <a:t>java.awt</a:t>
            </a:r>
            <a:r>
              <a:rPr lang="en-US" altLang="en-US" sz="2000" dirty="0">
                <a:solidFill>
                  <a:srgbClr val="000000"/>
                </a:solidFill>
                <a:latin typeface="Segoe UI" panose="020B0502040204020203" pitchFamily="34" charset="0"/>
                <a:cs typeface="Segoe UI" panose="020B0502040204020203" pitchFamily="34" charset="0"/>
              </a:rPr>
              <a:t>. The frequently-use are: </a:t>
            </a:r>
            <a:r>
              <a:rPr lang="en-US" altLang="en-US" sz="2000" dirty="0">
                <a:solidFill>
                  <a:srgbClr val="000000"/>
                </a:solidFill>
                <a:latin typeface="Consolas" panose="020B0609020204030204" pitchFamily="49" charset="0"/>
                <a:cs typeface="Consolas" panose="020B0609020204030204" pitchFamily="49" charset="0"/>
              </a:rPr>
              <a:t>Button</a:t>
            </a:r>
            <a:r>
              <a:rPr lang="en-US" altLang="en-US" sz="2000" dirty="0">
                <a:solidFill>
                  <a:srgbClr val="000000"/>
                </a:solidFill>
                <a:latin typeface="Segoe UI" panose="020B0502040204020203" pitchFamily="34" charset="0"/>
                <a:cs typeface="Segoe UI" panose="020B0502040204020203" pitchFamily="34" charset="0"/>
              </a:rPr>
              <a:t>, </a:t>
            </a:r>
            <a:r>
              <a:rPr lang="en-US" altLang="en-US" sz="2000" dirty="0" err="1">
                <a:solidFill>
                  <a:srgbClr val="000000"/>
                </a:solidFill>
                <a:latin typeface="Consolas" panose="020B0609020204030204" pitchFamily="49" charset="0"/>
                <a:cs typeface="Consolas" panose="020B0609020204030204" pitchFamily="49" charset="0"/>
              </a:rPr>
              <a:t>TextField</a:t>
            </a:r>
            <a:r>
              <a:rPr lang="en-US" altLang="en-US" sz="2000" dirty="0">
                <a:solidFill>
                  <a:srgbClr val="000000"/>
                </a:solidFill>
                <a:latin typeface="Segoe UI" panose="020B0502040204020203" pitchFamily="34" charset="0"/>
                <a:cs typeface="Segoe UI" panose="020B0502040204020203" pitchFamily="34" charset="0"/>
              </a:rPr>
              <a:t>, </a:t>
            </a:r>
            <a:r>
              <a:rPr lang="en-US" altLang="en-US" sz="2000" dirty="0">
                <a:solidFill>
                  <a:srgbClr val="000000"/>
                </a:solidFill>
                <a:latin typeface="Consolas" panose="020B0609020204030204" pitchFamily="49" charset="0"/>
                <a:cs typeface="Consolas" panose="020B0609020204030204" pitchFamily="49" charset="0"/>
              </a:rPr>
              <a:t>Label</a:t>
            </a:r>
            <a:r>
              <a:rPr lang="en-US" altLang="en-US" sz="2000" dirty="0">
                <a:solidFill>
                  <a:srgbClr val="000000"/>
                </a:solidFill>
                <a:latin typeface="Segoe UI" panose="020B0502040204020203" pitchFamily="34" charset="0"/>
                <a:cs typeface="Segoe UI" panose="020B0502040204020203" pitchFamily="34" charset="0"/>
              </a:rPr>
              <a:t>, </a:t>
            </a:r>
            <a:r>
              <a:rPr lang="en-US" altLang="en-US" sz="2000" dirty="0">
                <a:solidFill>
                  <a:srgbClr val="000000"/>
                </a:solidFill>
                <a:latin typeface="Consolas" panose="020B0609020204030204" pitchFamily="49" charset="0"/>
                <a:cs typeface="Consolas" panose="020B0609020204030204" pitchFamily="49" charset="0"/>
              </a:rPr>
              <a:t>Checkbox</a:t>
            </a:r>
            <a:r>
              <a:rPr lang="en-US" altLang="en-US" sz="2000" dirty="0">
                <a:solidFill>
                  <a:srgbClr val="000000"/>
                </a:solidFill>
                <a:latin typeface="Segoe UI" panose="020B0502040204020203" pitchFamily="34" charset="0"/>
                <a:cs typeface="Segoe UI" panose="020B0502040204020203" pitchFamily="34" charset="0"/>
              </a:rPr>
              <a:t>, </a:t>
            </a:r>
            <a:r>
              <a:rPr lang="en-US" altLang="en-US" sz="2000" dirty="0" err="1">
                <a:solidFill>
                  <a:srgbClr val="000000"/>
                </a:solidFill>
                <a:latin typeface="Consolas" panose="020B0609020204030204" pitchFamily="49" charset="0"/>
                <a:cs typeface="Consolas" panose="020B0609020204030204" pitchFamily="49" charset="0"/>
              </a:rPr>
              <a:t>CheckboxGroup</a:t>
            </a:r>
            <a:r>
              <a:rPr lang="en-US" altLang="en-US" sz="2000" dirty="0">
                <a:solidFill>
                  <a:srgbClr val="000000"/>
                </a:solidFill>
                <a:latin typeface="Segoe UI" panose="020B0502040204020203" pitchFamily="34" charset="0"/>
                <a:cs typeface="Segoe UI" panose="020B0502040204020203" pitchFamily="34" charset="0"/>
              </a:rPr>
              <a:t> (radio buttons), </a:t>
            </a:r>
            <a:r>
              <a:rPr lang="en-US" altLang="en-US" sz="2000" dirty="0">
                <a:solidFill>
                  <a:srgbClr val="000000"/>
                </a:solidFill>
                <a:latin typeface="Consolas" panose="020B0609020204030204" pitchFamily="49" charset="0"/>
                <a:cs typeface="Consolas" panose="020B0609020204030204" pitchFamily="49" charset="0"/>
              </a:rPr>
              <a:t>List</a:t>
            </a:r>
            <a:r>
              <a:rPr lang="en-US" altLang="en-US" sz="2000" dirty="0">
                <a:solidFill>
                  <a:srgbClr val="000000"/>
                </a:solidFill>
                <a:latin typeface="Segoe UI" panose="020B0502040204020203" pitchFamily="34" charset="0"/>
                <a:cs typeface="Segoe UI" panose="020B0502040204020203" pitchFamily="34" charset="0"/>
              </a:rPr>
              <a:t>, and </a:t>
            </a:r>
            <a:r>
              <a:rPr lang="en-US" altLang="en-US" sz="2000" dirty="0">
                <a:solidFill>
                  <a:srgbClr val="000000"/>
                </a:solidFill>
                <a:latin typeface="Consolas" panose="020B0609020204030204" pitchFamily="49" charset="0"/>
                <a:cs typeface="Consolas" panose="020B0609020204030204" pitchFamily="49" charset="0"/>
              </a:rPr>
              <a:t>Choice</a:t>
            </a:r>
            <a:r>
              <a:rPr lang="en-US" altLang="en-US" sz="2000" dirty="0">
                <a:solidFill>
                  <a:srgbClr val="000000"/>
                </a:solidFill>
                <a:latin typeface="Segoe UI" panose="020B0502040204020203" pitchFamily="34" charset="0"/>
                <a:cs typeface="Segoe UI" panose="020B0502040204020203" pitchFamily="34" charset="0"/>
              </a:rPr>
              <a:t>, as illustrated below.</a:t>
            </a:r>
            <a:endParaRPr lang="en-US" altLang="en-US" sz="2000" dirty="0"/>
          </a:p>
          <a:p>
            <a:pPr lvl="0" defTabSz="914400" eaLnBrk="0" fontAlgn="base" hangingPunct="0">
              <a:lnSpc>
                <a:spcPct val="150000"/>
              </a:lnSpc>
              <a:spcBef>
                <a:spcPct val="0"/>
              </a:spcBef>
              <a:spcAft>
                <a:spcPct val="0"/>
              </a:spcAft>
            </a:pPr>
            <a:r>
              <a:rPr lang="en-US" altLang="en-US" sz="2000" dirty="0">
                <a:latin typeface="Arial" panose="020B0604020202020204" pitchFamily="34" charset="0"/>
              </a:rPr>
              <a:t>      </a:t>
            </a:r>
            <a:endParaRPr lang="en-US" altLang="en-US" sz="2000" b="1" dirty="0">
              <a:solidFill>
                <a:srgbClr val="444444"/>
              </a:solidFill>
              <a:latin typeface="Segoe UI" panose="020B0502040204020203" pitchFamily="34" charset="0"/>
              <a:cs typeface="Segoe UI" panose="020B0502040204020203" pitchFamily="34" charset="0"/>
            </a:endParaRPr>
          </a:p>
          <a:p>
            <a:pPr lvl="0" defTabSz="914400" eaLnBrk="0" fontAlgn="base" hangingPunct="0">
              <a:spcBef>
                <a:spcPct val="0"/>
              </a:spcBef>
              <a:spcAft>
                <a:spcPct val="0"/>
              </a:spcAft>
            </a:pPr>
            <a:r>
              <a:rPr lang="en-US" altLang="en-US" sz="2400" b="1" dirty="0">
                <a:solidFill>
                  <a:srgbClr val="444444"/>
                </a:solidFill>
                <a:latin typeface="Segoe UI" panose="020B0502040204020203" pitchFamily="34" charset="0"/>
                <a:cs typeface="Segoe UI" panose="020B0502040204020203" pitchFamily="34" charset="0"/>
              </a:rPr>
              <a:t>AWT Component classes</a:t>
            </a:r>
          </a:p>
          <a:p>
            <a:pPr lvl="0" defTabSz="914400" eaLnBrk="0" fontAlgn="base" hangingPunct="0">
              <a:spcBef>
                <a:spcPct val="0"/>
              </a:spcBef>
              <a:spcAft>
                <a:spcPct val="0"/>
              </a:spcAft>
            </a:pPr>
            <a:endParaRPr lang="en-US" altLang="en-US" sz="2400" b="1" dirty="0">
              <a:solidFill>
                <a:srgbClr val="444444"/>
              </a:solidFill>
              <a:latin typeface="Segoe UI" panose="020B0502040204020203" pitchFamily="34" charset="0"/>
              <a:cs typeface="Segoe UI" panose="020B0502040204020203" pitchFamily="34" charset="0"/>
            </a:endParaRPr>
          </a:p>
          <a:p>
            <a:pPr lvl="0" defTabSz="914400" eaLnBrk="0" fontAlgn="base" hangingPunct="0">
              <a:spcBef>
                <a:spcPct val="0"/>
              </a:spcBef>
              <a:spcAft>
                <a:spcPct val="0"/>
              </a:spcAft>
            </a:pPr>
            <a:endParaRPr lang="en-US" altLang="en-US" sz="2400" b="1" dirty="0">
              <a:solidFill>
                <a:srgbClr val="444444"/>
              </a:solidFill>
              <a:latin typeface="Segoe UI" panose="020B0502040204020203" pitchFamily="34" charset="0"/>
              <a:cs typeface="Segoe UI" panose="020B0502040204020203" pitchFamily="34" charset="0"/>
            </a:endParaRPr>
          </a:p>
          <a:p>
            <a:pPr lvl="0" defTabSz="914400" eaLnBrk="0" fontAlgn="base" hangingPunct="0">
              <a:spcBef>
                <a:spcPct val="0"/>
              </a:spcBef>
              <a:spcAft>
                <a:spcPct val="0"/>
              </a:spcAft>
            </a:pPr>
            <a:endParaRPr lang="en-US" altLang="en-US" sz="2400" b="1" dirty="0">
              <a:solidFill>
                <a:srgbClr val="444444"/>
              </a:solidFill>
              <a:latin typeface="Segoe UI" panose="020B0502040204020203" pitchFamily="34" charset="0"/>
              <a:cs typeface="Segoe UI" panose="020B0502040204020203" pitchFamily="34" charset="0"/>
            </a:endParaRPr>
          </a:p>
          <a:p>
            <a:pPr lvl="0" defTabSz="914400" eaLnBrk="0" fontAlgn="base" hangingPunct="0">
              <a:spcBef>
                <a:spcPct val="0"/>
              </a:spcBef>
              <a:spcAft>
                <a:spcPct val="0"/>
              </a:spcAft>
            </a:pPr>
            <a:endParaRPr lang="en-US" altLang="en-US" sz="2400" b="1" dirty="0">
              <a:solidFill>
                <a:srgbClr val="444444"/>
              </a:solidFill>
              <a:latin typeface="Segoe UI" panose="020B0502040204020203" pitchFamily="34" charset="0"/>
              <a:cs typeface="Segoe UI" panose="020B0502040204020203" pitchFamily="34" charset="0"/>
            </a:endParaRPr>
          </a:p>
          <a:p>
            <a:pPr lvl="0" defTabSz="914400" eaLnBrk="0" fontAlgn="base" hangingPunct="0">
              <a:spcBef>
                <a:spcPct val="0"/>
              </a:spcBef>
              <a:spcAft>
                <a:spcPct val="0"/>
              </a:spcAft>
            </a:pPr>
            <a:endParaRPr lang="en-US" altLang="en-US" sz="2400" b="1" dirty="0">
              <a:solidFill>
                <a:srgbClr val="444444"/>
              </a:solidFill>
              <a:latin typeface="Segoe UI" panose="020B0502040204020203" pitchFamily="34" charset="0"/>
              <a:cs typeface="Segoe UI" panose="020B0502040204020203" pitchFamily="34" charset="0"/>
            </a:endParaRPr>
          </a:p>
          <a:p>
            <a:pPr lvl="0" defTabSz="914400" eaLnBrk="0" fontAlgn="base" hangingPunct="0">
              <a:spcBef>
                <a:spcPct val="0"/>
              </a:spcBef>
              <a:spcAft>
                <a:spcPct val="0"/>
              </a:spcAft>
            </a:pPr>
            <a:endParaRPr lang="en-US" altLang="en-US" sz="2400" b="1" dirty="0">
              <a:solidFill>
                <a:srgbClr val="444444"/>
              </a:solidFill>
              <a:latin typeface="Segoe UI" panose="020B0502040204020203" pitchFamily="34" charset="0"/>
              <a:cs typeface="Segoe UI" panose="020B0502040204020203" pitchFamily="34" charset="0"/>
            </a:endParaRPr>
          </a:p>
          <a:p>
            <a:pPr lvl="0" defTabSz="914400" eaLnBrk="0" fontAlgn="base" hangingPunct="0">
              <a:spcBef>
                <a:spcPct val="0"/>
              </a:spcBef>
              <a:spcAft>
                <a:spcPct val="0"/>
              </a:spcAft>
            </a:pPr>
            <a:endParaRPr lang="en-US" altLang="en-US" sz="2400" b="1" dirty="0">
              <a:solidFill>
                <a:srgbClr val="444444"/>
              </a:solidFill>
              <a:latin typeface="Segoe UI" panose="020B0502040204020203" pitchFamily="34" charset="0"/>
              <a:cs typeface="Segoe UI" panose="020B0502040204020203" pitchFamily="34" charset="0"/>
            </a:endParaRPr>
          </a:p>
          <a:p>
            <a:pPr lvl="0" defTabSz="914400" eaLnBrk="0" fontAlgn="base" hangingPunct="0">
              <a:spcBef>
                <a:spcPct val="0"/>
              </a:spcBef>
              <a:spcAft>
                <a:spcPct val="0"/>
              </a:spcAft>
            </a:pPr>
            <a:endParaRPr lang="en-US" altLang="en-US" sz="2400" b="1" dirty="0">
              <a:solidFill>
                <a:srgbClr val="444444"/>
              </a:solidFill>
              <a:latin typeface="Segoe UI" panose="020B0502040204020203" pitchFamily="34" charset="0"/>
              <a:cs typeface="Segoe UI" panose="020B0502040204020203" pitchFamily="34" charset="0"/>
            </a:endParaRPr>
          </a:p>
          <a:p>
            <a:pPr lvl="0" defTabSz="914400" eaLnBrk="0" fontAlgn="base" hangingPunct="0">
              <a:spcBef>
                <a:spcPct val="0"/>
              </a:spcBef>
              <a:spcAft>
                <a:spcPct val="0"/>
              </a:spcAft>
            </a:pPr>
            <a:endParaRPr lang="en-US" altLang="en-US" sz="2400" b="1" dirty="0">
              <a:solidFill>
                <a:srgbClr val="444444"/>
              </a:solidFill>
              <a:latin typeface="Segoe UI" panose="020B0502040204020203" pitchFamily="34" charset="0"/>
              <a:cs typeface="Segoe UI" panose="020B0502040204020203" pitchFamily="34" charset="0"/>
            </a:endParaRPr>
          </a:p>
          <a:p>
            <a:pPr lvl="0" defTabSz="914400" eaLnBrk="0" fontAlgn="base" hangingPunct="0">
              <a:spcBef>
                <a:spcPct val="0"/>
              </a:spcBef>
              <a:spcAft>
                <a:spcPct val="0"/>
              </a:spcAft>
            </a:pPr>
            <a:endParaRPr lang="en-US" altLang="en-US" sz="2400" b="1" dirty="0">
              <a:solidFill>
                <a:srgbClr val="444444"/>
              </a:solidFill>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940" y="2972117"/>
            <a:ext cx="10345383" cy="3274001"/>
          </a:xfrm>
          <a:prstGeom prst="rect">
            <a:avLst/>
          </a:prstGeom>
        </p:spPr>
      </p:pic>
    </p:spTree>
    <p:extLst>
      <p:ext uri="{BB962C8B-B14F-4D97-AF65-F5344CB8AC3E}">
        <p14:creationId xmlns:p14="http://schemas.microsoft.com/office/powerpoint/2010/main" val="2397824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AWT_Label.png"/>
          <p:cNvSpPr>
            <a:spLocks noChangeAspect="1" noChangeArrowheads="1"/>
          </p:cNvSpPr>
          <p:nvPr/>
        </p:nvSpPr>
        <p:spPr bwMode="auto">
          <a:xfrm>
            <a:off x="42863"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390461" y="15875"/>
            <a:ext cx="10065579" cy="1569660"/>
          </a:xfrm>
          <a:prstGeom prst="rect">
            <a:avLst/>
          </a:prstGeom>
        </p:spPr>
        <p:txBody>
          <a:bodyPr wrap="square">
            <a:spAutoFit/>
          </a:bodyPr>
          <a:lstStyle/>
          <a:p>
            <a:pPr lvl="0" algn="justLow" defTabSz="914400" eaLnBrk="0" fontAlgn="base" hangingPunct="0">
              <a:spcBef>
                <a:spcPct val="0"/>
              </a:spcBef>
              <a:spcAft>
                <a:spcPct val="0"/>
              </a:spcAft>
            </a:pPr>
            <a:r>
              <a:rPr lang="en-US" altLang="en-US" sz="2400" b="1" dirty="0">
                <a:solidFill>
                  <a:srgbClr val="444444"/>
                </a:solidFill>
                <a:latin typeface="Segoe UI" panose="020B0502040204020203" pitchFamily="34" charset="0"/>
                <a:cs typeface="Segoe UI" panose="020B0502040204020203" pitchFamily="34" charset="0"/>
              </a:rPr>
              <a:t>AWT GUI Component: </a:t>
            </a:r>
            <a:r>
              <a:rPr lang="en-US" altLang="en-US" sz="2400" b="1" dirty="0" err="1">
                <a:solidFill>
                  <a:srgbClr val="444444"/>
                </a:solidFill>
                <a:latin typeface="Consolas" panose="020B0609020204030204" pitchFamily="49" charset="0"/>
                <a:cs typeface="Consolas" panose="020B0609020204030204" pitchFamily="49" charset="0"/>
              </a:rPr>
              <a:t>java.awt.Label</a:t>
            </a:r>
            <a:endParaRPr lang="en-US" altLang="en-US" sz="2400" b="1" dirty="0">
              <a:solidFill>
                <a:srgbClr val="444444"/>
              </a:solidFill>
              <a:latin typeface="Segoe UI" panose="020B0502040204020203" pitchFamily="34" charset="0"/>
              <a:cs typeface="Segoe UI" panose="020B0502040204020203" pitchFamily="34" charset="0"/>
            </a:endParaRPr>
          </a:p>
          <a:p>
            <a:pPr lvl="0" defTabSz="914400" eaLnBrk="0" fontAlgn="base" hangingPunct="0">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A </a:t>
            </a:r>
            <a:r>
              <a:rPr lang="en-US" altLang="en-US" dirty="0" err="1">
                <a:solidFill>
                  <a:srgbClr val="000000"/>
                </a:solidFill>
                <a:latin typeface="Consolas" panose="020B0609020204030204" pitchFamily="49" charset="0"/>
                <a:cs typeface="Consolas" panose="020B0609020204030204" pitchFamily="49" charset="0"/>
              </a:rPr>
              <a:t>java.awt.Label</a:t>
            </a:r>
            <a:r>
              <a:rPr lang="en-US" altLang="en-US" dirty="0">
                <a:solidFill>
                  <a:srgbClr val="000000"/>
                </a:solidFill>
                <a:latin typeface="Segoe UI" panose="020B0502040204020203" pitchFamily="34" charset="0"/>
                <a:cs typeface="Segoe UI" panose="020B0502040204020203" pitchFamily="34" charset="0"/>
              </a:rPr>
              <a:t> provides a descriptive text string. </a:t>
            </a:r>
          </a:p>
          <a:p>
            <a:pPr lvl="0" defTabSz="914400" eaLnBrk="0" fontAlgn="base" hangingPunct="0">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Take note that </a:t>
            </a:r>
            <a:r>
              <a:rPr lang="en-US" altLang="en-US" dirty="0" err="1">
                <a:solidFill>
                  <a:srgbClr val="000000"/>
                </a:solidFill>
                <a:latin typeface="Consolas" panose="020B0609020204030204" pitchFamily="49" charset="0"/>
                <a:cs typeface="Consolas" panose="020B0609020204030204" pitchFamily="49" charset="0"/>
              </a:rPr>
              <a:t>System.out.println</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00"/>
                </a:solidFill>
                <a:latin typeface="Segoe UI" panose="020B0502040204020203" pitchFamily="34" charset="0"/>
                <a:cs typeface="Segoe UI" panose="020B0502040204020203" pitchFamily="34" charset="0"/>
              </a:rPr>
              <a:t> prints to the system console, NOT to the graphics screen. You could use a </a:t>
            </a:r>
            <a:r>
              <a:rPr lang="en-US" altLang="en-US" dirty="0">
                <a:solidFill>
                  <a:srgbClr val="000000"/>
                </a:solidFill>
                <a:latin typeface="Consolas" panose="020B0609020204030204" pitchFamily="49" charset="0"/>
                <a:cs typeface="Consolas" panose="020B0609020204030204" pitchFamily="49" charset="0"/>
              </a:rPr>
              <a:t>Label</a:t>
            </a:r>
            <a:r>
              <a:rPr lang="en-US" altLang="en-US" dirty="0">
                <a:solidFill>
                  <a:srgbClr val="000000"/>
                </a:solidFill>
                <a:latin typeface="Segoe UI" panose="020B0502040204020203" pitchFamily="34" charset="0"/>
                <a:cs typeface="Segoe UI" panose="020B0502040204020203" pitchFamily="34" charset="0"/>
              </a:rPr>
              <a:t> to label another component (such as text field) to provide a text description. Check the JDK API specification for </a:t>
            </a:r>
            <a:r>
              <a:rPr lang="en-US" altLang="en-US" dirty="0" err="1">
                <a:solidFill>
                  <a:srgbClr val="000000"/>
                </a:solidFill>
                <a:latin typeface="Consolas" panose="020B0609020204030204" pitchFamily="49" charset="0"/>
                <a:cs typeface="Consolas" panose="020B0609020204030204" pitchFamily="49" charset="0"/>
              </a:rPr>
              <a:t>java.awt.Label</a:t>
            </a:r>
            <a:r>
              <a:rPr lang="en-US" altLang="en-US" dirty="0">
                <a:solidFill>
                  <a:srgbClr val="000000"/>
                </a:solidFill>
                <a:latin typeface="Segoe UI" panose="020B0502040204020203" pitchFamily="34" charset="0"/>
                <a:cs typeface="Segoe UI" panose="020B0502040204020203" pitchFamily="34" charset="0"/>
              </a:rPr>
              <a:t>.</a:t>
            </a:r>
            <a:endParaRPr lang="en-US" altLang="en-US" sz="4000" dirty="0">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4202" y="4680351"/>
            <a:ext cx="5064496" cy="2177649"/>
          </a:xfrm>
          <a:prstGeom prst="rect">
            <a:avLst/>
          </a:prstGeom>
        </p:spPr>
      </p:pic>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42862" y="1581421"/>
            <a:ext cx="12149137" cy="3385542"/>
          </a:xfrm>
          <a:prstGeom prst="rect">
            <a:avLst/>
          </a:prstGeom>
        </p:spPr>
        <p:txBody>
          <a:bodyPr wrap="square">
            <a:spAutoFit/>
          </a:bodyPr>
          <a:lstStyle/>
          <a:p>
            <a:pPr lvl="0" defTabSz="914400" eaLnBrk="0" fontAlgn="base" hangingPunct="0">
              <a:spcBef>
                <a:spcPct val="0"/>
              </a:spcBef>
              <a:spcAft>
                <a:spcPct val="0"/>
              </a:spcAft>
            </a:pPr>
            <a:r>
              <a:rPr lang="en-US" altLang="en-US" sz="2000" u="sng" dirty="0">
                <a:solidFill>
                  <a:srgbClr val="000000"/>
                </a:solidFill>
                <a:latin typeface="Segoe UI" panose="020B0502040204020203" pitchFamily="34" charset="0"/>
                <a:cs typeface="Segoe UI" panose="020B0502040204020203" pitchFamily="34" charset="0"/>
              </a:rPr>
              <a:t>Constructors</a:t>
            </a:r>
            <a:endParaRPr lang="en-US" altLang="en-US" dirty="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public Label(String </a:t>
            </a:r>
            <a:r>
              <a:rPr lang="en-US" altLang="en-US" i="1" dirty="0" err="1">
                <a:solidFill>
                  <a:srgbClr val="000000"/>
                </a:solidFill>
                <a:latin typeface="Consolas" panose="020B0609020204030204" pitchFamily="49" charset="0"/>
                <a:cs typeface="Consolas" panose="020B0609020204030204" pitchFamily="49" charset="0"/>
              </a:rPr>
              <a:t>strLabel</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int</a:t>
            </a:r>
            <a:r>
              <a:rPr lang="en-US" altLang="en-US" dirty="0">
                <a:solidFill>
                  <a:srgbClr val="000000"/>
                </a:solidFill>
                <a:latin typeface="Consolas" panose="020B0609020204030204" pitchFamily="49" charset="0"/>
                <a:cs typeface="Consolas" panose="020B0609020204030204" pitchFamily="49" charset="0"/>
              </a:rPr>
              <a:t> </a:t>
            </a:r>
            <a:r>
              <a:rPr lang="en-US" altLang="en-US" i="1" dirty="0">
                <a:solidFill>
                  <a:srgbClr val="000000"/>
                </a:solidFill>
                <a:latin typeface="Consolas" panose="020B0609020204030204" pitchFamily="49" charset="0"/>
                <a:cs typeface="Consolas" panose="020B0609020204030204" pitchFamily="49" charset="0"/>
              </a:rPr>
              <a:t>alignment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9900"/>
                </a:solidFill>
                <a:latin typeface="Consolas" panose="020B0609020204030204" pitchFamily="49" charset="0"/>
                <a:cs typeface="Consolas" panose="020B0609020204030204" pitchFamily="49" charset="0"/>
              </a:rPr>
              <a:t>// Construct a Label with the given text String, of the text alignment</a:t>
            </a:r>
            <a:r>
              <a:rPr lang="en-US" altLang="en-US" dirty="0">
                <a:solidFill>
                  <a:srgbClr val="000000"/>
                </a:solidFill>
                <a:latin typeface="Consolas" panose="020B0609020204030204" pitchFamily="49" charset="0"/>
                <a:cs typeface="Consolas" panose="020B0609020204030204" pitchFamily="49" charset="0"/>
              </a:rPr>
              <a:t> public Label(String </a:t>
            </a:r>
            <a:r>
              <a:rPr lang="en-US" altLang="en-US" i="1" dirty="0" err="1">
                <a:solidFill>
                  <a:srgbClr val="000000"/>
                </a:solidFill>
                <a:latin typeface="Consolas" panose="020B0609020204030204" pitchFamily="49" charset="0"/>
                <a:cs typeface="Consolas" panose="020B0609020204030204" pitchFamily="49" charset="0"/>
              </a:rPr>
              <a:t>strLabel</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9900"/>
                </a:solidFill>
                <a:latin typeface="Consolas" panose="020B0609020204030204" pitchFamily="49" charset="0"/>
                <a:cs typeface="Consolas" panose="020B0609020204030204" pitchFamily="49" charset="0"/>
              </a:rPr>
              <a:t>// Construct a Label with the given text String</a:t>
            </a:r>
            <a:r>
              <a:rPr lang="en-US" altLang="en-US" dirty="0">
                <a:solidFill>
                  <a:srgbClr val="000000"/>
                </a:solidFill>
                <a:latin typeface="Consolas" panose="020B0609020204030204" pitchFamily="49" charset="0"/>
                <a:cs typeface="Consolas" panose="020B0609020204030204" pitchFamily="49" charset="0"/>
              </a:rPr>
              <a:t> public Label(); </a:t>
            </a:r>
            <a:r>
              <a:rPr lang="en-US" altLang="en-US" dirty="0">
                <a:solidFill>
                  <a:srgbClr val="009900"/>
                </a:solidFill>
                <a:latin typeface="Consolas" panose="020B0609020204030204" pitchFamily="49" charset="0"/>
                <a:cs typeface="Consolas" panose="020B0609020204030204" pitchFamily="49" charset="0"/>
              </a:rPr>
              <a:t>// Construct an initially empty Label</a:t>
            </a:r>
            <a:endParaRPr lang="en-US" altLang="en-US" sz="3200" dirty="0"/>
          </a:p>
          <a:p>
            <a:pPr lvl="0" defTabSz="914400" eaLnBrk="0" fontAlgn="base" hangingPunct="0">
              <a:spcBef>
                <a:spcPct val="0"/>
              </a:spcBef>
              <a:spcAft>
                <a:spcPct val="0"/>
              </a:spcAft>
            </a:pPr>
            <a:r>
              <a:rPr lang="en-US" altLang="en-US" sz="2000" dirty="0">
                <a:solidFill>
                  <a:srgbClr val="000000"/>
                </a:solidFill>
                <a:latin typeface="Segoe UI" panose="020B0502040204020203" pitchFamily="34" charset="0"/>
                <a:cs typeface="Segoe UI" panose="020B0502040204020203" pitchFamily="34" charset="0"/>
              </a:rPr>
              <a:t>The </a:t>
            </a:r>
            <a:r>
              <a:rPr lang="en-US" altLang="en-US" sz="2000" dirty="0">
                <a:solidFill>
                  <a:srgbClr val="000000"/>
                </a:solidFill>
                <a:latin typeface="Consolas" panose="020B0609020204030204" pitchFamily="49" charset="0"/>
                <a:cs typeface="Consolas" panose="020B0609020204030204" pitchFamily="49" charset="0"/>
              </a:rPr>
              <a:t>Label</a:t>
            </a:r>
            <a:r>
              <a:rPr lang="en-US" altLang="en-US" sz="2000" dirty="0">
                <a:solidFill>
                  <a:srgbClr val="000000"/>
                </a:solidFill>
                <a:latin typeface="Segoe UI" panose="020B0502040204020203" pitchFamily="34" charset="0"/>
                <a:cs typeface="Segoe UI" panose="020B0502040204020203" pitchFamily="34" charset="0"/>
              </a:rPr>
              <a:t> class has three constructors:</a:t>
            </a:r>
            <a:endParaRPr lang="en-US" altLang="en-US" sz="3200" dirty="0"/>
          </a:p>
          <a:p>
            <a:pPr lvl="0" defTabSz="914400" eaLnBrk="0" fontAlgn="base" hangingPunct="0">
              <a:spcBef>
                <a:spcPct val="0"/>
              </a:spcBef>
              <a:spcAft>
                <a:spcPct val="0"/>
              </a:spcAft>
              <a:buFontTx/>
              <a:buAutoNum type="arabicPeriod"/>
            </a:pPr>
            <a:r>
              <a:rPr lang="en-US" altLang="en-US" sz="2000" dirty="0">
                <a:solidFill>
                  <a:srgbClr val="000000"/>
                </a:solidFill>
                <a:latin typeface="Segoe UI" panose="020B0502040204020203" pitchFamily="34" charset="0"/>
                <a:cs typeface="Segoe UI" panose="020B0502040204020203" pitchFamily="34" charset="0"/>
              </a:rPr>
              <a:t>The first constructor constructs a </a:t>
            </a:r>
            <a:r>
              <a:rPr lang="en-US" altLang="en-US" sz="2000" dirty="0">
                <a:solidFill>
                  <a:srgbClr val="000000"/>
                </a:solidFill>
                <a:latin typeface="Consolas" panose="020B0609020204030204" pitchFamily="49" charset="0"/>
                <a:cs typeface="Consolas" panose="020B0609020204030204" pitchFamily="49" charset="0"/>
              </a:rPr>
              <a:t>Label</a:t>
            </a:r>
            <a:r>
              <a:rPr lang="en-US" altLang="en-US" sz="2000" dirty="0">
                <a:solidFill>
                  <a:srgbClr val="000000"/>
                </a:solidFill>
                <a:latin typeface="Segoe UI" panose="020B0502040204020203" pitchFamily="34" charset="0"/>
                <a:cs typeface="Segoe UI" panose="020B0502040204020203" pitchFamily="34" charset="0"/>
              </a:rPr>
              <a:t> object with the given text string in the given alignment. Note that three </a:t>
            </a:r>
            <a:r>
              <a:rPr lang="en-US" altLang="en-US" sz="2000" dirty="0">
                <a:solidFill>
                  <a:srgbClr val="000000"/>
                </a:solidFill>
                <a:latin typeface="Consolas" panose="020B0609020204030204" pitchFamily="49" charset="0"/>
                <a:cs typeface="Consolas" panose="020B0609020204030204" pitchFamily="49" charset="0"/>
              </a:rPr>
              <a:t>static</a:t>
            </a:r>
            <a:r>
              <a:rPr lang="en-US" altLang="en-US" sz="2000" dirty="0">
                <a:solidFill>
                  <a:srgbClr val="000000"/>
                </a:solidFill>
                <a:latin typeface="Segoe UI" panose="020B0502040204020203" pitchFamily="34" charset="0"/>
                <a:cs typeface="Segoe UI" panose="020B0502040204020203" pitchFamily="34" charset="0"/>
              </a:rPr>
              <a:t> constants </a:t>
            </a:r>
            <a:r>
              <a:rPr lang="en-US" altLang="en-US" sz="2000" dirty="0" err="1">
                <a:solidFill>
                  <a:srgbClr val="000000"/>
                </a:solidFill>
                <a:latin typeface="Consolas" panose="020B0609020204030204" pitchFamily="49" charset="0"/>
                <a:cs typeface="Consolas" panose="020B0609020204030204" pitchFamily="49" charset="0"/>
              </a:rPr>
              <a:t>Label.LEFT</a:t>
            </a:r>
            <a:r>
              <a:rPr lang="en-US" altLang="en-US" sz="2000" dirty="0">
                <a:solidFill>
                  <a:srgbClr val="000000"/>
                </a:solidFill>
                <a:latin typeface="Segoe UI" panose="020B0502040204020203" pitchFamily="34" charset="0"/>
                <a:cs typeface="Segoe UI" panose="020B0502040204020203" pitchFamily="34" charset="0"/>
              </a:rPr>
              <a:t>, </a:t>
            </a:r>
            <a:r>
              <a:rPr lang="en-US" altLang="en-US" sz="2000" dirty="0" err="1">
                <a:solidFill>
                  <a:srgbClr val="000000"/>
                </a:solidFill>
                <a:latin typeface="Consolas" panose="020B0609020204030204" pitchFamily="49" charset="0"/>
                <a:cs typeface="Consolas" panose="020B0609020204030204" pitchFamily="49" charset="0"/>
              </a:rPr>
              <a:t>Label.RIGHT</a:t>
            </a:r>
            <a:r>
              <a:rPr lang="en-US" altLang="en-US" sz="2000" dirty="0">
                <a:solidFill>
                  <a:srgbClr val="000000"/>
                </a:solidFill>
                <a:latin typeface="Segoe UI" panose="020B0502040204020203" pitchFamily="34" charset="0"/>
                <a:cs typeface="Segoe UI" panose="020B0502040204020203" pitchFamily="34" charset="0"/>
              </a:rPr>
              <a:t>, and </a:t>
            </a:r>
            <a:r>
              <a:rPr lang="en-US" altLang="en-US" sz="2000" dirty="0" err="1">
                <a:solidFill>
                  <a:srgbClr val="000000"/>
                </a:solidFill>
                <a:latin typeface="Consolas" panose="020B0609020204030204" pitchFamily="49" charset="0"/>
                <a:cs typeface="Consolas" panose="020B0609020204030204" pitchFamily="49" charset="0"/>
              </a:rPr>
              <a:t>Label.CENTER</a:t>
            </a:r>
            <a:r>
              <a:rPr lang="en-US" altLang="en-US" sz="2000" dirty="0">
                <a:solidFill>
                  <a:srgbClr val="000000"/>
                </a:solidFill>
                <a:latin typeface="Segoe UI" panose="020B0502040204020203" pitchFamily="34" charset="0"/>
                <a:cs typeface="Segoe UI" panose="020B0502040204020203" pitchFamily="34" charset="0"/>
              </a:rPr>
              <a:t> are defined in the class for you to specify the alignment (rather than asking you to memorize arbitrary integer values).</a:t>
            </a:r>
          </a:p>
          <a:p>
            <a:pPr lvl="0" defTabSz="914400" eaLnBrk="0" fontAlgn="base" hangingPunct="0">
              <a:spcBef>
                <a:spcPct val="0"/>
              </a:spcBef>
              <a:spcAft>
                <a:spcPct val="0"/>
              </a:spcAft>
              <a:buFontTx/>
              <a:buAutoNum type="arabicPeriod" startAt="2"/>
            </a:pPr>
            <a:r>
              <a:rPr lang="en-US" altLang="en-US" sz="2000" dirty="0">
                <a:solidFill>
                  <a:srgbClr val="000000"/>
                </a:solidFill>
                <a:latin typeface="Segoe UI" panose="020B0502040204020203" pitchFamily="34" charset="0"/>
                <a:cs typeface="Segoe UI" panose="020B0502040204020203" pitchFamily="34" charset="0"/>
              </a:rPr>
              <a:t>The second constructor constructs a </a:t>
            </a:r>
            <a:r>
              <a:rPr lang="en-US" altLang="en-US" sz="2000" dirty="0">
                <a:solidFill>
                  <a:srgbClr val="000000"/>
                </a:solidFill>
                <a:latin typeface="Consolas" panose="020B0609020204030204" pitchFamily="49" charset="0"/>
                <a:cs typeface="Consolas" panose="020B0609020204030204" pitchFamily="49" charset="0"/>
              </a:rPr>
              <a:t>Label</a:t>
            </a:r>
            <a:r>
              <a:rPr lang="en-US" altLang="en-US" sz="2000" dirty="0">
                <a:solidFill>
                  <a:srgbClr val="000000"/>
                </a:solidFill>
                <a:latin typeface="Segoe UI" panose="020B0502040204020203" pitchFamily="34" charset="0"/>
                <a:cs typeface="Segoe UI" panose="020B0502040204020203" pitchFamily="34" charset="0"/>
              </a:rPr>
              <a:t> object with the given text string in default of left-aligned.</a:t>
            </a:r>
          </a:p>
          <a:p>
            <a:pPr lvl="0" defTabSz="914400" eaLnBrk="0" fontAlgn="base" hangingPunct="0">
              <a:spcBef>
                <a:spcPct val="0"/>
              </a:spcBef>
              <a:spcAft>
                <a:spcPct val="0"/>
              </a:spcAft>
              <a:buFontTx/>
              <a:buAutoNum type="arabicPeriod" startAt="3"/>
            </a:pPr>
            <a:r>
              <a:rPr lang="en-US" altLang="en-US" sz="2000" dirty="0">
                <a:solidFill>
                  <a:srgbClr val="000000"/>
                </a:solidFill>
                <a:latin typeface="Segoe UI" panose="020B0502040204020203" pitchFamily="34" charset="0"/>
                <a:cs typeface="Segoe UI" panose="020B0502040204020203" pitchFamily="34" charset="0"/>
              </a:rPr>
              <a:t>The third constructor constructs a </a:t>
            </a:r>
            <a:r>
              <a:rPr lang="en-US" altLang="en-US" sz="2000" dirty="0">
                <a:solidFill>
                  <a:srgbClr val="000000"/>
                </a:solidFill>
                <a:latin typeface="Consolas" panose="020B0609020204030204" pitchFamily="49" charset="0"/>
                <a:cs typeface="Consolas" panose="020B0609020204030204" pitchFamily="49" charset="0"/>
              </a:rPr>
              <a:t>Label</a:t>
            </a:r>
            <a:r>
              <a:rPr lang="en-US" altLang="en-US" sz="2000" dirty="0">
                <a:solidFill>
                  <a:srgbClr val="000000"/>
                </a:solidFill>
                <a:latin typeface="Segoe UI" panose="020B0502040204020203" pitchFamily="34" charset="0"/>
                <a:cs typeface="Segoe UI" panose="020B0502040204020203" pitchFamily="34" charset="0"/>
              </a:rPr>
              <a:t> object with an initially empty string. You could set the label text via the </a:t>
            </a:r>
            <a:r>
              <a:rPr lang="en-US" altLang="en-US" sz="2000" dirty="0" err="1">
                <a:solidFill>
                  <a:srgbClr val="000000"/>
                </a:solidFill>
                <a:latin typeface="Consolas" panose="020B0609020204030204" pitchFamily="49" charset="0"/>
                <a:cs typeface="Consolas" panose="020B0609020204030204" pitchFamily="49" charset="0"/>
              </a:rPr>
              <a:t>setText</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000000"/>
                </a:solidFill>
                <a:latin typeface="Segoe UI" panose="020B0502040204020203" pitchFamily="34" charset="0"/>
                <a:cs typeface="Segoe UI" panose="020B0502040204020203" pitchFamily="34" charset="0"/>
              </a:rPr>
              <a:t> method later.</a:t>
            </a:r>
          </a:p>
        </p:txBody>
      </p:sp>
    </p:spTree>
    <p:extLst>
      <p:ext uri="{BB962C8B-B14F-4D97-AF65-F5344CB8AC3E}">
        <p14:creationId xmlns:p14="http://schemas.microsoft.com/office/powerpoint/2010/main" val="1203823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082" y="108159"/>
            <a:ext cx="10517875" cy="5816977"/>
          </a:xfrm>
          <a:prstGeom prst="rect">
            <a:avLst/>
          </a:prstGeom>
        </p:spPr>
        <p:txBody>
          <a:bodyPr wrap="square">
            <a:spAutoFit/>
          </a:bodyPr>
          <a:lstStyle/>
          <a:p>
            <a:pPr lvl="0" algn="justLow" defTabSz="914400" eaLnBrk="0" fontAlgn="base" hangingPunct="0">
              <a:lnSpc>
                <a:spcPct val="150000"/>
              </a:lnSpc>
              <a:spcBef>
                <a:spcPct val="0"/>
              </a:spcBef>
              <a:spcAft>
                <a:spcPct val="0"/>
              </a:spcAft>
            </a:pPr>
            <a:r>
              <a:rPr lang="en-US" altLang="en-US" sz="2000" u="sng" dirty="0">
                <a:solidFill>
                  <a:srgbClr val="000000"/>
                </a:solidFill>
                <a:latin typeface="Segoe UI" panose="020B0502040204020203" pitchFamily="34" charset="0"/>
                <a:cs typeface="Segoe UI" panose="020B0502040204020203" pitchFamily="34" charset="0"/>
              </a:rPr>
              <a:t>Constants (</a:t>
            </a:r>
            <a:r>
              <a:rPr lang="en-US" altLang="en-US" sz="2000" u="sng" dirty="0">
                <a:solidFill>
                  <a:srgbClr val="000000"/>
                </a:solidFill>
                <a:latin typeface="Consolas" panose="020B0609020204030204" pitchFamily="49" charset="0"/>
                <a:cs typeface="Consolas" panose="020B0609020204030204" pitchFamily="49" charset="0"/>
              </a:rPr>
              <a:t>final static</a:t>
            </a:r>
            <a:r>
              <a:rPr lang="en-US" altLang="en-US" sz="2000" u="sng" dirty="0">
                <a:solidFill>
                  <a:srgbClr val="000000"/>
                </a:solidFill>
                <a:latin typeface="Segoe UI" panose="020B0502040204020203" pitchFamily="34" charset="0"/>
                <a:cs typeface="Segoe UI" panose="020B0502040204020203" pitchFamily="34" charset="0"/>
              </a:rPr>
              <a:t> fields)</a:t>
            </a:r>
            <a:endParaRPr lang="en-US" altLang="en-US" dirty="0">
              <a:solidFill>
                <a:srgbClr val="000000"/>
              </a:solidFill>
              <a:latin typeface="Consolas" panose="020B0609020204030204" pitchFamily="49" charset="0"/>
              <a:cs typeface="Consolas" panose="020B0609020204030204" pitchFamily="49" charset="0"/>
            </a:endParaRPr>
          </a:p>
          <a:p>
            <a:pPr lvl="0" algn="justLow" defTabSz="914400" eaLnBrk="0" fontAlgn="base" hangingPunct="0">
              <a:lnSpc>
                <a:spcPct val="150000"/>
              </a:lnSpc>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public static final LEFT; </a:t>
            </a:r>
            <a:r>
              <a:rPr lang="en-US" altLang="en-US" dirty="0">
                <a:solidFill>
                  <a:srgbClr val="009900"/>
                </a:solidFill>
                <a:latin typeface="Consolas" panose="020B0609020204030204" pitchFamily="49" charset="0"/>
                <a:cs typeface="Consolas" panose="020B0609020204030204" pitchFamily="49" charset="0"/>
              </a:rPr>
              <a:t>// </a:t>
            </a:r>
            <a:r>
              <a:rPr lang="en-US" altLang="en-US" dirty="0" err="1">
                <a:solidFill>
                  <a:srgbClr val="009900"/>
                </a:solidFill>
                <a:latin typeface="Consolas" panose="020B0609020204030204" pitchFamily="49" charset="0"/>
                <a:cs typeface="Consolas" panose="020B0609020204030204" pitchFamily="49" charset="0"/>
              </a:rPr>
              <a:t>Label.LEFT</a:t>
            </a:r>
            <a:r>
              <a:rPr lang="en-US" altLang="en-US" dirty="0">
                <a:solidFill>
                  <a:srgbClr val="000000"/>
                </a:solidFill>
                <a:latin typeface="Consolas" panose="020B0609020204030204" pitchFamily="49" charset="0"/>
                <a:cs typeface="Consolas" panose="020B0609020204030204" pitchFamily="49" charset="0"/>
              </a:rPr>
              <a:t> </a:t>
            </a:r>
          </a:p>
          <a:p>
            <a:pPr lvl="0" algn="justLow" defTabSz="914400" eaLnBrk="0" fontAlgn="base" hangingPunct="0">
              <a:lnSpc>
                <a:spcPct val="150000"/>
              </a:lnSpc>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public static final RIGHT; </a:t>
            </a:r>
            <a:r>
              <a:rPr lang="en-US" altLang="en-US" dirty="0">
                <a:solidFill>
                  <a:srgbClr val="009900"/>
                </a:solidFill>
                <a:latin typeface="Consolas" panose="020B0609020204030204" pitchFamily="49" charset="0"/>
                <a:cs typeface="Consolas" panose="020B0609020204030204" pitchFamily="49" charset="0"/>
              </a:rPr>
              <a:t>// </a:t>
            </a:r>
            <a:r>
              <a:rPr lang="en-US" altLang="en-US" dirty="0" err="1">
                <a:solidFill>
                  <a:srgbClr val="009900"/>
                </a:solidFill>
                <a:latin typeface="Consolas" panose="020B0609020204030204" pitchFamily="49" charset="0"/>
                <a:cs typeface="Consolas" panose="020B0609020204030204" pitchFamily="49" charset="0"/>
              </a:rPr>
              <a:t>Label.RIGHT</a:t>
            </a:r>
            <a:r>
              <a:rPr lang="en-US" altLang="en-US" dirty="0">
                <a:solidFill>
                  <a:srgbClr val="000000"/>
                </a:solidFill>
                <a:latin typeface="Consolas" panose="020B0609020204030204" pitchFamily="49" charset="0"/>
                <a:cs typeface="Consolas" panose="020B0609020204030204" pitchFamily="49" charset="0"/>
              </a:rPr>
              <a:t> </a:t>
            </a:r>
          </a:p>
          <a:p>
            <a:pPr lvl="0" algn="justLow" defTabSz="914400" eaLnBrk="0" fontAlgn="base" hangingPunct="0">
              <a:lnSpc>
                <a:spcPct val="150000"/>
              </a:lnSpc>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public static final CENTER; </a:t>
            </a:r>
            <a:r>
              <a:rPr lang="en-US" altLang="en-US" dirty="0">
                <a:solidFill>
                  <a:srgbClr val="009900"/>
                </a:solidFill>
                <a:latin typeface="Consolas" panose="020B0609020204030204" pitchFamily="49" charset="0"/>
                <a:cs typeface="Consolas" panose="020B0609020204030204" pitchFamily="49" charset="0"/>
              </a:rPr>
              <a:t>// </a:t>
            </a:r>
            <a:r>
              <a:rPr lang="en-US" altLang="en-US" dirty="0" err="1">
                <a:solidFill>
                  <a:srgbClr val="009900"/>
                </a:solidFill>
                <a:latin typeface="Consolas" panose="020B0609020204030204" pitchFamily="49" charset="0"/>
                <a:cs typeface="Consolas" panose="020B0609020204030204" pitchFamily="49" charset="0"/>
              </a:rPr>
              <a:t>Label.CENTER</a:t>
            </a:r>
            <a:endParaRPr lang="en-US" altLang="en-US" sz="3200" dirty="0"/>
          </a:p>
          <a:p>
            <a:pPr lvl="0" algn="justLow" defTabSz="914400" eaLnBrk="0" fontAlgn="base" hangingPunct="0">
              <a:lnSpc>
                <a:spcPct val="150000"/>
              </a:lnSpc>
              <a:spcBef>
                <a:spcPct val="0"/>
              </a:spcBef>
              <a:spcAft>
                <a:spcPct val="0"/>
              </a:spcAft>
            </a:pPr>
            <a:r>
              <a:rPr lang="en-US" altLang="en-US" sz="2000" dirty="0">
                <a:solidFill>
                  <a:srgbClr val="000000"/>
                </a:solidFill>
                <a:latin typeface="Segoe UI" panose="020B0502040204020203" pitchFamily="34" charset="0"/>
                <a:cs typeface="Segoe UI" panose="020B0502040204020203" pitchFamily="34" charset="0"/>
              </a:rPr>
              <a:t>These three constants are defined for specifying the alignment of the </a:t>
            </a:r>
            <a:r>
              <a:rPr lang="en-US" altLang="en-US" sz="2000" dirty="0">
                <a:solidFill>
                  <a:srgbClr val="000000"/>
                </a:solidFill>
                <a:latin typeface="Consolas" panose="020B0609020204030204" pitchFamily="49" charset="0"/>
                <a:cs typeface="Consolas" panose="020B0609020204030204" pitchFamily="49" charset="0"/>
              </a:rPr>
              <a:t>Label</a:t>
            </a:r>
            <a:r>
              <a:rPr lang="en-US" altLang="en-US" sz="2000" dirty="0">
                <a:solidFill>
                  <a:srgbClr val="000000"/>
                </a:solidFill>
                <a:latin typeface="Segoe UI" panose="020B0502040204020203" pitchFamily="34" charset="0"/>
                <a:cs typeface="Segoe UI" panose="020B0502040204020203" pitchFamily="34" charset="0"/>
              </a:rPr>
              <a:t>'s text, as used in the above constructor.</a:t>
            </a:r>
            <a:endParaRPr lang="en-US" altLang="en-US" sz="3200" dirty="0"/>
          </a:p>
          <a:p>
            <a:pPr lvl="0" algn="justLow" defTabSz="914400" eaLnBrk="0" fontAlgn="base" hangingPunct="0">
              <a:lnSpc>
                <a:spcPct val="150000"/>
              </a:lnSpc>
              <a:spcBef>
                <a:spcPct val="0"/>
              </a:spcBef>
              <a:spcAft>
                <a:spcPct val="0"/>
              </a:spcAft>
            </a:pPr>
            <a:r>
              <a:rPr lang="en-US" altLang="en-US" sz="2000" u="sng" dirty="0">
                <a:solidFill>
                  <a:srgbClr val="000000"/>
                </a:solidFill>
                <a:latin typeface="Segoe UI" panose="020B0502040204020203" pitchFamily="34" charset="0"/>
                <a:cs typeface="Segoe UI" panose="020B0502040204020203" pitchFamily="34" charset="0"/>
              </a:rPr>
              <a:t>Public Methods</a:t>
            </a:r>
            <a:endParaRPr lang="en-US" altLang="en-US" dirty="0">
              <a:solidFill>
                <a:srgbClr val="009900"/>
              </a:solidFill>
              <a:latin typeface="Consolas" panose="020B0609020204030204" pitchFamily="49" charset="0"/>
              <a:cs typeface="Consolas" panose="020B0609020204030204" pitchFamily="49" charset="0"/>
            </a:endParaRPr>
          </a:p>
          <a:p>
            <a:pPr lvl="0" algn="justLow" defTabSz="914400" eaLnBrk="0" fontAlgn="base" hangingPunct="0">
              <a:lnSpc>
                <a:spcPct val="150000"/>
              </a:lnSpc>
              <a:spcBef>
                <a:spcPct val="0"/>
              </a:spcBef>
              <a:spcAft>
                <a:spcPct val="0"/>
              </a:spcAft>
            </a:pPr>
            <a:r>
              <a:rPr lang="en-US" altLang="en-US" dirty="0">
                <a:solidFill>
                  <a:srgbClr val="009900"/>
                </a:solidFill>
                <a:latin typeface="Consolas" panose="020B0609020204030204" pitchFamily="49" charset="0"/>
                <a:cs typeface="Consolas" panose="020B0609020204030204" pitchFamily="49" charset="0"/>
              </a:rPr>
              <a:t>// Examples</a:t>
            </a:r>
            <a:r>
              <a:rPr lang="en-US" altLang="en-US" dirty="0">
                <a:solidFill>
                  <a:srgbClr val="000000"/>
                </a:solidFill>
                <a:latin typeface="Consolas" panose="020B0609020204030204" pitchFamily="49" charset="0"/>
                <a:cs typeface="Consolas" panose="020B0609020204030204" pitchFamily="49" charset="0"/>
              </a:rPr>
              <a:t> public String </a:t>
            </a:r>
            <a:r>
              <a:rPr lang="en-US" altLang="en-US" dirty="0" err="1">
                <a:solidFill>
                  <a:srgbClr val="000000"/>
                </a:solidFill>
                <a:latin typeface="Consolas" panose="020B0609020204030204" pitchFamily="49" charset="0"/>
                <a:cs typeface="Consolas" panose="020B0609020204030204" pitchFamily="49" charset="0"/>
              </a:rPr>
              <a:t>getText</a:t>
            </a:r>
            <a:r>
              <a:rPr lang="en-US" altLang="en-US" dirty="0">
                <a:solidFill>
                  <a:srgbClr val="000000"/>
                </a:solidFill>
                <a:latin typeface="Consolas" panose="020B0609020204030204" pitchFamily="49" charset="0"/>
                <a:cs typeface="Consolas" panose="020B0609020204030204" pitchFamily="49" charset="0"/>
              </a:rPr>
              <a:t>(); public void </a:t>
            </a:r>
            <a:r>
              <a:rPr lang="en-US" altLang="en-US" dirty="0" err="1">
                <a:solidFill>
                  <a:srgbClr val="000000"/>
                </a:solidFill>
                <a:latin typeface="Consolas" panose="020B0609020204030204" pitchFamily="49" charset="0"/>
                <a:cs typeface="Consolas" panose="020B0609020204030204" pitchFamily="49" charset="0"/>
              </a:rPr>
              <a:t>setText</a:t>
            </a:r>
            <a:r>
              <a:rPr lang="en-US" altLang="en-US" dirty="0">
                <a:solidFill>
                  <a:srgbClr val="000000"/>
                </a:solidFill>
                <a:latin typeface="Consolas" panose="020B0609020204030204" pitchFamily="49" charset="0"/>
                <a:cs typeface="Consolas" panose="020B0609020204030204" pitchFamily="49" charset="0"/>
              </a:rPr>
              <a:t>(String </a:t>
            </a:r>
            <a:r>
              <a:rPr lang="en-US" altLang="en-US" i="1" dirty="0" err="1">
                <a:solidFill>
                  <a:srgbClr val="000000"/>
                </a:solidFill>
                <a:latin typeface="Consolas" panose="020B0609020204030204" pitchFamily="49" charset="0"/>
                <a:cs typeface="Consolas" panose="020B0609020204030204" pitchFamily="49" charset="0"/>
              </a:rPr>
              <a:t>strLabel</a:t>
            </a:r>
            <a:r>
              <a:rPr lang="en-US" altLang="en-US" dirty="0">
                <a:solidFill>
                  <a:srgbClr val="000000"/>
                </a:solidFill>
                <a:latin typeface="Consolas" panose="020B0609020204030204" pitchFamily="49" charset="0"/>
                <a:cs typeface="Consolas" panose="020B0609020204030204" pitchFamily="49" charset="0"/>
              </a:rPr>
              <a:t>); public </a:t>
            </a:r>
            <a:r>
              <a:rPr lang="en-US" altLang="en-US" dirty="0" err="1">
                <a:solidFill>
                  <a:srgbClr val="000000"/>
                </a:solidFill>
                <a:latin typeface="Consolas" panose="020B0609020204030204" pitchFamily="49" charset="0"/>
                <a:cs typeface="Consolas" panose="020B0609020204030204" pitchFamily="49" charset="0"/>
              </a:rPr>
              <a:t>int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getAlignment</a:t>
            </a:r>
            <a:r>
              <a:rPr lang="en-US" altLang="en-US" dirty="0">
                <a:solidFill>
                  <a:srgbClr val="000000"/>
                </a:solidFill>
                <a:latin typeface="Consolas" panose="020B0609020204030204" pitchFamily="49" charset="0"/>
                <a:cs typeface="Consolas" panose="020B0609020204030204" pitchFamily="49" charset="0"/>
              </a:rPr>
              <a:t>(); public void </a:t>
            </a:r>
            <a:r>
              <a:rPr lang="en-US" altLang="en-US" dirty="0" err="1">
                <a:solidFill>
                  <a:srgbClr val="000000"/>
                </a:solidFill>
                <a:latin typeface="Consolas" panose="020B0609020204030204" pitchFamily="49" charset="0"/>
                <a:cs typeface="Consolas" panose="020B0609020204030204" pitchFamily="49" charset="0"/>
              </a:rPr>
              <a:t>setAlignment</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int</a:t>
            </a:r>
            <a:r>
              <a:rPr lang="en-US" altLang="en-US" dirty="0">
                <a:solidFill>
                  <a:srgbClr val="000000"/>
                </a:solidFill>
                <a:latin typeface="Consolas" panose="020B0609020204030204" pitchFamily="49" charset="0"/>
                <a:cs typeface="Consolas" panose="020B0609020204030204" pitchFamily="49" charset="0"/>
              </a:rPr>
              <a:t> </a:t>
            </a:r>
            <a:r>
              <a:rPr lang="en-US" altLang="en-US" i="1" dirty="0">
                <a:solidFill>
                  <a:srgbClr val="000000"/>
                </a:solidFill>
                <a:latin typeface="Consolas" panose="020B0609020204030204" pitchFamily="49" charset="0"/>
                <a:cs typeface="Consolas" panose="020B0609020204030204" pitchFamily="49" charset="0"/>
              </a:rPr>
              <a:t>alignment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9900"/>
                </a:solidFill>
                <a:latin typeface="Consolas" panose="020B0609020204030204" pitchFamily="49" charset="0"/>
                <a:cs typeface="Consolas" panose="020B0609020204030204" pitchFamily="49" charset="0"/>
              </a:rPr>
              <a:t>// </a:t>
            </a:r>
            <a:r>
              <a:rPr lang="en-US" altLang="en-US" dirty="0" err="1">
                <a:solidFill>
                  <a:srgbClr val="009900"/>
                </a:solidFill>
                <a:latin typeface="Consolas" panose="020B0609020204030204" pitchFamily="49" charset="0"/>
                <a:cs typeface="Consolas" panose="020B0609020204030204" pitchFamily="49" charset="0"/>
              </a:rPr>
              <a:t>Label.LEFT</a:t>
            </a:r>
            <a:r>
              <a:rPr lang="en-US" altLang="en-US" dirty="0">
                <a:solidFill>
                  <a:srgbClr val="009900"/>
                </a:solidFill>
                <a:latin typeface="Consolas" panose="020B0609020204030204" pitchFamily="49" charset="0"/>
                <a:cs typeface="Consolas" panose="020B0609020204030204" pitchFamily="49" charset="0"/>
              </a:rPr>
              <a:t>, </a:t>
            </a:r>
            <a:r>
              <a:rPr lang="en-US" altLang="en-US" dirty="0" err="1">
                <a:solidFill>
                  <a:srgbClr val="009900"/>
                </a:solidFill>
                <a:latin typeface="Consolas" panose="020B0609020204030204" pitchFamily="49" charset="0"/>
                <a:cs typeface="Consolas" panose="020B0609020204030204" pitchFamily="49" charset="0"/>
              </a:rPr>
              <a:t>Label.RIGHT</a:t>
            </a:r>
            <a:r>
              <a:rPr lang="en-US" altLang="en-US" dirty="0">
                <a:solidFill>
                  <a:srgbClr val="009900"/>
                </a:solidFill>
                <a:latin typeface="Consolas" panose="020B0609020204030204" pitchFamily="49" charset="0"/>
                <a:cs typeface="Consolas" panose="020B0609020204030204" pitchFamily="49" charset="0"/>
              </a:rPr>
              <a:t>, </a:t>
            </a:r>
            <a:r>
              <a:rPr lang="en-US" altLang="en-US" dirty="0" err="1">
                <a:solidFill>
                  <a:srgbClr val="009900"/>
                </a:solidFill>
                <a:latin typeface="Consolas" panose="020B0609020204030204" pitchFamily="49" charset="0"/>
                <a:cs typeface="Consolas" panose="020B0609020204030204" pitchFamily="49" charset="0"/>
              </a:rPr>
              <a:t>Label.CENTER</a:t>
            </a:r>
            <a:endParaRPr lang="en-US" altLang="en-US" sz="3200" dirty="0"/>
          </a:p>
          <a:p>
            <a:pPr lvl="0" algn="justLow" defTabSz="914400" eaLnBrk="0" fontAlgn="base" hangingPunct="0">
              <a:lnSpc>
                <a:spcPct val="150000"/>
              </a:lnSpc>
              <a:spcBef>
                <a:spcPct val="0"/>
              </a:spcBef>
              <a:spcAft>
                <a:spcPct val="0"/>
              </a:spcAft>
            </a:pPr>
            <a:r>
              <a:rPr lang="en-US" altLang="en-US" sz="2000" dirty="0">
                <a:solidFill>
                  <a:srgbClr val="000000"/>
                </a:solidFill>
                <a:latin typeface="Segoe UI" panose="020B0502040204020203" pitchFamily="34" charset="0"/>
                <a:cs typeface="Segoe UI" panose="020B0502040204020203" pitchFamily="34" charset="0"/>
              </a:rPr>
              <a:t>The </a:t>
            </a:r>
            <a:r>
              <a:rPr lang="en-US" altLang="en-US" sz="2000" dirty="0" err="1">
                <a:solidFill>
                  <a:srgbClr val="000000"/>
                </a:solidFill>
                <a:latin typeface="Consolas" panose="020B0609020204030204" pitchFamily="49" charset="0"/>
                <a:cs typeface="Consolas" panose="020B0609020204030204" pitchFamily="49" charset="0"/>
              </a:rPr>
              <a:t>getText</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000000"/>
                </a:solidFill>
                <a:latin typeface="Segoe UI" panose="020B0502040204020203" pitchFamily="34" charset="0"/>
                <a:cs typeface="Segoe UI" panose="020B0502040204020203" pitchFamily="34" charset="0"/>
              </a:rPr>
              <a:t> and </a:t>
            </a:r>
            <a:r>
              <a:rPr lang="en-US" altLang="en-US" sz="2000" dirty="0" err="1">
                <a:solidFill>
                  <a:srgbClr val="000000"/>
                </a:solidFill>
                <a:latin typeface="Consolas" panose="020B0609020204030204" pitchFamily="49" charset="0"/>
                <a:cs typeface="Consolas" panose="020B0609020204030204" pitchFamily="49" charset="0"/>
              </a:rPr>
              <a:t>setText</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000000"/>
                </a:solidFill>
                <a:latin typeface="Segoe UI" panose="020B0502040204020203" pitchFamily="34" charset="0"/>
                <a:cs typeface="Segoe UI" panose="020B0502040204020203" pitchFamily="34" charset="0"/>
              </a:rPr>
              <a:t> methods can be used to read and modify the </a:t>
            </a:r>
            <a:r>
              <a:rPr lang="en-US" altLang="en-US" sz="2000" dirty="0">
                <a:solidFill>
                  <a:srgbClr val="000000"/>
                </a:solidFill>
                <a:latin typeface="Consolas" panose="020B0609020204030204" pitchFamily="49" charset="0"/>
                <a:cs typeface="Consolas" panose="020B0609020204030204" pitchFamily="49" charset="0"/>
              </a:rPr>
              <a:t>Label</a:t>
            </a:r>
            <a:r>
              <a:rPr lang="en-US" altLang="en-US" sz="2000" dirty="0">
                <a:solidFill>
                  <a:srgbClr val="000000"/>
                </a:solidFill>
                <a:latin typeface="Segoe UI" panose="020B0502040204020203" pitchFamily="34" charset="0"/>
                <a:cs typeface="Segoe UI" panose="020B0502040204020203" pitchFamily="34" charset="0"/>
              </a:rPr>
              <a:t>'s text. Similarly, the </a:t>
            </a:r>
            <a:r>
              <a:rPr lang="en-US" altLang="en-US" sz="2000" dirty="0" err="1">
                <a:solidFill>
                  <a:srgbClr val="000000"/>
                </a:solidFill>
                <a:latin typeface="Consolas" panose="020B0609020204030204" pitchFamily="49" charset="0"/>
                <a:cs typeface="Consolas" panose="020B0609020204030204" pitchFamily="49" charset="0"/>
              </a:rPr>
              <a:t>getAlignment</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000000"/>
                </a:solidFill>
                <a:latin typeface="Segoe UI" panose="020B0502040204020203" pitchFamily="34" charset="0"/>
                <a:cs typeface="Segoe UI" panose="020B0502040204020203" pitchFamily="34" charset="0"/>
              </a:rPr>
              <a:t> and </a:t>
            </a:r>
            <a:r>
              <a:rPr lang="en-US" altLang="en-US" sz="2000" dirty="0" err="1">
                <a:solidFill>
                  <a:srgbClr val="000000"/>
                </a:solidFill>
                <a:latin typeface="Consolas" panose="020B0609020204030204" pitchFamily="49" charset="0"/>
                <a:cs typeface="Consolas" panose="020B0609020204030204" pitchFamily="49" charset="0"/>
              </a:rPr>
              <a:t>setAlignment</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000000"/>
                </a:solidFill>
                <a:latin typeface="Segoe UI" panose="020B0502040204020203" pitchFamily="34" charset="0"/>
                <a:cs typeface="Segoe UI" panose="020B0502040204020203" pitchFamily="34" charset="0"/>
              </a:rPr>
              <a:t> methods can be used to retrieve and modify the alignment of the text.</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2589833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208" y="130623"/>
            <a:ext cx="9330519" cy="369332"/>
          </a:xfrm>
          <a:prstGeom prst="rect">
            <a:avLst/>
          </a:prstGeom>
        </p:spPr>
        <p:txBody>
          <a:bodyPr wrap="square">
            <a:spAutoFit/>
          </a:bodyPr>
          <a:lstStyle/>
          <a:p>
            <a:r>
              <a:rPr lang="en-US" b="1">
                <a:solidFill>
                  <a:srgbClr val="444444"/>
                </a:solidFill>
                <a:latin typeface="Segoe UI" panose="020B0502040204020203" pitchFamily="34" charset="0"/>
              </a:rPr>
              <a:t>Constructing a Component and Adding the Component into a Container</a:t>
            </a:r>
            <a:endParaRPr lang="en-US" b="1" i="0">
              <a:solidFill>
                <a:srgbClr val="444444"/>
              </a:solidFill>
              <a:effectLst/>
              <a:latin typeface="Segoe UI" panose="020B0502040204020203" pitchFamily="34" charset="0"/>
            </a:endParaRPr>
          </a:p>
        </p:txBody>
      </p:sp>
      <p:sp>
        <p:nvSpPr>
          <p:cNvPr id="3" name="Rectangle 1"/>
          <p:cNvSpPr>
            <a:spLocks noChangeArrowheads="1"/>
          </p:cNvSpPr>
          <p:nvPr/>
        </p:nvSpPr>
        <p:spPr bwMode="auto">
          <a:xfrm>
            <a:off x="6095967" y="34013"/>
            <a:ext cx="65" cy="389174"/>
          </a:xfrm>
          <a:prstGeom prst="rect">
            <a:avLst/>
          </a:prstGeom>
          <a:solidFill>
            <a:srgbClr val="D7EC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2849" rIns="0" bIns="68241"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p:nvPr/>
        </p:nvSpPr>
        <p:spPr>
          <a:xfrm>
            <a:off x="373037" y="596565"/>
            <a:ext cx="11923596" cy="2000548"/>
          </a:xfrm>
          <a:prstGeom prst="rect">
            <a:avLst/>
          </a:prstGeom>
        </p:spPr>
        <p:txBody>
          <a:bodyPr wrap="square">
            <a:spAutoFit/>
          </a:bodyPr>
          <a:lstStyle/>
          <a:p>
            <a:pPr lvl="0" algn="justLow" defTabSz="914400" eaLnBrk="0" fontAlgn="base" hangingPunct="0">
              <a:spcBef>
                <a:spcPct val="0"/>
              </a:spcBef>
              <a:spcAft>
                <a:spcPct val="0"/>
              </a:spcAft>
            </a:pPr>
            <a:r>
              <a:rPr lang="en-US" altLang="en-US" sz="2000" u="sng" dirty="0">
                <a:solidFill>
                  <a:srgbClr val="000000"/>
                </a:solidFill>
                <a:latin typeface="Segoe UI" panose="020B0502040204020203" pitchFamily="34" charset="0"/>
                <a:cs typeface="Segoe UI" panose="020B0502040204020203" pitchFamily="34" charset="0"/>
              </a:rPr>
              <a:t>Example</a:t>
            </a:r>
            <a:endParaRPr lang="en-US" altLang="en-US" dirty="0">
              <a:solidFill>
                <a:srgbClr val="000000"/>
              </a:solidFill>
              <a:latin typeface="Consolas" panose="020B0609020204030204" pitchFamily="49" charset="0"/>
              <a:cs typeface="Consolas" panose="020B0609020204030204" pitchFamily="49" charset="0"/>
            </a:endParaRPr>
          </a:p>
          <a:p>
            <a:pPr lvl="0" algn="justLow" defTabSz="914400" eaLnBrk="0" fontAlgn="base" hangingPunct="0">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Label </a:t>
            </a:r>
            <a:r>
              <a:rPr lang="en-US" altLang="en-US" dirty="0" err="1">
                <a:solidFill>
                  <a:srgbClr val="000000"/>
                </a:solidFill>
                <a:latin typeface="Consolas" panose="020B0609020204030204" pitchFamily="49" charset="0"/>
                <a:cs typeface="Consolas" panose="020B0609020204030204" pitchFamily="49" charset="0"/>
              </a:rPr>
              <a:t>lblInput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9900"/>
                </a:solidFill>
                <a:latin typeface="Consolas" panose="020B0609020204030204" pitchFamily="49" charset="0"/>
                <a:cs typeface="Consolas" panose="020B0609020204030204" pitchFamily="49" charset="0"/>
              </a:rPr>
              <a:t>// Declare an Label instance called </a:t>
            </a:r>
            <a:r>
              <a:rPr lang="en-US" altLang="en-US" dirty="0" err="1">
                <a:solidFill>
                  <a:srgbClr val="009900"/>
                </a:solidFill>
                <a:latin typeface="Consolas" panose="020B0609020204030204" pitchFamily="49" charset="0"/>
                <a:cs typeface="Consolas" panose="020B0609020204030204" pitchFamily="49" charset="0"/>
              </a:rPr>
              <a:t>lblInput</a:t>
            </a:r>
            <a:endParaRPr lang="en-US" altLang="en-US" dirty="0">
              <a:solidFill>
                <a:srgbClr val="009900"/>
              </a:solidFill>
              <a:latin typeface="Consolas" panose="020B0609020204030204" pitchFamily="49" charset="0"/>
              <a:cs typeface="Consolas" panose="020B0609020204030204" pitchFamily="49" charset="0"/>
            </a:endParaRPr>
          </a:p>
          <a:p>
            <a:pPr lvl="0" algn="justLow" defTabSz="914400" eaLnBrk="0" fontAlgn="base" hangingPunct="0">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lblInput</a:t>
            </a:r>
            <a:r>
              <a:rPr lang="en-US" altLang="en-US" dirty="0">
                <a:solidFill>
                  <a:srgbClr val="000000"/>
                </a:solidFill>
                <a:latin typeface="Consolas" panose="020B0609020204030204" pitchFamily="49" charset="0"/>
                <a:cs typeface="Consolas" panose="020B0609020204030204" pitchFamily="49" charset="0"/>
              </a:rPr>
              <a:t> = new Label("Enter ID"); </a:t>
            </a:r>
            <a:r>
              <a:rPr lang="en-US" altLang="en-US" dirty="0">
                <a:solidFill>
                  <a:srgbClr val="009900"/>
                </a:solidFill>
                <a:latin typeface="Consolas" panose="020B0609020204030204" pitchFamily="49" charset="0"/>
                <a:cs typeface="Consolas" panose="020B0609020204030204" pitchFamily="49" charset="0"/>
              </a:rPr>
              <a:t>// </a:t>
            </a:r>
            <a:r>
              <a:rPr lang="en-US" altLang="en-US" sz="1600" dirty="0">
                <a:solidFill>
                  <a:srgbClr val="009900"/>
                </a:solidFill>
                <a:latin typeface="Consolas" panose="020B0609020204030204" pitchFamily="49" charset="0"/>
                <a:cs typeface="Consolas" panose="020B0609020204030204" pitchFamily="49" charset="0"/>
              </a:rPr>
              <a:t>Construct by invoking a constructor via the new operator</a:t>
            </a:r>
            <a:r>
              <a:rPr lang="en-US" altLang="en-US" sz="1600" dirty="0">
                <a:solidFill>
                  <a:srgbClr val="000000"/>
                </a:solidFill>
                <a:latin typeface="Consolas" panose="020B0609020204030204" pitchFamily="49" charset="0"/>
                <a:cs typeface="Consolas" panose="020B0609020204030204" pitchFamily="49" charset="0"/>
              </a:rPr>
              <a:t> </a:t>
            </a:r>
          </a:p>
          <a:p>
            <a:pPr lvl="0" algn="justLow" defTabSz="914400" eaLnBrk="0" fontAlgn="base" hangingPunct="0">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 add(</a:t>
            </a:r>
            <a:r>
              <a:rPr lang="en-US" altLang="en-US" dirty="0" err="1">
                <a:solidFill>
                  <a:srgbClr val="000000"/>
                </a:solidFill>
                <a:latin typeface="Consolas" panose="020B0609020204030204" pitchFamily="49" charset="0"/>
                <a:cs typeface="Consolas" panose="020B0609020204030204" pitchFamily="49" charset="0"/>
              </a:rPr>
              <a:t>lblInput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9900"/>
                </a:solidFill>
                <a:latin typeface="Consolas" panose="020B0609020204030204" pitchFamily="49" charset="0"/>
                <a:cs typeface="Consolas" panose="020B0609020204030204" pitchFamily="49" charset="0"/>
              </a:rPr>
              <a:t>// </a:t>
            </a:r>
            <a:r>
              <a:rPr lang="en-US" altLang="en-US" dirty="0" err="1">
                <a:solidFill>
                  <a:srgbClr val="009900"/>
                </a:solidFill>
                <a:latin typeface="Consolas" panose="020B0609020204030204" pitchFamily="49" charset="0"/>
                <a:cs typeface="Consolas" panose="020B0609020204030204" pitchFamily="49" charset="0"/>
              </a:rPr>
              <a:t>this.add</a:t>
            </a:r>
            <a:r>
              <a:rPr lang="en-US" altLang="en-US" dirty="0">
                <a:solidFill>
                  <a:srgbClr val="009900"/>
                </a:solidFill>
                <a:latin typeface="Consolas" panose="020B0609020204030204" pitchFamily="49" charset="0"/>
                <a:cs typeface="Consolas" panose="020B0609020204030204" pitchFamily="49" charset="0"/>
              </a:rPr>
              <a:t>(</a:t>
            </a:r>
            <a:r>
              <a:rPr lang="en-US" altLang="en-US" dirty="0" err="1">
                <a:solidFill>
                  <a:srgbClr val="009900"/>
                </a:solidFill>
                <a:latin typeface="Consolas" panose="020B0609020204030204" pitchFamily="49" charset="0"/>
                <a:cs typeface="Consolas" panose="020B0609020204030204" pitchFamily="49" charset="0"/>
              </a:rPr>
              <a:t>lblInput</a:t>
            </a:r>
            <a:r>
              <a:rPr lang="en-US" altLang="en-US" dirty="0">
                <a:solidFill>
                  <a:srgbClr val="009900"/>
                </a:solidFill>
                <a:latin typeface="Consolas" panose="020B0609020204030204" pitchFamily="49" charset="0"/>
                <a:cs typeface="Consolas" panose="020B0609020204030204" pitchFamily="49" charset="0"/>
              </a:rPr>
              <a:t>) - "this" is typically a subclass of Frame</a:t>
            </a:r>
            <a:r>
              <a:rPr lang="en-US" altLang="en-US" dirty="0">
                <a:solidFill>
                  <a:srgbClr val="000000"/>
                </a:solidFill>
                <a:latin typeface="Consolas" panose="020B0609020204030204" pitchFamily="49" charset="0"/>
                <a:cs typeface="Consolas" panose="020B0609020204030204" pitchFamily="49" charset="0"/>
              </a:rPr>
              <a:t>    </a:t>
            </a:r>
          </a:p>
          <a:p>
            <a:pPr lvl="0" algn="justLow" defTabSz="914400" eaLnBrk="0" fontAlgn="base" hangingPunct="0">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lblInput.setText</a:t>
            </a:r>
            <a:r>
              <a:rPr lang="en-US" altLang="en-US" dirty="0">
                <a:solidFill>
                  <a:srgbClr val="000000"/>
                </a:solidFill>
                <a:latin typeface="Consolas" panose="020B0609020204030204" pitchFamily="49" charset="0"/>
                <a:cs typeface="Consolas" panose="020B0609020204030204" pitchFamily="49" charset="0"/>
              </a:rPr>
              <a:t>("Enter password"); </a:t>
            </a:r>
            <a:r>
              <a:rPr lang="en-US" altLang="en-US" dirty="0">
                <a:solidFill>
                  <a:srgbClr val="009900"/>
                </a:solidFill>
                <a:latin typeface="Consolas" panose="020B0609020204030204" pitchFamily="49" charset="0"/>
                <a:cs typeface="Consolas" panose="020B0609020204030204" pitchFamily="49" charset="0"/>
              </a:rPr>
              <a:t>// Modify the Label's text string</a:t>
            </a:r>
          </a:p>
          <a:p>
            <a:pPr lvl="0" algn="justLow" defTabSz="914400" eaLnBrk="0" fontAlgn="base" hangingPunct="0">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lblInput.getText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9900"/>
                </a:solidFill>
                <a:latin typeface="Consolas" panose="020B0609020204030204" pitchFamily="49" charset="0"/>
                <a:cs typeface="Consolas" panose="020B0609020204030204" pitchFamily="49" charset="0"/>
              </a:rPr>
              <a:t>// Retrieve the Label's text string</a:t>
            </a:r>
            <a:r>
              <a:rPr lang="en-US" altLang="en-US" sz="3200" dirty="0"/>
              <a:t>  </a:t>
            </a:r>
            <a:endParaRPr lang="en-US" altLang="en-US" sz="4400" dirty="0">
              <a:latin typeface="Arial" panose="020B0604020202020204" pitchFamily="34" charset="0"/>
            </a:endParaRPr>
          </a:p>
        </p:txBody>
      </p:sp>
      <p:sp>
        <p:nvSpPr>
          <p:cNvPr id="5" name="Rectangle 4"/>
          <p:cNvSpPr/>
          <p:nvPr/>
        </p:nvSpPr>
        <p:spPr>
          <a:xfrm>
            <a:off x="373037" y="2814740"/>
            <a:ext cx="11636993" cy="2185214"/>
          </a:xfrm>
          <a:prstGeom prst="rect">
            <a:avLst/>
          </a:prstGeom>
        </p:spPr>
        <p:txBody>
          <a:bodyPr wrap="square">
            <a:spAutoFit/>
          </a:bodyPr>
          <a:lstStyle/>
          <a:p>
            <a:pPr lvl="0" algn="justLow" defTabSz="914400" eaLnBrk="0" fontAlgn="base" hangingPunct="0">
              <a:spcBef>
                <a:spcPct val="0"/>
              </a:spcBef>
              <a:spcAft>
                <a:spcPct val="0"/>
              </a:spcAft>
            </a:pPr>
            <a:r>
              <a:rPr lang="en-US" altLang="en-US" sz="2400" b="1" dirty="0">
                <a:solidFill>
                  <a:srgbClr val="444444"/>
                </a:solidFill>
                <a:latin typeface="Segoe UI" panose="020B0502040204020203" pitchFamily="34" charset="0"/>
                <a:cs typeface="Segoe UI" panose="020B0502040204020203" pitchFamily="34" charset="0"/>
              </a:rPr>
              <a:t>An Anonymous Instance</a:t>
            </a:r>
          </a:p>
          <a:p>
            <a:pPr lvl="0" algn="justLow" defTabSz="914400" eaLnBrk="0" fontAlgn="base" hangingPunct="0">
              <a:spcBef>
                <a:spcPct val="0"/>
              </a:spcBef>
              <a:spcAft>
                <a:spcPct val="0"/>
              </a:spcAft>
            </a:pPr>
            <a:r>
              <a:rPr lang="en-US" altLang="en-US" sz="1400" dirty="0">
                <a:solidFill>
                  <a:srgbClr val="000000"/>
                </a:solidFill>
                <a:latin typeface="Times New Roman" panose="02020603050405020304" pitchFamily="18" charset="0"/>
                <a:cs typeface="Times New Roman" panose="02020603050405020304" pitchFamily="18" charset="0"/>
              </a:rPr>
              <a:t>You can create a Label without specifying an identifier, called </a:t>
            </a:r>
            <a:r>
              <a:rPr lang="en-US" altLang="en-US" sz="1400" i="1" dirty="0">
                <a:solidFill>
                  <a:srgbClr val="000000"/>
                </a:solidFill>
                <a:latin typeface="Times New Roman" panose="02020603050405020304" pitchFamily="18" charset="0"/>
                <a:cs typeface="Times New Roman" panose="02020603050405020304" pitchFamily="18" charset="0"/>
              </a:rPr>
              <a:t>anonymous instance</a:t>
            </a:r>
            <a:r>
              <a:rPr lang="en-US" altLang="en-US" sz="1400" dirty="0">
                <a:solidFill>
                  <a:srgbClr val="000000"/>
                </a:solidFill>
                <a:latin typeface="Times New Roman" panose="02020603050405020304" pitchFamily="18" charset="0"/>
                <a:cs typeface="Times New Roman" panose="02020603050405020304" pitchFamily="18" charset="0"/>
              </a:rPr>
              <a:t>. In the case, the Java compiler will assign an </a:t>
            </a:r>
            <a:r>
              <a:rPr lang="en-US" altLang="en-US" sz="1400" i="1" dirty="0">
                <a:solidFill>
                  <a:srgbClr val="000000"/>
                </a:solidFill>
                <a:latin typeface="Times New Roman" panose="02020603050405020304" pitchFamily="18" charset="0"/>
                <a:cs typeface="Times New Roman" panose="02020603050405020304" pitchFamily="18" charset="0"/>
              </a:rPr>
              <a:t>anonymous identifier</a:t>
            </a:r>
            <a:r>
              <a:rPr lang="en-US" altLang="en-US" sz="1400" dirty="0">
                <a:solidFill>
                  <a:srgbClr val="000000"/>
                </a:solidFill>
                <a:latin typeface="Times New Roman" panose="02020603050405020304" pitchFamily="18" charset="0"/>
                <a:cs typeface="Times New Roman" panose="02020603050405020304" pitchFamily="18" charset="0"/>
              </a:rPr>
              <a:t> for the allocated object. You will not be able to reference an anonymous instance in your program after it is created. This is usually alright for a Label instance as there is often no need to reference a Label after it is constructed.</a:t>
            </a:r>
            <a:endParaRPr lang="en-US" altLang="en-US" sz="1400" dirty="0">
              <a:latin typeface="Times New Roman" panose="02020603050405020304" pitchFamily="18" charset="0"/>
              <a:cs typeface="Times New Roman" panose="02020603050405020304" pitchFamily="18" charset="0"/>
            </a:endParaRPr>
          </a:p>
          <a:p>
            <a:pPr lvl="0" algn="justLow" defTabSz="914400" eaLnBrk="0" fontAlgn="base" hangingPunct="0">
              <a:spcBef>
                <a:spcPct val="0"/>
              </a:spcBef>
              <a:spcAft>
                <a:spcPct val="0"/>
              </a:spcAft>
            </a:pPr>
            <a:r>
              <a:rPr lang="en-US" altLang="en-US" sz="1400" u="sng" dirty="0">
                <a:solidFill>
                  <a:srgbClr val="000000"/>
                </a:solidFill>
                <a:latin typeface="Times New Roman" panose="02020603050405020304" pitchFamily="18" charset="0"/>
                <a:cs typeface="Times New Roman" panose="02020603050405020304" pitchFamily="18" charset="0"/>
              </a:rPr>
              <a:t>Example</a:t>
            </a:r>
            <a:endParaRPr lang="en-US" altLang="en-US" sz="1400" dirty="0">
              <a:solidFill>
                <a:srgbClr val="009900"/>
              </a:solidFill>
              <a:latin typeface="Times New Roman" panose="02020603050405020304" pitchFamily="18" charset="0"/>
              <a:cs typeface="Times New Roman" panose="02020603050405020304" pitchFamily="18" charset="0"/>
            </a:endParaRPr>
          </a:p>
          <a:p>
            <a:pPr lvl="0" algn="justLow" defTabSz="914400" eaLnBrk="0" fontAlgn="base" hangingPunct="0">
              <a:spcBef>
                <a:spcPct val="0"/>
              </a:spcBef>
              <a:spcAft>
                <a:spcPct val="0"/>
              </a:spcAft>
            </a:pPr>
            <a:r>
              <a:rPr lang="en-US" altLang="en-US" sz="1400" dirty="0">
                <a:solidFill>
                  <a:srgbClr val="009900"/>
                </a:solidFill>
                <a:latin typeface="Times New Roman" panose="02020603050405020304" pitchFamily="18" charset="0"/>
                <a:cs typeface="Times New Roman" panose="02020603050405020304" pitchFamily="18" charset="0"/>
              </a:rPr>
              <a:t>// Allocate an anonymous Label instance. // "this" container adds the instance. // You CANNOT reference an anonymous instance to carry out further operations.</a:t>
            </a:r>
            <a:r>
              <a:rPr lang="en-US" altLang="en-US" sz="1400" dirty="0">
                <a:solidFill>
                  <a:srgbClr val="000000"/>
                </a:solidFill>
                <a:latin typeface="Times New Roman" panose="02020603050405020304" pitchFamily="18" charset="0"/>
                <a:cs typeface="Times New Roman" panose="02020603050405020304" pitchFamily="18" charset="0"/>
              </a:rPr>
              <a:t> add(new Label("Enter Name: ", </a:t>
            </a:r>
            <a:r>
              <a:rPr lang="en-US" altLang="en-US" sz="1400" dirty="0" err="1">
                <a:solidFill>
                  <a:srgbClr val="000000"/>
                </a:solidFill>
                <a:latin typeface="Times New Roman" panose="02020603050405020304" pitchFamily="18" charset="0"/>
                <a:cs typeface="Times New Roman" panose="02020603050405020304" pitchFamily="18" charset="0"/>
              </a:rPr>
              <a:t>Label.RIGHT</a:t>
            </a:r>
            <a:r>
              <a:rPr lang="en-US" altLang="en-US" sz="1400" dirty="0">
                <a:solidFill>
                  <a:srgbClr val="000000"/>
                </a:solidFill>
                <a:latin typeface="Times New Roman" panose="02020603050405020304" pitchFamily="18" charset="0"/>
                <a:cs typeface="Times New Roman" panose="02020603050405020304" pitchFamily="18" charset="0"/>
              </a:rPr>
              <a:t>)); </a:t>
            </a:r>
            <a:r>
              <a:rPr lang="en-US" altLang="en-US" sz="1400" dirty="0">
                <a:solidFill>
                  <a:srgbClr val="009900"/>
                </a:solidFill>
                <a:latin typeface="Times New Roman" panose="02020603050405020304" pitchFamily="18" charset="0"/>
                <a:cs typeface="Times New Roman" panose="02020603050405020304" pitchFamily="18" charset="0"/>
              </a:rPr>
              <a:t>// Same as</a:t>
            </a:r>
            <a:r>
              <a:rPr lang="en-US" altLang="en-US" sz="1400" dirty="0">
                <a:solidFill>
                  <a:srgbClr val="000000"/>
                </a:solidFill>
                <a:latin typeface="Times New Roman" panose="02020603050405020304" pitchFamily="18" charset="0"/>
                <a:cs typeface="Times New Roman" panose="02020603050405020304" pitchFamily="18" charset="0"/>
              </a:rPr>
              <a:t> </a:t>
            </a:r>
          </a:p>
          <a:p>
            <a:pPr lvl="0" algn="justLow" defTabSz="914400" eaLnBrk="0" fontAlgn="base" hangingPunct="0">
              <a:spcBef>
                <a:spcPct val="0"/>
              </a:spcBef>
              <a:spcAft>
                <a:spcPct val="0"/>
              </a:spcAft>
            </a:pPr>
            <a:r>
              <a:rPr lang="en-US" altLang="en-US" sz="1400" dirty="0">
                <a:solidFill>
                  <a:srgbClr val="000000"/>
                </a:solidFill>
                <a:latin typeface="Times New Roman" panose="02020603050405020304" pitchFamily="18" charset="0"/>
                <a:cs typeface="Times New Roman" panose="02020603050405020304" pitchFamily="18" charset="0"/>
              </a:rPr>
              <a:t>Label xxx = new Label("Enter Name: ", </a:t>
            </a:r>
            <a:r>
              <a:rPr lang="en-US" altLang="en-US" sz="1400" dirty="0" err="1">
                <a:solidFill>
                  <a:srgbClr val="000000"/>
                </a:solidFill>
                <a:latin typeface="Times New Roman" panose="02020603050405020304" pitchFamily="18" charset="0"/>
                <a:cs typeface="Times New Roman" panose="02020603050405020304" pitchFamily="18" charset="0"/>
              </a:rPr>
              <a:t>Label.RIGHT</a:t>
            </a:r>
            <a:r>
              <a:rPr lang="en-US" altLang="en-US" sz="1400" dirty="0">
                <a:solidFill>
                  <a:srgbClr val="000000"/>
                </a:solidFill>
                <a:latin typeface="Times New Roman" panose="02020603050405020304" pitchFamily="18" charset="0"/>
                <a:cs typeface="Times New Roman" panose="02020603050405020304" pitchFamily="18" charset="0"/>
              </a:rPr>
              <a:t>)); </a:t>
            </a:r>
            <a:r>
              <a:rPr lang="en-US" altLang="en-US" sz="1400" dirty="0">
                <a:solidFill>
                  <a:srgbClr val="009900"/>
                </a:solidFill>
                <a:latin typeface="Times New Roman" panose="02020603050405020304" pitchFamily="18" charset="0"/>
                <a:cs typeface="Times New Roman" panose="02020603050405020304" pitchFamily="18" charset="0"/>
              </a:rPr>
              <a:t>// xxx assigned by compiler</a:t>
            </a:r>
          </a:p>
          <a:p>
            <a:pPr lvl="0" algn="justLow" defTabSz="914400" eaLnBrk="0" fontAlgn="base" hangingPunct="0">
              <a:spcBef>
                <a:spcPct val="0"/>
              </a:spcBef>
              <a:spcAft>
                <a:spcPct val="0"/>
              </a:spcAft>
            </a:pPr>
            <a:r>
              <a:rPr lang="en-US" altLang="en-US" sz="1400" dirty="0">
                <a:solidFill>
                  <a:srgbClr val="000000"/>
                </a:solidFill>
                <a:latin typeface="Times New Roman" panose="02020603050405020304" pitchFamily="18" charset="0"/>
                <a:cs typeface="Times New Roman" panose="02020603050405020304" pitchFamily="18" charset="0"/>
              </a:rPr>
              <a:t> add(xxx);</a:t>
            </a:r>
            <a:r>
              <a:rPr lang="en-US" alt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13857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095967" y="34013"/>
            <a:ext cx="65" cy="389174"/>
          </a:xfrm>
          <a:prstGeom prst="rect">
            <a:avLst/>
          </a:prstGeom>
          <a:solidFill>
            <a:srgbClr val="D7EC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2849" rIns="0" bIns="6824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347663" y="-192366"/>
            <a:ext cx="9979142"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Low" defTabSz="914400"/>
            <a:r>
              <a:rPr lang="en-US" altLang="en-US" sz="2400" b="1" dirty="0">
                <a:solidFill>
                  <a:srgbClr val="444444"/>
                </a:solidFill>
                <a:latin typeface="Segoe UI" panose="020B0502040204020203" pitchFamily="34" charset="0"/>
                <a:cs typeface="Segoe UI" panose="020B0502040204020203" pitchFamily="34" charset="0"/>
              </a:rPr>
              <a:t>AWT GUI Component: </a:t>
            </a:r>
            <a:r>
              <a:rPr lang="en-US" altLang="en-US" sz="2400" b="1" dirty="0" err="1">
                <a:solidFill>
                  <a:srgbClr val="444444"/>
                </a:solidFill>
                <a:latin typeface="Consolas" panose="020B0609020204030204" pitchFamily="49" charset="0"/>
                <a:cs typeface="Consolas" panose="020B0609020204030204" pitchFamily="49" charset="0"/>
              </a:rPr>
              <a:t>java.awt.Button</a:t>
            </a:r>
            <a:r>
              <a:rPr lang="en-US" altLang="en-US" sz="2800" dirty="0"/>
              <a:t>  </a:t>
            </a:r>
            <a:r>
              <a:rPr lang="en-US" altLang="en-US" sz="4400" dirty="0"/>
              <a:t> </a:t>
            </a:r>
            <a:r>
              <a:rPr lang="en-US" altLang="en-US" sz="2800" dirty="0"/>
              <a:t>      </a:t>
            </a:r>
            <a:endParaRPr lang="en-US" altLang="en-US" sz="4000" dirty="0"/>
          </a:p>
          <a:p>
            <a:pPr lvl="0" algn="justLow" defTabSz="914400"/>
            <a:r>
              <a:rPr lang="en-US" altLang="en-US" dirty="0">
                <a:solidFill>
                  <a:srgbClr val="000000"/>
                </a:solidFill>
                <a:latin typeface="Segoe UI" panose="020B0502040204020203" pitchFamily="34" charset="0"/>
                <a:cs typeface="Segoe UI" panose="020B0502040204020203" pitchFamily="34" charset="0"/>
              </a:rPr>
              <a:t>A </a:t>
            </a:r>
            <a:r>
              <a:rPr lang="en-US" altLang="en-US" dirty="0" err="1">
                <a:solidFill>
                  <a:srgbClr val="000000"/>
                </a:solidFill>
                <a:latin typeface="Consolas" panose="020B0609020204030204" pitchFamily="49" charset="0"/>
                <a:cs typeface="Consolas" panose="020B0609020204030204" pitchFamily="49" charset="0"/>
              </a:rPr>
              <a:t>java.awt.Button</a:t>
            </a:r>
            <a:r>
              <a:rPr lang="en-US" altLang="en-US" dirty="0">
                <a:solidFill>
                  <a:srgbClr val="000000"/>
                </a:solidFill>
                <a:latin typeface="Segoe UI" panose="020B0502040204020203" pitchFamily="34" charset="0"/>
                <a:cs typeface="Segoe UI" panose="020B0502040204020203" pitchFamily="34" charset="0"/>
              </a:rPr>
              <a:t> is a GUI component that triggers a certain programmed </a:t>
            </a:r>
            <a:r>
              <a:rPr lang="en-US" altLang="en-US" i="1" dirty="0">
                <a:solidFill>
                  <a:srgbClr val="000000"/>
                </a:solidFill>
                <a:latin typeface="Segoe UI" panose="020B0502040204020203" pitchFamily="34" charset="0"/>
                <a:cs typeface="Segoe UI" panose="020B0502040204020203" pitchFamily="34" charset="0"/>
              </a:rPr>
              <a:t>action</a:t>
            </a:r>
            <a:r>
              <a:rPr lang="en-US" altLang="en-US" dirty="0">
                <a:solidFill>
                  <a:srgbClr val="000000"/>
                </a:solidFill>
                <a:latin typeface="Segoe UI" panose="020B0502040204020203" pitchFamily="34" charset="0"/>
                <a:cs typeface="Segoe UI" panose="020B0502040204020203" pitchFamily="34" charset="0"/>
              </a:rPr>
              <a:t> upon clicking.</a:t>
            </a:r>
            <a:endParaRPr lang="en-US" altLang="en-US" sz="4000" dirty="0"/>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AutoShape 3" descr="AWT_Button.png"/>
          <p:cNvSpPr>
            <a:spLocks noChangeAspect="1" noChangeArrowheads="1"/>
          </p:cNvSpPr>
          <p:nvPr/>
        </p:nvSpPr>
        <p:spPr bwMode="auto">
          <a:xfrm>
            <a:off x="42863" y="92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2863" y="759508"/>
            <a:ext cx="10283942" cy="369332"/>
          </a:xfrm>
          <a:prstGeom prst="rect">
            <a:avLst/>
          </a:prstGeom>
        </p:spPr>
        <p:txBody>
          <a:bodyPr wrap="square">
            <a:spAutoFit/>
          </a:bodyPr>
          <a:lstStyle/>
          <a:p>
            <a:pPr lvl="0" defTabSz="914400" eaLnBrk="0" fontAlgn="base" hangingPunct="0">
              <a:spcBef>
                <a:spcPct val="0"/>
              </a:spcBef>
              <a:spcAft>
                <a:spcPct val="0"/>
              </a:spcAft>
            </a:pPr>
            <a:r>
              <a:rPr lang="en-US" altLang="en-US" u="sng" dirty="0">
                <a:solidFill>
                  <a:srgbClr val="000000"/>
                </a:solidFill>
                <a:latin typeface="Segoe UI" panose="020B0502040204020203" pitchFamily="34" charset="0"/>
                <a:cs typeface="Segoe UI" panose="020B0502040204020203" pitchFamily="34" charset="0"/>
              </a:rPr>
              <a:t>Event : </a:t>
            </a:r>
            <a:r>
              <a:rPr lang="en-US" altLang="en-US" dirty="0">
                <a:solidFill>
                  <a:srgbClr val="000000"/>
                </a:solidFill>
                <a:latin typeface="Segoe UI" panose="020B0502040204020203" pitchFamily="34" charset="0"/>
                <a:cs typeface="Segoe UI" panose="020B0502040204020203" pitchFamily="34" charset="0"/>
              </a:rPr>
              <a:t>Clicking a button fires a so-called </a:t>
            </a:r>
            <a:r>
              <a:rPr lang="en-US" altLang="en-US" dirty="0" err="1">
                <a:solidFill>
                  <a:srgbClr val="000000"/>
                </a:solidFill>
                <a:latin typeface="Consolas" panose="020B0609020204030204" pitchFamily="49" charset="0"/>
                <a:cs typeface="Consolas" panose="020B0609020204030204" pitchFamily="49" charset="0"/>
              </a:rPr>
              <a:t>ActionEvent</a:t>
            </a:r>
            <a:r>
              <a:rPr lang="en-US" altLang="en-US" dirty="0">
                <a:solidFill>
                  <a:srgbClr val="000000"/>
                </a:solidFill>
                <a:latin typeface="Segoe UI" panose="020B0502040204020203" pitchFamily="34" charset="0"/>
                <a:cs typeface="Segoe UI" panose="020B0502040204020203" pitchFamily="34" charset="0"/>
              </a:rPr>
              <a:t> and triggers a certain programmed action.</a:t>
            </a:r>
            <a:endParaRPr lang="en-US" altLang="en-US" sz="4000" dirty="0">
              <a:latin typeface="Arial" panose="020B0604020202020204" pitchFamily="34" charset="0"/>
            </a:endParaRPr>
          </a:p>
        </p:txBody>
      </p:sp>
      <p:sp>
        <p:nvSpPr>
          <p:cNvPr id="8" name="Rectangle 5"/>
          <p:cNvSpPr>
            <a:spLocks noChangeArrowheads="1"/>
          </p:cNvSpPr>
          <p:nvPr/>
        </p:nvSpPr>
        <p:spPr bwMode="auto">
          <a:xfrm>
            <a:off x="6095967" y="34013"/>
            <a:ext cx="65" cy="389174"/>
          </a:xfrm>
          <a:prstGeom prst="rect">
            <a:avLst/>
          </a:prstGeom>
          <a:solidFill>
            <a:srgbClr val="D7EC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2849" rIns="0" bIns="68241"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p:nvPr/>
        </p:nvSpPr>
        <p:spPr>
          <a:xfrm>
            <a:off x="195262" y="1375061"/>
            <a:ext cx="11996738" cy="2000548"/>
          </a:xfrm>
          <a:prstGeom prst="rect">
            <a:avLst/>
          </a:prstGeom>
        </p:spPr>
        <p:txBody>
          <a:bodyPr wrap="square">
            <a:spAutoFit/>
          </a:bodyPr>
          <a:lstStyle/>
          <a:p>
            <a:pPr lvl="0" algn="justLow" defTabSz="914400" eaLnBrk="0" fontAlgn="base" hangingPunct="0">
              <a:spcBef>
                <a:spcPct val="0"/>
              </a:spcBef>
              <a:spcAft>
                <a:spcPct val="0"/>
              </a:spcAft>
            </a:pPr>
            <a:r>
              <a:rPr lang="en-US" altLang="en-US" sz="2000" u="sng" dirty="0">
                <a:solidFill>
                  <a:srgbClr val="000000"/>
                </a:solidFill>
                <a:latin typeface="Segoe UI" panose="020B0502040204020203" pitchFamily="34" charset="0"/>
                <a:cs typeface="Segoe UI" panose="020B0502040204020203" pitchFamily="34" charset="0"/>
              </a:rPr>
              <a:t>Example</a:t>
            </a:r>
            <a:endParaRPr lang="en-US" altLang="en-US" dirty="0">
              <a:solidFill>
                <a:srgbClr val="000000"/>
              </a:solidFill>
              <a:latin typeface="Consolas" panose="020B0609020204030204" pitchFamily="49" charset="0"/>
              <a:cs typeface="Consolas" panose="020B0609020204030204" pitchFamily="49" charset="0"/>
            </a:endParaRPr>
          </a:p>
          <a:p>
            <a:pPr lvl="0" algn="justLow" defTabSz="914400" eaLnBrk="0" fontAlgn="base" hangingPunct="0">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Button </a:t>
            </a:r>
            <a:r>
              <a:rPr lang="en-US" altLang="en-US" dirty="0" err="1">
                <a:solidFill>
                  <a:srgbClr val="000000"/>
                </a:solidFill>
                <a:latin typeface="Consolas" panose="020B0609020204030204" pitchFamily="49" charset="0"/>
                <a:cs typeface="Consolas" panose="020B0609020204030204" pitchFamily="49" charset="0"/>
              </a:rPr>
              <a:t>btnColor</a:t>
            </a:r>
            <a:r>
              <a:rPr lang="en-US" altLang="en-US" dirty="0">
                <a:solidFill>
                  <a:srgbClr val="000000"/>
                </a:solidFill>
                <a:latin typeface="Consolas" panose="020B0609020204030204" pitchFamily="49" charset="0"/>
                <a:cs typeface="Consolas" panose="020B0609020204030204" pitchFamily="49" charset="0"/>
              </a:rPr>
              <a:t> = new Button("Red"); </a:t>
            </a:r>
            <a:r>
              <a:rPr lang="en-US" altLang="en-US" dirty="0">
                <a:solidFill>
                  <a:srgbClr val="009900"/>
                </a:solidFill>
                <a:latin typeface="Consolas" panose="020B0609020204030204" pitchFamily="49" charset="0"/>
                <a:cs typeface="Consolas" panose="020B0609020204030204" pitchFamily="49" charset="0"/>
              </a:rPr>
              <a:t>// Declare and allocate a Button instance called </a:t>
            </a:r>
            <a:r>
              <a:rPr lang="en-US" altLang="en-US" dirty="0" err="1">
                <a:solidFill>
                  <a:srgbClr val="009900"/>
                </a:solidFill>
                <a:latin typeface="Consolas" panose="020B0609020204030204" pitchFamily="49" charset="0"/>
                <a:cs typeface="Consolas" panose="020B0609020204030204" pitchFamily="49" charset="0"/>
              </a:rPr>
              <a:t>btnColor</a:t>
            </a:r>
            <a:r>
              <a:rPr lang="en-US" altLang="en-US" dirty="0">
                <a:solidFill>
                  <a:srgbClr val="000000"/>
                </a:solidFill>
                <a:latin typeface="Consolas" panose="020B0609020204030204" pitchFamily="49" charset="0"/>
                <a:cs typeface="Consolas" panose="020B0609020204030204" pitchFamily="49" charset="0"/>
              </a:rPr>
              <a:t> add(</a:t>
            </a:r>
            <a:r>
              <a:rPr lang="en-US" altLang="en-US" dirty="0" err="1">
                <a:solidFill>
                  <a:srgbClr val="000000"/>
                </a:solidFill>
                <a:latin typeface="Consolas" panose="020B0609020204030204" pitchFamily="49" charset="0"/>
                <a:cs typeface="Consolas" panose="020B0609020204030204" pitchFamily="49" charset="0"/>
              </a:rPr>
              <a:t>btnColor</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9900"/>
                </a:solidFill>
                <a:latin typeface="Consolas" panose="020B0609020204030204" pitchFamily="49" charset="0"/>
                <a:cs typeface="Consolas" panose="020B0609020204030204" pitchFamily="49" charset="0"/>
              </a:rPr>
              <a:t>// "this" Container adds the Button</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a:solidFill>
                  <a:srgbClr val="000000"/>
                </a:solidFill>
                <a:latin typeface="Consolas" panose="020B0609020204030204" pitchFamily="49" charset="0"/>
                <a:cs typeface="Consolas" panose="020B0609020204030204" pitchFamily="49" charset="0"/>
              </a:rPr>
              <a:t>btnColor.setLabel</a:t>
            </a:r>
            <a:r>
              <a:rPr lang="en-US" altLang="en-US" dirty="0">
                <a:solidFill>
                  <a:srgbClr val="000000"/>
                </a:solidFill>
                <a:latin typeface="Consolas" panose="020B0609020204030204" pitchFamily="49" charset="0"/>
                <a:cs typeface="Consolas" panose="020B0609020204030204" pitchFamily="49" charset="0"/>
              </a:rPr>
              <a:t>("Green"); </a:t>
            </a:r>
            <a:r>
              <a:rPr lang="en-US" altLang="en-US" dirty="0">
                <a:solidFill>
                  <a:srgbClr val="009900"/>
                </a:solidFill>
                <a:latin typeface="Consolas" panose="020B0609020204030204" pitchFamily="49" charset="0"/>
                <a:cs typeface="Consolas" panose="020B0609020204030204" pitchFamily="49" charset="0"/>
              </a:rPr>
              <a:t>// Change the button's label</a:t>
            </a:r>
            <a:r>
              <a:rPr lang="en-US" altLang="en-US" dirty="0">
                <a:solidFill>
                  <a:srgbClr val="000000"/>
                </a:solidFill>
                <a:latin typeface="Consolas" panose="020B0609020204030204" pitchFamily="49" charset="0"/>
                <a:cs typeface="Consolas" panose="020B0609020204030204" pitchFamily="49" charset="0"/>
              </a:rPr>
              <a:t> </a:t>
            </a:r>
          </a:p>
          <a:p>
            <a:pPr lvl="0" algn="justLow" defTabSz="914400" eaLnBrk="0" fontAlgn="base" hangingPunct="0">
              <a:spcBef>
                <a:spcPct val="0"/>
              </a:spcBef>
              <a:spcAft>
                <a:spcPct val="0"/>
              </a:spcAft>
            </a:pPr>
            <a:r>
              <a:rPr lang="en-US" altLang="en-US" dirty="0" err="1">
                <a:solidFill>
                  <a:srgbClr val="000000"/>
                </a:solidFill>
                <a:latin typeface="Consolas" panose="020B0609020204030204" pitchFamily="49" charset="0"/>
                <a:cs typeface="Consolas" panose="020B0609020204030204" pitchFamily="49" charset="0"/>
              </a:rPr>
              <a:t>btnColor.getLabel</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9900"/>
                </a:solidFill>
                <a:latin typeface="Consolas" panose="020B0609020204030204" pitchFamily="49" charset="0"/>
                <a:cs typeface="Consolas" panose="020B0609020204030204" pitchFamily="49" charset="0"/>
              </a:rPr>
              <a:t>// Read the button's label</a:t>
            </a:r>
            <a:r>
              <a:rPr lang="en-US" altLang="en-US" dirty="0">
                <a:solidFill>
                  <a:srgbClr val="000000"/>
                </a:solidFill>
                <a:latin typeface="Consolas" panose="020B0609020204030204" pitchFamily="49" charset="0"/>
                <a:cs typeface="Consolas" panose="020B0609020204030204" pitchFamily="49" charset="0"/>
              </a:rPr>
              <a:t> </a:t>
            </a:r>
          </a:p>
          <a:p>
            <a:pPr lvl="0" algn="justLow" defTabSz="914400" eaLnBrk="0" fontAlgn="base" hangingPunct="0">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 add(Button("Blue")); </a:t>
            </a:r>
            <a:r>
              <a:rPr lang="en-US" altLang="en-US" dirty="0">
                <a:solidFill>
                  <a:srgbClr val="009900"/>
                </a:solidFill>
                <a:latin typeface="Consolas" panose="020B0609020204030204" pitchFamily="49" charset="0"/>
                <a:cs typeface="Consolas" panose="020B0609020204030204" pitchFamily="49" charset="0"/>
              </a:rPr>
              <a:t>// Create an anonymous Button. It CANNOT be referenced later</a:t>
            </a:r>
            <a:r>
              <a:rPr lang="en-US" altLang="en-US" sz="3200" dirty="0"/>
              <a:t> </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2586643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431623" y="1163520"/>
            <a:ext cx="10531830" cy="5824134"/>
          </a:xfrm>
          <a:prstGeom prst="rect">
            <a:avLst/>
          </a:prstGeom>
        </p:spPr>
        <p:txBody>
          <a:bodyPr>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170000"/>
              </a:lnSpc>
            </a:pPr>
            <a:r>
              <a:rPr lang="en-US" sz="4200" b="1" dirty="0">
                <a:latin typeface="Times New Roman" panose="02020603050405020304" pitchFamily="18" charset="0"/>
                <a:cs typeface="Times New Roman" panose="02020603050405020304" pitchFamily="18" charset="0"/>
              </a:rPr>
              <a:t>java Swing </a:t>
            </a:r>
            <a:r>
              <a:rPr lang="en-US" sz="4200" dirty="0">
                <a:latin typeface="Times New Roman" panose="02020603050405020304" pitchFamily="18" charset="0"/>
                <a:cs typeface="Times New Roman" panose="02020603050405020304" pitchFamily="18" charset="0"/>
              </a:rPr>
              <a:t>is a part of Java Foundation Classes (JFC) that  is </a:t>
            </a:r>
            <a:r>
              <a:rPr lang="en-US" sz="4200" i="1" dirty="0">
                <a:latin typeface="Times New Roman" panose="02020603050405020304" pitchFamily="18" charset="0"/>
                <a:cs typeface="Times New Roman" panose="02020603050405020304" pitchFamily="18" charset="0"/>
              </a:rPr>
              <a:t>used to create GUI </a:t>
            </a:r>
            <a:r>
              <a:rPr lang="en-US" sz="4200" b="1" i="1" dirty="0">
                <a:latin typeface="Times New Roman" panose="02020603050405020304" pitchFamily="18" charset="0"/>
                <a:cs typeface="Times New Roman" panose="02020603050405020304" pitchFamily="18" charset="0"/>
              </a:rPr>
              <a:t>OR</a:t>
            </a:r>
            <a:r>
              <a:rPr lang="en-US" sz="4200" i="1" dirty="0">
                <a:latin typeface="Times New Roman" panose="02020603050405020304" pitchFamily="18" charset="0"/>
                <a:cs typeface="Times New Roman" panose="02020603050405020304" pitchFamily="18" charset="0"/>
              </a:rPr>
              <a:t> window-based applications</a:t>
            </a:r>
            <a:r>
              <a:rPr lang="en-US" sz="4200" dirty="0">
                <a:latin typeface="Times New Roman" panose="02020603050405020304" pitchFamily="18" charset="0"/>
                <a:cs typeface="Times New Roman" panose="02020603050405020304" pitchFamily="18" charset="0"/>
              </a:rPr>
              <a:t>. </a:t>
            </a:r>
          </a:p>
          <a:p>
            <a:pPr>
              <a:lnSpc>
                <a:spcPct val="170000"/>
              </a:lnSpc>
            </a:pPr>
            <a:r>
              <a:rPr lang="en-US" sz="4200" dirty="0">
                <a:latin typeface="Times New Roman" panose="02020603050405020304" pitchFamily="18" charset="0"/>
                <a:cs typeface="Times New Roman" panose="02020603050405020304" pitchFamily="18" charset="0"/>
              </a:rPr>
              <a:t>The </a:t>
            </a:r>
            <a:r>
              <a:rPr lang="en-US" sz="4200" b="1" dirty="0" err="1">
                <a:latin typeface="Times New Roman" panose="02020603050405020304" pitchFamily="18" charset="0"/>
                <a:cs typeface="Times New Roman" panose="02020603050405020304" pitchFamily="18" charset="0"/>
              </a:rPr>
              <a:t>javax.swing</a:t>
            </a:r>
            <a:r>
              <a:rPr lang="en-US" sz="4200" dirty="0">
                <a:latin typeface="Times New Roman" panose="02020603050405020304" pitchFamily="18" charset="0"/>
                <a:cs typeface="Times New Roman" panose="02020603050405020304" pitchFamily="18" charset="0"/>
              </a:rPr>
              <a:t> package provides classes for java swing API such as </a:t>
            </a:r>
            <a:r>
              <a:rPr lang="en-US" sz="4200" dirty="0" err="1">
                <a:latin typeface="Times New Roman" panose="02020603050405020304" pitchFamily="18" charset="0"/>
                <a:cs typeface="Times New Roman" panose="02020603050405020304" pitchFamily="18" charset="0"/>
              </a:rPr>
              <a:t>JButton</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JTextField</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JTextArea</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JRadioButton</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JCheckbox</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JMenu</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JColorChooser</a:t>
            </a:r>
            <a:r>
              <a:rPr lang="en-US" sz="4200" dirty="0">
                <a:latin typeface="Times New Roman" panose="02020603050405020304" pitchFamily="18" charset="0"/>
                <a:cs typeface="Times New Roman" panose="02020603050405020304" pitchFamily="18" charset="0"/>
              </a:rPr>
              <a:t> etc.</a:t>
            </a:r>
          </a:p>
          <a:p>
            <a:pPr>
              <a:lnSpc>
                <a:spcPct val="170000"/>
              </a:lnSpc>
            </a:pPr>
            <a:r>
              <a:rPr lang="en-US" sz="4200">
                <a:latin typeface="Times New Roman" panose="02020603050405020304" pitchFamily="18" charset="0"/>
                <a:cs typeface="Times New Roman" panose="02020603050405020304" pitchFamily="18" charset="0"/>
              </a:rPr>
              <a:t>Unlike </a:t>
            </a:r>
            <a:r>
              <a:rPr lang="en-US" sz="4200" dirty="0">
                <a:latin typeface="Times New Roman" panose="02020603050405020304" pitchFamily="18" charset="0"/>
                <a:cs typeface="Times New Roman" panose="02020603050405020304" pitchFamily="18" charset="0"/>
              </a:rPr>
              <a:t>AWT, Java Swing provides platform-independent and lightweight components.</a:t>
            </a:r>
          </a:p>
          <a:p>
            <a:pPr>
              <a:lnSpc>
                <a:spcPct val="170000"/>
              </a:lnSpc>
            </a:pPr>
            <a:r>
              <a:rPr lang="en-US" sz="4200" b="1" dirty="0">
                <a:latin typeface="Times New Roman" panose="02020603050405020304" pitchFamily="18" charset="0"/>
                <a:cs typeface="Times New Roman" panose="02020603050405020304" pitchFamily="18" charset="0"/>
              </a:rPr>
              <a:t>JFC-Java’ libraries for cross platform GUI development.</a:t>
            </a:r>
          </a:p>
          <a:p>
            <a:pPr>
              <a:lnSpc>
                <a:spcPct val="170000"/>
              </a:lnSpc>
            </a:pPr>
            <a:r>
              <a:rPr lang="en-US" sz="4200" dirty="0">
                <a:latin typeface="Times New Roman" panose="02020603050405020304" pitchFamily="18" charset="0"/>
                <a:cs typeface="Times New Roman" panose="02020603050405020304" pitchFamily="18" charset="0"/>
              </a:rPr>
              <a:t>The Java Foundation Classes (JFC) are a set of GUI components which simplify the development of desktop applications. other parts of JFC are java2D and Abstract window toolkit (AWT). </a:t>
            </a:r>
          </a:p>
          <a:p>
            <a:endParaRPr lang="en-US" sz="2200" dirty="0">
              <a:latin typeface="Times New Roman" panose="02020603050405020304" pitchFamily="18" charset="0"/>
              <a:cs typeface="Times New Roman" panose="02020603050405020304" pitchFamily="18" charset="0"/>
            </a:endParaRPr>
          </a:p>
          <a:p>
            <a:pPr>
              <a:buFont typeface="Wingdings 3" charset="2"/>
              <a:buNone/>
            </a:pPr>
            <a:r>
              <a:rPr lang="en-US" sz="2200" dirty="0">
                <a:latin typeface="Times New Roman" panose="02020603050405020304" pitchFamily="18" charset="0"/>
                <a:cs typeface="Times New Roman" panose="02020603050405020304" pitchFamily="18" charset="0"/>
              </a:rPr>
              <a:t>                        	</a:t>
            </a:r>
          </a:p>
          <a:p>
            <a:endParaRPr lang="en-US" sz="1600" dirty="0"/>
          </a:p>
        </p:txBody>
      </p:sp>
      <p:sp>
        <p:nvSpPr>
          <p:cNvPr id="3" name="Title 1"/>
          <p:cNvSpPr txBox="1">
            <a:spLocks/>
          </p:cNvSpPr>
          <p:nvPr/>
        </p:nvSpPr>
        <p:spPr>
          <a:xfrm>
            <a:off x="1154954" y="209393"/>
            <a:ext cx="8761413"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Overview of  Swing Components</a:t>
            </a:r>
          </a:p>
        </p:txBody>
      </p:sp>
    </p:spTree>
    <p:extLst>
      <p:ext uri="{BB962C8B-B14F-4D97-AF65-F5344CB8AC3E}">
        <p14:creationId xmlns:p14="http://schemas.microsoft.com/office/powerpoint/2010/main" val="2658213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095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p:nvPr/>
        </p:nvSpPr>
        <p:spPr>
          <a:xfrm>
            <a:off x="397604" y="90100"/>
            <a:ext cx="2579232" cy="461665"/>
          </a:xfrm>
          <a:prstGeom prst="rect">
            <a:avLst/>
          </a:prstGeom>
        </p:spPr>
        <p:txBody>
          <a:bodyPr wrap="none">
            <a:spAutoFit/>
          </a:bodyPr>
          <a:lstStyle/>
          <a:p>
            <a:r>
              <a:rPr lang="en-US" sz="2400" b="1" dirty="0">
                <a:solidFill>
                  <a:srgbClr val="0A8464"/>
                </a:solidFill>
                <a:latin typeface="Segoe UI" panose="020B0502040204020203" pitchFamily="34" charset="0"/>
              </a:rPr>
              <a:t>Swing's Features</a:t>
            </a:r>
            <a:endParaRPr lang="en-US" sz="2400" b="1" i="0" dirty="0">
              <a:solidFill>
                <a:srgbClr val="0A8464"/>
              </a:solidFill>
              <a:effectLst/>
              <a:latin typeface="Segoe UI" panose="020B0502040204020203" pitchFamily="34" charset="0"/>
            </a:endParaRPr>
          </a:p>
        </p:txBody>
      </p:sp>
      <p:sp>
        <p:nvSpPr>
          <p:cNvPr id="5" name="Rectangle 4"/>
          <p:cNvSpPr/>
          <p:nvPr/>
        </p:nvSpPr>
        <p:spPr>
          <a:xfrm>
            <a:off x="397603" y="551765"/>
            <a:ext cx="10042933" cy="873572"/>
          </a:xfrm>
          <a:prstGeom prst="rect">
            <a:avLst/>
          </a:prstGeom>
        </p:spPr>
        <p:txBody>
          <a:bodyPr wrap="square">
            <a:spAutoFit/>
          </a:bodyPr>
          <a:lstStyle/>
          <a:p>
            <a:pPr algn="just">
              <a:lnSpc>
                <a:spcPct val="150000"/>
              </a:lnSpc>
            </a:pPr>
            <a:r>
              <a:rPr lang="en-US" dirty="0">
                <a:solidFill>
                  <a:srgbClr val="000000"/>
                </a:solidFill>
                <a:latin typeface="Times New Roman" panose="02020603050405020304" pitchFamily="18" charset="0"/>
                <a:cs typeface="Times New Roman" panose="02020603050405020304" pitchFamily="18" charset="0"/>
              </a:rPr>
              <a:t>Swing is huge (consists of 18 packages of 737 classes as in JDK 1.8) . Compared with AWT, Swing provides a huge and comprehensive collection of reusable GUI components, as shown in the Figure below </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424" y="1425338"/>
            <a:ext cx="9062112" cy="5193826"/>
          </a:xfrm>
          <a:prstGeom prst="rect">
            <a:avLst/>
          </a:prstGeom>
        </p:spPr>
      </p:pic>
    </p:spTree>
    <p:extLst>
      <p:ext uri="{BB962C8B-B14F-4D97-AF65-F5344CB8AC3E}">
        <p14:creationId xmlns:p14="http://schemas.microsoft.com/office/powerpoint/2010/main" val="624486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803715" y="196226"/>
            <a:ext cx="11003400" cy="5476192"/>
          </a:xfrm>
          <a:prstGeom prst="rect">
            <a:avLst/>
          </a:prstGeom>
        </p:spPr>
        <p:txBody>
          <a:bodyPr/>
          <a:lstStyle/>
          <a:p>
            <a:r>
              <a:rPr lang="en-US" sz="1600" dirty="0"/>
              <a:t>	</a:t>
            </a:r>
          </a:p>
          <a:p>
            <a:endParaRPr lang="en-US" sz="1100" b="1" dirty="0"/>
          </a:p>
        </p:txBody>
      </p:sp>
      <p:pic>
        <p:nvPicPr>
          <p:cNvPr id="6" name="Picture 5" descr="swinghierarchy.jpg"/>
          <p:cNvPicPr>
            <a:picLocks noChangeAspect="1"/>
          </p:cNvPicPr>
          <p:nvPr/>
        </p:nvPicPr>
        <p:blipFill>
          <a:blip r:embed="rId2"/>
          <a:stretch>
            <a:fillRect/>
          </a:stretch>
        </p:blipFill>
        <p:spPr>
          <a:xfrm>
            <a:off x="53789" y="347384"/>
            <a:ext cx="11725835" cy="6255122"/>
          </a:xfrm>
          <a:prstGeom prst="rect">
            <a:avLst/>
          </a:prstGeom>
        </p:spPr>
      </p:pic>
      <p:sp>
        <p:nvSpPr>
          <p:cNvPr id="7" name="TextBox 6"/>
          <p:cNvSpPr txBox="1"/>
          <p:nvPr/>
        </p:nvSpPr>
        <p:spPr>
          <a:xfrm>
            <a:off x="510988" y="551329"/>
            <a:ext cx="2151530" cy="1077218"/>
          </a:xfrm>
          <a:prstGeom prst="rect">
            <a:avLst/>
          </a:prstGeom>
          <a:noFill/>
        </p:spPr>
        <p:txBody>
          <a:bodyPr wrap="square" rtlCol="0">
            <a:spAutoFit/>
          </a:bodyPr>
          <a:lstStyle/>
          <a:p>
            <a:r>
              <a:rPr lang="en-US" sz="3200" b="1" dirty="0"/>
              <a:t>Swing hierarchy</a:t>
            </a:r>
          </a:p>
        </p:txBody>
      </p:sp>
      <p:cxnSp>
        <p:nvCxnSpPr>
          <p:cNvPr id="9" name="Straight Arrow Connector 8"/>
          <p:cNvCxnSpPr/>
          <p:nvPr/>
        </p:nvCxnSpPr>
        <p:spPr>
          <a:xfrm>
            <a:off x="2286000" y="1169894"/>
            <a:ext cx="14253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7300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636339" y="276416"/>
            <a:ext cx="11555661" cy="6329099"/>
          </a:xfrm>
          <a:prstGeom prst="rect">
            <a:avLst/>
          </a:prstGeom>
        </p:spPr>
        <p:txBody>
          <a:bodyPr>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3800" b="1" dirty="0">
                <a:latin typeface="Times New Roman" panose="02020603050405020304" pitchFamily="18" charset="0"/>
                <a:cs typeface="Times New Roman" panose="02020603050405020304" pitchFamily="18" charset="0"/>
              </a:rPr>
              <a:t>Objective: Introduction to GUI in Java : </a:t>
            </a:r>
          </a:p>
          <a:p>
            <a:pPr algn="just">
              <a:lnSpc>
                <a:spcPct val="150000"/>
              </a:lnSpc>
            </a:pPr>
            <a:r>
              <a:rPr lang="en-US" sz="2800" b="1" dirty="0">
                <a:latin typeface="Times New Roman" panose="02020603050405020304" pitchFamily="18" charset="0"/>
                <a:cs typeface="Times New Roman" panose="02020603050405020304" pitchFamily="18" charset="0"/>
              </a:rPr>
              <a:t>GUI Graphical User Interface  </a:t>
            </a:r>
            <a:r>
              <a:rPr lang="en-US" sz="2800" dirty="0">
                <a:latin typeface="Times New Roman" panose="02020603050405020304" pitchFamily="18" charset="0"/>
                <a:cs typeface="Times New Roman" panose="02020603050405020304" pitchFamily="18" charset="0"/>
              </a:rPr>
              <a:t>presents a user-friendly environment and mechanism for interacting with an application.</a:t>
            </a:r>
          </a:p>
          <a:p>
            <a:pPr algn="just">
              <a:lnSpc>
                <a:spcPct val="150000"/>
              </a:lnSpc>
            </a:pPr>
            <a:r>
              <a:rPr lang="en-US" sz="2800" dirty="0">
                <a:latin typeface="Times New Roman" panose="02020603050405020304" pitchFamily="18" charset="0"/>
                <a:cs typeface="Times New Roman" panose="02020603050405020304" pitchFamily="18" charset="0"/>
              </a:rPr>
              <a:t>A GUI gives an application a distinctive “look” and “feel”.</a:t>
            </a:r>
          </a:p>
          <a:p>
            <a:pPr algn="just">
              <a:lnSpc>
                <a:spcPct val="150000"/>
              </a:lnSpc>
            </a:pPr>
            <a:r>
              <a:rPr lang="en-US" sz="2800" dirty="0">
                <a:latin typeface="Times New Roman" panose="02020603050405020304" pitchFamily="18" charset="0"/>
                <a:cs typeface="Times New Roman" panose="02020603050405020304" pitchFamily="18" charset="0"/>
              </a:rPr>
              <a:t>These GUIs are built from </a:t>
            </a:r>
            <a:r>
              <a:rPr lang="en-US" sz="2800" b="1" dirty="0">
                <a:latin typeface="Times New Roman" panose="02020603050405020304" pitchFamily="18" charset="0"/>
                <a:cs typeface="Times New Roman" panose="02020603050405020304" pitchFamily="18" charset="0"/>
              </a:rPr>
              <a:t>GUI</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components</a:t>
            </a:r>
            <a:r>
              <a:rPr lang="en-US" sz="2800" dirty="0">
                <a:latin typeface="Times New Roman" panose="02020603050405020304" pitchFamily="18" charset="0"/>
                <a:cs typeface="Times New Roman" panose="02020603050405020304" pitchFamily="18" charset="0"/>
              </a:rPr>
              <a:t>.</a:t>
            </a:r>
          </a:p>
          <a:p>
            <a:pPr algn="just">
              <a:lnSpc>
                <a:spcPct val="150000"/>
              </a:lnSpc>
            </a:pPr>
            <a:r>
              <a:rPr lang="en-US" sz="2800" dirty="0"/>
              <a:t>There are three sets of Java APIs for graphics programming: </a:t>
            </a:r>
          </a:p>
          <a:p>
            <a:pPr algn="just">
              <a:lnSpc>
                <a:spcPct val="150000"/>
              </a:lnSpc>
            </a:pPr>
            <a:r>
              <a:rPr lang="en-US" sz="2800" b="1" dirty="0">
                <a:latin typeface="Times New Roman" panose="02020603050405020304" pitchFamily="18" charset="0"/>
                <a:cs typeface="Times New Roman" panose="02020603050405020304" pitchFamily="18" charset="0"/>
              </a:rPr>
              <a:t>AWT</a:t>
            </a:r>
            <a:r>
              <a:rPr lang="en-US" sz="2800" dirty="0">
                <a:latin typeface="Times New Roman" panose="02020603050405020304" pitchFamily="18" charset="0"/>
                <a:cs typeface="Times New Roman" panose="02020603050405020304" pitchFamily="18" charset="0"/>
              </a:rPr>
              <a:t> Abstract Windows Tool kit in package </a:t>
            </a:r>
            <a:r>
              <a:rPr lang="en-US" sz="2800" b="1" dirty="0" err="1">
                <a:latin typeface="Times New Roman" panose="02020603050405020304" pitchFamily="18" charset="0"/>
                <a:cs typeface="Times New Roman" panose="02020603050405020304" pitchFamily="18" charset="0"/>
              </a:rPr>
              <a:t>java.awt</a:t>
            </a:r>
            <a:endParaRPr lang="en-US" sz="2800" b="1" dirty="0">
              <a:latin typeface="Times New Roman" panose="02020603050405020304" pitchFamily="18" charset="0"/>
              <a:cs typeface="Times New Roman" panose="02020603050405020304" pitchFamily="18" charset="0"/>
            </a:endParaRPr>
          </a:p>
          <a:p>
            <a:pPr algn="just">
              <a:lnSpc>
                <a:spcPct val="150000"/>
              </a:lnSpc>
            </a:pPr>
            <a:r>
              <a:rPr lang="en-US" sz="2800" b="1" dirty="0">
                <a:latin typeface="Times New Roman" panose="02020603050405020304" pitchFamily="18" charset="0"/>
                <a:cs typeface="Times New Roman" panose="02020603050405020304" pitchFamily="18" charset="0"/>
              </a:rPr>
              <a:t>Swing </a:t>
            </a:r>
            <a:r>
              <a:rPr lang="en-US" sz="2800" dirty="0">
                <a:latin typeface="Times New Roman" panose="02020603050405020304" pitchFamily="18" charset="0"/>
                <a:cs typeface="Times New Roman" panose="02020603050405020304" pitchFamily="18" charset="0"/>
              </a:rPr>
              <a:t>in package </a:t>
            </a:r>
            <a:r>
              <a:rPr lang="en-US" sz="2800" b="1" dirty="0" err="1">
                <a:latin typeface="Times New Roman" panose="02020603050405020304" pitchFamily="18" charset="0"/>
                <a:cs typeface="Times New Roman" panose="02020603050405020304" pitchFamily="18" charset="0"/>
              </a:rPr>
              <a:t>javax.swing</a:t>
            </a:r>
            <a:r>
              <a:rPr lang="en-US" sz="2800" b="1" dirty="0">
                <a:latin typeface="Times New Roman" panose="02020603050405020304" pitchFamily="18" charset="0"/>
                <a:cs typeface="Times New Roman" panose="02020603050405020304" pitchFamily="18" charset="0"/>
              </a:rPr>
              <a:t>  and </a:t>
            </a:r>
            <a:r>
              <a:rPr lang="en-US" sz="2800" dirty="0"/>
              <a:t>  </a:t>
            </a:r>
            <a:r>
              <a:rPr lang="en-US" sz="2800" b="1" dirty="0"/>
              <a:t>JavaFX</a:t>
            </a:r>
            <a:r>
              <a:rPr lang="en-US" sz="2800" dirty="0"/>
              <a:t>. </a:t>
            </a:r>
          </a:p>
          <a:p>
            <a:pPr algn="just">
              <a:lnSpc>
                <a:spcPct val="150000"/>
              </a:lnSpc>
            </a:pPr>
            <a:r>
              <a:rPr lang="en-US" sz="2800" dirty="0">
                <a:latin typeface="Times New Roman" panose="02020603050405020304" pitchFamily="18" charset="0"/>
                <a:cs typeface="Times New Roman" panose="02020603050405020304" pitchFamily="18" charset="0"/>
              </a:rPr>
              <a:t>AWT, Swing JavaFX are used for building graphical user interfaces (GUIs) in java.</a:t>
            </a:r>
          </a:p>
          <a:p>
            <a:pPr algn="just">
              <a:lnSpc>
                <a:spcPct val="150000"/>
              </a:lnSpc>
            </a:pPr>
            <a:endParaRPr lang="en-US" sz="2800" dirty="0"/>
          </a:p>
          <a:p>
            <a:pPr algn="just">
              <a:lnSpc>
                <a:spcPct val="150000"/>
              </a:lnSpc>
            </a:pPr>
            <a:endParaRPr lang="en-US" sz="2800" dirty="0">
              <a:latin typeface="Times New Roman" panose="02020603050405020304" pitchFamily="18"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2995443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Difference between AWT and Swing</a:t>
            </a:r>
            <a:br>
              <a:rPr lang="en-US" sz="3200" b="1" dirty="0"/>
            </a:br>
            <a:endParaRPr lang="en-US" sz="3200" dirty="0"/>
          </a:p>
        </p:txBody>
      </p:sp>
      <p:sp>
        <p:nvSpPr>
          <p:cNvPr id="7" name="Content Placeholder 6"/>
          <p:cNvSpPr>
            <a:spLocks noGrp="1"/>
          </p:cNvSpPr>
          <p:nvPr>
            <p:ph idx="1"/>
          </p:nvPr>
        </p:nvSpPr>
        <p:spPr>
          <a:xfrm>
            <a:off x="1154954" y="2282638"/>
            <a:ext cx="8892015" cy="4312472"/>
          </a:xfrm>
        </p:spPr>
        <p:txBody>
          <a:bodyPr>
            <a:normAutofit/>
          </a:bodyPr>
          <a:lstStyle/>
          <a:p>
            <a:endParaRPr lang="en-US" sz="3400" b="1" u="sng" dirty="0"/>
          </a:p>
          <a:p>
            <a:endParaRPr lang="en-US" dirty="0"/>
          </a:p>
          <a:p>
            <a:pPr>
              <a:buNone/>
            </a:pPr>
            <a:r>
              <a:rPr lang="en-US" dirty="0"/>
              <a:t>    		                             	</a:t>
            </a:r>
          </a:p>
          <a:p>
            <a:endParaRPr lang="en-US" dirty="0"/>
          </a:p>
        </p:txBody>
      </p:sp>
      <p:pic>
        <p:nvPicPr>
          <p:cNvPr id="4" name="Picture 3" descr="Untitled.png"/>
          <p:cNvPicPr>
            <a:picLocks noChangeAspect="1"/>
          </p:cNvPicPr>
          <p:nvPr/>
        </p:nvPicPr>
        <p:blipFill>
          <a:blip r:embed="rId2"/>
          <a:stretch>
            <a:fillRect/>
          </a:stretch>
        </p:blipFill>
        <p:spPr>
          <a:xfrm>
            <a:off x="1250575" y="2312670"/>
            <a:ext cx="9251577" cy="4262941"/>
          </a:xfrm>
          <a:prstGeom prst="rect">
            <a:avLst/>
          </a:prstGeom>
        </p:spPr>
      </p:pic>
    </p:spTree>
    <p:extLst>
      <p:ext uri="{BB962C8B-B14F-4D97-AF65-F5344CB8AC3E}">
        <p14:creationId xmlns:p14="http://schemas.microsoft.com/office/powerpoint/2010/main" val="3911505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1969" y="0"/>
            <a:ext cx="11500515" cy="6417141"/>
          </a:xfrm>
          <a:prstGeom prst="rect">
            <a:avLst/>
          </a:prstGeom>
        </p:spPr>
        <p:txBody>
          <a:bodyPr wrap="square">
            <a:spAutoFit/>
          </a:bodyPr>
          <a:lstStyle/>
          <a:p>
            <a:pPr lvl="0" algn="just" defTabSz="914400" eaLnBrk="0" fontAlgn="base" hangingPunct="0">
              <a:lnSpc>
                <a:spcPct val="150000"/>
              </a:lnSpc>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The main features of Swing are:</a:t>
            </a:r>
            <a:endParaRPr lang="en-US" altLang="en-US" sz="2800" dirty="0"/>
          </a:p>
          <a:p>
            <a:pPr lvl="0" algn="just" defTabSz="914400" eaLnBrk="0" fontAlgn="base" hangingPunct="0">
              <a:lnSpc>
                <a:spcPct val="150000"/>
              </a:lnSpc>
              <a:spcBef>
                <a:spcPct val="0"/>
              </a:spcBef>
              <a:spcAft>
                <a:spcPct val="0"/>
              </a:spcAft>
              <a:buFontTx/>
              <a:buAutoNum type="arabicPeriod"/>
            </a:pPr>
            <a:r>
              <a:rPr lang="en-US" altLang="en-US" dirty="0">
                <a:solidFill>
                  <a:srgbClr val="000000"/>
                </a:solidFill>
                <a:latin typeface="Segoe UI" panose="020B0502040204020203" pitchFamily="34" charset="0"/>
                <a:cs typeface="Segoe UI" panose="020B0502040204020203" pitchFamily="34" charset="0"/>
              </a:rPr>
              <a:t>Swing is written in pure Java (except a few classes) and therefore is 100% portable.</a:t>
            </a:r>
          </a:p>
          <a:p>
            <a:pPr lvl="0" algn="just" defTabSz="914400" eaLnBrk="0" fontAlgn="base" hangingPunct="0">
              <a:lnSpc>
                <a:spcPct val="150000"/>
              </a:lnSpc>
              <a:spcBef>
                <a:spcPct val="0"/>
              </a:spcBef>
              <a:spcAft>
                <a:spcPct val="0"/>
              </a:spcAft>
              <a:buFontTx/>
              <a:buAutoNum type="arabicPeriod" startAt="2"/>
            </a:pPr>
            <a:r>
              <a:rPr lang="en-US" altLang="en-US" dirty="0">
                <a:solidFill>
                  <a:srgbClr val="000000"/>
                </a:solidFill>
                <a:latin typeface="Segoe UI" panose="020B0502040204020203" pitchFamily="34" charset="0"/>
                <a:cs typeface="Segoe UI" panose="020B0502040204020203" pitchFamily="34" charset="0"/>
              </a:rPr>
              <a:t>Swing components are </a:t>
            </a:r>
            <a:r>
              <a:rPr lang="en-US" altLang="en-US" i="1" dirty="0">
                <a:solidFill>
                  <a:srgbClr val="000000"/>
                </a:solidFill>
                <a:latin typeface="Segoe UI" panose="020B0502040204020203" pitchFamily="34" charset="0"/>
                <a:cs typeface="Segoe UI" panose="020B0502040204020203" pitchFamily="34" charset="0"/>
              </a:rPr>
              <a:t>lightweight</a:t>
            </a:r>
            <a:r>
              <a:rPr lang="en-US" altLang="en-US" dirty="0">
                <a:solidFill>
                  <a:srgbClr val="000000"/>
                </a:solidFill>
                <a:latin typeface="Segoe UI" panose="020B0502040204020203" pitchFamily="34" charset="0"/>
                <a:cs typeface="Segoe UI" panose="020B0502040204020203" pitchFamily="34" charset="0"/>
              </a:rPr>
              <a:t>. The AWT components are </a:t>
            </a:r>
            <a:r>
              <a:rPr lang="en-US" altLang="en-US" i="1" dirty="0">
                <a:solidFill>
                  <a:srgbClr val="000000"/>
                </a:solidFill>
                <a:latin typeface="Segoe UI" panose="020B0502040204020203" pitchFamily="34" charset="0"/>
                <a:cs typeface="Segoe UI" panose="020B0502040204020203" pitchFamily="34" charset="0"/>
              </a:rPr>
              <a:t>heavyweight</a:t>
            </a:r>
            <a:r>
              <a:rPr lang="en-US" altLang="en-US" dirty="0">
                <a:solidFill>
                  <a:srgbClr val="000000"/>
                </a:solidFill>
                <a:latin typeface="Segoe UI" panose="020B0502040204020203" pitchFamily="34" charset="0"/>
                <a:cs typeface="Segoe UI" panose="020B0502040204020203" pitchFamily="34" charset="0"/>
              </a:rPr>
              <a:t> (in terms of system resource utilization).</a:t>
            </a:r>
          </a:p>
          <a:p>
            <a:pPr lvl="0" algn="just" defTabSz="914400" eaLnBrk="0" fontAlgn="base" hangingPunct="0">
              <a:lnSpc>
                <a:spcPct val="150000"/>
              </a:lnSpc>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 AWT components rely heavily on the underlying windowing subsystem of the native operating system. </a:t>
            </a:r>
          </a:p>
          <a:p>
            <a:pPr lvl="0" algn="just" defTabSz="914400" eaLnBrk="0" fontAlgn="base" hangingPunct="0">
              <a:lnSpc>
                <a:spcPct val="150000"/>
              </a:lnSpc>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For example, an AWT button ties to an actual button in the underlying native windowing subsystem, and relies on the native windowing subsystem for their rendering and processing. </a:t>
            </a:r>
          </a:p>
          <a:p>
            <a:pPr lvl="0" algn="just" defTabSz="914400" eaLnBrk="0" fontAlgn="base" hangingPunct="0">
              <a:lnSpc>
                <a:spcPct val="150000"/>
              </a:lnSpc>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Swing components (</a:t>
            </a:r>
            <a:r>
              <a:rPr lang="en-US" altLang="en-US" dirty="0" err="1">
                <a:solidFill>
                  <a:srgbClr val="000000"/>
                </a:solidFill>
                <a:latin typeface="Consolas" panose="020B0609020204030204" pitchFamily="49" charset="0"/>
                <a:cs typeface="Consolas" panose="020B0609020204030204" pitchFamily="49" charset="0"/>
              </a:rPr>
              <a:t>JComponent</a:t>
            </a:r>
            <a:r>
              <a:rPr lang="en-US" altLang="en-US" dirty="0" err="1">
                <a:solidFill>
                  <a:srgbClr val="000000"/>
                </a:solidFill>
                <a:latin typeface="Segoe UI" panose="020B0502040204020203" pitchFamily="34" charset="0"/>
                <a:cs typeface="Segoe UI" panose="020B0502040204020203" pitchFamily="34" charset="0"/>
              </a:rPr>
              <a:t>s</a:t>
            </a:r>
            <a:r>
              <a:rPr lang="en-US" altLang="en-US" dirty="0">
                <a:solidFill>
                  <a:srgbClr val="000000"/>
                </a:solidFill>
                <a:latin typeface="Segoe UI" panose="020B0502040204020203" pitchFamily="34" charset="0"/>
                <a:cs typeface="Segoe UI" panose="020B0502040204020203" pitchFamily="34" charset="0"/>
              </a:rPr>
              <a:t>) are written in Java. They are generally not "weight-down" by complex GUI considerations imposed by the underlying windowing subsystem.</a:t>
            </a:r>
          </a:p>
          <a:p>
            <a:pPr lvl="0" algn="just" defTabSz="914400" eaLnBrk="0" fontAlgn="base" hangingPunct="0">
              <a:lnSpc>
                <a:spcPct val="150000"/>
              </a:lnSpc>
              <a:spcBef>
                <a:spcPct val="0"/>
              </a:spcBef>
              <a:spcAft>
                <a:spcPct val="0"/>
              </a:spcAft>
              <a:buFontTx/>
              <a:buAutoNum type="arabicPeriod" startAt="3"/>
            </a:pPr>
            <a:r>
              <a:rPr lang="en-US" altLang="en-US" dirty="0">
                <a:solidFill>
                  <a:srgbClr val="000000"/>
                </a:solidFill>
                <a:latin typeface="Segoe UI" panose="020B0502040204020203" pitchFamily="34" charset="0"/>
                <a:cs typeface="Segoe UI" panose="020B0502040204020203" pitchFamily="34" charset="0"/>
              </a:rPr>
              <a:t>Swing components support </a:t>
            </a:r>
            <a:r>
              <a:rPr lang="en-US" altLang="en-US" i="1" dirty="0">
                <a:solidFill>
                  <a:srgbClr val="000000"/>
                </a:solidFill>
                <a:latin typeface="Segoe UI" panose="020B0502040204020203" pitchFamily="34" charset="0"/>
                <a:cs typeface="Segoe UI" panose="020B0502040204020203" pitchFamily="34" charset="0"/>
              </a:rPr>
              <a:t>pluggable look-and-feel</a:t>
            </a:r>
            <a:r>
              <a:rPr lang="en-US" altLang="en-US" dirty="0">
                <a:solidFill>
                  <a:srgbClr val="000000"/>
                </a:solidFill>
                <a:latin typeface="Segoe UI" panose="020B0502040204020203" pitchFamily="34" charset="0"/>
                <a:cs typeface="Segoe UI" panose="020B0502040204020203" pitchFamily="34" charset="0"/>
              </a:rPr>
              <a:t>. You can choose between </a:t>
            </a:r>
            <a:r>
              <a:rPr lang="en-US" altLang="en-US" i="1" dirty="0">
                <a:solidFill>
                  <a:srgbClr val="000000"/>
                </a:solidFill>
                <a:latin typeface="Segoe UI" panose="020B0502040204020203" pitchFamily="34" charset="0"/>
                <a:cs typeface="Segoe UI" panose="020B0502040204020203" pitchFamily="34" charset="0"/>
              </a:rPr>
              <a:t>Java look-and-feel</a:t>
            </a:r>
            <a:r>
              <a:rPr lang="en-US" altLang="en-US" dirty="0">
                <a:solidFill>
                  <a:srgbClr val="000000"/>
                </a:solidFill>
                <a:latin typeface="Segoe UI" panose="020B0502040204020203" pitchFamily="34" charset="0"/>
                <a:cs typeface="Segoe UI" panose="020B0502040204020203" pitchFamily="34" charset="0"/>
              </a:rPr>
              <a:t> and the </a:t>
            </a:r>
            <a:r>
              <a:rPr lang="en-US" altLang="en-US" i="1" dirty="0">
                <a:solidFill>
                  <a:srgbClr val="000000"/>
                </a:solidFill>
                <a:latin typeface="Segoe UI" panose="020B0502040204020203" pitchFamily="34" charset="0"/>
                <a:cs typeface="Segoe UI" panose="020B0502040204020203" pitchFamily="34" charset="0"/>
              </a:rPr>
              <a:t>look-and-feel of the underlying OS</a:t>
            </a:r>
            <a:r>
              <a:rPr lang="en-US" altLang="en-US" dirty="0">
                <a:solidFill>
                  <a:srgbClr val="000000"/>
                </a:solidFill>
                <a:latin typeface="Segoe UI" panose="020B0502040204020203" pitchFamily="34" charset="0"/>
                <a:cs typeface="Segoe UI" panose="020B0502040204020203" pitchFamily="34" charset="0"/>
              </a:rPr>
              <a:t> (e.g., Windows, UNIX or Mac). If the later is chosen, a Swing button runs on the Windows looks like a Windows' button and feels like a Window's button. Similarly, a Swing button runs on the UNIX looks like a UNIX's button and feels like a UNIX's button.</a:t>
            </a:r>
          </a:p>
          <a:p>
            <a:pPr lvl="0" algn="just" defTabSz="914400" eaLnBrk="0" fontAlgn="base" hangingPunct="0">
              <a:lnSpc>
                <a:spcPct val="150000"/>
              </a:lnSpc>
              <a:spcBef>
                <a:spcPct val="0"/>
              </a:spcBef>
              <a:spcAft>
                <a:spcPct val="0"/>
              </a:spcAft>
            </a:pPr>
            <a:endParaRPr lang="en-US" altLang="en-US" sz="4000" dirty="0">
              <a:latin typeface="Arial" panose="020B0604020202020204" pitchFamily="34" charset="0"/>
            </a:endParaRPr>
          </a:p>
        </p:txBody>
      </p:sp>
    </p:spTree>
    <p:extLst>
      <p:ext uri="{BB962C8B-B14F-4D97-AF65-F5344CB8AC3E}">
        <p14:creationId xmlns:p14="http://schemas.microsoft.com/office/powerpoint/2010/main" val="3989948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7187" y="286608"/>
            <a:ext cx="11584604" cy="6578221"/>
          </a:xfrm>
          <a:prstGeom prst="rect">
            <a:avLst/>
          </a:prstGeom>
        </p:spPr>
      </p:pic>
    </p:spTree>
    <p:extLst>
      <p:ext uri="{BB962C8B-B14F-4D97-AF65-F5344CB8AC3E}">
        <p14:creationId xmlns:p14="http://schemas.microsoft.com/office/powerpoint/2010/main" val="525491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095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AutoShape 2" descr="Swing_ContentPane.png"/>
          <p:cNvSpPr>
            <a:spLocks noChangeAspect="1" noChangeArrowheads="1"/>
          </p:cNvSpPr>
          <p:nvPr/>
        </p:nvSpPr>
        <p:spPr bwMode="auto">
          <a:xfrm>
            <a:off x="42863" y="-4413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347662" y="228599"/>
            <a:ext cx="10038283" cy="3785652"/>
          </a:xfrm>
          <a:prstGeom prst="rect">
            <a:avLst/>
          </a:prstGeom>
        </p:spPr>
        <p:txBody>
          <a:bodyPr wrap="square">
            <a:spAutoFit/>
          </a:bodyPr>
          <a:lstStyle/>
          <a:p>
            <a:pPr lvl="0" algn="justLow" defTabSz="914400" eaLnBrk="0" fontAlgn="base" hangingPunct="0">
              <a:spcBef>
                <a:spcPct val="0"/>
              </a:spcBef>
              <a:spcAft>
                <a:spcPct val="0"/>
              </a:spcAft>
            </a:pPr>
            <a:r>
              <a:rPr lang="en-US" altLang="en-US" sz="2400" b="1" dirty="0">
                <a:solidFill>
                  <a:srgbClr val="444444"/>
                </a:solidFill>
                <a:latin typeface="Segoe UI" panose="020B0502040204020203" pitchFamily="34" charset="0"/>
                <a:cs typeface="Segoe UI" panose="020B0502040204020203" pitchFamily="34" charset="0"/>
              </a:rPr>
              <a:t>Swing's Top-Level and Secondary Containers</a:t>
            </a:r>
          </a:p>
          <a:p>
            <a:pPr lvl="0" algn="justLow" defTabSz="914400" eaLnBrk="0" fontAlgn="base" hangingPunct="0">
              <a:lnSpc>
                <a:spcPct val="150000"/>
              </a:lnSpc>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Just like AWT application, a Swing application requires a </a:t>
            </a:r>
            <a:r>
              <a:rPr lang="en-US" altLang="en-US" i="1" dirty="0">
                <a:solidFill>
                  <a:srgbClr val="000000"/>
                </a:solidFill>
                <a:latin typeface="Segoe UI" panose="020B0502040204020203" pitchFamily="34" charset="0"/>
                <a:cs typeface="Segoe UI" panose="020B0502040204020203" pitchFamily="34" charset="0"/>
              </a:rPr>
              <a:t>top-level container</a:t>
            </a:r>
            <a:r>
              <a:rPr lang="en-US" altLang="en-US" dirty="0">
                <a:solidFill>
                  <a:srgbClr val="000000"/>
                </a:solidFill>
                <a:latin typeface="Segoe UI" panose="020B0502040204020203" pitchFamily="34" charset="0"/>
                <a:cs typeface="Segoe UI" panose="020B0502040204020203" pitchFamily="34" charset="0"/>
              </a:rPr>
              <a:t>. There are three top-level containers in Swing:</a:t>
            </a:r>
            <a:endParaRPr lang="en-US" altLang="en-US" sz="2800" dirty="0"/>
          </a:p>
          <a:p>
            <a:pPr lvl="0" algn="justLow" defTabSz="914400" eaLnBrk="0" fontAlgn="base" hangingPunct="0">
              <a:lnSpc>
                <a:spcPct val="150000"/>
              </a:lnSpc>
              <a:spcBef>
                <a:spcPct val="0"/>
              </a:spcBef>
              <a:spcAft>
                <a:spcPct val="0"/>
              </a:spcAft>
              <a:buFontTx/>
              <a:buAutoNum type="arabicPeriod"/>
            </a:pPr>
            <a:r>
              <a:rPr lang="en-US" altLang="en-US" dirty="0" err="1">
                <a:solidFill>
                  <a:srgbClr val="000000"/>
                </a:solidFill>
                <a:latin typeface="Consolas" panose="020B0609020204030204" pitchFamily="49" charset="0"/>
                <a:cs typeface="Consolas" panose="020B0609020204030204" pitchFamily="49" charset="0"/>
              </a:rPr>
              <a:t>JFrame</a:t>
            </a:r>
            <a:r>
              <a:rPr lang="en-US" altLang="en-US" dirty="0">
                <a:solidFill>
                  <a:srgbClr val="000000"/>
                </a:solidFill>
                <a:latin typeface="Segoe UI" panose="020B0502040204020203" pitchFamily="34" charset="0"/>
                <a:cs typeface="Segoe UI" panose="020B0502040204020203" pitchFamily="34" charset="0"/>
              </a:rPr>
              <a:t>: used for the application's main window (with an icon, a title, minimize/maximize/close buttons, an optional menu-bar, and a content-pane), as illustrated.</a:t>
            </a:r>
          </a:p>
          <a:p>
            <a:pPr lvl="0" algn="justLow" defTabSz="914400" eaLnBrk="0" fontAlgn="base" hangingPunct="0">
              <a:lnSpc>
                <a:spcPct val="150000"/>
              </a:lnSpc>
              <a:spcBef>
                <a:spcPct val="0"/>
              </a:spcBef>
              <a:spcAft>
                <a:spcPct val="0"/>
              </a:spcAft>
              <a:buFontTx/>
              <a:buAutoNum type="arabicPeriod" startAt="2"/>
            </a:pPr>
            <a:r>
              <a:rPr lang="en-US" altLang="en-US" dirty="0" err="1">
                <a:solidFill>
                  <a:srgbClr val="000000"/>
                </a:solidFill>
                <a:latin typeface="Consolas" panose="020B0609020204030204" pitchFamily="49" charset="0"/>
                <a:cs typeface="Consolas" panose="020B0609020204030204" pitchFamily="49" charset="0"/>
              </a:rPr>
              <a:t>JDialog</a:t>
            </a:r>
            <a:r>
              <a:rPr lang="en-US" altLang="en-US" dirty="0">
                <a:solidFill>
                  <a:srgbClr val="000000"/>
                </a:solidFill>
                <a:latin typeface="Segoe UI" panose="020B0502040204020203" pitchFamily="34" charset="0"/>
                <a:cs typeface="Segoe UI" panose="020B0502040204020203" pitchFamily="34" charset="0"/>
              </a:rPr>
              <a:t>: used for secondary pop-up window (with a title, a close button, and a content-pane).</a:t>
            </a:r>
          </a:p>
          <a:p>
            <a:pPr lvl="0" algn="justLow" defTabSz="914400" eaLnBrk="0" fontAlgn="base" hangingPunct="0">
              <a:lnSpc>
                <a:spcPct val="150000"/>
              </a:lnSpc>
              <a:spcBef>
                <a:spcPct val="0"/>
              </a:spcBef>
              <a:spcAft>
                <a:spcPct val="0"/>
              </a:spcAft>
              <a:buFontTx/>
              <a:buAutoNum type="arabicPeriod" startAt="3"/>
            </a:pPr>
            <a:r>
              <a:rPr lang="en-US" altLang="en-US" dirty="0" err="1">
                <a:solidFill>
                  <a:srgbClr val="000000"/>
                </a:solidFill>
                <a:latin typeface="Consolas" panose="020B0609020204030204" pitchFamily="49" charset="0"/>
                <a:cs typeface="Consolas" panose="020B0609020204030204" pitchFamily="49" charset="0"/>
              </a:rPr>
              <a:t>JApplet</a:t>
            </a:r>
            <a:r>
              <a:rPr lang="en-US" altLang="en-US" dirty="0">
                <a:solidFill>
                  <a:srgbClr val="000000"/>
                </a:solidFill>
                <a:latin typeface="Segoe UI" panose="020B0502040204020203" pitchFamily="34" charset="0"/>
                <a:cs typeface="Segoe UI" panose="020B0502040204020203" pitchFamily="34" charset="0"/>
              </a:rPr>
              <a:t>: used for the applet's display-area (content-pane) inside a browser’s window.</a:t>
            </a:r>
          </a:p>
          <a:p>
            <a:pPr lvl="0" algn="justLow" defTabSz="914400" eaLnBrk="0" fontAlgn="base" hangingPunct="0">
              <a:lnSpc>
                <a:spcPct val="150000"/>
              </a:lnSpc>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Similarly to AWT, there are </a:t>
            </a:r>
            <a:r>
              <a:rPr lang="en-US" altLang="en-US" i="1" dirty="0">
                <a:solidFill>
                  <a:srgbClr val="000000"/>
                </a:solidFill>
                <a:latin typeface="Segoe UI" panose="020B0502040204020203" pitchFamily="34" charset="0"/>
                <a:cs typeface="Segoe UI" panose="020B0502040204020203" pitchFamily="34" charset="0"/>
              </a:rPr>
              <a:t>secondary containers</a:t>
            </a:r>
            <a:r>
              <a:rPr lang="en-US" altLang="en-US" dirty="0">
                <a:solidFill>
                  <a:srgbClr val="000000"/>
                </a:solidFill>
                <a:latin typeface="Segoe UI" panose="020B0502040204020203" pitchFamily="34" charset="0"/>
                <a:cs typeface="Segoe UI" panose="020B0502040204020203" pitchFamily="34" charset="0"/>
              </a:rPr>
              <a:t> (such as </a:t>
            </a:r>
            <a:r>
              <a:rPr lang="en-US" altLang="en-US" dirty="0" err="1">
                <a:solidFill>
                  <a:srgbClr val="000000"/>
                </a:solidFill>
                <a:latin typeface="Consolas" panose="020B0609020204030204" pitchFamily="49" charset="0"/>
                <a:cs typeface="Consolas" panose="020B0609020204030204" pitchFamily="49" charset="0"/>
              </a:rPr>
              <a:t>JPanel</a:t>
            </a:r>
            <a:r>
              <a:rPr lang="en-US" altLang="en-US" dirty="0">
                <a:solidFill>
                  <a:srgbClr val="000000"/>
                </a:solidFill>
                <a:latin typeface="Segoe UI" panose="020B0502040204020203" pitchFamily="34" charset="0"/>
                <a:cs typeface="Segoe UI" panose="020B0502040204020203" pitchFamily="34" charset="0"/>
              </a:rPr>
              <a:t>) which can be used to group and layout relevant components.</a:t>
            </a:r>
            <a:endParaRPr lang="en-US" altLang="en-US" sz="4000" dirty="0">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4263" y="3589361"/>
            <a:ext cx="5868537" cy="2743199"/>
          </a:xfrm>
          <a:prstGeom prst="rect">
            <a:avLst/>
          </a:prstGeom>
        </p:spPr>
      </p:pic>
    </p:spTree>
    <p:extLst>
      <p:ext uri="{BB962C8B-B14F-4D97-AF65-F5344CB8AC3E}">
        <p14:creationId xmlns:p14="http://schemas.microsoft.com/office/powerpoint/2010/main" val="3887412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90100"/>
            <a:ext cx="65" cy="276999"/>
          </a:xfrm>
          <a:prstGeom prst="rect">
            <a:avLst/>
          </a:prstGeom>
          <a:solidFill>
            <a:srgbClr val="D7EC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304800" y="143300"/>
            <a:ext cx="10108442" cy="7432804"/>
          </a:xfrm>
          <a:prstGeom prst="rect">
            <a:avLst/>
          </a:prstGeom>
        </p:spPr>
        <p:txBody>
          <a:bodyPr wrap="square">
            <a:spAutoFit/>
          </a:bodyPr>
          <a:lstStyle/>
          <a:p>
            <a:pPr lvl="0" defTabSz="914400" eaLnBrk="0" fontAlgn="base" hangingPunct="0">
              <a:lnSpc>
                <a:spcPct val="150000"/>
              </a:lnSpc>
              <a:spcBef>
                <a:spcPct val="0"/>
              </a:spcBef>
              <a:spcAft>
                <a:spcPct val="0"/>
              </a:spcAft>
            </a:pPr>
            <a:r>
              <a:rPr lang="en-US" altLang="en-US" sz="2400" b="1" dirty="0">
                <a:solidFill>
                  <a:srgbClr val="444444"/>
                </a:solidFill>
                <a:latin typeface="Segoe UI" panose="020B0502040204020203" pitchFamily="34" charset="0"/>
                <a:cs typeface="Segoe UI" panose="020B0502040204020203" pitchFamily="34" charset="0"/>
              </a:rPr>
              <a:t>The Content-Pane of Swing's Top-Level Container</a:t>
            </a:r>
          </a:p>
          <a:p>
            <a:pPr lvl="0" defTabSz="914400" eaLnBrk="0" fontAlgn="base" hangingPunct="0">
              <a:lnSpc>
                <a:spcPct val="150000"/>
              </a:lnSpc>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However, unlike AWT, the </a:t>
            </a:r>
            <a:r>
              <a:rPr lang="en-US" altLang="en-US" dirty="0" err="1">
                <a:solidFill>
                  <a:srgbClr val="000000"/>
                </a:solidFill>
                <a:latin typeface="Consolas" panose="020B0609020204030204" pitchFamily="49" charset="0"/>
                <a:cs typeface="Consolas" panose="020B0609020204030204" pitchFamily="49" charset="0"/>
              </a:rPr>
              <a:t>JComponents</a:t>
            </a:r>
            <a:r>
              <a:rPr lang="en-US" altLang="en-US" dirty="0">
                <a:solidFill>
                  <a:srgbClr val="000000"/>
                </a:solidFill>
                <a:latin typeface="Segoe UI" panose="020B0502040204020203" pitchFamily="34" charset="0"/>
                <a:cs typeface="Segoe UI" panose="020B0502040204020203" pitchFamily="34" charset="0"/>
              </a:rPr>
              <a:t> shall not be added onto the top-level container (e.g., </a:t>
            </a:r>
            <a:r>
              <a:rPr lang="en-US" altLang="en-US" dirty="0" err="1">
                <a:solidFill>
                  <a:srgbClr val="000000"/>
                </a:solidFill>
                <a:latin typeface="Consolas" panose="020B0609020204030204" pitchFamily="49" charset="0"/>
                <a:cs typeface="Consolas" panose="020B0609020204030204" pitchFamily="49" charset="0"/>
              </a:rPr>
              <a:t>JFrame</a:t>
            </a:r>
            <a:r>
              <a:rPr lang="en-US" altLang="en-US" dirty="0">
                <a:solidFill>
                  <a:srgbClr val="000000"/>
                </a:solidFill>
                <a:latin typeface="Segoe UI" panose="020B0502040204020203" pitchFamily="34" charset="0"/>
                <a:cs typeface="Segoe UI" panose="020B0502040204020203" pitchFamily="34" charset="0"/>
              </a:rPr>
              <a:t>, </a:t>
            </a:r>
            <a:r>
              <a:rPr lang="en-US" altLang="en-US" dirty="0" err="1">
                <a:solidFill>
                  <a:srgbClr val="000000"/>
                </a:solidFill>
                <a:latin typeface="Consolas" panose="020B0609020204030204" pitchFamily="49" charset="0"/>
                <a:cs typeface="Consolas" panose="020B0609020204030204" pitchFamily="49" charset="0"/>
              </a:rPr>
              <a:t>JApplet</a:t>
            </a:r>
            <a:r>
              <a:rPr lang="en-US" altLang="en-US" dirty="0">
                <a:solidFill>
                  <a:srgbClr val="000000"/>
                </a:solidFill>
                <a:latin typeface="Segoe UI" panose="020B0502040204020203" pitchFamily="34" charset="0"/>
                <a:cs typeface="Segoe UI" panose="020B0502040204020203" pitchFamily="34" charset="0"/>
              </a:rPr>
              <a:t>) directly because they are lightweight components. The </a:t>
            </a:r>
            <a:r>
              <a:rPr lang="en-US" altLang="en-US" dirty="0" err="1">
                <a:solidFill>
                  <a:srgbClr val="000000"/>
                </a:solidFill>
                <a:latin typeface="Consolas" panose="020B0609020204030204" pitchFamily="49" charset="0"/>
                <a:cs typeface="Consolas" panose="020B0609020204030204" pitchFamily="49" charset="0"/>
              </a:rPr>
              <a:t>JComponents</a:t>
            </a:r>
            <a:r>
              <a:rPr lang="en-US" altLang="en-US" dirty="0">
                <a:solidFill>
                  <a:srgbClr val="000000"/>
                </a:solidFill>
                <a:latin typeface="Segoe UI" panose="020B0502040204020203" pitchFamily="34" charset="0"/>
                <a:cs typeface="Segoe UI" panose="020B0502040204020203" pitchFamily="34" charset="0"/>
              </a:rPr>
              <a:t> must be added onto the so-called </a:t>
            </a:r>
            <a:r>
              <a:rPr lang="en-US" altLang="en-US" i="1" dirty="0">
                <a:solidFill>
                  <a:srgbClr val="000000"/>
                </a:solidFill>
                <a:latin typeface="Segoe UI" panose="020B0502040204020203" pitchFamily="34" charset="0"/>
                <a:cs typeface="Segoe UI" panose="020B0502040204020203" pitchFamily="34" charset="0"/>
              </a:rPr>
              <a:t>content-pane</a:t>
            </a:r>
            <a:r>
              <a:rPr lang="en-US" altLang="en-US" dirty="0">
                <a:solidFill>
                  <a:srgbClr val="000000"/>
                </a:solidFill>
                <a:latin typeface="Segoe UI" panose="020B0502040204020203" pitchFamily="34" charset="0"/>
                <a:cs typeface="Segoe UI" panose="020B0502040204020203" pitchFamily="34" charset="0"/>
              </a:rPr>
              <a:t> of the top-level container. Content-pane is in fact a </a:t>
            </a:r>
            <a:r>
              <a:rPr lang="en-US" altLang="en-US" dirty="0" err="1">
                <a:solidFill>
                  <a:srgbClr val="000000"/>
                </a:solidFill>
                <a:latin typeface="Consolas" panose="020B0609020204030204" pitchFamily="49" charset="0"/>
                <a:cs typeface="Consolas" panose="020B0609020204030204" pitchFamily="49" charset="0"/>
              </a:rPr>
              <a:t>java.awt.Container</a:t>
            </a:r>
            <a:r>
              <a:rPr lang="en-US" altLang="en-US" dirty="0">
                <a:solidFill>
                  <a:srgbClr val="000000"/>
                </a:solidFill>
                <a:latin typeface="Segoe UI" panose="020B0502040204020203" pitchFamily="34" charset="0"/>
                <a:cs typeface="Segoe UI" panose="020B0502040204020203" pitchFamily="34" charset="0"/>
              </a:rPr>
              <a:t> that can be used to group and layout components.</a:t>
            </a:r>
            <a:endParaRPr lang="en-US" altLang="en-US" sz="2800" dirty="0"/>
          </a:p>
          <a:p>
            <a:pPr lvl="0" defTabSz="914400" eaLnBrk="0" fontAlgn="base" hangingPunct="0">
              <a:lnSpc>
                <a:spcPct val="150000"/>
              </a:lnSpc>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You could:</a:t>
            </a:r>
            <a:endParaRPr lang="en-US" altLang="en-US" sz="2800" dirty="0"/>
          </a:p>
          <a:p>
            <a:pPr lvl="0" defTabSz="914400" eaLnBrk="0" fontAlgn="base" hangingPunct="0">
              <a:lnSpc>
                <a:spcPct val="150000"/>
              </a:lnSpc>
              <a:spcBef>
                <a:spcPct val="0"/>
              </a:spcBef>
              <a:spcAft>
                <a:spcPct val="0"/>
              </a:spcAft>
              <a:buFontTx/>
              <a:buAutoNum type="arabicPeriod"/>
            </a:pPr>
            <a:r>
              <a:rPr lang="en-US" altLang="en-US" dirty="0">
                <a:solidFill>
                  <a:srgbClr val="000000"/>
                </a:solidFill>
                <a:latin typeface="Segoe UI" panose="020B0502040204020203" pitchFamily="34" charset="0"/>
                <a:cs typeface="Segoe UI" panose="020B0502040204020203" pitchFamily="34" charset="0"/>
              </a:rPr>
              <a:t>get the content-pane via </a:t>
            </a:r>
            <a:r>
              <a:rPr lang="en-US" altLang="en-US" dirty="0" err="1">
                <a:solidFill>
                  <a:srgbClr val="000000"/>
                </a:solidFill>
                <a:latin typeface="Consolas" panose="020B0609020204030204" pitchFamily="49" charset="0"/>
                <a:cs typeface="Consolas" panose="020B0609020204030204" pitchFamily="49" charset="0"/>
              </a:rPr>
              <a:t>getContentPane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00"/>
                </a:solidFill>
                <a:latin typeface="Segoe UI" panose="020B0502040204020203" pitchFamily="34" charset="0"/>
                <a:cs typeface="Segoe UI" panose="020B0502040204020203" pitchFamily="34" charset="0"/>
              </a:rPr>
              <a:t> from a top-level container, and add components onto it. For example,</a:t>
            </a:r>
          </a:p>
          <a:p>
            <a:pPr lvl="0" defTabSz="914400" eaLnBrk="0" fontAlgn="base" hangingPunct="0">
              <a:lnSpc>
                <a:spcPct val="150000"/>
              </a:lnSpc>
              <a:spcBef>
                <a:spcPct val="0"/>
              </a:spcBef>
              <a:spcAft>
                <a:spcPct val="0"/>
              </a:spcAft>
            </a:pPr>
            <a:r>
              <a:rPr lang="en-US" altLang="en-US" sz="1600" dirty="0">
                <a:solidFill>
                  <a:srgbClr val="000000"/>
                </a:solidFill>
                <a:latin typeface="Consolas" panose="020B0609020204030204" pitchFamily="49" charset="0"/>
                <a:cs typeface="Consolas" panose="020B0609020204030204" pitchFamily="49" charset="0"/>
              </a:rPr>
              <a:t>public class </a:t>
            </a:r>
            <a:r>
              <a:rPr lang="en-US" altLang="en-US" sz="1600" dirty="0" err="1">
                <a:solidFill>
                  <a:srgbClr val="000000"/>
                </a:solidFill>
                <a:latin typeface="Consolas" panose="020B0609020204030204" pitchFamily="49" charset="0"/>
                <a:cs typeface="Consolas" panose="020B0609020204030204" pitchFamily="49" charset="0"/>
              </a:rPr>
              <a:t>SwingDemo</a:t>
            </a: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b="1" dirty="0">
                <a:solidFill>
                  <a:srgbClr val="000000"/>
                </a:solidFill>
                <a:latin typeface="Consolas" panose="020B0609020204030204" pitchFamily="49" charset="0"/>
                <a:cs typeface="Consolas" panose="020B0609020204030204" pitchFamily="49" charset="0"/>
              </a:rPr>
              <a:t>extends </a:t>
            </a:r>
            <a:r>
              <a:rPr lang="en-US" altLang="en-US" sz="1600" b="1" dirty="0" err="1">
                <a:solidFill>
                  <a:srgbClr val="000000"/>
                </a:solidFill>
                <a:latin typeface="Consolas" panose="020B0609020204030204" pitchFamily="49" charset="0"/>
                <a:cs typeface="Consolas" panose="020B0609020204030204" pitchFamily="49" charset="0"/>
              </a:rPr>
              <a:t>JFrame</a:t>
            </a:r>
            <a:r>
              <a:rPr lang="en-US" altLang="en-US" sz="1600" dirty="0">
                <a:solidFill>
                  <a:srgbClr val="000000"/>
                </a:solidFill>
                <a:latin typeface="Consolas" panose="020B0609020204030204" pitchFamily="49" charset="0"/>
                <a:cs typeface="Consolas" panose="020B0609020204030204" pitchFamily="49" charset="0"/>
              </a:rPr>
              <a:t> { </a:t>
            </a:r>
          </a:p>
          <a:p>
            <a:pPr lvl="0" defTabSz="914400" eaLnBrk="0" fontAlgn="base" hangingPunct="0">
              <a:lnSpc>
                <a:spcPct val="150000"/>
              </a:lnSpc>
              <a:spcBef>
                <a:spcPct val="0"/>
              </a:spcBef>
              <a:spcAft>
                <a:spcPct val="0"/>
              </a:spcAft>
            </a:pPr>
            <a:r>
              <a:rPr lang="en-US" altLang="en-US" sz="1600" dirty="0">
                <a:solidFill>
                  <a:srgbClr val="009900"/>
                </a:solidFill>
                <a:latin typeface="Consolas" panose="020B0609020204030204" pitchFamily="49" charset="0"/>
                <a:cs typeface="Consolas" panose="020B0609020204030204" pitchFamily="49" charset="0"/>
              </a:rPr>
              <a:t>// Constructor </a:t>
            </a:r>
            <a:r>
              <a:rPr lang="en-US" altLang="en-US" sz="1600" dirty="0">
                <a:solidFill>
                  <a:srgbClr val="000000"/>
                </a:solidFill>
                <a:latin typeface="Consolas" panose="020B0609020204030204" pitchFamily="49" charset="0"/>
                <a:cs typeface="Consolas" panose="020B0609020204030204" pitchFamily="49" charset="0"/>
              </a:rPr>
              <a:t>public </a:t>
            </a:r>
            <a:r>
              <a:rPr lang="en-US" altLang="en-US" sz="1600" dirty="0" err="1">
                <a:solidFill>
                  <a:srgbClr val="000000"/>
                </a:solidFill>
                <a:latin typeface="Consolas" panose="020B0609020204030204" pitchFamily="49" charset="0"/>
                <a:cs typeface="Consolas" panose="020B0609020204030204" pitchFamily="49" charset="0"/>
              </a:rPr>
              <a:t>SwingDemo</a:t>
            </a:r>
            <a:r>
              <a:rPr lang="en-US" altLang="en-US" sz="1600" dirty="0">
                <a:solidFill>
                  <a:srgbClr val="000000"/>
                </a:solidFill>
                <a:latin typeface="Consolas" panose="020B0609020204030204" pitchFamily="49" charset="0"/>
                <a:cs typeface="Consolas" panose="020B0609020204030204" pitchFamily="49" charset="0"/>
              </a:rPr>
              <a:t>() { </a:t>
            </a:r>
            <a:r>
              <a:rPr lang="en-US" altLang="en-US" sz="1600" dirty="0">
                <a:solidFill>
                  <a:srgbClr val="009900"/>
                </a:solidFill>
                <a:latin typeface="Consolas" panose="020B0609020204030204" pitchFamily="49" charset="0"/>
                <a:cs typeface="Consolas" panose="020B0609020204030204" pitchFamily="49" charset="0"/>
              </a:rPr>
              <a:t>// Get the content-pane of this </a:t>
            </a:r>
            <a:r>
              <a:rPr lang="en-US" altLang="en-US" sz="1600" dirty="0" err="1">
                <a:solidFill>
                  <a:srgbClr val="009900"/>
                </a:solidFill>
                <a:latin typeface="Consolas" panose="020B0609020204030204" pitchFamily="49" charset="0"/>
                <a:cs typeface="Consolas" panose="020B0609020204030204" pitchFamily="49" charset="0"/>
              </a:rPr>
              <a:t>JFrame</a:t>
            </a:r>
            <a:r>
              <a:rPr lang="en-US" altLang="en-US" sz="1600" dirty="0">
                <a:solidFill>
                  <a:srgbClr val="009900"/>
                </a:solidFill>
                <a:latin typeface="Consolas" panose="020B0609020204030204" pitchFamily="49" charset="0"/>
                <a:cs typeface="Consolas" panose="020B0609020204030204" pitchFamily="49" charset="0"/>
              </a:rPr>
              <a:t>, which is a </a:t>
            </a:r>
            <a:r>
              <a:rPr lang="en-US" altLang="en-US" sz="1600" dirty="0" err="1">
                <a:solidFill>
                  <a:srgbClr val="009900"/>
                </a:solidFill>
                <a:latin typeface="Consolas" panose="020B0609020204030204" pitchFamily="49" charset="0"/>
                <a:cs typeface="Consolas" panose="020B0609020204030204" pitchFamily="49" charset="0"/>
              </a:rPr>
              <a:t>java.awt.Container</a:t>
            </a:r>
            <a:r>
              <a:rPr lang="en-US" altLang="en-US" sz="1600" dirty="0">
                <a:solidFill>
                  <a:srgbClr val="009900"/>
                </a:solidFill>
                <a:latin typeface="Consolas" panose="020B0609020204030204" pitchFamily="49" charset="0"/>
                <a:cs typeface="Consolas" panose="020B0609020204030204" pitchFamily="49" charset="0"/>
              </a:rPr>
              <a:t> // All operations, such as </a:t>
            </a:r>
            <a:r>
              <a:rPr lang="en-US" altLang="en-US" sz="1600" dirty="0" err="1">
                <a:solidFill>
                  <a:srgbClr val="009900"/>
                </a:solidFill>
                <a:latin typeface="Consolas" panose="020B0609020204030204" pitchFamily="49" charset="0"/>
                <a:cs typeface="Consolas" panose="020B0609020204030204" pitchFamily="49" charset="0"/>
              </a:rPr>
              <a:t>setLayout</a:t>
            </a:r>
            <a:r>
              <a:rPr lang="en-US" altLang="en-US" sz="1600" dirty="0">
                <a:solidFill>
                  <a:srgbClr val="009900"/>
                </a:solidFill>
                <a:latin typeface="Consolas" panose="020B0609020204030204" pitchFamily="49" charset="0"/>
                <a:cs typeface="Consolas" panose="020B0609020204030204" pitchFamily="49" charset="0"/>
              </a:rPr>
              <a:t>() and add() operate on the content-pane</a:t>
            </a:r>
            <a:r>
              <a:rPr lang="en-US" altLang="en-US" sz="1600" dirty="0">
                <a:solidFill>
                  <a:srgbClr val="000000"/>
                </a:solidFill>
                <a:latin typeface="Consolas" panose="020B0609020204030204" pitchFamily="49" charset="0"/>
                <a:cs typeface="Consolas" panose="020B0609020204030204" pitchFamily="49" charset="0"/>
              </a:rPr>
              <a:t> </a:t>
            </a:r>
          </a:p>
          <a:p>
            <a:pPr lvl="0" defTabSz="914400" eaLnBrk="0" fontAlgn="base" hangingPunct="0">
              <a:lnSpc>
                <a:spcPct val="150000"/>
              </a:lnSpc>
              <a:spcBef>
                <a:spcPct val="0"/>
              </a:spcBef>
              <a:spcAft>
                <a:spcPct val="0"/>
              </a:spcAft>
            </a:pPr>
            <a:r>
              <a:rPr lang="en-US" altLang="en-US" sz="1600" dirty="0">
                <a:solidFill>
                  <a:srgbClr val="000000"/>
                </a:solidFill>
                <a:latin typeface="Consolas" panose="020B0609020204030204" pitchFamily="49" charset="0"/>
                <a:cs typeface="Consolas" panose="020B0609020204030204" pitchFamily="49" charset="0"/>
              </a:rPr>
              <a:t>Container </a:t>
            </a:r>
            <a:r>
              <a:rPr lang="en-US" altLang="en-US" sz="1600" b="1" dirty="0" err="1">
                <a:solidFill>
                  <a:srgbClr val="000000"/>
                </a:solidFill>
                <a:latin typeface="Consolas" panose="020B0609020204030204" pitchFamily="49" charset="0"/>
                <a:cs typeface="Consolas" panose="020B0609020204030204" pitchFamily="49" charset="0"/>
              </a:rPr>
              <a:t>cp</a:t>
            </a:r>
            <a:r>
              <a:rPr lang="en-US" altLang="en-US" sz="1600" b="1" dirty="0">
                <a:solidFill>
                  <a:srgbClr val="000000"/>
                </a:solidFill>
                <a:latin typeface="Consolas" panose="020B0609020204030204" pitchFamily="49" charset="0"/>
                <a:cs typeface="Consolas" panose="020B0609020204030204" pitchFamily="49" charset="0"/>
              </a:rPr>
              <a:t> = </a:t>
            </a:r>
            <a:r>
              <a:rPr lang="en-US" altLang="en-US" sz="1600" b="1" dirty="0" err="1">
                <a:solidFill>
                  <a:srgbClr val="000000"/>
                </a:solidFill>
                <a:latin typeface="Consolas" panose="020B0609020204030204" pitchFamily="49" charset="0"/>
                <a:cs typeface="Consolas" panose="020B0609020204030204" pitchFamily="49" charset="0"/>
              </a:rPr>
              <a:t>getContentPane</a:t>
            </a:r>
            <a:r>
              <a:rPr lang="en-US" altLang="en-US" sz="1600" b="1" dirty="0">
                <a:solidFill>
                  <a:srgbClr val="000000"/>
                </a:solidFill>
                <a:latin typeface="Consolas" panose="020B0609020204030204" pitchFamily="49" charset="0"/>
                <a:cs typeface="Consolas" panose="020B0609020204030204" pitchFamily="49" charset="0"/>
              </a:rPr>
              <a:t>()</a:t>
            </a:r>
            <a:r>
              <a:rPr lang="en-US" altLang="en-US" sz="1600" dirty="0">
                <a:solidFill>
                  <a:srgbClr val="000000"/>
                </a:solidFill>
                <a:latin typeface="Consolas" panose="020B0609020204030204" pitchFamily="49" charset="0"/>
                <a:cs typeface="Consolas" panose="020B0609020204030204" pitchFamily="49" charset="0"/>
              </a:rPr>
              <a:t>; </a:t>
            </a:r>
          </a:p>
          <a:p>
            <a:pPr lvl="0" defTabSz="914400" eaLnBrk="0" fontAlgn="base" hangingPunct="0">
              <a:lnSpc>
                <a:spcPct val="150000"/>
              </a:lnSpc>
              <a:spcBef>
                <a:spcPct val="0"/>
              </a:spcBef>
              <a:spcAft>
                <a:spcPct val="0"/>
              </a:spcAft>
            </a:pPr>
            <a:r>
              <a:rPr lang="en-US" altLang="en-US" sz="1600" b="1" dirty="0" err="1">
                <a:solidFill>
                  <a:srgbClr val="000000"/>
                </a:solidFill>
                <a:latin typeface="Consolas" panose="020B0609020204030204" pitchFamily="49" charset="0"/>
                <a:cs typeface="Consolas" panose="020B0609020204030204" pitchFamily="49" charset="0"/>
              </a:rPr>
              <a:t>cp.setLayout</a:t>
            </a:r>
            <a:r>
              <a:rPr lang="en-US" altLang="en-US" sz="1600" dirty="0">
                <a:solidFill>
                  <a:srgbClr val="000000"/>
                </a:solidFill>
                <a:latin typeface="Consolas" panose="020B0609020204030204" pitchFamily="49" charset="0"/>
                <a:cs typeface="Consolas" panose="020B0609020204030204" pitchFamily="49" charset="0"/>
              </a:rPr>
              <a:t>(new </a:t>
            </a:r>
            <a:r>
              <a:rPr lang="en-US" altLang="en-US" sz="1600" dirty="0" err="1">
                <a:solidFill>
                  <a:srgbClr val="000000"/>
                </a:solidFill>
                <a:latin typeface="Consolas" panose="020B0609020204030204" pitchFamily="49" charset="0"/>
                <a:cs typeface="Consolas" panose="020B0609020204030204" pitchFamily="49" charset="0"/>
              </a:rPr>
              <a:t>FlowLayout</a:t>
            </a:r>
            <a:r>
              <a:rPr lang="en-US" altLang="en-US" sz="1600" dirty="0">
                <a:solidFill>
                  <a:srgbClr val="000000"/>
                </a:solidFill>
                <a:latin typeface="Consolas" panose="020B0609020204030204" pitchFamily="49" charset="0"/>
                <a:cs typeface="Consolas" panose="020B0609020204030204" pitchFamily="49" charset="0"/>
              </a:rPr>
              <a:t>()); </a:t>
            </a:r>
          </a:p>
          <a:p>
            <a:pPr lvl="0" defTabSz="914400" eaLnBrk="0" fontAlgn="base" hangingPunct="0">
              <a:lnSpc>
                <a:spcPct val="150000"/>
              </a:lnSpc>
              <a:spcBef>
                <a:spcPct val="0"/>
              </a:spcBef>
              <a:spcAft>
                <a:spcPct val="0"/>
              </a:spcAft>
            </a:pPr>
            <a:r>
              <a:rPr lang="en-US" altLang="en-US" sz="1600" b="1" dirty="0" err="1">
                <a:solidFill>
                  <a:srgbClr val="000000"/>
                </a:solidFill>
                <a:latin typeface="Consolas" panose="020B0609020204030204" pitchFamily="49" charset="0"/>
                <a:cs typeface="Consolas" panose="020B0609020204030204" pitchFamily="49" charset="0"/>
              </a:rPr>
              <a:t>cp.add</a:t>
            </a:r>
            <a:r>
              <a:rPr lang="en-US" altLang="en-US" sz="1600" dirty="0">
                <a:solidFill>
                  <a:srgbClr val="000000"/>
                </a:solidFill>
                <a:latin typeface="Consolas" panose="020B0609020204030204" pitchFamily="49" charset="0"/>
                <a:cs typeface="Consolas" panose="020B0609020204030204" pitchFamily="49" charset="0"/>
              </a:rPr>
              <a:t>(new </a:t>
            </a:r>
            <a:r>
              <a:rPr lang="en-US" altLang="en-US" sz="1600" dirty="0" err="1">
                <a:solidFill>
                  <a:srgbClr val="000000"/>
                </a:solidFill>
                <a:latin typeface="Consolas" panose="020B0609020204030204" pitchFamily="49" charset="0"/>
                <a:cs typeface="Consolas" panose="020B0609020204030204" pitchFamily="49" charset="0"/>
              </a:rPr>
              <a:t>JLabel</a:t>
            </a:r>
            <a:r>
              <a:rPr lang="en-US" altLang="en-US" sz="1600" dirty="0">
                <a:solidFill>
                  <a:srgbClr val="000000"/>
                </a:solidFill>
                <a:latin typeface="Consolas" panose="020B0609020204030204" pitchFamily="49" charset="0"/>
                <a:cs typeface="Consolas" panose="020B0609020204030204" pitchFamily="49" charset="0"/>
              </a:rPr>
              <a:t>("Hello, world!")); </a:t>
            </a:r>
          </a:p>
          <a:p>
            <a:pPr lvl="0" defTabSz="914400" eaLnBrk="0" fontAlgn="base" hangingPunct="0">
              <a:lnSpc>
                <a:spcPct val="150000"/>
              </a:lnSpc>
              <a:spcBef>
                <a:spcPct val="0"/>
              </a:spcBef>
              <a:spcAft>
                <a:spcPct val="0"/>
              </a:spcAft>
            </a:pPr>
            <a:r>
              <a:rPr lang="en-US" altLang="en-US" sz="1600" b="1" dirty="0" err="1">
                <a:solidFill>
                  <a:srgbClr val="000000"/>
                </a:solidFill>
                <a:latin typeface="Consolas" panose="020B0609020204030204" pitchFamily="49" charset="0"/>
                <a:cs typeface="Consolas" panose="020B0609020204030204" pitchFamily="49" charset="0"/>
              </a:rPr>
              <a:t>cp.add</a:t>
            </a:r>
            <a:r>
              <a:rPr lang="en-US" altLang="en-US" sz="1600" dirty="0">
                <a:solidFill>
                  <a:srgbClr val="000000"/>
                </a:solidFill>
                <a:latin typeface="Consolas" panose="020B0609020204030204" pitchFamily="49" charset="0"/>
                <a:cs typeface="Consolas" panose="020B0609020204030204" pitchFamily="49" charset="0"/>
              </a:rPr>
              <a:t>(new </a:t>
            </a:r>
            <a:r>
              <a:rPr lang="en-US" altLang="en-US" sz="1600" dirty="0" err="1">
                <a:solidFill>
                  <a:srgbClr val="000000"/>
                </a:solidFill>
                <a:latin typeface="Consolas" panose="020B0609020204030204" pitchFamily="49" charset="0"/>
                <a:cs typeface="Consolas" panose="020B0609020204030204" pitchFamily="49" charset="0"/>
              </a:rPr>
              <a:t>JButton</a:t>
            </a:r>
            <a:r>
              <a:rPr lang="en-US" altLang="en-US" sz="1600" dirty="0">
                <a:solidFill>
                  <a:srgbClr val="000000"/>
                </a:solidFill>
                <a:latin typeface="Consolas" panose="020B0609020204030204" pitchFamily="49" charset="0"/>
                <a:cs typeface="Consolas" panose="020B0609020204030204" pitchFamily="49" charset="0"/>
              </a:rPr>
              <a:t>("Button")); ...... } ....... }</a:t>
            </a:r>
            <a:endParaRPr lang="en-US" altLang="en-US" dirty="0">
              <a:solidFill>
                <a:srgbClr val="000000"/>
              </a:solidFill>
              <a:latin typeface="Segoe UI" panose="020B0502040204020203" pitchFamily="34" charset="0"/>
              <a:cs typeface="Segoe UI" panose="020B0502040204020203" pitchFamily="34" charset="0"/>
            </a:endParaRPr>
          </a:p>
          <a:p>
            <a:pPr lvl="0" defTabSz="914400" eaLnBrk="0" fontAlgn="base" hangingPunct="0">
              <a:lnSpc>
                <a:spcPct val="150000"/>
              </a:lnSpc>
              <a:spcBef>
                <a:spcPct val="0"/>
              </a:spcBef>
              <a:spcAft>
                <a:spcPct val="0"/>
              </a:spcAft>
            </a:pPr>
            <a:endParaRPr lang="en-US" altLang="en-US" sz="4000" dirty="0">
              <a:latin typeface="Arial" panose="020B0604020202020204" pitchFamily="34" charset="0"/>
            </a:endParaRPr>
          </a:p>
        </p:txBody>
      </p:sp>
    </p:spTree>
    <p:extLst>
      <p:ext uri="{BB962C8B-B14F-4D97-AF65-F5344CB8AC3E}">
        <p14:creationId xmlns:p14="http://schemas.microsoft.com/office/powerpoint/2010/main" val="860361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039" y="226327"/>
            <a:ext cx="10067498" cy="5786199"/>
          </a:xfrm>
          <a:prstGeom prst="rect">
            <a:avLst/>
          </a:prstGeom>
        </p:spPr>
        <p:txBody>
          <a:bodyPr wrap="square">
            <a:spAutoFit/>
          </a:bodyPr>
          <a:lstStyle/>
          <a:p>
            <a:pPr lvl="0" algn="justLow" defTabSz="914400" eaLnBrk="0" fontAlgn="base" hangingPunct="0">
              <a:spcBef>
                <a:spcPct val="0"/>
              </a:spcBef>
              <a:spcAft>
                <a:spcPct val="0"/>
              </a:spcAft>
            </a:pPr>
            <a:r>
              <a:rPr lang="en-US" altLang="en-US" sz="1600" dirty="0">
                <a:solidFill>
                  <a:srgbClr val="000000"/>
                </a:solidFill>
                <a:latin typeface="Segoe UI" panose="020B0502040204020203" pitchFamily="34" charset="0"/>
                <a:cs typeface="Segoe UI" panose="020B0502040204020203" pitchFamily="34" charset="0"/>
              </a:rPr>
              <a:t>2. set the content-pane to a </a:t>
            </a:r>
            <a:r>
              <a:rPr lang="en-US" altLang="en-US" sz="1600" dirty="0" err="1">
                <a:solidFill>
                  <a:srgbClr val="000000"/>
                </a:solidFill>
                <a:latin typeface="Consolas" panose="020B0609020204030204" pitchFamily="49" charset="0"/>
                <a:cs typeface="Consolas" panose="020B0609020204030204" pitchFamily="49" charset="0"/>
              </a:rPr>
              <a:t>JPanel</a:t>
            </a:r>
            <a:r>
              <a:rPr lang="en-US" altLang="en-US" sz="1600" dirty="0">
                <a:solidFill>
                  <a:srgbClr val="000000"/>
                </a:solidFill>
                <a:latin typeface="Segoe UI" panose="020B0502040204020203" pitchFamily="34" charset="0"/>
                <a:cs typeface="Segoe UI" panose="020B0502040204020203" pitchFamily="34" charset="0"/>
              </a:rPr>
              <a:t> (the main panel created in your application which holds all your GUI components) via </a:t>
            </a:r>
            <a:r>
              <a:rPr lang="en-US" altLang="en-US" sz="1600" dirty="0" err="1">
                <a:solidFill>
                  <a:srgbClr val="000000"/>
                </a:solidFill>
                <a:latin typeface="Consolas" panose="020B0609020204030204" pitchFamily="49" charset="0"/>
                <a:cs typeface="Consolas" panose="020B0609020204030204" pitchFamily="49" charset="0"/>
              </a:rPr>
              <a:t>JFrame</a:t>
            </a:r>
            <a:r>
              <a:rPr lang="en-US" altLang="en-US" sz="1600" dirty="0" err="1">
                <a:solidFill>
                  <a:srgbClr val="000000"/>
                </a:solidFill>
                <a:latin typeface="Segoe UI" panose="020B0502040204020203" pitchFamily="34" charset="0"/>
                <a:cs typeface="Segoe UI" panose="020B0502040204020203" pitchFamily="34" charset="0"/>
              </a:rPr>
              <a:t>'s</a:t>
            </a:r>
            <a:r>
              <a:rPr lang="en-US" altLang="en-US" sz="1600" dirty="0">
                <a:solidFill>
                  <a:srgbClr val="000000"/>
                </a:solidFill>
                <a:latin typeface="Segoe UI" panose="020B0502040204020203" pitchFamily="34" charset="0"/>
                <a:cs typeface="Segoe UI" panose="020B0502040204020203" pitchFamily="34" charset="0"/>
              </a:rPr>
              <a:t> </a:t>
            </a:r>
            <a:r>
              <a:rPr lang="en-US" altLang="en-US" sz="1600" dirty="0" err="1">
                <a:solidFill>
                  <a:srgbClr val="000000"/>
                </a:solidFill>
                <a:latin typeface="Consolas" panose="020B0609020204030204" pitchFamily="49" charset="0"/>
                <a:cs typeface="Consolas" panose="020B0609020204030204" pitchFamily="49" charset="0"/>
              </a:rPr>
              <a:t>setContentPane</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000000"/>
                </a:solidFill>
                <a:latin typeface="Segoe UI" panose="020B0502040204020203" pitchFamily="34" charset="0"/>
                <a:cs typeface="Segoe UI" panose="020B0502040204020203" pitchFamily="34" charset="0"/>
              </a:rPr>
              <a:t>.</a:t>
            </a:r>
          </a:p>
          <a:p>
            <a:pPr lvl="0" algn="justLow" defTabSz="914400" eaLnBrk="0" fontAlgn="base" hangingPunct="0">
              <a:spcBef>
                <a:spcPct val="0"/>
              </a:spcBef>
              <a:spcAft>
                <a:spcPct val="0"/>
              </a:spcAft>
            </a:pPr>
            <a:endParaRPr lang="en-US" altLang="en-US" sz="1600" dirty="0">
              <a:solidFill>
                <a:srgbClr val="000000"/>
              </a:solidFill>
              <a:latin typeface="Consolas" panose="020B0609020204030204" pitchFamily="49" charset="0"/>
              <a:cs typeface="Consolas" panose="020B0609020204030204" pitchFamily="49" charset="0"/>
            </a:endParaRPr>
          </a:p>
          <a:p>
            <a:pPr lvl="0" algn="justLow" defTabSz="914400" eaLnBrk="0" fontAlgn="base" hangingPunct="0">
              <a:spcBef>
                <a:spcPct val="0"/>
              </a:spcBef>
              <a:spcAft>
                <a:spcPct val="0"/>
              </a:spcAft>
            </a:pPr>
            <a:r>
              <a:rPr lang="en-US" altLang="en-US" sz="1600" dirty="0">
                <a:solidFill>
                  <a:srgbClr val="000000"/>
                </a:solidFill>
                <a:latin typeface="Consolas" panose="020B0609020204030204" pitchFamily="49" charset="0"/>
                <a:cs typeface="Consolas" panose="020B0609020204030204" pitchFamily="49" charset="0"/>
              </a:rPr>
              <a:t>public class </a:t>
            </a:r>
            <a:r>
              <a:rPr lang="en-US" altLang="en-US" sz="1600" dirty="0" err="1">
                <a:solidFill>
                  <a:srgbClr val="000000"/>
                </a:solidFill>
                <a:latin typeface="Consolas" panose="020B0609020204030204" pitchFamily="49" charset="0"/>
                <a:cs typeface="Consolas" panose="020B0609020204030204" pitchFamily="49" charset="0"/>
              </a:rPr>
              <a:t>SwingDemo</a:t>
            </a: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b="1" dirty="0">
                <a:solidFill>
                  <a:srgbClr val="000000"/>
                </a:solidFill>
                <a:latin typeface="Consolas" panose="020B0609020204030204" pitchFamily="49" charset="0"/>
                <a:cs typeface="Consolas" panose="020B0609020204030204" pitchFamily="49" charset="0"/>
              </a:rPr>
              <a:t>extends </a:t>
            </a:r>
            <a:r>
              <a:rPr lang="en-US" altLang="en-US" sz="1600" b="1" dirty="0" err="1">
                <a:solidFill>
                  <a:srgbClr val="000000"/>
                </a:solidFill>
                <a:latin typeface="Consolas" panose="020B0609020204030204" pitchFamily="49" charset="0"/>
                <a:cs typeface="Consolas" panose="020B0609020204030204" pitchFamily="49" charset="0"/>
              </a:rPr>
              <a:t>JFrame</a:t>
            </a:r>
            <a:r>
              <a:rPr lang="en-US" altLang="en-US" sz="1600" dirty="0">
                <a:solidFill>
                  <a:srgbClr val="000000"/>
                </a:solidFill>
                <a:latin typeface="Consolas" panose="020B0609020204030204" pitchFamily="49" charset="0"/>
                <a:cs typeface="Consolas" panose="020B0609020204030204" pitchFamily="49" charset="0"/>
              </a:rPr>
              <a:t> { </a:t>
            </a:r>
          </a:p>
          <a:p>
            <a:pPr lvl="0" algn="justLow" defTabSz="914400" eaLnBrk="0" fontAlgn="base" hangingPunct="0">
              <a:spcBef>
                <a:spcPct val="0"/>
              </a:spcBef>
              <a:spcAft>
                <a:spcPct val="0"/>
              </a:spcAft>
            </a:pPr>
            <a:r>
              <a:rPr lang="en-US" altLang="en-US" sz="1600" dirty="0">
                <a:solidFill>
                  <a:srgbClr val="009900"/>
                </a:solidFill>
                <a:latin typeface="Consolas" panose="020B0609020204030204" pitchFamily="49" charset="0"/>
                <a:cs typeface="Consolas" panose="020B0609020204030204" pitchFamily="49" charset="0"/>
              </a:rPr>
              <a:t>// Constructor</a:t>
            </a:r>
            <a:r>
              <a:rPr lang="en-US" altLang="en-US" sz="1600" dirty="0">
                <a:solidFill>
                  <a:srgbClr val="000000"/>
                </a:solidFill>
                <a:latin typeface="Consolas" panose="020B0609020204030204" pitchFamily="49" charset="0"/>
                <a:cs typeface="Consolas" panose="020B0609020204030204" pitchFamily="49" charset="0"/>
              </a:rPr>
              <a:t> </a:t>
            </a:r>
          </a:p>
          <a:p>
            <a:pPr lvl="0" algn="justLow" defTabSz="914400" eaLnBrk="0" fontAlgn="base" hangingPunct="0">
              <a:spcBef>
                <a:spcPct val="0"/>
              </a:spcBef>
              <a:spcAft>
                <a:spcPct val="0"/>
              </a:spcAft>
            </a:pPr>
            <a:r>
              <a:rPr lang="en-US" altLang="en-US" sz="1600" dirty="0">
                <a:solidFill>
                  <a:srgbClr val="000000"/>
                </a:solidFill>
                <a:latin typeface="Consolas" panose="020B0609020204030204" pitchFamily="49" charset="0"/>
                <a:cs typeface="Consolas" panose="020B0609020204030204" pitchFamily="49" charset="0"/>
              </a:rPr>
              <a:t>public </a:t>
            </a:r>
            <a:r>
              <a:rPr lang="en-US" altLang="en-US" sz="1600" dirty="0" err="1">
                <a:solidFill>
                  <a:srgbClr val="000000"/>
                </a:solidFill>
                <a:latin typeface="Consolas" panose="020B0609020204030204" pitchFamily="49" charset="0"/>
                <a:cs typeface="Consolas" panose="020B0609020204030204" pitchFamily="49" charset="0"/>
              </a:rPr>
              <a:t>SwingDemo</a:t>
            </a:r>
            <a:r>
              <a:rPr lang="en-US" altLang="en-US" sz="1600" dirty="0">
                <a:solidFill>
                  <a:srgbClr val="000000"/>
                </a:solidFill>
                <a:latin typeface="Consolas" panose="020B0609020204030204" pitchFamily="49" charset="0"/>
                <a:cs typeface="Consolas" panose="020B0609020204030204" pitchFamily="49" charset="0"/>
              </a:rPr>
              <a:t>() { </a:t>
            </a:r>
          </a:p>
          <a:p>
            <a:pPr lvl="0" algn="justLow" defTabSz="914400" eaLnBrk="0" fontAlgn="base" hangingPunct="0">
              <a:spcBef>
                <a:spcPct val="0"/>
              </a:spcBef>
              <a:spcAft>
                <a:spcPct val="0"/>
              </a:spcAft>
            </a:pPr>
            <a:r>
              <a:rPr lang="en-US" altLang="en-US" sz="1600" dirty="0">
                <a:solidFill>
                  <a:srgbClr val="009900"/>
                </a:solidFill>
                <a:latin typeface="Consolas" panose="020B0609020204030204" pitchFamily="49" charset="0"/>
                <a:cs typeface="Consolas" panose="020B0609020204030204" pitchFamily="49" charset="0"/>
              </a:rPr>
              <a:t>// The "main" </a:t>
            </a:r>
            <a:r>
              <a:rPr lang="en-US" altLang="en-US" sz="1600" dirty="0" err="1">
                <a:solidFill>
                  <a:srgbClr val="009900"/>
                </a:solidFill>
                <a:latin typeface="Consolas" panose="020B0609020204030204" pitchFamily="49" charset="0"/>
                <a:cs typeface="Consolas" panose="020B0609020204030204" pitchFamily="49" charset="0"/>
              </a:rPr>
              <a:t>JPanel</a:t>
            </a:r>
            <a:r>
              <a:rPr lang="en-US" altLang="en-US" sz="1600" dirty="0">
                <a:solidFill>
                  <a:srgbClr val="009900"/>
                </a:solidFill>
                <a:latin typeface="Consolas" panose="020B0609020204030204" pitchFamily="49" charset="0"/>
                <a:cs typeface="Consolas" panose="020B0609020204030204" pitchFamily="49" charset="0"/>
              </a:rPr>
              <a:t> holds all the GUI components</a:t>
            </a:r>
            <a:r>
              <a:rPr lang="en-US" altLang="en-US" sz="1600" dirty="0">
                <a:solidFill>
                  <a:srgbClr val="000000"/>
                </a:solidFill>
                <a:latin typeface="Consolas" panose="020B0609020204030204" pitchFamily="49" charset="0"/>
                <a:cs typeface="Consolas" panose="020B0609020204030204" pitchFamily="49" charset="0"/>
              </a:rPr>
              <a:t> </a:t>
            </a:r>
          </a:p>
          <a:p>
            <a:pPr lvl="0" algn="justLow" defTabSz="914400" eaLnBrk="0" fontAlgn="base" hangingPunct="0">
              <a:spcBef>
                <a:spcPct val="0"/>
              </a:spcBef>
              <a:spcAft>
                <a:spcPct val="0"/>
              </a:spcAft>
            </a:pPr>
            <a:r>
              <a:rPr lang="en-US" altLang="en-US" sz="1600" b="1" dirty="0" err="1">
                <a:solidFill>
                  <a:srgbClr val="000000"/>
                </a:solidFill>
                <a:latin typeface="Consolas" panose="020B0609020204030204" pitchFamily="49" charset="0"/>
                <a:cs typeface="Consolas" panose="020B0609020204030204" pitchFamily="49" charset="0"/>
              </a:rPr>
              <a:t>JPanel</a:t>
            </a:r>
            <a:r>
              <a:rPr lang="en-US" altLang="en-US" sz="1600" b="1" dirty="0">
                <a:solidFill>
                  <a:srgbClr val="000000"/>
                </a:solidFill>
                <a:latin typeface="Consolas" panose="020B0609020204030204" pitchFamily="49" charset="0"/>
                <a:cs typeface="Consolas" panose="020B0609020204030204" pitchFamily="49" charset="0"/>
              </a:rPr>
              <a:t> </a:t>
            </a:r>
            <a:r>
              <a:rPr lang="en-US" altLang="en-US" sz="1600" b="1" dirty="0" err="1">
                <a:solidFill>
                  <a:srgbClr val="000000"/>
                </a:solidFill>
                <a:latin typeface="Consolas" panose="020B0609020204030204" pitchFamily="49" charset="0"/>
                <a:cs typeface="Consolas" panose="020B0609020204030204" pitchFamily="49" charset="0"/>
              </a:rPr>
              <a:t>mainPanel</a:t>
            </a:r>
            <a:r>
              <a:rPr lang="en-US" altLang="en-US" sz="1600" dirty="0">
                <a:solidFill>
                  <a:srgbClr val="000000"/>
                </a:solidFill>
                <a:latin typeface="Consolas" panose="020B0609020204030204" pitchFamily="49" charset="0"/>
                <a:cs typeface="Consolas" panose="020B0609020204030204" pitchFamily="49" charset="0"/>
              </a:rPr>
              <a:t> = new </a:t>
            </a:r>
            <a:r>
              <a:rPr lang="en-US" altLang="en-US" sz="1600" dirty="0" err="1">
                <a:solidFill>
                  <a:srgbClr val="000000"/>
                </a:solidFill>
                <a:latin typeface="Consolas" panose="020B0609020204030204" pitchFamily="49" charset="0"/>
                <a:cs typeface="Consolas" panose="020B0609020204030204" pitchFamily="49" charset="0"/>
              </a:rPr>
              <a:t>JPanel</a:t>
            </a:r>
            <a:r>
              <a:rPr lang="en-US" altLang="en-US" sz="1600" dirty="0">
                <a:solidFill>
                  <a:srgbClr val="000000"/>
                </a:solidFill>
                <a:latin typeface="Consolas" panose="020B0609020204030204" pitchFamily="49" charset="0"/>
                <a:cs typeface="Consolas" panose="020B0609020204030204" pitchFamily="49" charset="0"/>
              </a:rPr>
              <a:t>(new </a:t>
            </a:r>
            <a:r>
              <a:rPr lang="en-US" altLang="en-US" sz="1600" dirty="0" err="1">
                <a:solidFill>
                  <a:srgbClr val="000000"/>
                </a:solidFill>
                <a:latin typeface="Consolas" panose="020B0609020204030204" pitchFamily="49" charset="0"/>
                <a:cs typeface="Consolas" panose="020B0609020204030204" pitchFamily="49" charset="0"/>
              </a:rPr>
              <a:t>FlowLayout</a:t>
            </a:r>
            <a:r>
              <a:rPr lang="en-US" altLang="en-US" sz="1600" dirty="0">
                <a:solidFill>
                  <a:srgbClr val="000000"/>
                </a:solidFill>
                <a:latin typeface="Consolas" panose="020B0609020204030204" pitchFamily="49" charset="0"/>
                <a:cs typeface="Consolas" panose="020B0609020204030204" pitchFamily="49" charset="0"/>
              </a:rPr>
              <a:t>()); </a:t>
            </a:r>
          </a:p>
          <a:p>
            <a:pPr lvl="0" algn="justLow" defTabSz="914400" eaLnBrk="0" fontAlgn="base" hangingPunct="0">
              <a:spcBef>
                <a:spcPct val="0"/>
              </a:spcBef>
              <a:spcAft>
                <a:spcPct val="0"/>
              </a:spcAft>
            </a:pPr>
            <a:r>
              <a:rPr lang="en-US" altLang="en-US" sz="1600" dirty="0" err="1">
                <a:solidFill>
                  <a:srgbClr val="000000"/>
                </a:solidFill>
                <a:latin typeface="Consolas" panose="020B0609020204030204" pitchFamily="49" charset="0"/>
                <a:cs typeface="Consolas" panose="020B0609020204030204" pitchFamily="49" charset="0"/>
              </a:rPr>
              <a:t>mainPanel.add</a:t>
            </a:r>
            <a:r>
              <a:rPr lang="en-US" altLang="en-US" sz="1600" dirty="0">
                <a:solidFill>
                  <a:srgbClr val="000000"/>
                </a:solidFill>
                <a:latin typeface="Consolas" panose="020B0609020204030204" pitchFamily="49" charset="0"/>
                <a:cs typeface="Consolas" panose="020B0609020204030204" pitchFamily="49" charset="0"/>
              </a:rPr>
              <a:t>(new </a:t>
            </a:r>
            <a:r>
              <a:rPr lang="en-US" altLang="en-US" sz="1600" dirty="0" err="1">
                <a:solidFill>
                  <a:srgbClr val="000000"/>
                </a:solidFill>
                <a:latin typeface="Consolas" panose="020B0609020204030204" pitchFamily="49" charset="0"/>
                <a:cs typeface="Consolas" panose="020B0609020204030204" pitchFamily="49" charset="0"/>
              </a:rPr>
              <a:t>JLabel</a:t>
            </a:r>
            <a:r>
              <a:rPr lang="en-US" altLang="en-US" sz="1600" dirty="0">
                <a:solidFill>
                  <a:srgbClr val="000000"/>
                </a:solidFill>
                <a:latin typeface="Consolas" panose="020B0609020204030204" pitchFamily="49" charset="0"/>
                <a:cs typeface="Consolas" panose="020B0609020204030204" pitchFamily="49" charset="0"/>
              </a:rPr>
              <a:t>("Hello, world!"));</a:t>
            </a:r>
          </a:p>
          <a:p>
            <a:pPr lvl="0" algn="justLow" defTabSz="914400" eaLnBrk="0" fontAlgn="base" hangingPunct="0">
              <a:spcBef>
                <a:spcPct val="0"/>
              </a:spcBef>
              <a:spcAft>
                <a:spcPct val="0"/>
              </a:spcAft>
            </a:pP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err="1">
                <a:solidFill>
                  <a:srgbClr val="000000"/>
                </a:solidFill>
                <a:latin typeface="Consolas" panose="020B0609020204030204" pitchFamily="49" charset="0"/>
                <a:cs typeface="Consolas" panose="020B0609020204030204" pitchFamily="49" charset="0"/>
              </a:rPr>
              <a:t>mainPanel.add</a:t>
            </a:r>
            <a:r>
              <a:rPr lang="en-US" altLang="en-US" sz="1600" dirty="0">
                <a:solidFill>
                  <a:srgbClr val="000000"/>
                </a:solidFill>
                <a:latin typeface="Consolas" panose="020B0609020204030204" pitchFamily="49" charset="0"/>
                <a:cs typeface="Consolas" panose="020B0609020204030204" pitchFamily="49" charset="0"/>
              </a:rPr>
              <a:t>(new </a:t>
            </a:r>
            <a:r>
              <a:rPr lang="en-US" altLang="en-US" sz="1600" dirty="0" err="1">
                <a:solidFill>
                  <a:srgbClr val="000000"/>
                </a:solidFill>
                <a:latin typeface="Consolas" panose="020B0609020204030204" pitchFamily="49" charset="0"/>
                <a:cs typeface="Consolas" panose="020B0609020204030204" pitchFamily="49" charset="0"/>
              </a:rPr>
              <a:t>JButton</a:t>
            </a:r>
            <a:r>
              <a:rPr lang="en-US" altLang="en-US" sz="1600" dirty="0">
                <a:solidFill>
                  <a:srgbClr val="000000"/>
                </a:solidFill>
                <a:latin typeface="Consolas" panose="020B0609020204030204" pitchFamily="49" charset="0"/>
                <a:cs typeface="Consolas" panose="020B0609020204030204" pitchFamily="49" charset="0"/>
              </a:rPr>
              <a:t>("Button")); </a:t>
            </a:r>
            <a:r>
              <a:rPr lang="en-US" altLang="en-US" sz="1600" dirty="0">
                <a:solidFill>
                  <a:srgbClr val="009900"/>
                </a:solidFill>
                <a:latin typeface="Consolas" panose="020B0609020204030204" pitchFamily="49" charset="0"/>
                <a:cs typeface="Consolas" panose="020B0609020204030204" pitchFamily="49" charset="0"/>
              </a:rPr>
              <a:t>// Set the content-pane of this </a:t>
            </a:r>
            <a:r>
              <a:rPr lang="en-US" altLang="en-US" sz="1600" dirty="0" err="1">
                <a:solidFill>
                  <a:srgbClr val="009900"/>
                </a:solidFill>
                <a:latin typeface="Consolas" panose="020B0609020204030204" pitchFamily="49" charset="0"/>
                <a:cs typeface="Consolas" panose="020B0609020204030204" pitchFamily="49" charset="0"/>
              </a:rPr>
              <a:t>JFrame</a:t>
            </a:r>
            <a:r>
              <a:rPr lang="en-US" altLang="en-US" sz="1600" dirty="0">
                <a:solidFill>
                  <a:srgbClr val="009900"/>
                </a:solidFill>
                <a:latin typeface="Consolas" panose="020B0609020204030204" pitchFamily="49" charset="0"/>
                <a:cs typeface="Consolas" panose="020B0609020204030204" pitchFamily="49" charset="0"/>
              </a:rPr>
              <a:t> to the main </a:t>
            </a:r>
            <a:r>
              <a:rPr lang="en-US" altLang="en-US" sz="1600" dirty="0" err="1">
                <a:solidFill>
                  <a:srgbClr val="009900"/>
                </a:solidFill>
                <a:latin typeface="Consolas" panose="020B0609020204030204" pitchFamily="49" charset="0"/>
                <a:cs typeface="Consolas" panose="020B0609020204030204" pitchFamily="49" charset="0"/>
              </a:rPr>
              <a:t>JPanel</a:t>
            </a:r>
            <a:r>
              <a:rPr lang="en-US" altLang="en-US" sz="1600" dirty="0">
                <a:solidFill>
                  <a:srgbClr val="000000"/>
                </a:solidFill>
                <a:latin typeface="Consolas" panose="020B0609020204030204" pitchFamily="49" charset="0"/>
                <a:cs typeface="Consolas" panose="020B0609020204030204" pitchFamily="49" charset="0"/>
              </a:rPr>
              <a:t> </a:t>
            </a:r>
          </a:p>
          <a:p>
            <a:pPr lvl="0" algn="justLow" defTabSz="914400" eaLnBrk="0" fontAlgn="base" hangingPunct="0">
              <a:spcBef>
                <a:spcPct val="0"/>
              </a:spcBef>
              <a:spcAft>
                <a:spcPct val="0"/>
              </a:spcAft>
            </a:pPr>
            <a:r>
              <a:rPr lang="en-US" altLang="en-US" sz="1600" b="1" dirty="0" err="1">
                <a:solidFill>
                  <a:srgbClr val="000000"/>
                </a:solidFill>
                <a:latin typeface="Consolas" panose="020B0609020204030204" pitchFamily="49" charset="0"/>
                <a:cs typeface="Consolas" panose="020B0609020204030204" pitchFamily="49" charset="0"/>
              </a:rPr>
              <a:t>setContentPane</a:t>
            </a:r>
            <a:r>
              <a:rPr lang="en-US" altLang="en-US" sz="1600" b="1" dirty="0">
                <a:solidFill>
                  <a:srgbClr val="000000"/>
                </a:solidFill>
                <a:latin typeface="Consolas" panose="020B0609020204030204" pitchFamily="49" charset="0"/>
                <a:cs typeface="Consolas" panose="020B0609020204030204" pitchFamily="49" charset="0"/>
              </a:rPr>
              <a:t>(</a:t>
            </a:r>
            <a:r>
              <a:rPr lang="en-US" altLang="en-US" sz="1600" b="1" dirty="0" err="1">
                <a:solidFill>
                  <a:srgbClr val="000000"/>
                </a:solidFill>
                <a:latin typeface="Consolas" panose="020B0609020204030204" pitchFamily="49" charset="0"/>
                <a:cs typeface="Consolas" panose="020B0609020204030204" pitchFamily="49" charset="0"/>
              </a:rPr>
              <a:t>mainPanel</a:t>
            </a:r>
            <a:r>
              <a:rPr lang="en-US" altLang="en-US" sz="1600" b="1" dirty="0">
                <a:solidFill>
                  <a:srgbClr val="000000"/>
                </a:solidFill>
                <a:latin typeface="Consolas" panose="020B0609020204030204" pitchFamily="49" charset="0"/>
                <a:cs typeface="Consolas" panose="020B0609020204030204" pitchFamily="49" charset="0"/>
              </a:rPr>
              <a:t>);</a:t>
            </a:r>
          </a:p>
          <a:p>
            <a:pPr lvl="0" algn="justLow" defTabSz="914400" eaLnBrk="0" fontAlgn="base" hangingPunct="0">
              <a:spcBef>
                <a:spcPct val="0"/>
              </a:spcBef>
              <a:spcAft>
                <a:spcPct val="0"/>
              </a:spcAft>
            </a:pPr>
            <a:r>
              <a:rPr lang="en-US" altLang="en-US" sz="1600" dirty="0">
                <a:solidFill>
                  <a:srgbClr val="000000"/>
                </a:solidFill>
                <a:latin typeface="Consolas" panose="020B0609020204030204" pitchFamily="49" charset="0"/>
                <a:cs typeface="Consolas" panose="020B0609020204030204" pitchFamily="49" charset="0"/>
              </a:rPr>
              <a:t> ...... } ....... }</a:t>
            </a:r>
            <a:endParaRPr lang="en-US" altLang="en-US" dirty="0">
              <a:solidFill>
                <a:srgbClr val="000000"/>
              </a:solidFill>
              <a:latin typeface="Segoe UI" panose="020B0502040204020203" pitchFamily="34" charset="0"/>
              <a:cs typeface="Segoe UI" panose="020B0502040204020203" pitchFamily="34" charset="0"/>
            </a:endParaRPr>
          </a:p>
          <a:p>
            <a:pPr lvl="0" algn="justLow" defTabSz="914400" eaLnBrk="0" fontAlgn="base" hangingPunct="0">
              <a:spcBef>
                <a:spcPct val="0"/>
              </a:spcBef>
              <a:spcAft>
                <a:spcPct val="0"/>
              </a:spcAft>
            </a:pPr>
            <a:endParaRPr lang="en-US" altLang="en-US" dirty="0">
              <a:solidFill>
                <a:srgbClr val="000000"/>
              </a:solidFill>
              <a:latin typeface="Segoe UI" panose="020B0502040204020203" pitchFamily="34" charset="0"/>
              <a:cs typeface="Segoe UI" panose="020B0502040204020203" pitchFamily="34" charset="0"/>
            </a:endParaRPr>
          </a:p>
          <a:p>
            <a:pPr lvl="0" algn="justLow" defTabSz="914400" eaLnBrk="0" fontAlgn="base" hangingPunct="0">
              <a:spcBef>
                <a:spcPct val="0"/>
              </a:spcBef>
              <a:spcAft>
                <a:spcPct val="0"/>
              </a:spcAft>
            </a:pPr>
            <a:r>
              <a:rPr lang="en-US" altLang="en-US" dirty="0">
                <a:solidFill>
                  <a:srgbClr val="000000"/>
                </a:solidFill>
                <a:latin typeface="Segoe UI" panose="020B0502040204020203" pitchFamily="34" charset="0"/>
                <a:cs typeface="Segoe UI" panose="020B0502040204020203" pitchFamily="34" charset="0"/>
              </a:rPr>
              <a:t>Notes: If a component is added directly into a </a:t>
            </a:r>
            <a:r>
              <a:rPr lang="en-US" altLang="en-US" dirty="0" err="1">
                <a:solidFill>
                  <a:srgbClr val="000000"/>
                </a:solidFill>
                <a:latin typeface="Consolas" panose="020B0609020204030204" pitchFamily="49" charset="0"/>
                <a:cs typeface="Consolas" panose="020B0609020204030204" pitchFamily="49" charset="0"/>
              </a:rPr>
              <a:t>JFrame</a:t>
            </a:r>
            <a:r>
              <a:rPr lang="en-US" altLang="en-US" dirty="0">
                <a:solidFill>
                  <a:srgbClr val="000000"/>
                </a:solidFill>
                <a:latin typeface="Segoe UI" panose="020B0502040204020203" pitchFamily="34" charset="0"/>
                <a:cs typeface="Segoe UI" panose="020B0502040204020203" pitchFamily="34" charset="0"/>
              </a:rPr>
              <a:t>, it is added into the content-pane of </a:t>
            </a:r>
            <a:r>
              <a:rPr lang="en-US" altLang="en-US" dirty="0" err="1">
                <a:solidFill>
                  <a:srgbClr val="000000"/>
                </a:solidFill>
                <a:latin typeface="Consolas" panose="020B0609020204030204" pitchFamily="49" charset="0"/>
                <a:cs typeface="Consolas" panose="020B0609020204030204" pitchFamily="49" charset="0"/>
              </a:rPr>
              <a:t>JFrame</a:t>
            </a:r>
            <a:r>
              <a:rPr lang="en-US" altLang="en-US" dirty="0">
                <a:solidFill>
                  <a:srgbClr val="000000"/>
                </a:solidFill>
                <a:latin typeface="Segoe UI" panose="020B0502040204020203" pitchFamily="34" charset="0"/>
                <a:cs typeface="Segoe UI" panose="020B0502040204020203" pitchFamily="34" charset="0"/>
              </a:rPr>
              <a:t> instead, i.e.,</a:t>
            </a:r>
            <a:endParaRPr lang="en-US" altLang="en-US" sz="1600" dirty="0">
              <a:solidFill>
                <a:srgbClr val="009900"/>
              </a:solidFill>
              <a:latin typeface="Consolas" panose="020B0609020204030204" pitchFamily="49" charset="0"/>
              <a:cs typeface="Consolas" panose="020B0609020204030204" pitchFamily="49" charset="0"/>
            </a:endParaRPr>
          </a:p>
          <a:p>
            <a:pPr lvl="0" algn="justLow" defTabSz="914400" eaLnBrk="0" fontAlgn="base" hangingPunct="0">
              <a:spcBef>
                <a:spcPct val="0"/>
              </a:spcBef>
              <a:spcAft>
                <a:spcPct val="0"/>
              </a:spcAft>
            </a:pPr>
            <a:endParaRPr lang="en-US" altLang="en-US" sz="1600" dirty="0">
              <a:solidFill>
                <a:srgbClr val="009900"/>
              </a:solidFill>
              <a:latin typeface="Consolas" panose="020B0609020204030204" pitchFamily="49" charset="0"/>
              <a:cs typeface="Consolas" panose="020B0609020204030204" pitchFamily="49" charset="0"/>
            </a:endParaRPr>
          </a:p>
          <a:p>
            <a:pPr lvl="0" algn="justLow" defTabSz="914400" eaLnBrk="0" fontAlgn="base" hangingPunct="0">
              <a:spcBef>
                <a:spcPct val="0"/>
              </a:spcBef>
              <a:spcAft>
                <a:spcPct val="0"/>
              </a:spcAft>
            </a:pPr>
            <a:r>
              <a:rPr lang="en-US" altLang="en-US" sz="1600" dirty="0">
                <a:solidFill>
                  <a:srgbClr val="009900"/>
                </a:solidFill>
                <a:latin typeface="Consolas" panose="020B0609020204030204" pitchFamily="49" charset="0"/>
                <a:cs typeface="Consolas" panose="020B0609020204030204" pitchFamily="49" charset="0"/>
              </a:rPr>
              <a:t>// Suppose that "this" is a </a:t>
            </a:r>
            <a:r>
              <a:rPr lang="en-US" altLang="en-US" sz="1600" dirty="0" err="1">
                <a:solidFill>
                  <a:srgbClr val="009900"/>
                </a:solidFill>
                <a:latin typeface="Consolas" panose="020B0609020204030204" pitchFamily="49" charset="0"/>
                <a:cs typeface="Consolas" panose="020B0609020204030204" pitchFamily="49" charset="0"/>
              </a:rPr>
              <a:t>JFrame</a:t>
            </a:r>
            <a:r>
              <a:rPr lang="en-US" altLang="en-US" sz="1600" dirty="0">
                <a:solidFill>
                  <a:srgbClr val="000000"/>
                </a:solidFill>
                <a:latin typeface="Consolas" panose="020B0609020204030204" pitchFamily="49" charset="0"/>
                <a:cs typeface="Consolas" panose="020B0609020204030204" pitchFamily="49" charset="0"/>
              </a:rPr>
              <a:t> </a:t>
            </a:r>
          </a:p>
          <a:p>
            <a:pPr lvl="0" algn="justLow" defTabSz="914400" eaLnBrk="0" fontAlgn="base" hangingPunct="0">
              <a:spcBef>
                <a:spcPct val="0"/>
              </a:spcBef>
              <a:spcAft>
                <a:spcPct val="0"/>
              </a:spcAft>
            </a:pPr>
            <a:endParaRPr lang="en-US" altLang="en-US" sz="1600" dirty="0">
              <a:solidFill>
                <a:srgbClr val="000000"/>
              </a:solidFill>
              <a:latin typeface="Consolas" panose="020B0609020204030204" pitchFamily="49" charset="0"/>
              <a:cs typeface="Consolas" panose="020B0609020204030204" pitchFamily="49" charset="0"/>
            </a:endParaRPr>
          </a:p>
          <a:p>
            <a:pPr lvl="0" algn="justLow" defTabSz="914400" eaLnBrk="0" fontAlgn="base" hangingPunct="0">
              <a:spcBef>
                <a:spcPct val="0"/>
              </a:spcBef>
              <a:spcAft>
                <a:spcPct val="0"/>
              </a:spcAft>
            </a:pPr>
            <a:r>
              <a:rPr lang="en-US" altLang="en-US" sz="1600" dirty="0">
                <a:solidFill>
                  <a:srgbClr val="000000"/>
                </a:solidFill>
                <a:latin typeface="Consolas" panose="020B0609020204030204" pitchFamily="49" charset="0"/>
                <a:cs typeface="Consolas" panose="020B0609020204030204" pitchFamily="49" charset="0"/>
              </a:rPr>
              <a:t>add(new </a:t>
            </a:r>
            <a:r>
              <a:rPr lang="en-US" altLang="en-US" sz="1600" dirty="0" err="1">
                <a:solidFill>
                  <a:srgbClr val="000000"/>
                </a:solidFill>
                <a:latin typeface="Consolas" panose="020B0609020204030204" pitchFamily="49" charset="0"/>
                <a:cs typeface="Consolas" panose="020B0609020204030204" pitchFamily="49" charset="0"/>
              </a:rPr>
              <a:t>JLabel</a:t>
            </a:r>
            <a:r>
              <a:rPr lang="en-US" altLang="en-US" sz="1600" dirty="0">
                <a:solidFill>
                  <a:srgbClr val="000000"/>
                </a:solidFill>
                <a:latin typeface="Consolas" panose="020B0609020204030204" pitchFamily="49" charset="0"/>
                <a:cs typeface="Consolas" panose="020B0609020204030204" pitchFamily="49" charset="0"/>
              </a:rPr>
              <a:t>("add to </a:t>
            </a:r>
            <a:r>
              <a:rPr lang="en-US" altLang="en-US" sz="1600" dirty="0" err="1">
                <a:solidFill>
                  <a:srgbClr val="000000"/>
                </a:solidFill>
                <a:latin typeface="Consolas" panose="020B0609020204030204" pitchFamily="49" charset="0"/>
                <a:cs typeface="Consolas" panose="020B0609020204030204" pitchFamily="49" charset="0"/>
              </a:rPr>
              <a:t>JFrame</a:t>
            </a:r>
            <a:r>
              <a:rPr lang="en-US" altLang="en-US" sz="1600" dirty="0">
                <a:solidFill>
                  <a:srgbClr val="000000"/>
                </a:solidFill>
                <a:latin typeface="Consolas" panose="020B0609020204030204" pitchFamily="49" charset="0"/>
                <a:cs typeface="Consolas" panose="020B0609020204030204" pitchFamily="49" charset="0"/>
              </a:rPr>
              <a:t> directly")); </a:t>
            </a:r>
          </a:p>
          <a:p>
            <a:pPr lvl="0" algn="justLow" defTabSz="914400" eaLnBrk="0" fontAlgn="base" hangingPunct="0">
              <a:spcBef>
                <a:spcPct val="0"/>
              </a:spcBef>
              <a:spcAft>
                <a:spcPct val="0"/>
              </a:spcAft>
            </a:pPr>
            <a:r>
              <a:rPr lang="en-US" altLang="en-US" sz="1600" dirty="0">
                <a:solidFill>
                  <a:srgbClr val="009900"/>
                </a:solidFill>
                <a:latin typeface="Consolas" panose="020B0609020204030204" pitchFamily="49" charset="0"/>
                <a:cs typeface="Consolas" panose="020B0609020204030204" pitchFamily="49" charset="0"/>
              </a:rPr>
              <a:t>// is executed as</a:t>
            </a:r>
            <a:r>
              <a:rPr lang="en-US" altLang="en-US" sz="1600" dirty="0">
                <a:solidFill>
                  <a:srgbClr val="000000"/>
                </a:solidFill>
                <a:latin typeface="Consolas" panose="020B0609020204030204" pitchFamily="49" charset="0"/>
                <a:cs typeface="Consolas" panose="020B0609020204030204" pitchFamily="49" charset="0"/>
              </a:rPr>
              <a:t> </a:t>
            </a:r>
          </a:p>
          <a:p>
            <a:pPr lvl="0" algn="justLow" defTabSz="914400" eaLnBrk="0" fontAlgn="base" hangingPunct="0">
              <a:spcBef>
                <a:spcPct val="0"/>
              </a:spcBef>
              <a:spcAft>
                <a:spcPct val="0"/>
              </a:spcAft>
            </a:pPr>
            <a:r>
              <a:rPr lang="en-US" altLang="en-US" sz="1600" dirty="0" err="1">
                <a:solidFill>
                  <a:srgbClr val="000000"/>
                </a:solidFill>
                <a:latin typeface="Consolas" panose="020B0609020204030204" pitchFamily="49" charset="0"/>
                <a:cs typeface="Consolas" panose="020B0609020204030204" pitchFamily="49" charset="0"/>
              </a:rPr>
              <a:t>getContentPane</a:t>
            </a:r>
            <a:r>
              <a:rPr lang="en-US" altLang="en-US" sz="1600" dirty="0">
                <a:solidFill>
                  <a:srgbClr val="000000"/>
                </a:solidFill>
                <a:latin typeface="Consolas" panose="020B0609020204030204" pitchFamily="49" charset="0"/>
                <a:cs typeface="Consolas" panose="020B0609020204030204" pitchFamily="49" charset="0"/>
              </a:rPr>
              <a:t>().add(new </a:t>
            </a:r>
            <a:r>
              <a:rPr lang="en-US" altLang="en-US" sz="1600" dirty="0" err="1">
                <a:solidFill>
                  <a:srgbClr val="000000"/>
                </a:solidFill>
                <a:latin typeface="Consolas" panose="020B0609020204030204" pitchFamily="49" charset="0"/>
                <a:cs typeface="Consolas" panose="020B0609020204030204" pitchFamily="49" charset="0"/>
              </a:rPr>
              <a:t>JLabel</a:t>
            </a:r>
            <a:r>
              <a:rPr lang="en-US" altLang="en-US" sz="1600" dirty="0">
                <a:solidFill>
                  <a:srgbClr val="000000"/>
                </a:solidFill>
                <a:latin typeface="Consolas" panose="020B0609020204030204" pitchFamily="49" charset="0"/>
                <a:cs typeface="Consolas" panose="020B0609020204030204" pitchFamily="49" charset="0"/>
              </a:rPr>
              <a:t>("add to </a:t>
            </a:r>
            <a:r>
              <a:rPr lang="en-US" altLang="en-US" sz="1600" dirty="0" err="1">
                <a:solidFill>
                  <a:srgbClr val="000000"/>
                </a:solidFill>
                <a:latin typeface="Consolas" panose="020B0609020204030204" pitchFamily="49" charset="0"/>
                <a:cs typeface="Consolas" panose="020B0609020204030204" pitchFamily="49" charset="0"/>
              </a:rPr>
              <a:t>JFrame</a:t>
            </a:r>
            <a:r>
              <a:rPr lang="en-US" altLang="en-US" sz="1600" dirty="0">
                <a:solidFill>
                  <a:srgbClr val="000000"/>
                </a:solidFill>
                <a:latin typeface="Consolas" panose="020B0609020204030204" pitchFamily="49" charset="0"/>
                <a:cs typeface="Consolas" panose="020B0609020204030204" pitchFamily="49" charset="0"/>
              </a:rPr>
              <a:t> directly"));</a:t>
            </a:r>
            <a:r>
              <a:rPr lang="en-US" altLang="en-US" sz="2800" dirty="0"/>
              <a:t> </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2984823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385482" y="90100"/>
            <a:ext cx="11698942" cy="4708981"/>
          </a:xfrm>
          <a:prstGeom prst="rect">
            <a:avLst/>
          </a:prstGeom>
        </p:spPr>
        <p:txBody>
          <a:bodyPr wrap="square">
            <a:spAutoFit/>
          </a:bodyPr>
          <a:lstStyle/>
          <a:p>
            <a:pPr lvl="0" defTabSz="914400" eaLnBrk="0" fontAlgn="base" hangingPunct="0">
              <a:lnSpc>
                <a:spcPct val="150000"/>
              </a:lnSpc>
              <a:spcBef>
                <a:spcPct val="0"/>
              </a:spcBef>
              <a:spcAft>
                <a:spcPct val="0"/>
              </a:spcAft>
            </a:pPr>
            <a:r>
              <a:rPr lang="en-US" altLang="en-US" sz="2000" b="1" dirty="0">
                <a:solidFill>
                  <a:srgbClr val="444444"/>
                </a:solidFill>
                <a:latin typeface="Times New Roman" panose="02020603050405020304" pitchFamily="18" charset="0"/>
                <a:cs typeface="Times New Roman" panose="02020603050405020304" pitchFamily="18" charset="0"/>
              </a:rPr>
              <a:t>Writing Swing Applications</a:t>
            </a:r>
          </a:p>
          <a:p>
            <a:pPr lvl="0" defTabSz="914400" eaLnBrk="0" fontAlgn="base" hangingPunct="0">
              <a:lnSpc>
                <a:spcPct val="150000"/>
              </a:lnSpc>
              <a:spcBef>
                <a:spcPct val="0"/>
              </a:spcBef>
              <a:spcAft>
                <a:spcPct val="0"/>
              </a:spcAft>
            </a:pPr>
            <a:r>
              <a:rPr lang="en-US" altLang="en-US" sz="2000" dirty="0">
                <a:solidFill>
                  <a:srgbClr val="000000"/>
                </a:solidFill>
                <a:latin typeface="Times New Roman" panose="02020603050405020304" pitchFamily="18" charset="0"/>
                <a:cs typeface="Times New Roman" panose="02020603050405020304" pitchFamily="18" charset="0"/>
              </a:rPr>
              <a:t>In summary, to write a Swing application, you have:</a:t>
            </a:r>
            <a:endParaRPr lang="en-US" altLang="en-US" sz="2000" dirty="0">
              <a:latin typeface="Times New Roman" panose="02020603050405020304" pitchFamily="18" charset="0"/>
              <a:cs typeface="Times New Roman" panose="02020603050405020304" pitchFamily="18" charset="0"/>
            </a:endParaRPr>
          </a:p>
          <a:p>
            <a:pPr lvl="0" defTabSz="914400" eaLnBrk="0" fontAlgn="base" hangingPunct="0">
              <a:lnSpc>
                <a:spcPct val="150000"/>
              </a:lnSpc>
              <a:spcBef>
                <a:spcPct val="0"/>
              </a:spcBef>
              <a:spcAft>
                <a:spcPct val="0"/>
              </a:spcAft>
              <a:buFontTx/>
              <a:buAutoNum type="arabicPeriod"/>
            </a:pPr>
            <a:r>
              <a:rPr lang="en-US" altLang="en-US" sz="2000" dirty="0">
                <a:solidFill>
                  <a:srgbClr val="000000"/>
                </a:solidFill>
                <a:latin typeface="Times New Roman" panose="02020603050405020304" pitchFamily="18" charset="0"/>
                <a:cs typeface="Times New Roman" panose="02020603050405020304" pitchFamily="18" charset="0"/>
              </a:rPr>
              <a:t>Use the Swing components with prefix "J" in package </a:t>
            </a:r>
            <a:r>
              <a:rPr lang="en-US" altLang="en-US" sz="2000" dirty="0" err="1">
                <a:solidFill>
                  <a:srgbClr val="000000"/>
                </a:solidFill>
                <a:latin typeface="Times New Roman" panose="02020603050405020304" pitchFamily="18" charset="0"/>
                <a:cs typeface="Times New Roman" panose="02020603050405020304" pitchFamily="18" charset="0"/>
              </a:rPr>
              <a:t>javax.swing</a:t>
            </a:r>
            <a:r>
              <a:rPr lang="en-US" altLang="en-US" sz="2000" dirty="0">
                <a:solidFill>
                  <a:srgbClr val="000000"/>
                </a:solidFill>
                <a:latin typeface="Times New Roman" panose="02020603050405020304" pitchFamily="18" charset="0"/>
                <a:cs typeface="Times New Roman" panose="02020603050405020304" pitchFamily="18" charset="0"/>
              </a:rPr>
              <a:t>, e.g., </a:t>
            </a:r>
            <a:r>
              <a:rPr lang="en-US" altLang="en-US" sz="2000" dirty="0" err="1">
                <a:solidFill>
                  <a:srgbClr val="000000"/>
                </a:solidFill>
                <a:latin typeface="Times New Roman" panose="02020603050405020304" pitchFamily="18" charset="0"/>
                <a:cs typeface="Times New Roman" panose="02020603050405020304" pitchFamily="18" charset="0"/>
              </a:rPr>
              <a:t>JFrame</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JButton</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JTextField</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JLabel</a:t>
            </a:r>
            <a:r>
              <a:rPr lang="en-US" altLang="en-US" sz="2000" dirty="0">
                <a:solidFill>
                  <a:srgbClr val="000000"/>
                </a:solidFill>
                <a:latin typeface="Times New Roman" panose="02020603050405020304" pitchFamily="18" charset="0"/>
                <a:cs typeface="Times New Roman" panose="02020603050405020304" pitchFamily="18" charset="0"/>
              </a:rPr>
              <a:t>, etc.</a:t>
            </a:r>
          </a:p>
          <a:p>
            <a:pPr lvl="0" defTabSz="914400" eaLnBrk="0" fontAlgn="base" hangingPunct="0">
              <a:lnSpc>
                <a:spcPct val="150000"/>
              </a:lnSpc>
              <a:spcBef>
                <a:spcPct val="0"/>
              </a:spcBef>
              <a:spcAft>
                <a:spcPct val="0"/>
              </a:spcAft>
              <a:buFontTx/>
              <a:buAutoNum type="arabicPeriod" startAt="2"/>
            </a:pPr>
            <a:r>
              <a:rPr lang="en-US" altLang="en-US" sz="2000" dirty="0">
                <a:solidFill>
                  <a:srgbClr val="000000"/>
                </a:solidFill>
                <a:latin typeface="Times New Roman" panose="02020603050405020304" pitchFamily="18" charset="0"/>
                <a:cs typeface="Times New Roman" panose="02020603050405020304" pitchFamily="18" charset="0"/>
              </a:rPr>
              <a:t>A top-level container (typically </a:t>
            </a:r>
            <a:r>
              <a:rPr lang="en-US" altLang="en-US" sz="2000" dirty="0" err="1">
                <a:solidFill>
                  <a:srgbClr val="000000"/>
                </a:solidFill>
                <a:latin typeface="Times New Roman" panose="02020603050405020304" pitchFamily="18" charset="0"/>
                <a:cs typeface="Times New Roman" panose="02020603050405020304" pitchFamily="18" charset="0"/>
              </a:rPr>
              <a:t>JFrame</a:t>
            </a:r>
            <a:r>
              <a:rPr lang="en-US" altLang="en-US" sz="2000" dirty="0">
                <a:solidFill>
                  <a:srgbClr val="000000"/>
                </a:solidFill>
                <a:latin typeface="Times New Roman" panose="02020603050405020304" pitchFamily="18" charset="0"/>
                <a:cs typeface="Times New Roman" panose="02020603050405020304" pitchFamily="18" charset="0"/>
              </a:rPr>
              <a:t>) is needed. The </a:t>
            </a:r>
            <a:r>
              <a:rPr lang="en-US" altLang="en-US" sz="2000" dirty="0" err="1">
                <a:solidFill>
                  <a:srgbClr val="000000"/>
                </a:solidFill>
                <a:latin typeface="Times New Roman" panose="02020603050405020304" pitchFamily="18" charset="0"/>
                <a:cs typeface="Times New Roman" panose="02020603050405020304" pitchFamily="18" charset="0"/>
              </a:rPr>
              <a:t>JComponents</a:t>
            </a:r>
            <a:r>
              <a:rPr lang="en-US" altLang="en-US" sz="2000" dirty="0">
                <a:solidFill>
                  <a:srgbClr val="000000"/>
                </a:solidFill>
                <a:latin typeface="Times New Roman" panose="02020603050405020304" pitchFamily="18" charset="0"/>
                <a:cs typeface="Times New Roman" panose="02020603050405020304" pitchFamily="18" charset="0"/>
              </a:rPr>
              <a:t> should not be added directly onto the top-level container. They shall be added onto the </a:t>
            </a:r>
            <a:r>
              <a:rPr lang="en-US" altLang="en-US" sz="2000" i="1" dirty="0">
                <a:solidFill>
                  <a:srgbClr val="000000"/>
                </a:solidFill>
                <a:latin typeface="Times New Roman" panose="02020603050405020304" pitchFamily="18" charset="0"/>
                <a:cs typeface="Times New Roman" panose="02020603050405020304" pitchFamily="18" charset="0"/>
              </a:rPr>
              <a:t>content-pane</a:t>
            </a:r>
            <a:r>
              <a:rPr lang="en-US" altLang="en-US" sz="2000" dirty="0">
                <a:solidFill>
                  <a:srgbClr val="000000"/>
                </a:solidFill>
                <a:latin typeface="Times New Roman" panose="02020603050405020304" pitchFamily="18" charset="0"/>
                <a:cs typeface="Times New Roman" panose="02020603050405020304" pitchFamily="18" charset="0"/>
              </a:rPr>
              <a:t> of the top-level container. You can retrieve a reference to the content-pane by invoking method </a:t>
            </a:r>
            <a:r>
              <a:rPr lang="en-US" altLang="en-US" sz="2000" dirty="0" err="1">
                <a:solidFill>
                  <a:srgbClr val="000000"/>
                </a:solidFill>
                <a:latin typeface="Times New Roman" panose="02020603050405020304" pitchFamily="18" charset="0"/>
                <a:cs typeface="Times New Roman" panose="02020603050405020304" pitchFamily="18" charset="0"/>
              </a:rPr>
              <a:t>getContentPane</a:t>
            </a:r>
            <a:r>
              <a:rPr lang="en-US" altLang="en-US" sz="2000" dirty="0">
                <a:solidFill>
                  <a:srgbClr val="000000"/>
                </a:solidFill>
                <a:latin typeface="Times New Roman" panose="02020603050405020304" pitchFamily="18" charset="0"/>
                <a:cs typeface="Times New Roman" panose="02020603050405020304" pitchFamily="18" charset="0"/>
              </a:rPr>
              <a:t>() from the top-level container.</a:t>
            </a:r>
          </a:p>
          <a:p>
            <a:pPr lvl="0" defTabSz="914400" eaLnBrk="0" fontAlgn="base" hangingPunct="0">
              <a:lnSpc>
                <a:spcPct val="150000"/>
              </a:lnSpc>
              <a:spcBef>
                <a:spcPct val="0"/>
              </a:spcBef>
              <a:spcAft>
                <a:spcPct val="0"/>
              </a:spcAft>
              <a:buFontTx/>
              <a:buAutoNum type="arabicPeriod" startAt="3"/>
            </a:pPr>
            <a:r>
              <a:rPr lang="en-US" altLang="en-US" sz="2000" dirty="0">
                <a:solidFill>
                  <a:srgbClr val="000000"/>
                </a:solidFill>
                <a:latin typeface="Times New Roman" panose="02020603050405020304" pitchFamily="18" charset="0"/>
                <a:cs typeface="Times New Roman" panose="02020603050405020304" pitchFamily="18" charset="0"/>
              </a:rPr>
              <a:t>Swing applications uses AWT event-handling classes, e.g., </a:t>
            </a:r>
            <a:r>
              <a:rPr lang="en-US" altLang="en-US" sz="2000" dirty="0" err="1">
                <a:solidFill>
                  <a:srgbClr val="000000"/>
                </a:solidFill>
                <a:latin typeface="Times New Roman" panose="02020603050405020304" pitchFamily="18" charset="0"/>
                <a:cs typeface="Times New Roman" panose="02020603050405020304" pitchFamily="18" charset="0"/>
              </a:rPr>
              <a:t>ActionEvent</a:t>
            </a:r>
            <a:r>
              <a:rPr lang="en-US" altLang="en-US" sz="2000" dirty="0">
                <a:solidFill>
                  <a:srgbClr val="000000"/>
                </a:solidFill>
                <a:latin typeface="Times New Roman" panose="02020603050405020304" pitchFamily="18" charset="0"/>
                <a:cs typeface="Times New Roman" panose="02020603050405020304" pitchFamily="18" charset="0"/>
              </a:rPr>
              <a:t>/</a:t>
            </a:r>
            <a:r>
              <a:rPr lang="en-US" altLang="en-US" sz="2000" dirty="0" err="1">
                <a:solidFill>
                  <a:srgbClr val="000000"/>
                </a:solidFill>
                <a:latin typeface="Times New Roman" panose="02020603050405020304" pitchFamily="18" charset="0"/>
                <a:cs typeface="Times New Roman" panose="02020603050405020304" pitchFamily="18" charset="0"/>
              </a:rPr>
              <a:t>ActionListener</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MouseEvent</a:t>
            </a:r>
            <a:r>
              <a:rPr lang="en-US" altLang="en-US" sz="2000" dirty="0">
                <a:solidFill>
                  <a:srgbClr val="000000"/>
                </a:solidFill>
                <a:latin typeface="Times New Roman" panose="02020603050405020304" pitchFamily="18" charset="0"/>
                <a:cs typeface="Times New Roman" panose="02020603050405020304" pitchFamily="18" charset="0"/>
              </a:rPr>
              <a:t>/</a:t>
            </a:r>
            <a:r>
              <a:rPr lang="en-US" altLang="en-US" sz="2000" dirty="0" err="1">
                <a:solidFill>
                  <a:srgbClr val="000000"/>
                </a:solidFill>
                <a:latin typeface="Times New Roman" panose="02020603050405020304" pitchFamily="18" charset="0"/>
                <a:cs typeface="Times New Roman" panose="02020603050405020304" pitchFamily="18" charset="0"/>
              </a:rPr>
              <a:t>MouseListener</a:t>
            </a:r>
            <a:r>
              <a:rPr lang="en-US" altLang="en-US" sz="2000" dirty="0">
                <a:solidFill>
                  <a:srgbClr val="000000"/>
                </a:solidFill>
                <a:latin typeface="Times New Roman" panose="02020603050405020304" pitchFamily="18" charset="0"/>
                <a:cs typeface="Times New Roman" panose="02020603050405020304" pitchFamily="18" charset="0"/>
              </a:rPr>
              <a:t>, etc.</a:t>
            </a:r>
          </a:p>
          <a:p>
            <a:pPr lvl="0" defTabSz="914400" eaLnBrk="0" fontAlgn="base" hangingPunct="0">
              <a:lnSpc>
                <a:spcPct val="150000"/>
              </a:lnSpc>
              <a:spcBef>
                <a:spcPct val="0"/>
              </a:spcBef>
              <a:spcAft>
                <a:spcPct val="0"/>
              </a:spcAft>
              <a:buFontTx/>
              <a:buAutoNum type="arabicPeriod" startAt="4"/>
            </a:pPr>
            <a:r>
              <a:rPr lang="en-US" altLang="en-US" sz="2000" dirty="0">
                <a:solidFill>
                  <a:srgbClr val="000000"/>
                </a:solidFill>
                <a:latin typeface="Times New Roman" panose="02020603050405020304" pitchFamily="18" charset="0"/>
                <a:cs typeface="Times New Roman" panose="02020603050405020304" pitchFamily="18" charset="0"/>
              </a:rPr>
              <a:t>Run the constructor in the Event Dispatcher Thread (instead of Main thread) for thread safety</a:t>
            </a:r>
          </a:p>
        </p:txBody>
      </p:sp>
    </p:spTree>
    <p:extLst>
      <p:ext uri="{BB962C8B-B14F-4D97-AF65-F5344CB8AC3E}">
        <p14:creationId xmlns:p14="http://schemas.microsoft.com/office/powerpoint/2010/main" val="1042317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Introduction to  Swing </a:t>
            </a:r>
          </a:p>
        </p:txBody>
      </p:sp>
      <p:pic>
        <p:nvPicPr>
          <p:cNvPr id="1026" name="Picture 2"/>
          <p:cNvPicPr>
            <a:picLocks noGrp="1" noChangeAspect="1" noChangeArrowheads="1"/>
          </p:cNvPicPr>
          <p:nvPr>
            <p:ph idx="1"/>
          </p:nvPr>
        </p:nvPicPr>
        <p:blipFill>
          <a:blip r:embed="rId2"/>
          <a:srcRect/>
          <a:stretch>
            <a:fillRect/>
          </a:stretch>
        </p:blipFill>
        <p:spPr bwMode="auto">
          <a:xfrm>
            <a:off x="2259106" y="2371724"/>
            <a:ext cx="7893422" cy="44862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Commonly used Methods of Component class</a:t>
            </a:r>
          </a:p>
        </p:txBody>
      </p:sp>
      <p:pic>
        <p:nvPicPr>
          <p:cNvPr id="1026" name="Picture 2"/>
          <p:cNvPicPr>
            <a:picLocks noGrp="1" noChangeAspect="1" noChangeArrowheads="1"/>
          </p:cNvPicPr>
          <p:nvPr>
            <p:ph idx="1"/>
          </p:nvPr>
        </p:nvPicPr>
        <p:blipFill>
          <a:blip r:embed="rId2"/>
          <a:srcRect/>
          <a:stretch>
            <a:fillRect/>
          </a:stretch>
        </p:blipFill>
        <p:spPr bwMode="auto">
          <a:xfrm>
            <a:off x="1640542" y="2387833"/>
            <a:ext cx="9507070" cy="3730578"/>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460" y="1040904"/>
            <a:ext cx="8761413" cy="706964"/>
          </a:xfrm>
        </p:spPr>
        <p:txBody>
          <a:bodyPr/>
          <a:lstStyle/>
          <a:p>
            <a:r>
              <a:rPr lang="en-US" sz="2800" b="1" dirty="0"/>
              <a:t>SWING UI Elements</a:t>
            </a:r>
            <a:br>
              <a:rPr lang="en-US" sz="2800" b="1" dirty="0"/>
            </a:br>
            <a:endParaRPr lang="en-US" sz="2800" dirty="0"/>
          </a:p>
        </p:txBody>
      </p:sp>
      <p:pic>
        <p:nvPicPr>
          <p:cNvPr id="2050" name="Picture 2"/>
          <p:cNvPicPr>
            <a:picLocks noGrp="1" noChangeAspect="1" noChangeArrowheads="1"/>
          </p:cNvPicPr>
          <p:nvPr>
            <p:ph idx="1"/>
          </p:nvPr>
        </p:nvPicPr>
        <p:blipFill>
          <a:blip r:embed="rId2"/>
          <a:srcRect/>
          <a:stretch>
            <a:fillRect/>
          </a:stretch>
        </p:blipFill>
        <p:spPr bwMode="auto">
          <a:xfrm>
            <a:off x="2272553" y="2259013"/>
            <a:ext cx="7153835" cy="4598987"/>
          </a:xfrm>
          <a:prstGeom prst="rect">
            <a:avLst/>
          </a:prstGeom>
          <a:noFill/>
          <a:ln w="9525">
            <a:noFill/>
            <a:miter lim="800000"/>
            <a:headEnd/>
            <a:tailEnd/>
          </a:ln>
          <a:effectLst/>
        </p:spPr>
      </p:pic>
    </p:spTree>
    <p:extLst>
      <p:ext uri="{BB962C8B-B14F-4D97-AF65-F5344CB8AC3E}">
        <p14:creationId xmlns:p14="http://schemas.microsoft.com/office/powerpoint/2010/main" val="4285791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0458" y="521859"/>
            <a:ext cx="9726305" cy="6370975"/>
          </a:xfrm>
          <a:prstGeom prst="rect">
            <a:avLst/>
          </a:prstGeom>
        </p:spPr>
        <p:txBody>
          <a:bodyPr wrap="square">
            <a:spAutoFit/>
          </a:bodyPr>
          <a:lstStyle/>
          <a:p>
            <a:pPr algn="just">
              <a:lnSpc>
                <a:spcPct val="150000"/>
              </a:lnSpc>
              <a:buFont typeface="+mj-lt"/>
              <a:buAutoNum type="arabicPeriod"/>
            </a:pPr>
            <a:r>
              <a:rPr lang="en-US" sz="2400" b="1" dirty="0">
                <a:solidFill>
                  <a:srgbClr val="000000"/>
                </a:solidFill>
                <a:latin typeface="Times New Roman" panose="02020603050405020304" pitchFamily="18" charset="0"/>
                <a:cs typeface="Times New Roman" panose="02020603050405020304" pitchFamily="18" charset="0"/>
              </a:rPr>
              <a:t>AWT API </a:t>
            </a:r>
            <a:r>
              <a:rPr lang="en-US" sz="2400" dirty="0">
                <a:solidFill>
                  <a:srgbClr val="000000"/>
                </a:solidFill>
                <a:latin typeface="Times New Roman" panose="02020603050405020304" pitchFamily="18" charset="0"/>
                <a:cs typeface="Times New Roman" panose="02020603050405020304" pitchFamily="18" charset="0"/>
              </a:rPr>
              <a:t>was introduced in JDK 1.0. Most of the AWT components have become </a:t>
            </a:r>
            <a:r>
              <a:rPr lang="en-US" sz="3200" b="1" dirty="0">
                <a:solidFill>
                  <a:srgbClr val="000000"/>
                </a:solidFill>
                <a:latin typeface="Times New Roman" panose="02020603050405020304" pitchFamily="18" charset="0"/>
                <a:cs typeface="Times New Roman" panose="02020603050405020304" pitchFamily="18" charset="0"/>
              </a:rPr>
              <a:t>obsolete</a:t>
            </a:r>
            <a:r>
              <a:rPr lang="en-US" sz="2400" dirty="0">
                <a:solidFill>
                  <a:srgbClr val="000000"/>
                </a:solidFill>
                <a:latin typeface="Times New Roman" panose="02020603050405020304" pitchFamily="18" charset="0"/>
                <a:cs typeface="Times New Roman" panose="02020603050405020304" pitchFamily="18" charset="0"/>
              </a:rPr>
              <a:t> and should be replaced by newer Swing components.</a:t>
            </a:r>
          </a:p>
          <a:p>
            <a:pPr algn="just">
              <a:lnSpc>
                <a:spcPct val="150000"/>
              </a:lnSpc>
              <a:buFont typeface="+mj-lt"/>
              <a:buAutoNum type="arabicPeriod"/>
            </a:pPr>
            <a:endParaRPr lang="en-US" sz="24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1" dirty="0">
                <a:solidFill>
                  <a:srgbClr val="000000"/>
                </a:solidFill>
                <a:latin typeface="Times New Roman" panose="02020603050405020304" pitchFamily="18" charset="0"/>
                <a:cs typeface="Times New Roman" panose="02020603050405020304" pitchFamily="18" charset="0"/>
              </a:rPr>
              <a:t>Swing API</a:t>
            </a:r>
            <a:r>
              <a:rPr lang="en-US" sz="2400" dirty="0">
                <a:solidFill>
                  <a:srgbClr val="000000"/>
                </a:solidFill>
                <a:latin typeface="Times New Roman" panose="02020603050405020304" pitchFamily="18" charset="0"/>
                <a:cs typeface="Times New Roman" panose="02020603050405020304" pitchFamily="18" charset="0"/>
              </a:rPr>
              <a:t>, a much more comprehensive set of graphics libraries that enhances the AWT, was introduced as part of Java Foundation Classes (JFC) after the release of JDK 1.1. JFC consists of Swing, Java2D, Accessibility, Internationalization, and Pluggable Look-and-Feel Support APIs. JFC has been integrated into core Java since JDK 1.2.</a:t>
            </a:r>
          </a:p>
          <a:p>
            <a:pPr algn="just">
              <a:lnSpc>
                <a:spcPct val="150000"/>
              </a:lnSpc>
              <a:buFont typeface="+mj-lt"/>
              <a:buAutoNum type="arabicPeriod"/>
            </a:pPr>
            <a:endParaRPr lang="en-US" sz="24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1" dirty="0">
                <a:solidFill>
                  <a:srgbClr val="000000"/>
                </a:solidFill>
                <a:latin typeface="Times New Roman" panose="02020603050405020304" pitchFamily="18" charset="0"/>
                <a:cs typeface="Times New Roman" panose="02020603050405020304" pitchFamily="18" charset="0"/>
              </a:rPr>
              <a:t>The latest JavaFX</a:t>
            </a:r>
            <a:r>
              <a:rPr lang="en-US" sz="2400" dirty="0">
                <a:solidFill>
                  <a:srgbClr val="000000"/>
                </a:solidFill>
                <a:latin typeface="Times New Roman" panose="02020603050405020304" pitchFamily="18" charset="0"/>
                <a:cs typeface="Times New Roman" panose="02020603050405020304" pitchFamily="18" charset="0"/>
              </a:rPr>
              <a:t>, which was integrated into JDK 8, is meant to replace Swing.</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9583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460" y="1040904"/>
            <a:ext cx="8761413" cy="706964"/>
          </a:xfrm>
        </p:spPr>
        <p:txBody>
          <a:bodyPr/>
          <a:lstStyle/>
          <a:p>
            <a:r>
              <a:rPr lang="en-US" sz="2800" b="1" dirty="0"/>
              <a:t>SWING UI Elements</a:t>
            </a:r>
            <a:br>
              <a:rPr lang="en-US" sz="2800" b="1" dirty="0"/>
            </a:br>
            <a:endParaRPr lang="en-US" sz="2800" dirty="0"/>
          </a:p>
        </p:txBody>
      </p:sp>
      <p:pic>
        <p:nvPicPr>
          <p:cNvPr id="3074" name="Picture 2"/>
          <p:cNvPicPr>
            <a:picLocks noGrp="1" noChangeAspect="1" noChangeArrowheads="1"/>
          </p:cNvPicPr>
          <p:nvPr>
            <p:ph idx="1"/>
          </p:nvPr>
        </p:nvPicPr>
        <p:blipFill>
          <a:blip r:embed="rId2"/>
          <a:srcRect/>
          <a:stretch>
            <a:fillRect/>
          </a:stretch>
        </p:blipFill>
        <p:spPr bwMode="auto">
          <a:xfrm>
            <a:off x="2178424" y="2259013"/>
            <a:ext cx="7691717" cy="4598987"/>
          </a:xfrm>
          <a:prstGeom prst="rect">
            <a:avLst/>
          </a:prstGeom>
          <a:noFill/>
          <a:ln w="9525">
            <a:noFill/>
            <a:miter lim="800000"/>
            <a:headEnd/>
            <a:tailEnd/>
          </a:ln>
          <a:effectLst/>
        </p:spPr>
      </p:pic>
    </p:spTree>
    <p:extLst>
      <p:ext uri="{BB962C8B-B14F-4D97-AF65-F5344CB8AC3E}">
        <p14:creationId xmlns:p14="http://schemas.microsoft.com/office/powerpoint/2010/main" val="4285791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460" y="1040904"/>
            <a:ext cx="8761413" cy="706964"/>
          </a:xfrm>
        </p:spPr>
        <p:txBody>
          <a:bodyPr/>
          <a:lstStyle/>
          <a:p>
            <a:r>
              <a:rPr lang="en-US" sz="2800" b="1" dirty="0"/>
              <a:t>SWING UI Elements</a:t>
            </a:r>
            <a:br>
              <a:rPr lang="en-US" sz="2800" b="1" dirty="0"/>
            </a:br>
            <a:endParaRPr lang="en-US" sz="2800" dirty="0"/>
          </a:p>
        </p:txBody>
      </p:sp>
      <p:pic>
        <p:nvPicPr>
          <p:cNvPr id="4098" name="Picture 2"/>
          <p:cNvPicPr>
            <a:picLocks noGrp="1" noChangeAspect="1" noChangeArrowheads="1"/>
          </p:cNvPicPr>
          <p:nvPr>
            <p:ph idx="1"/>
          </p:nvPr>
        </p:nvPicPr>
        <p:blipFill>
          <a:blip r:embed="rId2"/>
          <a:srcRect/>
          <a:stretch>
            <a:fillRect/>
          </a:stretch>
        </p:blipFill>
        <p:spPr bwMode="auto">
          <a:xfrm>
            <a:off x="2312894" y="2272506"/>
            <a:ext cx="7503459" cy="4572000"/>
          </a:xfrm>
          <a:prstGeom prst="rect">
            <a:avLst/>
          </a:prstGeom>
          <a:noFill/>
          <a:ln w="9525">
            <a:noFill/>
            <a:miter lim="800000"/>
            <a:headEnd/>
            <a:tailEnd/>
          </a:ln>
          <a:effectLst/>
        </p:spPr>
      </p:pic>
    </p:spTree>
    <p:extLst>
      <p:ext uri="{BB962C8B-B14F-4D97-AF65-F5344CB8AC3E}">
        <p14:creationId xmlns:p14="http://schemas.microsoft.com/office/powerpoint/2010/main" val="4285791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0" y="403418"/>
            <a:ext cx="11003400" cy="5476192"/>
          </a:xfrm>
          <a:prstGeom prst="rect">
            <a:avLst/>
          </a:prstGeom>
        </p:spPr>
        <p:txBody>
          <a:bodyPr/>
          <a:lstStyle/>
          <a:p>
            <a:r>
              <a:rPr lang="en-US" sz="1600" b="1" u="sng" dirty="0"/>
              <a:t>Java </a:t>
            </a:r>
            <a:r>
              <a:rPr lang="en-US" sz="1600" b="1" u="sng" dirty="0" err="1"/>
              <a:t>JOptionPane</a:t>
            </a:r>
            <a:r>
              <a:rPr lang="en-US" sz="1600" b="1" u="sng" dirty="0"/>
              <a:t> </a:t>
            </a:r>
            <a:r>
              <a:rPr lang="en-US" sz="1600" dirty="0"/>
              <a:t>The </a:t>
            </a:r>
            <a:r>
              <a:rPr lang="en-US" sz="1600" dirty="0" err="1"/>
              <a:t>JOptionPane</a:t>
            </a:r>
            <a:r>
              <a:rPr lang="en-US" sz="1600" dirty="0"/>
              <a:t> class is used to provide standard dialog boxes such as message dialog box, confirm dialog box and input dialog box. These dialog boxes are used to display information or get input from the user.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
        <p:nvSpPr>
          <p:cNvPr id="3" name="Rectangle 2"/>
          <p:cNvSpPr/>
          <p:nvPr/>
        </p:nvSpPr>
        <p:spPr>
          <a:xfrm>
            <a:off x="1909039" y="2306122"/>
            <a:ext cx="280846" cy="369332"/>
          </a:xfrm>
          <a:prstGeom prst="rect">
            <a:avLst/>
          </a:prstGeom>
        </p:spPr>
        <p:txBody>
          <a:bodyPr wrap="none">
            <a:spAutoFit/>
          </a:bodyPr>
          <a:lstStyle/>
          <a:p>
            <a:r>
              <a:rPr lang="en-US" b="1" dirty="0"/>
              <a:t>T</a:t>
            </a:r>
            <a:endParaRPr lang="en-US" dirty="0"/>
          </a:p>
        </p:txBody>
      </p:sp>
      <p:pic>
        <p:nvPicPr>
          <p:cNvPr id="2050" name="Picture 2"/>
          <p:cNvPicPr>
            <a:picLocks noChangeAspect="1" noChangeArrowheads="1"/>
          </p:cNvPicPr>
          <p:nvPr/>
        </p:nvPicPr>
        <p:blipFill>
          <a:blip r:embed="rId2"/>
          <a:srcRect/>
          <a:stretch>
            <a:fillRect/>
          </a:stretch>
        </p:blipFill>
        <p:spPr bwMode="auto">
          <a:xfrm>
            <a:off x="747153" y="1304644"/>
            <a:ext cx="10091176" cy="4948237"/>
          </a:xfrm>
          <a:prstGeom prst="rect">
            <a:avLst/>
          </a:prstGeom>
          <a:noFill/>
          <a:ln w="9525">
            <a:noFill/>
            <a:miter lim="800000"/>
            <a:headEnd/>
            <a:tailEnd/>
          </a:ln>
          <a:effectLst/>
        </p:spPr>
      </p:pic>
    </p:spTree>
    <p:extLst>
      <p:ext uri="{BB962C8B-B14F-4D97-AF65-F5344CB8AC3E}">
        <p14:creationId xmlns:p14="http://schemas.microsoft.com/office/powerpoint/2010/main" val="20196344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Introduction to GUI </a:t>
            </a:r>
          </a:p>
        </p:txBody>
      </p:sp>
      <p:sp>
        <p:nvSpPr>
          <p:cNvPr id="7" name="Content Placeholder 6"/>
          <p:cNvSpPr>
            <a:spLocks noGrp="1"/>
          </p:cNvSpPr>
          <p:nvPr>
            <p:ph idx="1"/>
          </p:nvPr>
        </p:nvSpPr>
        <p:spPr>
          <a:xfrm>
            <a:off x="1154954" y="2036974"/>
            <a:ext cx="11037046" cy="4312472"/>
          </a:xfrm>
        </p:spPr>
        <p:txBody>
          <a:bodyPr>
            <a:noAutofit/>
          </a:bodyPr>
          <a:lstStyle/>
          <a:p>
            <a:r>
              <a:rPr lang="en-US" sz="2400" b="1" dirty="0">
                <a:latin typeface="Times New Roman" panose="02020603050405020304" pitchFamily="18" charset="0"/>
                <a:cs typeface="Times New Roman" panose="02020603050405020304" pitchFamily="18" charset="0"/>
              </a:rPr>
              <a:t>What are these Components ?</a:t>
            </a:r>
          </a:p>
          <a:p>
            <a:r>
              <a:rPr lang="en-US" sz="2400" dirty="0">
                <a:latin typeface="Times New Roman" panose="02020603050405020304" pitchFamily="18" charset="0"/>
                <a:cs typeface="Times New Roman" panose="02020603050405020304" pitchFamily="18" charset="0"/>
              </a:rPr>
              <a:t>These components are sometimes called </a:t>
            </a:r>
            <a:r>
              <a:rPr lang="en-US" sz="2400" b="1" dirty="0">
                <a:latin typeface="Times New Roman" panose="02020603050405020304" pitchFamily="18" charset="0"/>
                <a:cs typeface="Times New Roman" panose="02020603050405020304" pitchFamily="18" charset="0"/>
              </a:rPr>
              <a:t>controls.</a:t>
            </a:r>
          </a:p>
          <a:p>
            <a:r>
              <a:rPr lang="en-US" sz="2400" b="1" dirty="0">
                <a:latin typeface="Times New Roman" panose="02020603050405020304" pitchFamily="18" charset="0"/>
                <a:cs typeface="Times New Roman" panose="02020603050405020304" pitchFamily="18" charset="0"/>
              </a:rPr>
              <a:t>A GUI </a:t>
            </a:r>
            <a:r>
              <a:rPr lang="en-US" sz="2400" dirty="0">
                <a:latin typeface="Times New Roman" panose="02020603050405020304" pitchFamily="18" charset="0"/>
                <a:cs typeface="Times New Roman" panose="02020603050405020304" pitchFamily="18" charset="0"/>
              </a:rPr>
              <a:t>component is </a:t>
            </a:r>
            <a:r>
              <a:rPr lang="en-US" sz="2400" b="1" dirty="0">
                <a:latin typeface="Times New Roman" panose="02020603050405020304" pitchFamily="18" charset="0"/>
                <a:cs typeface="Times New Roman" panose="02020603050405020304" pitchFamily="18" charset="0"/>
              </a:rPr>
              <a:t>an object </a:t>
            </a:r>
            <a:r>
              <a:rPr lang="en-US" sz="2400" dirty="0">
                <a:latin typeface="Times New Roman" panose="02020603050405020304" pitchFamily="18" charset="0"/>
                <a:cs typeface="Times New Roman" panose="02020603050405020304" pitchFamily="18" charset="0"/>
              </a:rPr>
              <a:t>with which the user interacts via mouse, the keyboard etc. or an other form of input</a:t>
            </a:r>
          </a:p>
          <a:p>
            <a:r>
              <a:rPr lang="en-US" sz="2400" dirty="0">
                <a:latin typeface="Times New Roman" panose="02020603050405020304" pitchFamily="18" charset="0"/>
                <a:cs typeface="Times New Roman" panose="02020603050405020304" pitchFamily="18" charset="0"/>
              </a:rPr>
              <a:t>Every user interface considers the following </a:t>
            </a:r>
            <a:r>
              <a:rPr lang="en-US" sz="2400" b="1" dirty="0">
                <a:latin typeface="Times New Roman" panose="02020603050405020304" pitchFamily="18" charset="0"/>
                <a:cs typeface="Times New Roman" panose="02020603050405020304" pitchFamily="18" charset="0"/>
              </a:rPr>
              <a:t>three</a:t>
            </a:r>
            <a:r>
              <a:rPr lang="en-US" sz="2400" dirty="0">
                <a:latin typeface="Times New Roman" panose="02020603050405020304" pitchFamily="18" charset="0"/>
                <a:cs typeface="Times New Roman" panose="02020603050405020304" pitchFamily="18" charset="0"/>
              </a:rPr>
              <a:t> main aspects −</a:t>
            </a:r>
          </a:p>
          <a:p>
            <a:r>
              <a:rPr lang="en-US" sz="2400" b="1" dirty="0">
                <a:latin typeface="Times New Roman" panose="02020603050405020304" pitchFamily="18" charset="0"/>
                <a:cs typeface="Times New Roman" panose="02020603050405020304" pitchFamily="18" charset="0"/>
              </a:rPr>
              <a:t>UI Elements</a:t>
            </a:r>
            <a:r>
              <a:rPr lang="en-US" sz="2400" dirty="0">
                <a:latin typeface="Times New Roman" panose="02020603050405020304" pitchFamily="18" charset="0"/>
                <a:cs typeface="Times New Roman" panose="02020603050405020304" pitchFamily="18" charset="0"/>
              </a:rPr>
              <a:t> − These are the core visual elements the user eventually sees and interacts with. </a:t>
            </a:r>
          </a:p>
          <a:p>
            <a:r>
              <a:rPr lang="en-US" sz="2400" b="1" dirty="0">
                <a:latin typeface="Times New Roman" panose="02020603050405020304" pitchFamily="18" charset="0"/>
                <a:cs typeface="Times New Roman" panose="02020603050405020304" pitchFamily="18" charset="0"/>
              </a:rPr>
              <a:t>Layouts</a:t>
            </a:r>
            <a:r>
              <a:rPr lang="en-US" sz="2400" dirty="0">
                <a:latin typeface="Times New Roman" panose="02020603050405020304" pitchFamily="18" charset="0"/>
                <a:cs typeface="Times New Roman" panose="02020603050405020304" pitchFamily="18" charset="0"/>
              </a:rPr>
              <a:t> − They define how UI elements should be organized on the screen and provide a final look and feel to the GUI (Graphical User Interface). </a:t>
            </a:r>
          </a:p>
          <a:p>
            <a:r>
              <a:rPr lang="en-US" sz="2400" b="1" dirty="0">
                <a:latin typeface="Times New Roman" panose="02020603050405020304" pitchFamily="18" charset="0"/>
                <a:cs typeface="Times New Roman" panose="02020603050405020304" pitchFamily="18" charset="0"/>
              </a:rPr>
              <a:t>Behavior</a:t>
            </a:r>
            <a:r>
              <a:rPr lang="en-US" sz="2400" dirty="0">
                <a:latin typeface="Times New Roman" panose="02020603050405020304" pitchFamily="18" charset="0"/>
                <a:cs typeface="Times New Roman" panose="02020603050405020304" pitchFamily="18" charset="0"/>
              </a:rPr>
              <a:t> − These are the events which occur when the user interacts with UI elements.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3200" dirty="0"/>
          </a:p>
        </p:txBody>
      </p:sp>
      <p:sp>
        <p:nvSpPr>
          <p:cNvPr id="7" name="Content Placeholder 6"/>
          <p:cNvSpPr>
            <a:spLocks noGrp="1"/>
          </p:cNvSpPr>
          <p:nvPr>
            <p:ph idx="1"/>
          </p:nvPr>
        </p:nvSpPr>
        <p:spPr>
          <a:xfrm>
            <a:off x="1154954" y="2282638"/>
            <a:ext cx="8892015" cy="4575362"/>
          </a:xfrm>
        </p:spPr>
        <p:txBody>
          <a:bodyPr>
            <a:normAutofit/>
          </a:bodyPr>
          <a:lstStyle/>
          <a:p>
            <a:r>
              <a:rPr lang="en-US" sz="1600" b="1" dirty="0" err="1"/>
              <a:t>JFrame</a:t>
            </a:r>
            <a:r>
              <a:rPr lang="en-US" sz="1600" dirty="0"/>
              <a:t> – A frame is an instance of JFrame. Frame is a window that can have title, border, menu, buttons, text fields and several other components. </a:t>
            </a:r>
          </a:p>
          <a:p>
            <a:r>
              <a:rPr lang="en-US" sz="1600" dirty="0"/>
              <a:t>A Swing application must have a frame to have the components added to it.</a:t>
            </a:r>
          </a:p>
          <a:p>
            <a:r>
              <a:rPr lang="en-US" sz="1600" dirty="0"/>
              <a:t>Class Jframe is used to create a Frame.</a:t>
            </a:r>
          </a:p>
          <a:p>
            <a:r>
              <a:rPr lang="en-US" sz="1600" b="1" dirty="0"/>
              <a:t>Example </a:t>
            </a:r>
          </a:p>
          <a:p>
            <a:r>
              <a:rPr lang="en-US" sz="1600" b="1" dirty="0"/>
              <a:t>import javax.swing.Jframe;</a:t>
            </a:r>
          </a:p>
          <a:p>
            <a:r>
              <a:rPr lang="en-US" sz="1600" b="1" dirty="0"/>
              <a:t>JFrame  frame=new JFrame(“Frame Example”);</a:t>
            </a:r>
          </a:p>
          <a:p>
            <a:r>
              <a:rPr lang="en-US" sz="1600" b="1" dirty="0"/>
              <a:t>OR</a:t>
            </a:r>
          </a:p>
          <a:p>
            <a:r>
              <a:rPr lang="en-US" sz="1600" b="1" dirty="0"/>
              <a:t>class </a:t>
            </a:r>
            <a:r>
              <a:rPr lang="en-US" sz="1600" b="1" dirty="0" err="1"/>
              <a:t>MyClass</a:t>
            </a:r>
            <a:r>
              <a:rPr lang="en-US" sz="1600" b="1" dirty="0"/>
              <a:t> extends Frame {</a:t>
            </a:r>
          </a:p>
          <a:p>
            <a:r>
              <a:rPr lang="en-US" sz="1600" b="1" dirty="0"/>
              <a:t>...setTitle("My Frame");</a:t>
            </a:r>
          </a:p>
          <a:p>
            <a:br>
              <a:rPr lang="en-US" sz="1600" b="1" dirty="0"/>
            </a:br>
            <a:endParaRPr lang="en-US" sz="1600" b="1" dirty="0"/>
          </a:p>
        </p:txBody>
      </p:sp>
    </p:spTree>
    <p:extLst>
      <p:ext uri="{BB962C8B-B14F-4D97-AF65-F5344CB8AC3E}">
        <p14:creationId xmlns:p14="http://schemas.microsoft.com/office/powerpoint/2010/main" val="2513678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460" y="1040904"/>
            <a:ext cx="8761413" cy="706964"/>
          </a:xfrm>
        </p:spPr>
        <p:txBody>
          <a:bodyPr/>
          <a:lstStyle/>
          <a:p>
            <a:r>
              <a:rPr lang="en-US" sz="2800" dirty="0"/>
              <a:t>Introduction to Swing Components</a:t>
            </a:r>
          </a:p>
        </p:txBody>
      </p:sp>
      <p:sp>
        <p:nvSpPr>
          <p:cNvPr id="7" name="Content Placeholder 6"/>
          <p:cNvSpPr>
            <a:spLocks noGrp="1"/>
          </p:cNvSpPr>
          <p:nvPr>
            <p:ph idx="1"/>
          </p:nvPr>
        </p:nvSpPr>
        <p:spPr>
          <a:xfrm>
            <a:off x="1154954" y="2259106"/>
            <a:ext cx="9463516" cy="4421094"/>
          </a:xfrm>
        </p:spPr>
        <p:txBody>
          <a:bodyPr>
            <a:normAutofit/>
          </a:bodyPr>
          <a:lstStyle/>
          <a:p>
            <a:r>
              <a:rPr lang="en-US" sz="2000" b="1" dirty="0" err="1">
                <a:latin typeface="Times New Roman" panose="02020603050405020304" pitchFamily="18" charset="0"/>
                <a:cs typeface="Times New Roman" panose="02020603050405020304" pitchFamily="18" charset="0"/>
              </a:rPr>
              <a:t>JFrame</a:t>
            </a:r>
            <a:r>
              <a:rPr lang="en-US" sz="2000" dirty="0">
                <a:latin typeface="Times New Roman" panose="02020603050405020304" pitchFamily="18" charset="0"/>
                <a:cs typeface="Times New Roman" panose="02020603050405020304" pitchFamily="18" charset="0"/>
              </a:rPr>
              <a:t> – Methods </a:t>
            </a:r>
          </a:p>
          <a:p>
            <a:r>
              <a:rPr lang="en-US" sz="2000" b="1" dirty="0" err="1">
                <a:latin typeface="Times New Roman" panose="02020603050405020304" pitchFamily="18" charset="0"/>
                <a:cs typeface="Times New Roman" panose="02020603050405020304" pitchFamily="18" charset="0"/>
              </a:rPr>
              <a:t>JFrame</a:t>
            </a:r>
            <a:r>
              <a:rPr lang="en-US" sz="2000" b="1" dirty="0">
                <a:latin typeface="Times New Roman" panose="02020603050405020304" pitchFamily="18" charset="0"/>
                <a:cs typeface="Times New Roman" panose="02020603050405020304" pitchFamily="18" charset="0"/>
              </a:rPr>
              <a:t> frame=new </a:t>
            </a:r>
            <a:r>
              <a:rPr lang="en-US" sz="2000" b="1" dirty="0" err="1">
                <a:latin typeface="Times New Roman" panose="02020603050405020304" pitchFamily="18" charset="0"/>
                <a:cs typeface="Times New Roman" panose="02020603050405020304" pitchFamily="18" charset="0"/>
              </a:rPr>
              <a:t>JFrame</a:t>
            </a:r>
            <a:r>
              <a:rPr lang="en-US" sz="2000" b="1" dirty="0">
                <a:latin typeface="Times New Roman" panose="02020603050405020304" pitchFamily="18" charset="0"/>
                <a:cs typeface="Times New Roman" panose="02020603050405020304" pitchFamily="18" charset="0"/>
              </a:rPr>
              <a:t>();</a:t>
            </a:r>
          </a:p>
          <a:p>
            <a:r>
              <a:rPr lang="en-US" sz="2000" b="1" dirty="0" err="1">
                <a:latin typeface="Times New Roman" panose="02020603050405020304" pitchFamily="18" charset="0"/>
                <a:cs typeface="Times New Roman" panose="02020603050405020304" pitchFamily="18" charset="0"/>
              </a:rPr>
              <a:t>frame.setTitle</a:t>
            </a:r>
            <a:r>
              <a:rPr lang="en-US" sz="2000" b="1" dirty="0">
                <a:latin typeface="Times New Roman" panose="02020603050405020304" pitchFamily="18" charset="0"/>
                <a:cs typeface="Times New Roman" panose="02020603050405020304" pitchFamily="18" charset="0"/>
              </a:rPr>
              <a:t>("My Frame");</a:t>
            </a:r>
          </a:p>
          <a:p>
            <a:r>
              <a:rPr lang="en-US" sz="2000" b="1" dirty="0" err="1">
                <a:latin typeface="Times New Roman" panose="02020603050405020304" pitchFamily="18" charset="0"/>
                <a:cs typeface="Times New Roman" panose="02020603050405020304" pitchFamily="18" charset="0"/>
              </a:rPr>
              <a:t>frame.setVisible</a:t>
            </a:r>
            <a:r>
              <a:rPr lang="en-US" sz="2000" b="1" dirty="0">
                <a:latin typeface="Times New Roman" panose="02020603050405020304" pitchFamily="18" charset="0"/>
                <a:cs typeface="Times New Roman" panose="02020603050405020304" pitchFamily="18" charset="0"/>
              </a:rPr>
              <a:t>(true);</a:t>
            </a:r>
          </a:p>
          <a:p>
            <a:r>
              <a:rPr lang="en-US" sz="2000" b="1" dirty="0" err="1">
                <a:latin typeface="Times New Roman" panose="02020603050405020304" pitchFamily="18" charset="0"/>
                <a:cs typeface="Times New Roman" panose="02020603050405020304" pitchFamily="18" charset="0"/>
              </a:rPr>
              <a:t>frame.setSize</a:t>
            </a:r>
            <a:r>
              <a:rPr lang="en-US" sz="2000" b="1" dirty="0">
                <a:latin typeface="Times New Roman" panose="02020603050405020304" pitchFamily="18" charset="0"/>
                <a:cs typeface="Times New Roman" panose="02020603050405020304" pitchFamily="18" charset="0"/>
              </a:rPr>
              <a:t>(400, 300);</a:t>
            </a:r>
            <a:br>
              <a:rPr lang="en-US" sz="2000" b="1" dirty="0">
                <a:latin typeface="Times New Roman" panose="02020603050405020304" pitchFamily="18" charset="0"/>
                <a:cs typeface="Times New Roman" panose="02020603050405020304" pitchFamily="18" charset="0"/>
              </a:rPr>
            </a:br>
            <a:r>
              <a:rPr lang="en-US" sz="2000" b="1" dirty="0" err="1">
                <a:latin typeface="Times New Roman" panose="02020603050405020304" pitchFamily="18" charset="0"/>
                <a:cs typeface="Times New Roman" panose="02020603050405020304" pitchFamily="18" charset="0"/>
              </a:rPr>
              <a:t>frame.setResizable</a:t>
            </a:r>
            <a:r>
              <a:rPr lang="en-US" sz="2000" b="1" dirty="0">
                <a:latin typeface="Times New Roman" panose="02020603050405020304" pitchFamily="18" charset="0"/>
                <a:cs typeface="Times New Roman" panose="02020603050405020304" pitchFamily="18" charset="0"/>
              </a:rPr>
              <a:t>(false);</a:t>
            </a:r>
          </a:p>
          <a:p>
            <a:r>
              <a:rPr lang="en-US" sz="2000" b="1" dirty="0" err="1">
                <a:latin typeface="Times New Roman" panose="02020603050405020304" pitchFamily="18" charset="0"/>
                <a:cs typeface="Times New Roman" panose="02020603050405020304" pitchFamily="18" charset="0"/>
              </a:rPr>
              <a:t>frame.setLocationRelativeTo</a:t>
            </a:r>
            <a:r>
              <a:rPr lang="en-US" sz="2000" b="1" dirty="0">
                <a:latin typeface="Times New Roman" panose="02020603050405020304" pitchFamily="18" charset="0"/>
                <a:cs typeface="Times New Roman" panose="02020603050405020304" pitchFamily="18" charset="0"/>
              </a:rPr>
              <a:t>(null);</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frame.setLayout</a:t>
            </a:r>
            <a:r>
              <a:rPr lang="en-US" sz="2000" dirty="0">
                <a:latin typeface="Times New Roman" panose="02020603050405020304" pitchFamily="18" charset="0"/>
                <a:cs typeface="Times New Roman" panose="02020603050405020304" pitchFamily="18" charset="0"/>
              </a:rPr>
              <a:t>(null);</a:t>
            </a:r>
          </a:p>
          <a:p>
            <a:r>
              <a:rPr lang="en-US" sz="2000" dirty="0" err="1">
                <a:latin typeface="Times New Roman" panose="02020603050405020304" pitchFamily="18" charset="0"/>
                <a:cs typeface="Times New Roman" panose="02020603050405020304" pitchFamily="18" charset="0"/>
              </a:rPr>
              <a:t>frame.setDefaultCloseOperation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JFrame.EXIT_ON_CLOSE</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frame.add</a:t>
            </a:r>
            <a:r>
              <a:rPr lang="en-US" sz="2000" dirty="0">
                <a:latin typeface="Times New Roman" panose="02020603050405020304" pitchFamily="18" charset="0"/>
                <a:cs typeface="Times New Roman" panose="02020603050405020304" pitchFamily="18" charset="0"/>
              </a:rPr>
              <a:t>(object);</a:t>
            </a:r>
          </a:p>
        </p:txBody>
      </p:sp>
    </p:spTree>
    <p:extLst>
      <p:ext uri="{BB962C8B-B14F-4D97-AF65-F5344CB8AC3E}">
        <p14:creationId xmlns:p14="http://schemas.microsoft.com/office/powerpoint/2010/main" val="3531521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Commonly used Methods of Component class</a:t>
            </a:r>
          </a:p>
        </p:txBody>
      </p:sp>
      <p:pic>
        <p:nvPicPr>
          <p:cNvPr id="1026" name="Picture 2"/>
          <p:cNvPicPr>
            <a:picLocks noGrp="1" noChangeAspect="1" noChangeArrowheads="1"/>
          </p:cNvPicPr>
          <p:nvPr>
            <p:ph idx="1"/>
          </p:nvPr>
        </p:nvPicPr>
        <p:blipFill>
          <a:blip r:embed="rId2"/>
          <a:srcRect/>
          <a:stretch>
            <a:fillRect/>
          </a:stretch>
        </p:blipFill>
        <p:spPr bwMode="auto">
          <a:xfrm>
            <a:off x="1640542" y="2387833"/>
            <a:ext cx="9507070" cy="3730578"/>
          </a:xfrm>
          <a:prstGeom prst="rect">
            <a:avLst/>
          </a:prstGeom>
          <a:noFill/>
          <a:ln w="9525">
            <a:noFill/>
            <a:miter lim="800000"/>
            <a:headEnd/>
            <a:tailEnd/>
          </a:ln>
          <a:effectLst/>
        </p:spPr>
      </p:pic>
    </p:spTree>
    <p:extLst>
      <p:ext uri="{BB962C8B-B14F-4D97-AF65-F5344CB8AC3E}">
        <p14:creationId xmlns:p14="http://schemas.microsoft.com/office/powerpoint/2010/main" val="709576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23148"/>
            <a:ext cx="8761413" cy="706964"/>
          </a:xfrm>
        </p:spPr>
        <p:txBody>
          <a:bodyPr/>
          <a:lstStyle/>
          <a:p>
            <a:br>
              <a:rPr lang="en-US" sz="3200" dirty="0"/>
            </a:br>
            <a:r>
              <a:rPr lang="en-US" sz="3200" dirty="0"/>
              <a:t> </a:t>
            </a:r>
            <a:r>
              <a:rPr lang="en-US" sz="3200" b="1" dirty="0" err="1"/>
              <a:t>JLabel</a:t>
            </a:r>
            <a:br>
              <a:rPr lang="en-US" sz="3200" b="1" dirty="0"/>
            </a:br>
            <a:endParaRPr lang="en-US" sz="3200" dirty="0"/>
          </a:p>
        </p:txBody>
      </p:sp>
      <p:sp>
        <p:nvSpPr>
          <p:cNvPr id="4" name="Content Placeholder 3"/>
          <p:cNvSpPr>
            <a:spLocks noGrp="1"/>
          </p:cNvSpPr>
          <p:nvPr>
            <p:ph idx="1"/>
          </p:nvPr>
        </p:nvSpPr>
        <p:spPr>
          <a:xfrm>
            <a:off x="1154954" y="2296060"/>
            <a:ext cx="8825659" cy="4017057"/>
          </a:xfrm>
        </p:spPr>
        <p:txBody>
          <a:bodyPr>
            <a:normAutofit/>
          </a:bodyPr>
          <a:lstStyle/>
          <a:p>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JL</a:t>
            </a:r>
            <a:r>
              <a:rPr lang="en-US" sz="2400" b="1" dirty="0" err="1">
                <a:latin typeface="Times New Roman" panose="02020603050405020304" pitchFamily="18" charset="0"/>
                <a:cs typeface="Times New Roman" panose="02020603050405020304" pitchFamily="18" charset="0"/>
              </a:rPr>
              <a:t>abel</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object  is a component for placing text in a container. It is used to display a single line of read only text. </a:t>
            </a:r>
          </a:p>
          <a:p>
            <a:r>
              <a:rPr lang="en-US" sz="2400" dirty="0">
                <a:latin typeface="Times New Roman" panose="02020603050405020304" pitchFamily="18" charset="0"/>
                <a:cs typeface="Times New Roman" panose="02020603050405020304" pitchFamily="18" charset="0"/>
              </a:rPr>
              <a:t>Displays </a:t>
            </a:r>
            <a:r>
              <a:rPr lang="en-US" sz="2400" dirty="0" err="1">
                <a:latin typeface="Times New Roman" panose="02020603050405020304" pitchFamily="18" charset="0"/>
                <a:cs typeface="Times New Roman" panose="02020603050405020304" pitchFamily="18" charset="0"/>
              </a:rPr>
              <a:t>uneditable</a:t>
            </a:r>
            <a:r>
              <a:rPr lang="en-US" sz="2400" dirty="0">
                <a:latin typeface="Times New Roman" panose="02020603050405020304" pitchFamily="18" charset="0"/>
                <a:cs typeface="Times New Roman" panose="02020603050405020304" pitchFamily="18" charset="0"/>
              </a:rPr>
              <a:t> text or icons</a:t>
            </a:r>
          </a:p>
          <a:p>
            <a:r>
              <a:rPr lang="en-US" sz="3600" b="1" dirty="0">
                <a:latin typeface="Times New Roman" panose="02020603050405020304" pitchFamily="18" charset="0"/>
                <a:cs typeface="Times New Roman" panose="02020603050405020304" pitchFamily="18" charset="0"/>
              </a:rPr>
              <a:t>JLabel class declaration</a:t>
            </a:r>
          </a:p>
          <a:p>
            <a:r>
              <a:rPr lang="en-US" sz="3600" b="1" dirty="0" err="1">
                <a:latin typeface="Times New Roman" panose="02020603050405020304" pitchFamily="18" charset="0"/>
                <a:cs typeface="Times New Roman" panose="02020603050405020304" pitchFamily="18" charset="0"/>
              </a:rPr>
              <a:t>javax.swing.JLabel</a:t>
            </a:r>
            <a:r>
              <a:rPr lang="en-US" sz="3600" b="1" dirty="0">
                <a:latin typeface="Times New Roman" panose="02020603050405020304" pitchFamily="18" charset="0"/>
                <a:cs typeface="Times New Roman" panose="02020603050405020304" pitchFamily="18" charset="0"/>
              </a:rPr>
              <a:t>;</a:t>
            </a:r>
          </a:p>
          <a:p>
            <a:r>
              <a:rPr lang="en-US" sz="3600" b="1" dirty="0">
                <a:latin typeface="Times New Roman" panose="02020603050405020304" pitchFamily="18" charset="0"/>
                <a:cs typeface="Times New Roman" panose="02020603050405020304" pitchFamily="18" charset="0"/>
              </a:rPr>
              <a:t>JLabel  lbl=new JLabel(“any text”);</a:t>
            </a:r>
          </a:p>
          <a:p>
            <a:pPr>
              <a:buNone/>
            </a:pPr>
            <a:endParaRPr lang="en-US" sz="2800" dirty="0"/>
          </a:p>
          <a:p>
            <a:endParaRPr lang="en-US" dirty="0"/>
          </a:p>
        </p:txBody>
      </p:sp>
    </p:spTree>
    <p:extLst>
      <p:ext uri="{BB962C8B-B14F-4D97-AF65-F5344CB8AC3E}">
        <p14:creationId xmlns:p14="http://schemas.microsoft.com/office/powerpoint/2010/main" val="3430573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54954" y="2321113"/>
            <a:ext cx="10544356" cy="3416300"/>
          </a:xfrm>
        </p:spPr>
        <p:txBody>
          <a:bodyPr>
            <a:normAutofit/>
          </a:bodyPr>
          <a:lstStyle/>
          <a:p>
            <a:r>
              <a:rPr lang="en-US" sz="2400" b="1" dirty="0"/>
              <a:t>Commonly used Methods:</a:t>
            </a:r>
          </a:p>
          <a:p>
            <a:r>
              <a:rPr lang="en-US" sz="2000" b="1" dirty="0"/>
              <a:t>void </a:t>
            </a:r>
            <a:r>
              <a:rPr lang="en-US" sz="2000" b="1" dirty="0" err="1"/>
              <a:t>setText</a:t>
            </a:r>
            <a:r>
              <a:rPr lang="en-US" sz="2000" b="1" dirty="0"/>
              <a:t>(String text)</a:t>
            </a:r>
            <a:r>
              <a:rPr lang="en-US" sz="2400" dirty="0"/>
              <a:t>	It defines the single line of text this component will display</a:t>
            </a:r>
            <a:endParaRPr lang="en-US" sz="2400" b="1" dirty="0"/>
          </a:p>
          <a:p>
            <a:r>
              <a:rPr lang="en-US" sz="2000" b="1" dirty="0"/>
              <a:t>String getText()</a:t>
            </a:r>
            <a:r>
              <a:rPr lang="en-US" sz="2400" dirty="0"/>
              <a:t>			It returns the text string that a label displays.</a:t>
            </a:r>
          </a:p>
          <a:p>
            <a:r>
              <a:rPr lang="en-US" sz="2400" b="1" dirty="0" err="1"/>
              <a:t>setBounds</a:t>
            </a:r>
            <a:r>
              <a:rPr lang="en-US" sz="2400" b="1" dirty="0"/>
              <a:t>(</a:t>
            </a:r>
            <a:r>
              <a:rPr lang="en-US" sz="2400" b="1" dirty="0" err="1"/>
              <a:t>x,y,w,h</a:t>
            </a:r>
            <a:r>
              <a:rPr lang="en-US" sz="2400" b="1" dirty="0"/>
              <a:t>);   </a:t>
            </a:r>
            <a:r>
              <a:rPr lang="en-US" sz="2400" dirty="0"/>
              <a:t>specify the position and size.</a:t>
            </a:r>
          </a:p>
          <a:p>
            <a:r>
              <a:rPr lang="en-US" sz="2400" dirty="0" err="1"/>
              <a:t>lbl.setForeground</a:t>
            </a:r>
            <a:r>
              <a:rPr lang="en-US" sz="2400" dirty="0"/>
              <a:t>(</a:t>
            </a:r>
            <a:r>
              <a:rPr lang="en-US" sz="2400" dirty="0" err="1"/>
              <a:t>Color.red</a:t>
            </a:r>
            <a:r>
              <a:rPr lang="en-US" sz="2400" dirty="0"/>
              <a:t>);</a:t>
            </a:r>
          </a:p>
          <a:p>
            <a:r>
              <a:rPr lang="en-US" sz="2400" dirty="0" err="1"/>
              <a:t>lbl.setToolTipText</a:t>
            </a:r>
            <a:r>
              <a:rPr lang="en-US" sz="2400" dirty="0"/>
              <a:t>("User info");</a:t>
            </a:r>
          </a:p>
        </p:txBody>
      </p:sp>
    </p:spTree>
    <p:extLst>
      <p:ext uri="{BB962C8B-B14F-4D97-AF65-F5344CB8AC3E}">
        <p14:creationId xmlns:p14="http://schemas.microsoft.com/office/powerpoint/2010/main" val="4279819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2412" y="0"/>
            <a:ext cx="4280339" cy="523220"/>
          </a:xfrm>
          <a:prstGeom prst="rect">
            <a:avLst/>
          </a:prstGeom>
        </p:spPr>
        <p:txBody>
          <a:bodyPr wrap="none">
            <a:spAutoFit/>
          </a:bodyPr>
          <a:lstStyle/>
          <a:p>
            <a:r>
              <a:rPr lang="en-US" sz="2800" b="1" dirty="0" err="1"/>
              <a:t>getcontentpane</a:t>
            </a:r>
            <a:r>
              <a:rPr lang="en-US" sz="2800" b="1" dirty="0"/>
              <a:t> in java</a:t>
            </a:r>
          </a:p>
        </p:txBody>
      </p:sp>
      <p:pic>
        <p:nvPicPr>
          <p:cNvPr id="3" name="Picture 6"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087" y="641444"/>
            <a:ext cx="5568286" cy="219728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46136" y="2807918"/>
            <a:ext cx="12045864" cy="5139869"/>
          </a:xfrm>
          <a:prstGeom prst="rect">
            <a:avLst/>
          </a:prstGeom>
        </p:spPr>
        <p:txBody>
          <a:bodyPr wrap="square">
            <a:spAutoFit/>
          </a:bodyPr>
          <a:lstStyle/>
          <a:p>
            <a:pPr lvl="0" defTabSz="914400" eaLnBrk="0" fontAlgn="base" hangingPunct="0">
              <a:spcBef>
                <a:spcPct val="0"/>
              </a:spcBef>
              <a:spcAft>
                <a:spcPct val="0"/>
              </a:spcAft>
            </a:pPr>
            <a:r>
              <a:rPr lang="en-US" altLang="en-US" sz="2800" b="1" dirty="0">
                <a:solidFill>
                  <a:srgbClr val="333333"/>
                </a:solidFill>
                <a:latin typeface="Times New Roman" panose="02020603050405020304" pitchFamily="18" charset="0"/>
                <a:cs typeface="Times New Roman" panose="02020603050405020304" pitchFamily="18" charset="0"/>
              </a:rPr>
              <a:t>container</a:t>
            </a:r>
            <a:r>
              <a:rPr lang="en-US" altLang="en-US" sz="2800" dirty="0">
                <a:solidFill>
                  <a:srgbClr val="333333"/>
                </a:solidFill>
                <a:latin typeface="Times New Roman" panose="02020603050405020304" pitchFamily="18" charset="0"/>
                <a:cs typeface="Times New Roman" panose="02020603050405020304" pitchFamily="18" charset="0"/>
              </a:rPr>
              <a:t> such as (</a:t>
            </a:r>
            <a:r>
              <a:rPr lang="en-US" altLang="en-US" sz="2800" dirty="0" err="1">
                <a:solidFill>
                  <a:srgbClr val="333333"/>
                </a:solidFill>
                <a:latin typeface="Times New Roman" panose="02020603050405020304" pitchFamily="18" charset="0"/>
                <a:cs typeface="Times New Roman" panose="02020603050405020304" pitchFamily="18" charset="0"/>
              </a:rPr>
              <a:t>JFrame</a:t>
            </a:r>
            <a:r>
              <a:rPr lang="en-US" altLang="en-US" sz="2800" dirty="0">
                <a:solidFill>
                  <a:srgbClr val="333333"/>
                </a:solidFill>
                <a:latin typeface="Times New Roman" panose="02020603050405020304" pitchFamily="18" charset="0"/>
                <a:cs typeface="Times New Roman" panose="02020603050405020304" pitchFamily="18" charset="0"/>
              </a:rPr>
              <a:t>) has several layers. You can think of a layer as a transparent film that overlays the </a:t>
            </a:r>
            <a:r>
              <a:rPr lang="en-US" altLang="en-US" sz="2800" b="1" dirty="0">
                <a:solidFill>
                  <a:srgbClr val="333333"/>
                </a:solidFill>
                <a:latin typeface="Times New Roman" panose="02020603050405020304" pitchFamily="18" charset="0"/>
                <a:cs typeface="Times New Roman" panose="02020603050405020304" pitchFamily="18" charset="0"/>
              </a:rPr>
              <a:t>container</a:t>
            </a:r>
            <a:r>
              <a:rPr lang="en-US" altLang="en-US" sz="2800" dirty="0">
                <a:solidFill>
                  <a:srgbClr val="333333"/>
                </a:solidFill>
                <a:latin typeface="Times New Roman" panose="02020603050405020304" pitchFamily="18" charset="0"/>
                <a:cs typeface="Times New Roman" panose="02020603050405020304" pitchFamily="18" charset="0"/>
              </a:rPr>
              <a:t>. In Java Swing, the layer that is used to hold objects is called the </a:t>
            </a:r>
            <a:r>
              <a:rPr lang="en-US" altLang="en-US" sz="2800" b="1" dirty="0">
                <a:solidFill>
                  <a:srgbClr val="333333"/>
                </a:solidFill>
                <a:latin typeface="Times New Roman" panose="02020603050405020304" pitchFamily="18" charset="0"/>
                <a:cs typeface="Times New Roman" panose="02020603050405020304" pitchFamily="18" charset="0"/>
              </a:rPr>
              <a:t>content pane</a:t>
            </a:r>
            <a:r>
              <a:rPr lang="en-US" altLang="en-US" sz="2800" dirty="0">
                <a:solidFill>
                  <a:srgbClr val="333333"/>
                </a:solidFill>
                <a:latin typeface="Times New Roman" panose="02020603050405020304" pitchFamily="18" charset="0"/>
                <a:cs typeface="Times New Roman" panose="02020603050405020304" pitchFamily="18" charset="0"/>
              </a:rPr>
              <a:t>. Objects are added to the content pane layer of the </a:t>
            </a:r>
            <a:r>
              <a:rPr lang="en-US" altLang="en-US" sz="2800" b="1" dirty="0">
                <a:solidFill>
                  <a:srgbClr val="333333"/>
                </a:solidFill>
                <a:latin typeface="Times New Roman" panose="02020603050405020304" pitchFamily="18" charset="0"/>
                <a:cs typeface="Times New Roman" panose="02020603050405020304" pitchFamily="18" charset="0"/>
              </a:rPr>
              <a:t>container</a:t>
            </a:r>
            <a:r>
              <a:rPr lang="en-US" altLang="en-US" sz="2800" dirty="0">
                <a:solidFill>
                  <a:srgbClr val="333333"/>
                </a:solidFill>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altLang="en-US" sz="2800" dirty="0">
                <a:solidFill>
                  <a:srgbClr val="333333"/>
                </a:solidFill>
                <a:latin typeface="Times New Roman" panose="02020603050405020304" pitchFamily="18" charset="0"/>
                <a:cs typeface="Times New Roman" panose="02020603050405020304" pitchFamily="18" charset="0"/>
              </a:rPr>
              <a:t>The </a:t>
            </a:r>
            <a:r>
              <a:rPr lang="en-US" altLang="en-US" sz="2800" b="1" dirty="0" err="1">
                <a:solidFill>
                  <a:srgbClr val="333333"/>
                </a:solidFill>
                <a:latin typeface="Times New Roman" panose="02020603050405020304" pitchFamily="18" charset="0"/>
                <a:cs typeface="Times New Roman" panose="02020603050405020304" pitchFamily="18" charset="0"/>
              </a:rPr>
              <a:t>getContentPane</a:t>
            </a:r>
            <a:r>
              <a:rPr lang="en-US" altLang="en-US" sz="2800" b="1" dirty="0">
                <a:solidFill>
                  <a:srgbClr val="333333"/>
                </a:solidFill>
                <a:latin typeface="Times New Roman" panose="02020603050405020304" pitchFamily="18" charset="0"/>
                <a:cs typeface="Times New Roman" panose="02020603050405020304" pitchFamily="18" charset="0"/>
              </a:rPr>
              <a:t>()</a:t>
            </a:r>
            <a:r>
              <a:rPr lang="en-US" altLang="en-US" sz="2800" dirty="0">
                <a:solidFill>
                  <a:srgbClr val="333333"/>
                </a:solidFill>
                <a:latin typeface="Times New Roman" panose="02020603050405020304" pitchFamily="18" charset="0"/>
                <a:cs typeface="Times New Roman" panose="02020603050405020304" pitchFamily="18" charset="0"/>
              </a:rPr>
              <a:t> method retrieves the </a:t>
            </a:r>
            <a:r>
              <a:rPr lang="en-US" altLang="en-US" sz="2800" b="1" dirty="0">
                <a:solidFill>
                  <a:srgbClr val="333333"/>
                </a:solidFill>
                <a:latin typeface="Times New Roman" panose="02020603050405020304" pitchFamily="18" charset="0"/>
                <a:cs typeface="Times New Roman" panose="02020603050405020304" pitchFamily="18" charset="0"/>
              </a:rPr>
              <a:t>content pane layer</a:t>
            </a:r>
            <a:r>
              <a:rPr lang="en-US" altLang="en-US" sz="2800" dirty="0">
                <a:solidFill>
                  <a:srgbClr val="333333"/>
                </a:solidFill>
                <a:latin typeface="Times New Roman" panose="02020603050405020304" pitchFamily="18" charset="0"/>
                <a:cs typeface="Times New Roman" panose="02020603050405020304" pitchFamily="18" charset="0"/>
              </a:rPr>
              <a:t> so that you can add an object to it. The content pane is an object created by the </a:t>
            </a:r>
            <a:r>
              <a:rPr lang="en-US" altLang="en-US" sz="2800" b="1" dirty="0">
                <a:solidFill>
                  <a:srgbClr val="333333"/>
                </a:solidFill>
                <a:latin typeface="Times New Roman" panose="02020603050405020304" pitchFamily="18" charset="0"/>
                <a:cs typeface="Times New Roman" panose="02020603050405020304" pitchFamily="18" charset="0"/>
              </a:rPr>
              <a:t>Java run time environment</a:t>
            </a:r>
            <a:r>
              <a:rPr lang="en-US" altLang="en-US" sz="2800" dirty="0">
                <a:solidFill>
                  <a:srgbClr val="333333"/>
                </a:solidFill>
                <a:latin typeface="Times New Roman" panose="02020603050405020304" pitchFamily="18" charset="0"/>
                <a:cs typeface="Times New Roman" panose="02020603050405020304" pitchFamily="18" charset="0"/>
              </a:rPr>
              <a:t>. You do not have to know the name of the content pane to use it. When you use </a:t>
            </a:r>
            <a:r>
              <a:rPr lang="en-US" altLang="en-US" sz="3200" b="1" u="sng" dirty="0" err="1">
                <a:solidFill>
                  <a:srgbClr val="666666"/>
                </a:solidFill>
                <a:latin typeface="Times New Roman" panose="02020603050405020304" pitchFamily="18" charset="0"/>
                <a:cs typeface="Times New Roman" panose="02020603050405020304" pitchFamily="18" charset="0"/>
              </a:rPr>
              <a:t>getContentPane</a:t>
            </a:r>
            <a:r>
              <a:rPr lang="en-US" altLang="en-US" sz="3200" b="1" u="sng" dirty="0">
                <a:solidFill>
                  <a:srgbClr val="666600"/>
                </a:solidFill>
                <a:latin typeface="Times New Roman" panose="02020603050405020304" pitchFamily="18" charset="0"/>
                <a:cs typeface="Times New Roman" panose="02020603050405020304" pitchFamily="18" charset="0"/>
              </a:rPr>
              <a:t>()</a:t>
            </a:r>
            <a:r>
              <a:rPr lang="en-US" altLang="en-US" sz="2800" dirty="0">
                <a:solidFill>
                  <a:srgbClr val="333333"/>
                </a:solidFill>
                <a:latin typeface="Times New Roman" panose="02020603050405020304" pitchFamily="18" charset="0"/>
                <a:cs typeface="Times New Roman" panose="02020603050405020304" pitchFamily="18" charset="0"/>
              </a:rPr>
              <a:t>, the content pane object then is substituted there so that you can apply a method to it.</a:t>
            </a:r>
            <a:endParaRPr lang="en-US" altLang="en-US" sz="28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endParaRPr lang="en-US" altLang="en-US" sz="2800" dirty="0">
              <a:solidFill>
                <a:srgbClr val="242729"/>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endParaRPr lang="en-US" altLang="en-US" sz="2400" dirty="0">
              <a:solidFill>
                <a:srgbClr val="242729"/>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altLang="en-US" sz="2000" dirty="0"/>
              <a:t> </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560817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504" y="155896"/>
            <a:ext cx="10149386" cy="5576976"/>
          </a:xfrm>
          <a:prstGeom prst="rect">
            <a:avLst/>
          </a:prstGeom>
        </p:spPr>
        <p:txBody>
          <a:bodyPr wrap="square">
            <a:spAutoFit/>
          </a:bodyPr>
          <a:lstStyle/>
          <a:p>
            <a:pPr>
              <a:lnSpc>
                <a:spcPct val="150000"/>
              </a:lnSpc>
            </a:pPr>
            <a:r>
              <a:rPr lang="en-US" sz="2000" b="1" dirty="0">
                <a:solidFill>
                  <a:srgbClr val="0A8464"/>
                </a:solidFill>
                <a:latin typeface="Times New Roman" panose="02020603050405020304" pitchFamily="18" charset="0"/>
                <a:cs typeface="Times New Roman" panose="02020603050405020304" pitchFamily="18" charset="0"/>
              </a:rPr>
              <a:t>Programming GUI with AWT</a:t>
            </a:r>
          </a:p>
          <a:p>
            <a:pPr algn="just">
              <a:lnSpc>
                <a:spcPct val="150000"/>
              </a:lnSpc>
            </a:pPr>
            <a:r>
              <a:rPr lang="en-US" sz="2000" dirty="0">
                <a:solidFill>
                  <a:srgbClr val="000000"/>
                </a:solidFill>
                <a:latin typeface="Times New Roman" panose="02020603050405020304" pitchFamily="18" charset="0"/>
                <a:cs typeface="Times New Roman" panose="02020603050405020304" pitchFamily="18" charset="0"/>
              </a:rPr>
              <a:t>start with the AWT before moving into Swing to give you a complete picture of Java Graphics.</a:t>
            </a:r>
          </a:p>
          <a:p>
            <a:pPr algn="just">
              <a:lnSpc>
                <a:spcPct val="150000"/>
              </a:lnSpc>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lvl="0" algn="justLow" defTabSz="914400" eaLnBrk="0" fontAlgn="base" hangingPunct="0">
              <a:lnSpc>
                <a:spcPct val="150000"/>
              </a:lnSpc>
              <a:spcBef>
                <a:spcPct val="0"/>
              </a:spcBef>
              <a:spcAft>
                <a:spcPct val="0"/>
              </a:spcAft>
            </a:pPr>
            <a:r>
              <a:rPr lang="en-US" altLang="en-US" sz="2000" b="1" dirty="0">
                <a:solidFill>
                  <a:srgbClr val="0A8464"/>
                </a:solidFill>
                <a:latin typeface="Times New Roman" panose="02020603050405020304" pitchFamily="18" charset="0"/>
                <a:cs typeface="Times New Roman" panose="02020603050405020304" pitchFamily="18" charset="0"/>
              </a:rPr>
              <a:t>AWT Packages</a:t>
            </a:r>
          </a:p>
          <a:p>
            <a:pPr lvl="0" algn="justLow" defTabSz="914400" eaLnBrk="0" fontAlgn="base" hangingPunct="0">
              <a:lnSpc>
                <a:spcPct val="150000"/>
              </a:lnSpc>
              <a:spcBef>
                <a:spcPct val="0"/>
              </a:spcBef>
              <a:spcAft>
                <a:spcPct val="0"/>
              </a:spcAft>
            </a:pPr>
            <a:r>
              <a:rPr lang="en-US" altLang="en-US" sz="2000" dirty="0">
                <a:solidFill>
                  <a:srgbClr val="000000"/>
                </a:solidFill>
                <a:latin typeface="Times New Roman" panose="02020603050405020304" pitchFamily="18" charset="0"/>
                <a:cs typeface="Times New Roman" panose="02020603050405020304" pitchFamily="18" charset="0"/>
              </a:rPr>
              <a:t>AWT is huge! It consists of 12 packages of 370 classes (Swing is even bigger, with 18 packages of 737 classes as of JDK 8). Fortunately, only 2 packages - </a:t>
            </a:r>
            <a:r>
              <a:rPr lang="en-US" altLang="en-US" sz="2000" dirty="0" err="1">
                <a:solidFill>
                  <a:srgbClr val="000000"/>
                </a:solidFill>
                <a:latin typeface="Times New Roman" panose="02020603050405020304" pitchFamily="18" charset="0"/>
                <a:cs typeface="Times New Roman" panose="02020603050405020304" pitchFamily="18" charset="0"/>
              </a:rPr>
              <a:t>java.awt</a:t>
            </a:r>
            <a:r>
              <a:rPr lang="en-US" altLang="en-US" sz="2000" dirty="0">
                <a:solidFill>
                  <a:srgbClr val="000000"/>
                </a:solidFill>
                <a:latin typeface="Times New Roman" panose="02020603050405020304" pitchFamily="18" charset="0"/>
                <a:cs typeface="Times New Roman" panose="02020603050405020304" pitchFamily="18" charset="0"/>
              </a:rPr>
              <a:t> and </a:t>
            </a:r>
            <a:r>
              <a:rPr lang="en-US" altLang="en-US" sz="2000" dirty="0" err="1">
                <a:solidFill>
                  <a:srgbClr val="000000"/>
                </a:solidFill>
                <a:latin typeface="Times New Roman" panose="02020603050405020304" pitchFamily="18" charset="0"/>
                <a:cs typeface="Times New Roman" panose="02020603050405020304" pitchFamily="18" charset="0"/>
              </a:rPr>
              <a:t>java.awt.event</a:t>
            </a:r>
            <a:r>
              <a:rPr lang="en-US" altLang="en-US" sz="2000" dirty="0">
                <a:solidFill>
                  <a:srgbClr val="000000"/>
                </a:solidFill>
                <a:latin typeface="Times New Roman" panose="02020603050405020304" pitchFamily="18" charset="0"/>
                <a:cs typeface="Times New Roman" panose="02020603050405020304" pitchFamily="18" charset="0"/>
              </a:rPr>
              <a:t> - are commonly-used.</a:t>
            </a:r>
            <a:endParaRPr lang="en-US" altLang="en-US" sz="2000" dirty="0">
              <a:latin typeface="Times New Roman" panose="02020603050405020304" pitchFamily="18" charset="0"/>
              <a:cs typeface="Times New Roman" panose="02020603050405020304" pitchFamily="18" charset="0"/>
            </a:endParaRPr>
          </a:p>
          <a:p>
            <a:pPr lvl="0" algn="justLow" defTabSz="914400" eaLnBrk="0" fontAlgn="base" hangingPunct="0">
              <a:lnSpc>
                <a:spcPct val="150000"/>
              </a:lnSpc>
              <a:spcBef>
                <a:spcPct val="0"/>
              </a:spcBef>
              <a:spcAft>
                <a:spcPct val="0"/>
              </a:spcAft>
              <a:buFontTx/>
              <a:buAutoNum type="arabicPeriod"/>
            </a:pPr>
            <a:r>
              <a:rPr lang="en-US" altLang="en-US" sz="2000" dirty="0">
                <a:solidFill>
                  <a:srgbClr val="000000"/>
                </a:solidFill>
                <a:latin typeface="Times New Roman" panose="02020603050405020304" pitchFamily="18" charset="0"/>
                <a:cs typeface="Times New Roman" panose="02020603050405020304" pitchFamily="18" charset="0"/>
              </a:rPr>
              <a:t>The</a:t>
            </a: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b="1" dirty="0" err="1">
                <a:solidFill>
                  <a:srgbClr val="000000"/>
                </a:solidFill>
                <a:latin typeface="Times New Roman" panose="02020603050405020304" pitchFamily="18" charset="0"/>
                <a:cs typeface="Times New Roman" panose="02020603050405020304" pitchFamily="18" charset="0"/>
              </a:rPr>
              <a:t>java.awt</a:t>
            </a:r>
            <a:r>
              <a:rPr lang="en-US" altLang="en-US" sz="2000" b="1" dirty="0">
                <a:solidFill>
                  <a:srgbClr val="000000"/>
                </a:solidFill>
                <a:latin typeface="Times New Roman" panose="02020603050405020304" pitchFamily="18" charset="0"/>
                <a:cs typeface="Times New Roman" panose="02020603050405020304" pitchFamily="18" charset="0"/>
              </a:rPr>
              <a:t> package contains the </a:t>
            </a:r>
            <a:r>
              <a:rPr lang="en-US" altLang="en-US" sz="2000" b="1" i="1" dirty="0">
                <a:solidFill>
                  <a:srgbClr val="000000"/>
                </a:solidFill>
                <a:latin typeface="Times New Roman" panose="02020603050405020304" pitchFamily="18" charset="0"/>
                <a:cs typeface="Times New Roman" panose="02020603050405020304" pitchFamily="18" charset="0"/>
              </a:rPr>
              <a:t>core</a:t>
            </a:r>
            <a:r>
              <a:rPr lang="en-US" altLang="en-US" sz="2000" b="1" dirty="0">
                <a:solidFill>
                  <a:srgbClr val="000000"/>
                </a:solidFill>
                <a:latin typeface="Times New Roman" panose="02020603050405020304" pitchFamily="18" charset="0"/>
                <a:cs typeface="Times New Roman" panose="02020603050405020304" pitchFamily="18" charset="0"/>
              </a:rPr>
              <a:t> AWT </a:t>
            </a:r>
            <a:r>
              <a:rPr lang="en-US" altLang="en-US" sz="2000" dirty="0">
                <a:solidFill>
                  <a:srgbClr val="000000"/>
                </a:solidFill>
                <a:latin typeface="Times New Roman" panose="02020603050405020304" pitchFamily="18" charset="0"/>
                <a:cs typeface="Times New Roman" panose="02020603050405020304" pitchFamily="18" charset="0"/>
              </a:rPr>
              <a:t>graphics classes:</a:t>
            </a:r>
          </a:p>
          <a:p>
            <a:pPr lvl="1" algn="justLow" defTabSz="914400" eaLnBrk="0" fontAlgn="base" hangingPunct="0">
              <a:lnSpc>
                <a:spcPct val="150000"/>
              </a:lnSpc>
              <a:spcBef>
                <a:spcPct val="0"/>
              </a:spcBef>
              <a:spcAft>
                <a:spcPct val="0"/>
              </a:spcAft>
              <a:buFontTx/>
              <a:buChar char="•"/>
            </a:pPr>
            <a:r>
              <a:rPr lang="en-US" altLang="en-US" sz="2000" dirty="0">
                <a:solidFill>
                  <a:srgbClr val="000000"/>
                </a:solidFill>
                <a:latin typeface="Times New Roman" panose="02020603050405020304" pitchFamily="18" charset="0"/>
                <a:cs typeface="Times New Roman" panose="02020603050405020304" pitchFamily="18" charset="0"/>
              </a:rPr>
              <a:t>GUI Component classes, such as Button, </a:t>
            </a:r>
            <a:r>
              <a:rPr lang="en-US" altLang="en-US" sz="2000" dirty="0" err="1">
                <a:solidFill>
                  <a:srgbClr val="000000"/>
                </a:solidFill>
                <a:latin typeface="Times New Roman" panose="02020603050405020304" pitchFamily="18" charset="0"/>
                <a:cs typeface="Times New Roman" panose="02020603050405020304" pitchFamily="18" charset="0"/>
              </a:rPr>
              <a:t>TextField</a:t>
            </a:r>
            <a:r>
              <a:rPr lang="en-US" altLang="en-US" sz="2000" dirty="0">
                <a:solidFill>
                  <a:srgbClr val="000000"/>
                </a:solidFill>
                <a:latin typeface="Times New Roman" panose="02020603050405020304" pitchFamily="18" charset="0"/>
                <a:cs typeface="Times New Roman" panose="02020603050405020304" pitchFamily="18" charset="0"/>
              </a:rPr>
              <a:t>, and Label.</a:t>
            </a:r>
          </a:p>
          <a:p>
            <a:pPr lvl="1" algn="justLow" defTabSz="914400" eaLnBrk="0" fontAlgn="base" hangingPunct="0">
              <a:lnSpc>
                <a:spcPct val="150000"/>
              </a:lnSpc>
              <a:spcBef>
                <a:spcPct val="0"/>
              </a:spcBef>
              <a:spcAft>
                <a:spcPct val="0"/>
              </a:spcAft>
              <a:buFontTx/>
              <a:buChar char="•"/>
            </a:pPr>
            <a:r>
              <a:rPr lang="en-US" altLang="en-US" sz="2000" dirty="0">
                <a:solidFill>
                  <a:srgbClr val="000000"/>
                </a:solidFill>
                <a:latin typeface="Times New Roman" panose="02020603050405020304" pitchFamily="18" charset="0"/>
                <a:cs typeface="Times New Roman" panose="02020603050405020304" pitchFamily="18" charset="0"/>
              </a:rPr>
              <a:t>GUI Container classes, such as Frame and Panel.</a:t>
            </a:r>
          </a:p>
          <a:p>
            <a:pPr lvl="1" algn="justLow" defTabSz="914400" eaLnBrk="0" fontAlgn="base" hangingPunct="0">
              <a:lnSpc>
                <a:spcPct val="150000"/>
              </a:lnSpc>
              <a:spcBef>
                <a:spcPct val="0"/>
              </a:spcBef>
              <a:spcAft>
                <a:spcPct val="0"/>
              </a:spcAft>
              <a:buFontTx/>
              <a:buChar char="•"/>
            </a:pPr>
            <a:r>
              <a:rPr lang="en-US" altLang="en-US" sz="2000" dirty="0">
                <a:solidFill>
                  <a:srgbClr val="000000"/>
                </a:solidFill>
                <a:latin typeface="Times New Roman" panose="02020603050405020304" pitchFamily="18" charset="0"/>
                <a:cs typeface="Times New Roman" panose="02020603050405020304" pitchFamily="18" charset="0"/>
              </a:rPr>
              <a:t>Layout managers, such as </a:t>
            </a:r>
            <a:r>
              <a:rPr lang="en-US" altLang="en-US" sz="2000" dirty="0" err="1">
                <a:solidFill>
                  <a:srgbClr val="000000"/>
                </a:solidFill>
                <a:latin typeface="Times New Roman" panose="02020603050405020304" pitchFamily="18" charset="0"/>
                <a:cs typeface="Times New Roman" panose="02020603050405020304" pitchFamily="18" charset="0"/>
              </a:rPr>
              <a:t>FlowLayout</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BorderLayout</a:t>
            </a:r>
            <a:r>
              <a:rPr lang="en-US" altLang="en-US" sz="2000" dirty="0">
                <a:solidFill>
                  <a:srgbClr val="000000"/>
                </a:solidFill>
                <a:latin typeface="Times New Roman" panose="02020603050405020304" pitchFamily="18" charset="0"/>
                <a:cs typeface="Times New Roman" panose="02020603050405020304" pitchFamily="18" charset="0"/>
              </a:rPr>
              <a:t> and </a:t>
            </a:r>
            <a:r>
              <a:rPr lang="en-US" altLang="en-US" sz="2000" dirty="0" err="1">
                <a:solidFill>
                  <a:srgbClr val="000000"/>
                </a:solidFill>
                <a:latin typeface="Times New Roman" panose="02020603050405020304" pitchFamily="18" charset="0"/>
                <a:cs typeface="Times New Roman" panose="02020603050405020304" pitchFamily="18" charset="0"/>
              </a:rPr>
              <a:t>GridLayout</a:t>
            </a:r>
            <a:r>
              <a:rPr lang="en-US" altLang="en-US" sz="2000" dirty="0">
                <a:solidFill>
                  <a:srgbClr val="000000"/>
                </a:solidFill>
                <a:latin typeface="Times New Roman" panose="02020603050405020304" pitchFamily="18" charset="0"/>
                <a:cs typeface="Times New Roman" panose="02020603050405020304" pitchFamily="18" charset="0"/>
              </a:rPr>
              <a:t>.</a:t>
            </a:r>
          </a:p>
          <a:p>
            <a:pPr lvl="1" algn="justLow" defTabSz="914400" eaLnBrk="0" fontAlgn="base" hangingPunct="0">
              <a:lnSpc>
                <a:spcPct val="150000"/>
              </a:lnSpc>
              <a:spcBef>
                <a:spcPct val="0"/>
              </a:spcBef>
              <a:spcAft>
                <a:spcPct val="0"/>
              </a:spcAft>
              <a:buFontTx/>
              <a:buChar char="•"/>
            </a:pPr>
            <a:r>
              <a:rPr lang="en-US" altLang="en-US" sz="2000" dirty="0">
                <a:solidFill>
                  <a:srgbClr val="000000"/>
                </a:solidFill>
                <a:latin typeface="Times New Roman" panose="02020603050405020304" pitchFamily="18" charset="0"/>
                <a:cs typeface="Times New Roman" panose="02020603050405020304" pitchFamily="18" charset="0"/>
              </a:rPr>
              <a:t>Custom graphics classes, such as Graphics, Color and Font.</a:t>
            </a:r>
          </a:p>
        </p:txBody>
      </p:sp>
      <p:sp>
        <p:nvSpPr>
          <p:cNvPr id="3" name="Rectangle 1"/>
          <p:cNvSpPr>
            <a:spLocks noChangeArrowheads="1"/>
          </p:cNvSpPr>
          <p:nvPr/>
        </p:nvSpPr>
        <p:spPr bwMode="auto">
          <a:xfrm>
            <a:off x="6095967" y="277870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47940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513" y="288383"/>
            <a:ext cx="9985615" cy="5386090"/>
          </a:xfrm>
          <a:prstGeom prst="rect">
            <a:avLst/>
          </a:prstGeom>
        </p:spPr>
        <p:txBody>
          <a:bodyPr wrap="square">
            <a:spAutoFit/>
          </a:bodyPr>
          <a:lstStyle/>
          <a:p>
            <a:pPr lvl="0" defTabSz="914400" eaLnBrk="0" fontAlgn="base" hangingPunct="0">
              <a:spcBef>
                <a:spcPct val="0"/>
              </a:spcBef>
              <a:spcAft>
                <a:spcPct val="0"/>
              </a:spcAft>
            </a:pPr>
            <a:endParaRPr lang="en-US" altLang="en-US" dirty="0">
              <a:solidFill>
                <a:srgbClr val="2B91AF"/>
              </a:solidFill>
              <a:latin typeface="inherit"/>
              <a:cs typeface="Consolas" panose="020B0609020204030204" pitchFamily="49" charset="0"/>
            </a:endParaRPr>
          </a:p>
          <a:p>
            <a:pPr lvl="0" defTabSz="914400" eaLnBrk="0" fontAlgn="base" hangingPunct="0">
              <a:spcBef>
                <a:spcPct val="0"/>
              </a:spcBef>
              <a:spcAft>
                <a:spcPct val="0"/>
              </a:spcAft>
            </a:pPr>
            <a:r>
              <a:rPr lang="en-US" altLang="en-US" sz="2400" dirty="0">
                <a:solidFill>
                  <a:srgbClr val="242729"/>
                </a:solidFill>
                <a:latin typeface="Times New Roman" panose="02020603050405020304" pitchFamily="18" charset="0"/>
                <a:cs typeface="Times New Roman" panose="02020603050405020304" pitchFamily="18" charset="0"/>
              </a:rPr>
              <a:t>Every Swing top level container (and </a:t>
            </a:r>
            <a:r>
              <a:rPr lang="en-US" altLang="en-US" sz="2400" dirty="0" err="1">
                <a:solidFill>
                  <a:srgbClr val="242729"/>
                </a:solidFill>
                <a:latin typeface="Times New Roman" panose="02020603050405020304" pitchFamily="18" charset="0"/>
                <a:cs typeface="Times New Roman" panose="02020603050405020304" pitchFamily="18" charset="0"/>
              </a:rPr>
              <a:t>JFrame</a:t>
            </a:r>
            <a:r>
              <a:rPr lang="en-US" altLang="en-US" sz="2400" dirty="0">
                <a:solidFill>
                  <a:srgbClr val="242729"/>
                </a:solidFill>
                <a:latin typeface="Times New Roman" panose="02020603050405020304" pitchFamily="18" charset="0"/>
                <a:cs typeface="Times New Roman" panose="02020603050405020304" pitchFamily="18" charset="0"/>
              </a:rPr>
              <a:t>) has what's called a </a:t>
            </a:r>
            <a:r>
              <a:rPr lang="en-US" altLang="en-US" sz="1600" dirty="0" err="1">
                <a:solidFill>
                  <a:srgbClr val="242729"/>
                </a:solidFill>
                <a:latin typeface="Times New Roman" panose="02020603050405020304" pitchFamily="18" charset="0"/>
                <a:cs typeface="Times New Roman" panose="02020603050405020304" pitchFamily="18" charset="0"/>
              </a:rPr>
              <a:t>JRootPane</a:t>
            </a:r>
            <a:r>
              <a:rPr lang="en-US" altLang="en-US" sz="2400" dirty="0">
                <a:solidFill>
                  <a:srgbClr val="242729"/>
                </a:solidFill>
                <a:latin typeface="Times New Roman" panose="02020603050405020304" pitchFamily="18" charset="0"/>
                <a:cs typeface="Times New Roman" panose="02020603050405020304" pitchFamily="18" charset="0"/>
              </a:rPr>
              <a:t>. </a:t>
            </a:r>
          </a:p>
          <a:p>
            <a:pPr defTabSz="914400" eaLnBrk="0" fontAlgn="base" hangingPunct="0">
              <a:spcBef>
                <a:spcPct val="0"/>
              </a:spcBef>
              <a:spcAft>
                <a:spcPct val="0"/>
              </a:spcAft>
            </a:pPr>
            <a:r>
              <a:rPr lang="en-US" altLang="en-US" sz="2400" dirty="0">
                <a:solidFill>
                  <a:srgbClr val="242729"/>
                </a:solidFill>
                <a:latin typeface="Times New Roman" panose="02020603050405020304" pitchFamily="18" charset="0"/>
                <a:cs typeface="Times New Roman" panose="02020603050405020304" pitchFamily="18" charset="0"/>
              </a:rPr>
              <a:t>This is responsible for actually managing the overall layout of the window. </a:t>
            </a:r>
          </a:p>
          <a:p>
            <a:pPr defTabSz="914400" eaLnBrk="0" fontAlgn="base" hangingPunct="0">
              <a:spcBef>
                <a:spcPct val="0"/>
              </a:spcBef>
              <a:spcAft>
                <a:spcPct val="0"/>
              </a:spcAft>
            </a:pPr>
            <a:endParaRPr lang="en-US" altLang="en-US" sz="2400" dirty="0">
              <a:solidFill>
                <a:srgbClr val="242729"/>
              </a:solidFill>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sz="2400" dirty="0">
                <a:solidFill>
                  <a:srgbClr val="242729"/>
                </a:solidFill>
                <a:latin typeface="Times New Roman" panose="02020603050405020304" pitchFamily="18" charset="0"/>
                <a:cs typeface="Times New Roman" panose="02020603050405020304" pitchFamily="18" charset="0"/>
              </a:rPr>
              <a:t>The root pane has a number of layers, one of which is the content pane. When you add something to a frame, it is automatically added to the content pane for you, before this, you had to call </a:t>
            </a:r>
            <a:r>
              <a:rPr lang="en-US" altLang="en-US" sz="1600" dirty="0" err="1">
                <a:solidFill>
                  <a:srgbClr val="242729"/>
                </a:solidFill>
                <a:latin typeface="Times New Roman" panose="02020603050405020304" pitchFamily="18" charset="0"/>
                <a:cs typeface="Times New Roman" panose="02020603050405020304" pitchFamily="18" charset="0"/>
              </a:rPr>
              <a:t>getContentPane</a:t>
            </a:r>
            <a:r>
              <a:rPr lang="en-US" altLang="en-US" sz="1600" dirty="0">
                <a:solidFill>
                  <a:srgbClr val="242729"/>
                </a:solidFill>
                <a:latin typeface="Times New Roman" panose="02020603050405020304" pitchFamily="18" charset="0"/>
                <a:cs typeface="Times New Roman" panose="02020603050405020304" pitchFamily="18" charset="0"/>
              </a:rPr>
              <a:t>().add(...)</a:t>
            </a:r>
            <a:r>
              <a:rPr lang="en-US" altLang="en-US" sz="2400" dirty="0">
                <a:solidFill>
                  <a:srgbClr val="242729"/>
                </a:solidFill>
                <a:latin typeface="Times New Roman" panose="02020603050405020304" pitchFamily="18" charset="0"/>
                <a:cs typeface="Times New Roman" panose="02020603050405020304" pitchFamily="18" charset="0"/>
              </a:rPr>
              <a:t> yourself.</a:t>
            </a:r>
            <a:r>
              <a:rPr lang="en-US" altLang="en-US" sz="2800" dirty="0">
                <a:latin typeface="Times New Roman" panose="02020603050405020304" pitchFamily="18" charset="0"/>
                <a:cs typeface="Times New Roman" panose="02020603050405020304" pitchFamily="18" charset="0"/>
              </a:rPr>
              <a:t> </a:t>
            </a:r>
            <a:endParaRPr lang="en-US" altLang="en-US" sz="40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endParaRPr lang="en-US" altLang="en-US" dirty="0">
              <a:solidFill>
                <a:srgbClr val="2B91AF"/>
              </a:solidFill>
              <a:latin typeface="inherit"/>
              <a:cs typeface="Consolas" panose="020B0609020204030204" pitchFamily="49" charset="0"/>
            </a:endParaRPr>
          </a:p>
          <a:p>
            <a:pPr lvl="0" defTabSz="914400" eaLnBrk="0" fontAlgn="base" hangingPunct="0">
              <a:spcBef>
                <a:spcPct val="0"/>
              </a:spcBef>
              <a:spcAft>
                <a:spcPct val="0"/>
              </a:spcAft>
            </a:pPr>
            <a:endParaRPr lang="en-US" altLang="en-US" dirty="0">
              <a:solidFill>
                <a:srgbClr val="2B91AF"/>
              </a:solidFill>
              <a:latin typeface="inherit"/>
              <a:cs typeface="Consolas" panose="020B0609020204030204" pitchFamily="49" charset="0"/>
            </a:endParaRPr>
          </a:p>
          <a:p>
            <a:pPr lvl="0" defTabSz="914400" eaLnBrk="0" fontAlgn="base" hangingPunct="0">
              <a:spcBef>
                <a:spcPct val="0"/>
              </a:spcBef>
              <a:spcAft>
                <a:spcPct val="0"/>
              </a:spcAft>
            </a:pPr>
            <a:r>
              <a:rPr lang="en-US" altLang="en-US" sz="3600" dirty="0" err="1">
                <a:solidFill>
                  <a:srgbClr val="2B91AF"/>
                </a:solidFill>
                <a:latin typeface="inherit"/>
                <a:cs typeface="Consolas" panose="020B0609020204030204" pitchFamily="49" charset="0"/>
              </a:rPr>
              <a:t>JLabel</a:t>
            </a:r>
            <a:r>
              <a:rPr lang="en-US" altLang="en-US" sz="3600" dirty="0">
                <a:solidFill>
                  <a:srgbClr val="303336"/>
                </a:solidFill>
                <a:latin typeface="inherit"/>
                <a:cs typeface="Consolas" panose="020B0609020204030204" pitchFamily="49" charset="0"/>
              </a:rPr>
              <a:t> </a:t>
            </a:r>
            <a:r>
              <a:rPr lang="en-US" altLang="en-US" sz="3600" dirty="0" err="1">
                <a:solidFill>
                  <a:srgbClr val="303336"/>
                </a:solidFill>
                <a:latin typeface="inherit"/>
                <a:cs typeface="Consolas" panose="020B0609020204030204" pitchFamily="49" charset="0"/>
              </a:rPr>
              <a:t>emptyLabel</a:t>
            </a:r>
            <a:r>
              <a:rPr lang="en-US" altLang="en-US" sz="3600" dirty="0">
                <a:solidFill>
                  <a:srgbClr val="303336"/>
                </a:solidFill>
                <a:latin typeface="inherit"/>
                <a:cs typeface="Consolas" panose="020B0609020204030204" pitchFamily="49" charset="0"/>
              </a:rPr>
              <a:t> = </a:t>
            </a:r>
            <a:r>
              <a:rPr lang="en-US" altLang="en-US" sz="3600" dirty="0">
                <a:solidFill>
                  <a:srgbClr val="101094"/>
                </a:solidFill>
                <a:latin typeface="inherit"/>
                <a:cs typeface="Consolas" panose="020B0609020204030204" pitchFamily="49" charset="0"/>
              </a:rPr>
              <a:t>new</a:t>
            </a:r>
            <a:r>
              <a:rPr lang="en-US" altLang="en-US" sz="3600" dirty="0">
                <a:solidFill>
                  <a:srgbClr val="303336"/>
                </a:solidFill>
                <a:latin typeface="inherit"/>
                <a:cs typeface="Consolas" panose="020B0609020204030204" pitchFamily="49" charset="0"/>
              </a:rPr>
              <a:t> </a:t>
            </a:r>
            <a:r>
              <a:rPr lang="en-US" altLang="en-US" sz="3600" dirty="0" err="1">
                <a:solidFill>
                  <a:srgbClr val="2B91AF"/>
                </a:solidFill>
                <a:latin typeface="inherit"/>
                <a:cs typeface="Consolas" panose="020B0609020204030204" pitchFamily="49" charset="0"/>
              </a:rPr>
              <a:t>JLabel</a:t>
            </a:r>
            <a:r>
              <a:rPr lang="en-US" altLang="en-US" sz="3600" dirty="0">
                <a:solidFill>
                  <a:srgbClr val="303336"/>
                </a:solidFill>
                <a:latin typeface="inherit"/>
                <a:cs typeface="Consolas" panose="020B0609020204030204" pitchFamily="49" charset="0"/>
              </a:rPr>
              <a:t>(</a:t>
            </a:r>
            <a:r>
              <a:rPr lang="en-US" altLang="en-US" sz="3600" dirty="0">
                <a:solidFill>
                  <a:srgbClr val="7D2727"/>
                </a:solidFill>
                <a:latin typeface="inherit"/>
                <a:cs typeface="Consolas" panose="020B0609020204030204" pitchFamily="49" charset="0"/>
              </a:rPr>
              <a:t>""</a:t>
            </a:r>
            <a:r>
              <a:rPr lang="en-US" altLang="en-US" sz="3600" dirty="0">
                <a:solidFill>
                  <a:srgbClr val="303336"/>
                </a:solidFill>
                <a:latin typeface="inherit"/>
                <a:cs typeface="Consolas" panose="020B0609020204030204" pitchFamily="49" charset="0"/>
              </a:rPr>
              <a:t>);</a:t>
            </a:r>
            <a:r>
              <a:rPr lang="en-US" altLang="en-US" dirty="0">
                <a:solidFill>
                  <a:srgbClr val="303336"/>
                </a:solidFill>
                <a:latin typeface="inherit"/>
                <a:cs typeface="Consolas" panose="020B0609020204030204" pitchFamily="49" charset="0"/>
              </a:rPr>
              <a:t> </a:t>
            </a:r>
          </a:p>
          <a:p>
            <a:pPr lvl="0" defTabSz="914400" eaLnBrk="0" fontAlgn="base" hangingPunct="0">
              <a:spcBef>
                <a:spcPct val="0"/>
              </a:spcBef>
              <a:spcAft>
                <a:spcPct val="0"/>
              </a:spcAft>
            </a:pPr>
            <a:endParaRPr lang="en-US" altLang="en-US" dirty="0">
              <a:solidFill>
                <a:srgbClr val="303336"/>
              </a:solidFill>
              <a:latin typeface="inherit"/>
              <a:cs typeface="Consolas" panose="020B0609020204030204" pitchFamily="49" charset="0"/>
            </a:endParaRPr>
          </a:p>
          <a:p>
            <a:pPr lvl="0" defTabSz="914400" eaLnBrk="0" fontAlgn="base" hangingPunct="0">
              <a:spcBef>
                <a:spcPct val="0"/>
              </a:spcBef>
              <a:spcAft>
                <a:spcPct val="0"/>
              </a:spcAft>
            </a:pPr>
            <a:r>
              <a:rPr lang="en-US" altLang="en-US" sz="2800" dirty="0">
                <a:solidFill>
                  <a:srgbClr val="303336"/>
                </a:solidFill>
                <a:latin typeface="inherit"/>
                <a:cs typeface="Consolas" panose="020B0609020204030204" pitchFamily="49" charset="0"/>
              </a:rPr>
              <a:t> </a:t>
            </a:r>
            <a:r>
              <a:rPr lang="en-US" altLang="en-US" sz="2800" dirty="0" err="1">
                <a:solidFill>
                  <a:srgbClr val="303336"/>
                </a:solidFill>
                <a:latin typeface="inherit"/>
                <a:cs typeface="Consolas" panose="020B0609020204030204" pitchFamily="49" charset="0"/>
              </a:rPr>
              <a:t>frame.getContentPane</a:t>
            </a:r>
            <a:r>
              <a:rPr lang="en-US" altLang="en-US" sz="2800" dirty="0">
                <a:solidFill>
                  <a:srgbClr val="303336"/>
                </a:solidFill>
                <a:latin typeface="inherit"/>
                <a:cs typeface="Consolas" panose="020B0609020204030204" pitchFamily="49" charset="0"/>
              </a:rPr>
              <a:t>().add(</a:t>
            </a:r>
            <a:r>
              <a:rPr lang="en-US" altLang="en-US" sz="2800" dirty="0" err="1">
                <a:solidFill>
                  <a:srgbClr val="303336"/>
                </a:solidFill>
                <a:latin typeface="inherit"/>
                <a:cs typeface="Consolas" panose="020B0609020204030204" pitchFamily="49" charset="0"/>
              </a:rPr>
              <a:t>emptyLabel</a:t>
            </a:r>
            <a:r>
              <a:rPr lang="en-US" altLang="en-US" sz="2800" dirty="0">
                <a:solidFill>
                  <a:srgbClr val="303336"/>
                </a:solidFill>
                <a:latin typeface="inherit"/>
                <a:cs typeface="Consolas" panose="020B0609020204030204" pitchFamily="49" charset="0"/>
              </a:rPr>
              <a:t>)</a:t>
            </a:r>
            <a:endParaRPr lang="en-US" altLang="en-US" sz="2800" dirty="0">
              <a:solidFill>
                <a:srgbClr val="242729"/>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endParaRPr lang="en-US" altLang="en-US" sz="2800" dirty="0">
              <a:solidFill>
                <a:srgbClr val="242729"/>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endParaRPr lang="en-US" altLang="en-US" sz="3200" dirty="0"/>
          </a:p>
        </p:txBody>
      </p:sp>
    </p:spTree>
    <p:extLst>
      <p:ext uri="{BB962C8B-B14F-4D97-AF65-F5344CB8AC3E}">
        <p14:creationId xmlns:p14="http://schemas.microsoft.com/office/powerpoint/2010/main" val="3074989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JTextField</a:t>
            </a:r>
          </a:p>
        </p:txBody>
      </p:sp>
      <p:sp>
        <p:nvSpPr>
          <p:cNvPr id="3" name="Content Placeholder 2"/>
          <p:cNvSpPr>
            <a:spLocks noGrp="1"/>
          </p:cNvSpPr>
          <p:nvPr>
            <p:ph idx="1"/>
          </p:nvPr>
        </p:nvSpPr>
        <p:spPr>
          <a:xfrm>
            <a:off x="1154954" y="2348005"/>
            <a:ext cx="10682142" cy="4509995"/>
          </a:xfrm>
        </p:spPr>
        <p:txBody>
          <a:bodyPr>
            <a:noAutofit/>
          </a:bodyPr>
          <a:lstStyle/>
          <a:p>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JTextField  object i</a:t>
            </a:r>
            <a:r>
              <a:rPr lang="en-US" sz="2400" dirty="0">
                <a:latin typeface="Times New Roman" panose="02020603050405020304" pitchFamily="18" charset="0"/>
                <a:cs typeface="Times New Roman" panose="02020603050405020304" pitchFamily="18" charset="0"/>
              </a:rPr>
              <a:t>s a text component that allows the editing of a single line text. It allows the editing of a single line of text.</a:t>
            </a:r>
          </a:p>
          <a:p>
            <a:r>
              <a:rPr lang="en-US" sz="2400" dirty="0">
                <a:latin typeface="Times New Roman" panose="02020603050405020304" pitchFamily="18" charset="0"/>
                <a:cs typeface="Times New Roman" panose="02020603050405020304" pitchFamily="18" charset="0"/>
              </a:rPr>
              <a:t>Enables Users to enter data from keyboard. Can also be used to display editable or </a:t>
            </a:r>
            <a:r>
              <a:rPr lang="en-US" sz="2400" dirty="0" err="1">
                <a:latin typeface="Times New Roman" panose="02020603050405020304" pitchFamily="18" charset="0"/>
                <a:cs typeface="Times New Roman" panose="02020603050405020304" pitchFamily="18" charset="0"/>
              </a:rPr>
              <a:t>uneditable</a:t>
            </a:r>
            <a:r>
              <a:rPr lang="en-US" sz="2400" dirty="0">
                <a:latin typeface="Times New Roman" panose="02020603050405020304" pitchFamily="18" charset="0"/>
                <a:cs typeface="Times New Roman" panose="02020603050405020304" pitchFamily="18" charset="0"/>
              </a:rPr>
              <a:t> text.</a:t>
            </a:r>
          </a:p>
          <a:p>
            <a:r>
              <a:rPr lang="en-US" sz="2400" b="1" dirty="0">
                <a:latin typeface="Times New Roman" panose="02020603050405020304" pitchFamily="18" charset="0"/>
                <a:cs typeface="Times New Roman" panose="02020603050405020304" pitchFamily="18" charset="0"/>
              </a:rPr>
              <a:t>JTextField class declaration</a:t>
            </a:r>
          </a:p>
          <a:p>
            <a:r>
              <a:rPr lang="en-US" sz="2400" b="1" dirty="0">
                <a:latin typeface="Times New Roman" panose="02020603050405020304" pitchFamily="18" charset="0"/>
                <a:cs typeface="Times New Roman" panose="02020603050405020304" pitchFamily="18" charset="0"/>
              </a:rPr>
              <a:t>javax.swing.JTextField;</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JTextField  </a:t>
            </a:r>
            <a:r>
              <a:rPr lang="en-US" sz="2400" b="1" dirty="0" err="1">
                <a:latin typeface="Times New Roman" panose="02020603050405020304" pitchFamily="18" charset="0"/>
                <a:cs typeface="Times New Roman" panose="02020603050405020304" pitchFamily="18" charset="0"/>
              </a:rPr>
              <a:t>txtfield</a:t>
            </a:r>
            <a:r>
              <a:rPr lang="en-US" sz="2400" b="1" dirty="0">
                <a:latin typeface="Times New Roman" panose="02020603050405020304" pitchFamily="18" charset="0"/>
                <a:cs typeface="Times New Roman" panose="02020603050405020304" pitchFamily="18" charset="0"/>
              </a:rPr>
              <a:t>=new JTextField() ;   //</a:t>
            </a:r>
            <a:r>
              <a:rPr lang="en-US" sz="2400" dirty="0">
                <a:latin typeface="Times New Roman" panose="02020603050405020304" pitchFamily="18" charset="0"/>
                <a:cs typeface="Times New Roman" panose="02020603050405020304" pitchFamily="18" charset="0"/>
              </a:rPr>
              <a:t>	Creates a new </a:t>
            </a:r>
            <a:r>
              <a:rPr lang="en-US" sz="2400" dirty="0" err="1">
                <a:latin typeface="Times New Roman" panose="02020603050405020304" pitchFamily="18" charset="0"/>
                <a:cs typeface="Times New Roman" panose="02020603050405020304" pitchFamily="18" charset="0"/>
              </a:rPr>
              <a:t>TextField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1049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a:xfrm>
            <a:off x="1154954" y="2321113"/>
            <a:ext cx="8825659" cy="4367786"/>
          </a:xfrm>
        </p:spPr>
        <p:txBody>
          <a:bodyPr>
            <a:normAutofit fontScale="92500"/>
          </a:bodyPr>
          <a:lstStyle/>
          <a:p>
            <a:r>
              <a:rPr lang="en-US" sz="2600" b="1" dirty="0">
                <a:latin typeface="Times New Roman" panose="02020603050405020304" pitchFamily="18" charset="0"/>
                <a:cs typeface="Times New Roman" panose="02020603050405020304" pitchFamily="18" charset="0"/>
              </a:rPr>
              <a:t>Commonly used Methods:</a:t>
            </a:r>
          </a:p>
          <a:p>
            <a:r>
              <a:rPr lang="en-US" sz="2200" b="1" dirty="0">
                <a:latin typeface="Times New Roman" panose="02020603050405020304" pitchFamily="18" charset="0"/>
                <a:cs typeface="Times New Roman" panose="02020603050405020304" pitchFamily="18" charset="0"/>
              </a:rPr>
              <a:t>String getText()</a:t>
            </a:r>
            <a:r>
              <a:rPr lang="en-US" sz="2600" dirty="0">
                <a:latin typeface="Times New Roman" panose="02020603050405020304" pitchFamily="18" charset="0"/>
                <a:cs typeface="Times New Roman" panose="02020603050405020304" pitchFamily="18" charset="0"/>
              </a:rPr>
              <a:t>			It returns the text string that a </a:t>
            </a:r>
            <a:r>
              <a:rPr lang="en-US" sz="2600" dirty="0" err="1">
                <a:latin typeface="Times New Roman" panose="02020603050405020304" pitchFamily="18" charset="0"/>
                <a:cs typeface="Times New Roman" panose="02020603050405020304" pitchFamily="18" charset="0"/>
              </a:rPr>
              <a:t>textfield</a:t>
            </a:r>
            <a:r>
              <a:rPr lang="en-US" sz="2600" dirty="0">
                <a:latin typeface="Times New Roman" panose="02020603050405020304" pitchFamily="18" charset="0"/>
                <a:cs typeface="Times New Roman" panose="02020603050405020304" pitchFamily="18" charset="0"/>
              </a:rPr>
              <a:t> displays.</a:t>
            </a:r>
          </a:p>
          <a:p>
            <a:r>
              <a:rPr lang="en-US" sz="2200" b="1" dirty="0">
                <a:latin typeface="Times New Roman" panose="02020603050405020304" pitchFamily="18" charset="0"/>
                <a:cs typeface="Times New Roman" panose="02020603050405020304" pitchFamily="18" charset="0"/>
              </a:rPr>
              <a:t>void setText(String text)</a:t>
            </a:r>
            <a:r>
              <a:rPr lang="en-US" sz="2600" dirty="0">
                <a:latin typeface="Times New Roman" panose="02020603050405020304" pitchFamily="18" charset="0"/>
                <a:cs typeface="Times New Roman" panose="02020603050405020304" pitchFamily="18" charset="0"/>
              </a:rPr>
              <a:t>	</a:t>
            </a:r>
          </a:p>
          <a:p>
            <a:r>
              <a:rPr lang="en-US" sz="2600" b="1" dirty="0">
                <a:latin typeface="Times New Roman" panose="02020603050405020304" pitchFamily="18" charset="0"/>
                <a:cs typeface="Times New Roman" panose="02020603050405020304" pitchFamily="18" charset="0"/>
              </a:rPr>
              <a:t>setBounds(</a:t>
            </a:r>
            <a:r>
              <a:rPr lang="en-US" sz="2600" b="1" dirty="0" err="1">
                <a:latin typeface="Times New Roman" panose="02020603050405020304" pitchFamily="18" charset="0"/>
                <a:cs typeface="Times New Roman" panose="02020603050405020304" pitchFamily="18" charset="0"/>
              </a:rPr>
              <a:t>x,y,w,h</a:t>
            </a:r>
            <a:r>
              <a:rPr lang="en-US" sz="2600" b="1" dirty="0">
                <a:latin typeface="Times New Roman" panose="02020603050405020304" pitchFamily="18" charset="0"/>
                <a:cs typeface="Times New Roman" panose="02020603050405020304" pitchFamily="18" charset="0"/>
              </a:rPr>
              <a:t>);</a:t>
            </a:r>
          </a:p>
          <a:p>
            <a:r>
              <a:rPr lang="en-US" sz="2600" b="1" dirty="0">
                <a:latin typeface="Times New Roman" panose="02020603050405020304" pitchFamily="18" charset="0"/>
                <a:cs typeface="Times New Roman" panose="02020603050405020304" pitchFamily="18" charset="0"/>
              </a:rPr>
              <a:t>setEditable(</a:t>
            </a:r>
            <a:r>
              <a:rPr lang="en-US" sz="2600" b="1" dirty="0" err="1">
                <a:latin typeface="Times New Roman" panose="02020603050405020304" pitchFamily="18" charset="0"/>
                <a:cs typeface="Times New Roman" panose="02020603050405020304" pitchFamily="18" charset="0"/>
              </a:rPr>
              <a:t>boolean</a:t>
            </a:r>
            <a:r>
              <a:rPr lang="en-US" sz="2600" b="1" dirty="0">
                <a:latin typeface="Times New Roman" panose="02020603050405020304" pitchFamily="18" charset="0"/>
                <a:cs typeface="Times New Roman" panose="02020603050405020304" pitchFamily="18" charset="0"/>
              </a:rPr>
              <a:t>); it is used to enable or disable the txtfield.</a:t>
            </a:r>
          </a:p>
          <a:p>
            <a:r>
              <a:rPr lang="en-US" sz="2600" b="1" dirty="0">
                <a:latin typeface="Times New Roman" panose="02020603050405020304" pitchFamily="18" charset="0"/>
                <a:cs typeface="Times New Roman" panose="02020603050405020304" pitchFamily="18" charset="0"/>
              </a:rPr>
              <a:t>void addActionListener(</a:t>
            </a:r>
            <a:r>
              <a:rPr lang="en-US" sz="2600" b="1" dirty="0" err="1">
                <a:latin typeface="Times New Roman" panose="02020603050405020304" pitchFamily="18" charset="0"/>
                <a:cs typeface="Times New Roman" panose="02020603050405020304" pitchFamily="18" charset="0"/>
              </a:rPr>
              <a:t>ActionListener</a:t>
            </a:r>
            <a:r>
              <a:rPr lang="en-US" sz="2600" b="1" dirty="0">
                <a:latin typeface="Times New Roman" panose="02020603050405020304" pitchFamily="18" charset="0"/>
                <a:cs typeface="Times New Roman" panose="02020603050405020304" pitchFamily="18" charset="0"/>
              </a:rPr>
              <a:t> l)	</a:t>
            </a:r>
            <a:r>
              <a:rPr lang="en-US" sz="2600" dirty="0">
                <a:latin typeface="Times New Roman" panose="02020603050405020304" pitchFamily="18" charset="0"/>
                <a:cs typeface="Times New Roman" panose="02020603050405020304" pitchFamily="18" charset="0"/>
              </a:rPr>
              <a:t>It is used to add the specified action listener to receive action events from this </a:t>
            </a:r>
            <a:r>
              <a:rPr lang="en-US" sz="2600" dirty="0" err="1">
                <a:latin typeface="Times New Roman" panose="02020603050405020304" pitchFamily="18" charset="0"/>
                <a:cs typeface="Times New Roman" panose="02020603050405020304" pitchFamily="18" charset="0"/>
              </a:rPr>
              <a:t>textfield</a:t>
            </a:r>
            <a:r>
              <a:rPr lang="en-US" sz="2600" dirty="0">
                <a:latin typeface="Times New Roman" panose="02020603050405020304" pitchFamily="18" charset="0"/>
                <a:cs typeface="Times New Roman" panose="02020603050405020304" pitchFamily="18" charset="0"/>
              </a:rPr>
              <a:t>. </a:t>
            </a:r>
          </a:p>
          <a:p>
            <a:r>
              <a:rPr lang="en-US" sz="2600" b="1" dirty="0">
                <a:latin typeface="Times New Roman" panose="02020603050405020304" pitchFamily="18" charset="0"/>
                <a:cs typeface="Times New Roman" panose="02020603050405020304" pitchFamily="18" charset="0"/>
              </a:rPr>
              <a:t>void </a:t>
            </a:r>
            <a:r>
              <a:rPr lang="en-US" sz="2600" b="1" dirty="0" err="1">
                <a:latin typeface="Times New Roman" panose="02020603050405020304" pitchFamily="18" charset="0"/>
                <a:cs typeface="Times New Roman" panose="02020603050405020304" pitchFamily="18" charset="0"/>
              </a:rPr>
              <a:t>setFont</a:t>
            </a:r>
            <a:r>
              <a:rPr lang="en-US" sz="2600" b="1" dirty="0">
                <a:latin typeface="Times New Roman" panose="02020603050405020304" pitchFamily="18" charset="0"/>
                <a:cs typeface="Times New Roman" panose="02020603050405020304" pitchFamily="18" charset="0"/>
              </a:rPr>
              <a:t>(Font f)	</a:t>
            </a:r>
            <a:r>
              <a:rPr lang="en-US" sz="2600" dirty="0"/>
              <a:t>It is used to set the font.</a:t>
            </a:r>
            <a:endParaRPr lang="en-US" b="1" dirty="0"/>
          </a:p>
        </p:txBody>
      </p:sp>
    </p:spTree>
    <p:extLst>
      <p:ext uri="{BB962C8B-B14F-4D97-AF65-F5344CB8AC3E}">
        <p14:creationId xmlns:p14="http://schemas.microsoft.com/office/powerpoint/2010/main" val="1349141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JPasswordField</a:t>
            </a:r>
          </a:p>
        </p:txBody>
      </p:sp>
      <p:sp>
        <p:nvSpPr>
          <p:cNvPr id="3" name="Content Placeholder 2"/>
          <p:cNvSpPr>
            <a:spLocks noGrp="1"/>
          </p:cNvSpPr>
          <p:nvPr>
            <p:ph idx="1"/>
          </p:nvPr>
        </p:nvSpPr>
        <p:spPr>
          <a:xfrm>
            <a:off x="1154954" y="2348005"/>
            <a:ext cx="10870032" cy="4403523"/>
          </a:xfrm>
        </p:spPr>
        <p:txBody>
          <a:bodyPr>
            <a:normAutofit/>
          </a:bodyPr>
          <a:lstStyle/>
          <a:p>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JPasswordField</a:t>
            </a:r>
            <a:r>
              <a:rPr lang="en-US" sz="2800" dirty="0">
                <a:latin typeface="Times New Roman" panose="02020603050405020304" pitchFamily="18" charset="0"/>
                <a:cs typeface="Times New Roman" panose="02020603050405020304" pitchFamily="18" charset="0"/>
              </a:rPr>
              <a:t>  object  is a text component specialized for password entry. It allows the editing of a single line of text. </a:t>
            </a:r>
          </a:p>
          <a:p>
            <a:r>
              <a:rPr lang="en-US" sz="2800" b="1" dirty="0">
                <a:latin typeface="Times New Roman" panose="02020603050405020304" pitchFamily="18" charset="0"/>
                <a:cs typeface="Times New Roman" panose="02020603050405020304" pitchFamily="18" charset="0"/>
              </a:rPr>
              <a:t>JPasswordField class declaration</a:t>
            </a:r>
          </a:p>
          <a:p>
            <a:r>
              <a:rPr lang="en-US" sz="2800" b="1" dirty="0">
                <a:latin typeface="Times New Roman" panose="02020603050405020304" pitchFamily="18" charset="0"/>
                <a:cs typeface="Times New Roman" panose="02020603050405020304" pitchFamily="18" charset="0"/>
              </a:rPr>
              <a:t>javax.swing.JPasswordFieldField;</a:t>
            </a: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JPasswordFieldField  txtpassfield=new JPasswordFieldField () ;  </a:t>
            </a:r>
          </a:p>
          <a:p>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Creates a new PasswordField</a:t>
            </a:r>
          </a:p>
        </p:txBody>
      </p:sp>
    </p:spTree>
    <p:extLst>
      <p:ext uri="{BB962C8B-B14F-4D97-AF65-F5344CB8AC3E}">
        <p14:creationId xmlns:p14="http://schemas.microsoft.com/office/powerpoint/2010/main" val="2716833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JButton</a:t>
            </a:r>
          </a:p>
        </p:txBody>
      </p:sp>
      <p:sp>
        <p:nvSpPr>
          <p:cNvPr id="3" name="Content Placeholder 2"/>
          <p:cNvSpPr>
            <a:spLocks noGrp="1"/>
          </p:cNvSpPr>
          <p:nvPr>
            <p:ph idx="1"/>
          </p:nvPr>
        </p:nvSpPr>
        <p:spPr>
          <a:xfrm>
            <a:off x="1154954" y="2348005"/>
            <a:ext cx="10769824" cy="4303315"/>
          </a:xfrm>
        </p:spPr>
        <p:txBody>
          <a:bodyPr>
            <a:normAutofit/>
          </a:bodyPr>
          <a:lstStyle/>
          <a:p>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JButton</a:t>
            </a:r>
            <a:r>
              <a:rPr lang="en-US" sz="2800" dirty="0">
                <a:latin typeface="Times New Roman" panose="02020603050405020304" pitchFamily="18" charset="0"/>
                <a:cs typeface="Times New Roman" panose="02020603050405020304" pitchFamily="18" charset="0"/>
              </a:rPr>
              <a:t> class is used to create a labeled button. The application result in some action when the button is pushed. </a:t>
            </a:r>
          </a:p>
          <a:p>
            <a:r>
              <a:rPr lang="en-US" sz="2800" b="1" dirty="0">
                <a:latin typeface="Times New Roman" panose="02020603050405020304" pitchFamily="18" charset="0"/>
                <a:cs typeface="Times New Roman" panose="02020603050405020304" pitchFamily="18" charset="0"/>
              </a:rPr>
              <a:t>JButton class declaration</a:t>
            </a:r>
          </a:p>
          <a:p>
            <a:r>
              <a:rPr lang="en-US" sz="2800" b="1" dirty="0">
                <a:latin typeface="Times New Roman" panose="02020603050405020304" pitchFamily="18" charset="0"/>
                <a:cs typeface="Times New Roman" panose="02020603050405020304" pitchFamily="18" charset="0"/>
              </a:rPr>
              <a:t>javax.swing.JButton;</a:t>
            </a: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JButton  btn=new JButton(“Submit”) ;   //</a:t>
            </a:r>
            <a:r>
              <a:rPr lang="en-US" sz="2800" dirty="0">
                <a:latin typeface="Times New Roman" panose="02020603050405020304" pitchFamily="18" charset="0"/>
                <a:cs typeface="Times New Roman" panose="02020603050405020304" pitchFamily="18" charset="0"/>
              </a:rPr>
              <a:t>	Creates a new JButton</a:t>
            </a:r>
          </a:p>
        </p:txBody>
      </p:sp>
    </p:spTree>
    <p:extLst>
      <p:ext uri="{BB962C8B-B14F-4D97-AF65-F5344CB8AC3E}">
        <p14:creationId xmlns:p14="http://schemas.microsoft.com/office/powerpoint/2010/main" val="2641498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JButton</a:t>
            </a:r>
          </a:p>
        </p:txBody>
      </p:sp>
      <p:sp>
        <p:nvSpPr>
          <p:cNvPr id="5" name="Content Placeholder 4"/>
          <p:cNvSpPr>
            <a:spLocks noGrp="1"/>
          </p:cNvSpPr>
          <p:nvPr>
            <p:ph idx="1"/>
          </p:nvPr>
        </p:nvSpPr>
        <p:spPr>
          <a:xfrm>
            <a:off x="1154954" y="2133222"/>
            <a:ext cx="8825659" cy="4630833"/>
          </a:xfrm>
        </p:spPr>
        <p:txBody>
          <a:bodyPr>
            <a:noAutofit/>
          </a:bodyPr>
          <a:lstStyle/>
          <a:p>
            <a:r>
              <a:rPr lang="en-US" sz="3200" b="1" dirty="0">
                <a:latin typeface="Times New Roman" panose="02020603050405020304" pitchFamily="18" charset="0"/>
                <a:cs typeface="Times New Roman" panose="02020603050405020304" pitchFamily="18" charset="0"/>
              </a:rPr>
              <a:t>Commonly used Methods:</a:t>
            </a:r>
          </a:p>
          <a:p>
            <a:r>
              <a:rPr lang="en-US" sz="2800" b="1" dirty="0">
                <a:latin typeface="Times New Roman" panose="02020603050405020304" pitchFamily="18" charset="0"/>
                <a:cs typeface="Times New Roman" panose="02020603050405020304" pitchFamily="18" charset="0"/>
              </a:rPr>
              <a:t>void setText(String s)	</a:t>
            </a:r>
            <a:r>
              <a:rPr lang="en-US" sz="2800" dirty="0">
                <a:latin typeface="Times New Roman" panose="02020603050405020304" pitchFamily="18" charset="0"/>
                <a:cs typeface="Times New Roman" panose="02020603050405020304" pitchFamily="18" charset="0"/>
              </a:rPr>
              <a:t>It is used to set specified text on butto</a:t>
            </a:r>
            <a:r>
              <a:rPr lang="en-US" sz="2800" b="1" dirty="0">
                <a:latin typeface="Times New Roman" panose="02020603050405020304" pitchFamily="18" charset="0"/>
                <a:cs typeface="Times New Roman" panose="02020603050405020304" pitchFamily="18" charset="0"/>
              </a:rPr>
              <a:t>n</a:t>
            </a:r>
          </a:p>
          <a:p>
            <a:r>
              <a:rPr lang="en-US" sz="2800" b="1" dirty="0">
                <a:latin typeface="Times New Roman" panose="02020603050405020304" pitchFamily="18" charset="0"/>
                <a:cs typeface="Times New Roman" panose="02020603050405020304" pitchFamily="18" charset="0"/>
              </a:rPr>
              <a:t>String getText()</a:t>
            </a:r>
            <a:r>
              <a:rPr lang="en-US" sz="2800" dirty="0">
                <a:latin typeface="Times New Roman" panose="02020603050405020304" pitchFamily="18" charset="0"/>
                <a:cs typeface="Times New Roman" panose="02020603050405020304" pitchFamily="18" charset="0"/>
              </a:rPr>
              <a:t>			It is used to return the text of the button.</a:t>
            </a:r>
          </a:p>
          <a:p>
            <a:r>
              <a:rPr lang="en-US" sz="2800" b="1" dirty="0">
                <a:latin typeface="Times New Roman" panose="02020603050405020304" pitchFamily="18" charset="0"/>
                <a:cs typeface="Times New Roman" panose="02020603050405020304" pitchFamily="18" charset="0"/>
              </a:rPr>
              <a:t>void </a:t>
            </a:r>
            <a:r>
              <a:rPr lang="en-US" sz="2800" b="1" dirty="0" err="1">
                <a:latin typeface="Times New Roman" panose="02020603050405020304" pitchFamily="18" charset="0"/>
                <a:cs typeface="Times New Roman" panose="02020603050405020304" pitchFamily="18" charset="0"/>
              </a:rPr>
              <a:t>setEnabled</a:t>
            </a:r>
            <a:r>
              <a:rPr lang="en-US" sz="2800" b="1"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boolean</a:t>
            </a:r>
            <a:r>
              <a:rPr lang="en-US" sz="2800" b="1" dirty="0">
                <a:latin typeface="Times New Roman" panose="02020603050405020304" pitchFamily="18" charset="0"/>
                <a:cs typeface="Times New Roman" panose="02020603050405020304" pitchFamily="18" charset="0"/>
              </a:rPr>
              <a:t> b)</a:t>
            </a:r>
            <a:r>
              <a:rPr lang="en-US" sz="2800" dirty="0">
                <a:latin typeface="Times New Roman" panose="02020603050405020304" pitchFamily="18" charset="0"/>
                <a:cs typeface="Times New Roman" panose="02020603050405020304" pitchFamily="18" charset="0"/>
              </a:rPr>
              <a:t>	It is used to enable or disable the button.</a:t>
            </a:r>
          </a:p>
          <a:p>
            <a:r>
              <a:rPr lang="en-US" sz="2800" b="1" dirty="0">
                <a:latin typeface="Times New Roman" panose="02020603050405020304" pitchFamily="18" charset="0"/>
                <a:cs typeface="Times New Roman" panose="02020603050405020304" pitchFamily="18" charset="0"/>
              </a:rPr>
              <a:t>void </a:t>
            </a:r>
            <a:r>
              <a:rPr lang="en-US" sz="2800" b="1" dirty="0" err="1">
                <a:latin typeface="Times New Roman" panose="02020603050405020304" pitchFamily="18" charset="0"/>
                <a:cs typeface="Times New Roman" panose="02020603050405020304" pitchFamily="18" charset="0"/>
              </a:rPr>
              <a:t>addActionListener</a:t>
            </a:r>
            <a:r>
              <a:rPr lang="en-US" sz="2800" b="1"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ActionListener</a:t>
            </a:r>
            <a:r>
              <a:rPr lang="en-US" sz="2800" b="1" dirty="0">
                <a:latin typeface="Times New Roman" panose="02020603050405020304" pitchFamily="18" charset="0"/>
                <a:cs typeface="Times New Roman" panose="02020603050405020304" pitchFamily="18" charset="0"/>
              </a:rPr>
              <a:t> a)	</a:t>
            </a:r>
            <a:r>
              <a:rPr lang="en-US" sz="2800" dirty="0">
                <a:latin typeface="Times New Roman" panose="02020603050405020304" pitchFamily="18" charset="0"/>
                <a:cs typeface="Times New Roman" panose="02020603050405020304" pitchFamily="18" charset="0"/>
              </a:rPr>
              <a:t>It is used to add the action listener to this object.</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8888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JCheckBox</a:t>
            </a:r>
            <a:br>
              <a:rPr lang="en-US" dirty="0"/>
            </a:br>
            <a:endParaRPr lang="en-US" dirty="0"/>
          </a:p>
        </p:txBody>
      </p:sp>
      <p:sp>
        <p:nvSpPr>
          <p:cNvPr id="3" name="Content Placeholder 2"/>
          <p:cNvSpPr>
            <a:spLocks noGrp="1"/>
          </p:cNvSpPr>
          <p:nvPr>
            <p:ph idx="1"/>
          </p:nvPr>
        </p:nvSpPr>
        <p:spPr>
          <a:xfrm>
            <a:off x="1154954" y="2348006"/>
            <a:ext cx="8825659" cy="4509994"/>
          </a:xfrm>
        </p:spPr>
        <p:txBody>
          <a:bodyPr>
            <a:noAutofit/>
          </a:bodyPr>
          <a:lstStyle/>
          <a:p>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JCheckBox </a:t>
            </a:r>
            <a:r>
              <a:rPr lang="en-US" sz="2800" dirty="0">
                <a:latin typeface="Times New Roman" panose="02020603050405020304" pitchFamily="18" charset="0"/>
                <a:cs typeface="Times New Roman" panose="02020603050405020304" pitchFamily="18" charset="0"/>
              </a:rPr>
              <a:t>class is used to create a checkbox. . It is used to choose one  or more options from multiple options. </a:t>
            </a:r>
          </a:p>
          <a:p>
            <a:r>
              <a:rPr lang="en-US" sz="2800" dirty="0">
                <a:latin typeface="Times New Roman" panose="02020603050405020304" pitchFamily="18" charset="0"/>
                <a:cs typeface="Times New Roman" panose="02020603050405020304" pitchFamily="18" charset="0"/>
              </a:rPr>
              <a:t> It is used to turn an option on (true) or off (false). Clicking on a CheckBox changes its state from "on" to "off" or from "off" to "on “.</a:t>
            </a:r>
          </a:p>
          <a:p>
            <a:r>
              <a:rPr lang="en-US" sz="2800" dirty="0">
                <a:latin typeface="Times New Roman" panose="02020603050405020304" pitchFamily="18" charset="0"/>
                <a:cs typeface="Times New Roman" panose="02020603050405020304" pitchFamily="18" charset="0"/>
              </a:rPr>
              <a:t> JCheckBox class declaration</a:t>
            </a:r>
          </a:p>
          <a:p>
            <a:r>
              <a:rPr lang="en-US" sz="2800" b="1" dirty="0">
                <a:latin typeface="Times New Roman" panose="02020603050405020304" pitchFamily="18" charset="0"/>
                <a:cs typeface="Times New Roman" panose="02020603050405020304" pitchFamily="18" charset="0"/>
              </a:rPr>
              <a:t>JCheckBox()  </a:t>
            </a:r>
            <a:r>
              <a:rPr lang="en-US" sz="2800" b="1" dirty="0" err="1">
                <a:latin typeface="Times New Roman" panose="02020603050405020304" pitchFamily="18" charset="0"/>
                <a:cs typeface="Times New Roman" panose="02020603050405020304" pitchFamily="18" charset="0"/>
              </a:rPr>
              <a:t>chkbtn</a:t>
            </a:r>
            <a:r>
              <a:rPr lang="en-US" sz="2800" b="1" dirty="0">
                <a:latin typeface="Times New Roman" panose="02020603050405020304" pitchFamily="18" charset="0"/>
                <a:cs typeface="Times New Roman" panose="02020603050405020304" pitchFamily="18" charset="0"/>
              </a:rPr>
              <a:t>=new JCheckBox (“Java”) ;  </a:t>
            </a:r>
          </a:p>
          <a:p>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Creates a new CheckBox</a:t>
            </a:r>
          </a:p>
        </p:txBody>
      </p:sp>
    </p:spTree>
    <p:extLst>
      <p:ext uri="{BB962C8B-B14F-4D97-AF65-F5344CB8AC3E}">
        <p14:creationId xmlns:p14="http://schemas.microsoft.com/office/powerpoint/2010/main" val="36067211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JCheckBox</a:t>
            </a:r>
          </a:p>
        </p:txBody>
      </p:sp>
      <p:sp>
        <p:nvSpPr>
          <p:cNvPr id="5" name="Content Placeholder 4"/>
          <p:cNvSpPr>
            <a:spLocks noGrp="1"/>
          </p:cNvSpPr>
          <p:nvPr>
            <p:ph idx="1"/>
          </p:nvPr>
        </p:nvSpPr>
        <p:spPr>
          <a:xfrm>
            <a:off x="1154954" y="2321113"/>
            <a:ext cx="10086787" cy="4355260"/>
          </a:xfrm>
        </p:spPr>
        <p:txBody>
          <a:bodyPr/>
          <a:lstStyle/>
          <a:p>
            <a:r>
              <a:rPr lang="en-US" sz="2800" b="1" dirty="0">
                <a:latin typeface="Times New Roman" panose="02020603050405020304" pitchFamily="18" charset="0"/>
                <a:cs typeface="Times New Roman" panose="02020603050405020304" pitchFamily="18" charset="0"/>
              </a:rPr>
              <a:t>Commonly used Constructors:</a:t>
            </a:r>
          </a:p>
          <a:p>
            <a:r>
              <a:rPr lang="en-US" sz="2400" b="1" dirty="0" err="1">
                <a:latin typeface="Times New Roman" panose="02020603050405020304" pitchFamily="18" charset="0"/>
                <a:cs typeface="Times New Roman" panose="02020603050405020304" pitchFamily="18" charset="0"/>
              </a:rPr>
              <a:t>JCheckBox</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Creates an initially unselected check box button with no text.</a:t>
            </a:r>
          </a:p>
          <a:p>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JChechBox</a:t>
            </a:r>
            <a:r>
              <a:rPr lang="en-US" sz="2400" b="1" dirty="0">
                <a:latin typeface="Times New Roman" panose="02020603050405020304" pitchFamily="18" charset="0"/>
                <a:cs typeface="Times New Roman" panose="02020603050405020304" pitchFamily="18" charset="0"/>
              </a:rPr>
              <a:t>(String s)	</a:t>
            </a:r>
            <a:r>
              <a:rPr lang="en-US" sz="2400" dirty="0">
                <a:latin typeface="Times New Roman" panose="02020603050405020304" pitchFamily="18" charset="0"/>
                <a:cs typeface="Times New Roman" panose="02020603050405020304" pitchFamily="18" charset="0"/>
              </a:rPr>
              <a:t>Creates an initially unselected check box with text.</a:t>
            </a:r>
          </a:p>
          <a:p>
            <a:r>
              <a:rPr lang="en-US" sz="2400" b="1" dirty="0" err="1">
                <a:latin typeface="Times New Roman" panose="02020603050405020304" pitchFamily="18" charset="0"/>
                <a:cs typeface="Times New Roman" panose="02020603050405020304" pitchFamily="18" charset="0"/>
              </a:rPr>
              <a:t>JCheckBox</a:t>
            </a:r>
            <a:r>
              <a:rPr lang="en-US" sz="2400" b="1" dirty="0">
                <a:latin typeface="Times New Roman" panose="02020603050405020304" pitchFamily="18" charset="0"/>
                <a:cs typeface="Times New Roman" panose="02020603050405020304" pitchFamily="18" charset="0"/>
              </a:rPr>
              <a:t>(String text, </a:t>
            </a:r>
            <a:r>
              <a:rPr lang="en-US" sz="2400" b="1" dirty="0" err="1">
                <a:latin typeface="Times New Roman" panose="02020603050405020304" pitchFamily="18" charset="0"/>
                <a:cs typeface="Times New Roman" panose="02020603050405020304" pitchFamily="18" charset="0"/>
              </a:rPr>
              <a:t>boolean</a:t>
            </a:r>
            <a:r>
              <a:rPr lang="en-US" sz="2400" b="1" dirty="0">
                <a:latin typeface="Times New Roman" panose="02020603050405020304" pitchFamily="18" charset="0"/>
                <a:cs typeface="Times New Roman" panose="02020603050405020304" pitchFamily="18" charset="0"/>
              </a:rPr>
              <a:t> selected)	</a:t>
            </a:r>
            <a:r>
              <a:rPr lang="en-US" sz="2400" dirty="0">
                <a:latin typeface="Times New Roman" panose="02020603050405020304" pitchFamily="18" charset="0"/>
                <a:cs typeface="Times New Roman" panose="02020603050405020304" pitchFamily="18" charset="0"/>
              </a:rPr>
              <a:t>Creates a check box with text and specifies whether or not it is initially selected.</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Example</a:t>
            </a:r>
          </a:p>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a:t>
            </a:r>
            <a:r>
              <a:rPr lang="en-US" sz="2800" b="1" dirty="0" err="1">
                <a:latin typeface="Times New Roman" panose="02020603050405020304" pitchFamily="18" charset="0"/>
                <a:cs typeface="Times New Roman" panose="02020603050405020304" pitchFamily="18" charset="0"/>
              </a:rPr>
              <a:t>CheckBox</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chkbtn</a:t>
            </a:r>
            <a:r>
              <a:rPr lang="en-US" sz="2800" b="1" dirty="0">
                <a:latin typeface="Times New Roman" panose="02020603050405020304" pitchFamily="18" charset="0"/>
                <a:cs typeface="Times New Roman" panose="02020603050405020304" pitchFamily="18" charset="0"/>
              </a:rPr>
              <a:t>=new </a:t>
            </a:r>
            <a:r>
              <a:rPr lang="en-US" sz="2800" b="1" dirty="0" err="1">
                <a:latin typeface="Times New Roman" panose="02020603050405020304" pitchFamily="18" charset="0"/>
                <a:cs typeface="Times New Roman" panose="02020603050405020304" pitchFamily="18" charset="0"/>
              </a:rPr>
              <a:t>JCheckBox</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Java”,true</a:t>
            </a:r>
            <a:r>
              <a:rPr lang="en-US" sz="2800" b="1" dirty="0">
                <a:latin typeface="Times New Roman" panose="02020603050405020304" pitchFamily="18" charset="0"/>
                <a:cs typeface="Times New Roman" panose="02020603050405020304" pitchFamily="18" charset="0"/>
              </a:rPr>
              <a:t>) ;  </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518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JRadioButton &amp; ButtonGroup </a:t>
            </a:r>
            <a:br>
              <a:rPr lang="en-US" dirty="0"/>
            </a:br>
            <a:endParaRPr lang="en-US" dirty="0"/>
          </a:p>
        </p:txBody>
      </p:sp>
      <p:sp>
        <p:nvSpPr>
          <p:cNvPr id="3" name="Content Placeholder 2"/>
          <p:cNvSpPr>
            <a:spLocks noGrp="1"/>
          </p:cNvSpPr>
          <p:nvPr>
            <p:ph idx="1"/>
          </p:nvPr>
        </p:nvSpPr>
        <p:spPr>
          <a:xfrm>
            <a:off x="1154954" y="2348005"/>
            <a:ext cx="9905528" cy="4365945"/>
          </a:xfrm>
        </p:spPr>
        <p:txBody>
          <a:bodyPr>
            <a:noAutofit/>
          </a:bodyPr>
          <a:lstStyle/>
          <a:p>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JRadioButton </a:t>
            </a:r>
            <a:r>
              <a:rPr lang="en-US" sz="2800" dirty="0">
                <a:latin typeface="Times New Roman" panose="02020603050405020304" pitchFamily="18" charset="0"/>
                <a:cs typeface="Times New Roman" panose="02020603050405020304" pitchFamily="18" charset="0"/>
              </a:rPr>
              <a:t>class is used to create a radio button. It is used to choose one option from multiple options. </a:t>
            </a:r>
          </a:p>
          <a:p>
            <a:r>
              <a:rPr lang="en-US" sz="2800" dirty="0">
                <a:latin typeface="Times New Roman" panose="02020603050405020304" pitchFamily="18" charset="0"/>
                <a:cs typeface="Times New Roman" panose="02020603050405020304" pitchFamily="18" charset="0"/>
              </a:rPr>
              <a:t>JRadioButton class declaration</a:t>
            </a:r>
          </a:p>
          <a:p>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JRadioButton   </a:t>
            </a:r>
            <a:r>
              <a:rPr lang="en-US" sz="2800" b="1" dirty="0" err="1">
                <a:latin typeface="Times New Roman" panose="02020603050405020304" pitchFamily="18" charset="0"/>
                <a:cs typeface="Times New Roman" panose="02020603050405020304" pitchFamily="18" charset="0"/>
              </a:rPr>
              <a:t>radiobtn</a:t>
            </a:r>
            <a:r>
              <a:rPr lang="en-US" sz="2800" b="1" dirty="0">
                <a:latin typeface="Times New Roman" panose="02020603050405020304" pitchFamily="18" charset="0"/>
                <a:cs typeface="Times New Roman" panose="02020603050405020304" pitchFamily="18" charset="0"/>
              </a:rPr>
              <a:t>=new JRadioButton(“Male”) ;  </a:t>
            </a:r>
          </a:p>
          <a:p>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Creates a new </a:t>
            </a:r>
            <a:r>
              <a:rPr lang="en-US" sz="2800" b="1" dirty="0">
                <a:latin typeface="Times New Roman" panose="02020603050405020304" pitchFamily="18" charset="0"/>
                <a:cs typeface="Times New Roman" panose="02020603050405020304" pitchFamily="18" charset="0"/>
              </a:rPr>
              <a:t>JRadioButton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41308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JComboBox</a:t>
            </a:r>
          </a:p>
        </p:txBody>
      </p:sp>
      <p:sp>
        <p:nvSpPr>
          <p:cNvPr id="5" name="Content Placeholder 4"/>
          <p:cNvSpPr>
            <a:spLocks noGrp="1"/>
          </p:cNvSpPr>
          <p:nvPr>
            <p:ph idx="1"/>
          </p:nvPr>
        </p:nvSpPr>
        <p:spPr>
          <a:xfrm>
            <a:off x="1154954" y="2321112"/>
            <a:ext cx="10757298" cy="4536887"/>
          </a:xfrm>
        </p:spPr>
        <p:txBody>
          <a:bodyPr>
            <a:noAutofit/>
          </a:bodyPr>
          <a:lstStyle/>
          <a:p>
            <a:r>
              <a:rPr lang="en-US" sz="2400" dirty="0">
                <a:latin typeface="Times New Roman" panose="02020603050405020304" pitchFamily="18" charset="0"/>
                <a:cs typeface="Times New Roman" panose="02020603050405020304" pitchFamily="18" charset="0"/>
              </a:rPr>
              <a:t>The object of </a:t>
            </a:r>
            <a:r>
              <a:rPr lang="en-US" sz="2400" b="1" dirty="0">
                <a:latin typeface="Times New Roman" panose="02020603050405020304" pitchFamily="18" charset="0"/>
                <a:cs typeface="Times New Roman" panose="02020603050405020304" pitchFamily="18" charset="0"/>
              </a:rPr>
              <a:t>JComboBox</a:t>
            </a:r>
            <a:r>
              <a:rPr lang="en-US" sz="2400" dirty="0">
                <a:latin typeface="Times New Roman" panose="02020603050405020304" pitchFamily="18" charset="0"/>
                <a:cs typeface="Times New Roman" panose="02020603050405020304" pitchFamily="18" charset="0"/>
              </a:rPr>
              <a:t> class is used to show popup menu of choices. Choice selected by user is shown on the top of a menu.</a:t>
            </a:r>
          </a:p>
          <a:p>
            <a:r>
              <a:rPr lang="en-US" sz="2400" dirty="0">
                <a:latin typeface="Times New Roman" panose="02020603050405020304" pitchFamily="18" charset="0"/>
                <a:cs typeface="Times New Roman" panose="02020603050405020304" pitchFamily="18" charset="0"/>
              </a:rPr>
              <a:t>Provides a drop-down list of items from which the user can make a selection by clicking an item.</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JComboBox class declaration</a:t>
            </a:r>
          </a:p>
          <a:p>
            <a:r>
              <a:rPr lang="en-US" sz="2400" b="1" dirty="0">
                <a:latin typeface="Times New Roman" panose="02020603050405020304" pitchFamily="18" charset="0"/>
                <a:cs typeface="Times New Roman" panose="02020603050405020304" pitchFamily="18" charset="0"/>
              </a:rPr>
              <a:t>JComboBox   </a:t>
            </a:r>
            <a:r>
              <a:rPr lang="en-US" sz="2400" b="1" dirty="0" err="1">
                <a:latin typeface="Times New Roman" panose="02020603050405020304" pitchFamily="18" charset="0"/>
                <a:cs typeface="Times New Roman" panose="02020603050405020304" pitchFamily="18" charset="0"/>
              </a:rPr>
              <a:t>cmbbtn</a:t>
            </a:r>
            <a:r>
              <a:rPr lang="en-US" sz="2400" b="1" dirty="0">
                <a:latin typeface="Times New Roman" panose="02020603050405020304" pitchFamily="18" charset="0"/>
                <a:cs typeface="Times New Roman" panose="02020603050405020304" pitchFamily="18" charset="0"/>
              </a:rPr>
              <a:t>=new JComboBox () ;   //</a:t>
            </a:r>
            <a:r>
              <a:rPr lang="en-US" sz="2400" dirty="0">
                <a:latin typeface="Times New Roman" panose="02020603050405020304" pitchFamily="18" charset="0"/>
                <a:cs typeface="Times New Roman" panose="02020603050405020304" pitchFamily="18" charset="0"/>
              </a:rPr>
              <a:t>	Creates a new </a:t>
            </a:r>
            <a:r>
              <a:rPr lang="en-US" sz="2400" b="1" dirty="0">
                <a:latin typeface="Times New Roman" panose="02020603050405020304" pitchFamily="18" charset="0"/>
                <a:cs typeface="Times New Roman" panose="02020603050405020304" pitchFamily="18" charset="0"/>
              </a:rPr>
              <a:t>JComboBox </a:t>
            </a:r>
            <a:endParaRPr lang="en-US" sz="2400" dirty="0">
              <a:latin typeface="Times New Roman" panose="02020603050405020304" pitchFamily="18" charset="0"/>
              <a:cs typeface="Times New Roman" panose="02020603050405020304" pitchFamily="18" charset="0"/>
            </a:endParaRPr>
          </a:p>
          <a:p>
            <a:br>
              <a:rPr lang="en-US" sz="2400"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252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504" y="155896"/>
            <a:ext cx="10818126" cy="5170646"/>
          </a:xfrm>
          <a:prstGeom prst="rect">
            <a:avLst/>
          </a:prstGeom>
        </p:spPr>
        <p:txBody>
          <a:bodyPr wrap="square">
            <a:spAutoFit/>
          </a:bodyPr>
          <a:lstStyle/>
          <a:p>
            <a:pPr>
              <a:lnSpc>
                <a:spcPct val="150000"/>
              </a:lnSpc>
            </a:pPr>
            <a:r>
              <a:rPr lang="en-US" sz="2000" b="1" dirty="0">
                <a:solidFill>
                  <a:srgbClr val="0A8464"/>
                </a:solidFill>
                <a:latin typeface="Times New Roman" panose="02020603050405020304" pitchFamily="18" charset="0"/>
                <a:cs typeface="Times New Roman" panose="02020603050405020304" pitchFamily="18" charset="0"/>
              </a:rPr>
              <a:t>Programming GUI with AWT</a:t>
            </a:r>
          </a:p>
          <a:p>
            <a:pPr algn="just">
              <a:lnSpc>
                <a:spcPct val="150000"/>
              </a:lnSpc>
            </a:pPr>
            <a:r>
              <a:rPr lang="en-US" sz="2000" dirty="0">
                <a:solidFill>
                  <a:srgbClr val="000000"/>
                </a:solidFill>
                <a:latin typeface="Times New Roman" panose="02020603050405020304" pitchFamily="18" charset="0"/>
                <a:cs typeface="Times New Roman" panose="02020603050405020304" pitchFamily="18" charset="0"/>
              </a:rPr>
              <a:t>start with the AWT before moving into Swing to give you a complete picture of Java Graphics.</a:t>
            </a:r>
          </a:p>
          <a:p>
            <a:pPr algn="just">
              <a:lnSpc>
                <a:spcPct val="150000"/>
              </a:lnSpc>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lvl="0" algn="justLow" defTabSz="914400" eaLnBrk="0" fontAlgn="base" hangingPunct="0">
              <a:lnSpc>
                <a:spcPct val="150000"/>
              </a:lnSpc>
              <a:spcBef>
                <a:spcPct val="0"/>
              </a:spcBef>
              <a:spcAft>
                <a:spcPct val="0"/>
              </a:spcAft>
            </a:pPr>
            <a:r>
              <a:rPr lang="en-US" altLang="en-US" sz="2000" b="1" dirty="0">
                <a:solidFill>
                  <a:srgbClr val="0A8464"/>
                </a:solidFill>
                <a:latin typeface="Times New Roman" panose="02020603050405020304" pitchFamily="18" charset="0"/>
                <a:cs typeface="Times New Roman" panose="02020603050405020304" pitchFamily="18" charset="0"/>
              </a:rPr>
              <a:t>AWT Packages</a:t>
            </a:r>
          </a:p>
          <a:p>
            <a:pPr lvl="0" algn="justLow" defTabSz="914400" eaLnBrk="0" fontAlgn="base" hangingPunct="0">
              <a:lnSpc>
                <a:spcPct val="150000"/>
              </a:lnSpc>
              <a:spcBef>
                <a:spcPct val="0"/>
              </a:spcBef>
              <a:spcAft>
                <a:spcPct val="0"/>
              </a:spcAft>
              <a:buFontTx/>
              <a:buAutoNum type="arabicPeriod" startAt="2"/>
            </a:pPr>
            <a:r>
              <a:rPr lang="en-US" altLang="en-US" sz="2000" dirty="0">
                <a:solidFill>
                  <a:srgbClr val="000000"/>
                </a:solidFill>
                <a:latin typeface="Times New Roman" panose="02020603050405020304" pitchFamily="18" charset="0"/>
                <a:cs typeface="Times New Roman" panose="02020603050405020304" pitchFamily="18" charset="0"/>
              </a:rPr>
              <a:t>The </a:t>
            </a:r>
            <a:r>
              <a:rPr lang="en-US" altLang="en-US" sz="2000" b="1" dirty="0" err="1">
                <a:solidFill>
                  <a:srgbClr val="000000"/>
                </a:solidFill>
                <a:latin typeface="Times New Roman" panose="02020603050405020304" pitchFamily="18" charset="0"/>
                <a:cs typeface="Times New Roman" panose="02020603050405020304" pitchFamily="18" charset="0"/>
              </a:rPr>
              <a:t>java.awt.event</a:t>
            </a:r>
            <a:r>
              <a:rPr lang="en-US" altLang="en-US" sz="2000" b="1" dirty="0">
                <a:solidFill>
                  <a:srgbClr val="000000"/>
                </a:solidFill>
                <a:latin typeface="Times New Roman" panose="02020603050405020304" pitchFamily="18" charset="0"/>
                <a:cs typeface="Times New Roman" panose="02020603050405020304" pitchFamily="18" charset="0"/>
              </a:rPr>
              <a:t> package supports event handling</a:t>
            </a:r>
            <a:r>
              <a:rPr lang="en-US" altLang="en-US" sz="2000" dirty="0">
                <a:solidFill>
                  <a:srgbClr val="000000"/>
                </a:solidFill>
                <a:latin typeface="Times New Roman" panose="02020603050405020304" pitchFamily="18" charset="0"/>
                <a:cs typeface="Times New Roman" panose="02020603050405020304" pitchFamily="18" charset="0"/>
              </a:rPr>
              <a:t>:</a:t>
            </a:r>
          </a:p>
          <a:p>
            <a:pPr lvl="1" defTabSz="914400" eaLnBrk="0" fontAlgn="base" hangingPunct="0">
              <a:lnSpc>
                <a:spcPct val="150000"/>
              </a:lnSpc>
              <a:spcBef>
                <a:spcPct val="0"/>
              </a:spcBef>
              <a:spcAft>
                <a:spcPct val="0"/>
              </a:spcAft>
              <a:buFontTx/>
              <a:buChar char="•"/>
            </a:pPr>
            <a:r>
              <a:rPr lang="en-US" altLang="en-US" sz="2000" b="1" dirty="0">
                <a:solidFill>
                  <a:srgbClr val="000000"/>
                </a:solidFill>
                <a:latin typeface="Times New Roman" panose="02020603050405020304" pitchFamily="18" charset="0"/>
                <a:cs typeface="Times New Roman" panose="02020603050405020304" pitchFamily="18" charset="0"/>
              </a:rPr>
              <a:t>Event classes</a:t>
            </a:r>
            <a:r>
              <a:rPr lang="en-US" altLang="en-US" sz="2000" dirty="0">
                <a:solidFill>
                  <a:srgbClr val="000000"/>
                </a:solidFill>
                <a:latin typeface="Times New Roman" panose="02020603050405020304" pitchFamily="18" charset="0"/>
                <a:cs typeface="Times New Roman" panose="02020603050405020304" pitchFamily="18" charset="0"/>
              </a:rPr>
              <a:t>, such as </a:t>
            </a:r>
          </a:p>
          <a:p>
            <a:pPr lvl="1" defTabSz="914400" eaLnBrk="0" fontAlgn="base" hangingPunct="0">
              <a:lnSpc>
                <a:spcPct val="150000"/>
              </a:lnSpc>
              <a:spcBef>
                <a:spcPct val="0"/>
              </a:spcBef>
              <a:spcAft>
                <a:spcPct val="0"/>
              </a:spcAft>
            </a:pP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ActionEvent</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MouseEvent</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KeyEvent</a:t>
            </a:r>
            <a:r>
              <a:rPr lang="en-US" altLang="en-US" sz="2000" dirty="0">
                <a:solidFill>
                  <a:srgbClr val="000000"/>
                </a:solidFill>
                <a:latin typeface="Times New Roman" panose="02020603050405020304" pitchFamily="18" charset="0"/>
                <a:cs typeface="Times New Roman" panose="02020603050405020304" pitchFamily="18" charset="0"/>
              </a:rPr>
              <a:t> and </a:t>
            </a:r>
            <a:r>
              <a:rPr lang="en-US" altLang="en-US" sz="2000" dirty="0" err="1">
                <a:solidFill>
                  <a:srgbClr val="000000"/>
                </a:solidFill>
                <a:latin typeface="Times New Roman" panose="02020603050405020304" pitchFamily="18" charset="0"/>
                <a:cs typeface="Times New Roman" panose="02020603050405020304" pitchFamily="18" charset="0"/>
              </a:rPr>
              <a:t>WindowEvent</a:t>
            </a:r>
            <a:r>
              <a:rPr lang="en-US" altLang="en-US" sz="2000" dirty="0">
                <a:solidFill>
                  <a:srgbClr val="000000"/>
                </a:solidFill>
                <a:latin typeface="Times New Roman" panose="02020603050405020304" pitchFamily="18" charset="0"/>
                <a:cs typeface="Times New Roman" panose="02020603050405020304" pitchFamily="18" charset="0"/>
              </a:rPr>
              <a:t>,</a:t>
            </a:r>
          </a:p>
          <a:p>
            <a:pPr lvl="1" defTabSz="914400" eaLnBrk="0" fontAlgn="base" hangingPunct="0">
              <a:lnSpc>
                <a:spcPct val="150000"/>
              </a:lnSpc>
              <a:spcBef>
                <a:spcPct val="0"/>
              </a:spcBef>
              <a:spcAft>
                <a:spcPct val="0"/>
              </a:spcAft>
              <a:buFontTx/>
              <a:buChar char="•"/>
            </a:pPr>
            <a:r>
              <a:rPr lang="en-US" altLang="en-US" sz="2000" b="1" dirty="0">
                <a:solidFill>
                  <a:srgbClr val="000000"/>
                </a:solidFill>
                <a:latin typeface="Times New Roman" panose="02020603050405020304" pitchFamily="18" charset="0"/>
                <a:cs typeface="Times New Roman" panose="02020603050405020304" pitchFamily="18" charset="0"/>
              </a:rPr>
              <a:t>Event Listener Interfaces</a:t>
            </a:r>
            <a:r>
              <a:rPr lang="en-US" altLang="en-US" sz="2000" dirty="0">
                <a:solidFill>
                  <a:srgbClr val="000000"/>
                </a:solidFill>
                <a:latin typeface="Times New Roman" panose="02020603050405020304" pitchFamily="18" charset="0"/>
                <a:cs typeface="Times New Roman" panose="02020603050405020304" pitchFamily="18" charset="0"/>
              </a:rPr>
              <a:t>, such as</a:t>
            </a:r>
          </a:p>
          <a:p>
            <a:pPr lvl="2" defTabSz="914400" eaLnBrk="0" fontAlgn="base" hangingPunct="0">
              <a:lnSpc>
                <a:spcPct val="150000"/>
              </a:lnSpc>
              <a:spcBef>
                <a:spcPct val="0"/>
              </a:spcBef>
              <a:spcAft>
                <a:spcPct val="0"/>
              </a:spcAft>
              <a:buFontTx/>
              <a:buChar char="•"/>
            </a:pP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ActionListener</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MouseListener</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MouseMotionListener</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KeyListener</a:t>
            </a:r>
            <a:r>
              <a:rPr lang="en-US" altLang="en-US" sz="2000" dirty="0">
                <a:solidFill>
                  <a:srgbClr val="000000"/>
                </a:solidFill>
                <a:latin typeface="Times New Roman" panose="02020603050405020304" pitchFamily="18" charset="0"/>
                <a:cs typeface="Times New Roman" panose="02020603050405020304" pitchFamily="18" charset="0"/>
              </a:rPr>
              <a:t> and </a:t>
            </a:r>
            <a:r>
              <a:rPr lang="en-US" altLang="en-US" sz="2000" dirty="0" err="1">
                <a:solidFill>
                  <a:srgbClr val="000000"/>
                </a:solidFill>
                <a:latin typeface="Times New Roman" panose="02020603050405020304" pitchFamily="18" charset="0"/>
                <a:cs typeface="Times New Roman" panose="02020603050405020304" pitchFamily="18" charset="0"/>
              </a:rPr>
              <a:t>WindowListener</a:t>
            </a:r>
            <a:r>
              <a:rPr lang="en-US" altLang="en-US" sz="2000" dirty="0">
                <a:solidFill>
                  <a:srgbClr val="000000"/>
                </a:solidFill>
                <a:latin typeface="Times New Roman" panose="02020603050405020304" pitchFamily="18" charset="0"/>
                <a:cs typeface="Times New Roman" panose="02020603050405020304" pitchFamily="18" charset="0"/>
              </a:rPr>
              <a:t>,</a:t>
            </a:r>
          </a:p>
          <a:p>
            <a:pPr lvl="1" defTabSz="914400" eaLnBrk="0" fontAlgn="base" hangingPunct="0">
              <a:lnSpc>
                <a:spcPct val="150000"/>
              </a:lnSpc>
              <a:spcBef>
                <a:spcPct val="0"/>
              </a:spcBef>
              <a:spcAft>
                <a:spcPct val="0"/>
              </a:spcAft>
              <a:buFontTx/>
              <a:buChar char="•"/>
            </a:pPr>
            <a:r>
              <a:rPr lang="en-US" altLang="en-US" sz="2000" dirty="0">
                <a:solidFill>
                  <a:srgbClr val="000000"/>
                </a:solidFill>
                <a:latin typeface="Times New Roman" panose="02020603050405020304" pitchFamily="18" charset="0"/>
                <a:cs typeface="Times New Roman" panose="02020603050405020304" pitchFamily="18" charset="0"/>
              </a:rPr>
              <a:t>Event Listener Adapter classes, such as </a:t>
            </a:r>
            <a:r>
              <a:rPr lang="en-US" altLang="en-US" sz="2000" dirty="0" err="1">
                <a:solidFill>
                  <a:srgbClr val="000000"/>
                </a:solidFill>
                <a:latin typeface="Times New Roman" panose="02020603050405020304" pitchFamily="18" charset="0"/>
                <a:cs typeface="Times New Roman" panose="02020603050405020304" pitchFamily="18" charset="0"/>
              </a:rPr>
              <a:t>MouseAdapter</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KeyAdapter</a:t>
            </a:r>
            <a:r>
              <a:rPr lang="en-US" altLang="en-US" sz="2000" dirty="0">
                <a:solidFill>
                  <a:srgbClr val="000000"/>
                </a:solidFill>
                <a:latin typeface="Times New Roman" panose="02020603050405020304" pitchFamily="18" charset="0"/>
                <a:cs typeface="Times New Roman" panose="02020603050405020304" pitchFamily="18" charset="0"/>
              </a:rPr>
              <a:t>, and </a:t>
            </a:r>
            <a:r>
              <a:rPr lang="en-US" altLang="en-US" sz="2000" dirty="0" err="1">
                <a:solidFill>
                  <a:srgbClr val="000000"/>
                </a:solidFill>
                <a:latin typeface="Times New Roman" panose="02020603050405020304" pitchFamily="18" charset="0"/>
                <a:cs typeface="Times New Roman" panose="02020603050405020304" pitchFamily="18" charset="0"/>
              </a:rPr>
              <a:t>WindowAdapter</a:t>
            </a:r>
            <a:r>
              <a:rPr lang="en-US" altLang="en-US" sz="2000" dirty="0">
                <a:solidFill>
                  <a:srgbClr val="000000"/>
                </a:solidFill>
                <a:latin typeface="Times New Roman" panose="02020603050405020304" pitchFamily="18" charset="0"/>
                <a:cs typeface="Times New Roman" panose="02020603050405020304" pitchFamily="18" charset="0"/>
              </a:rPr>
              <a:t>.</a:t>
            </a:r>
          </a:p>
          <a:p>
            <a:pPr lvl="1" defTabSz="914400" eaLnBrk="0" fontAlgn="base" hangingPunct="0">
              <a:lnSpc>
                <a:spcPct val="150000"/>
              </a:lnSpc>
              <a:spcBef>
                <a:spcPct val="0"/>
              </a:spcBef>
              <a:spcAft>
                <a:spcPct val="0"/>
              </a:spcAft>
            </a:pPr>
            <a:endParaRPr lang="en-US" altLang="en-US" sz="2000" dirty="0">
              <a:solidFill>
                <a:srgbClr val="000000"/>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6095967" y="277870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90444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JComboBox </a:t>
            </a:r>
            <a:br>
              <a:rPr lang="en-US" dirty="0"/>
            </a:br>
            <a:endParaRPr lang="en-US" dirty="0"/>
          </a:p>
        </p:txBody>
      </p:sp>
      <p:sp>
        <p:nvSpPr>
          <p:cNvPr id="5" name="Content Placeholder 4"/>
          <p:cNvSpPr>
            <a:spLocks noGrp="1"/>
          </p:cNvSpPr>
          <p:nvPr>
            <p:ph idx="1"/>
          </p:nvPr>
        </p:nvSpPr>
        <p:spPr>
          <a:xfrm>
            <a:off x="1154954" y="2308586"/>
            <a:ext cx="10086787" cy="4242525"/>
          </a:xfrm>
        </p:spPr>
        <p:txBody>
          <a:bodyPr>
            <a:noAutofit/>
          </a:bodyPr>
          <a:lstStyle/>
          <a:p>
            <a:r>
              <a:rPr lang="en-US" sz="2400" b="1" dirty="0">
                <a:latin typeface="Times New Roman" panose="02020603050405020304" pitchFamily="18" charset="0"/>
                <a:cs typeface="Times New Roman" panose="02020603050405020304" pitchFamily="18" charset="0"/>
              </a:rPr>
              <a:t>void </a:t>
            </a:r>
            <a:r>
              <a:rPr lang="en-US" sz="2400" b="1" dirty="0" err="1">
                <a:latin typeface="Times New Roman" panose="02020603050405020304" pitchFamily="18" charset="0"/>
                <a:cs typeface="Times New Roman" panose="02020603050405020304" pitchFamily="18" charset="0"/>
              </a:rPr>
              <a:t>addItem</a:t>
            </a:r>
            <a:r>
              <a:rPr lang="en-US" sz="2400" b="1" dirty="0">
                <a:latin typeface="Times New Roman" panose="02020603050405020304" pitchFamily="18" charset="0"/>
                <a:cs typeface="Times New Roman" panose="02020603050405020304" pitchFamily="18" charset="0"/>
              </a:rPr>
              <a:t>(Object </a:t>
            </a:r>
            <a:r>
              <a:rPr lang="en-US" sz="2400" b="1" dirty="0" err="1">
                <a:latin typeface="Times New Roman" panose="02020603050405020304" pitchFamily="18" charset="0"/>
                <a:cs typeface="Times New Roman" panose="02020603050405020304" pitchFamily="18" charset="0"/>
              </a:rPr>
              <a:t>anObject</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It is used to add an item to the item list.</a:t>
            </a:r>
          </a:p>
          <a:p>
            <a:r>
              <a:rPr lang="en-US" sz="2400" b="1" dirty="0">
                <a:latin typeface="Times New Roman" panose="02020603050405020304" pitchFamily="18" charset="0"/>
                <a:cs typeface="Times New Roman" panose="02020603050405020304" pitchFamily="18" charset="0"/>
              </a:rPr>
              <a:t>void </a:t>
            </a:r>
            <a:r>
              <a:rPr lang="en-US" sz="2400" b="1" dirty="0" err="1">
                <a:latin typeface="Times New Roman" panose="02020603050405020304" pitchFamily="18" charset="0"/>
                <a:cs typeface="Times New Roman" panose="02020603050405020304" pitchFamily="18" charset="0"/>
              </a:rPr>
              <a:t>removeItem</a:t>
            </a:r>
            <a:r>
              <a:rPr lang="en-US" sz="2400" b="1" dirty="0">
                <a:latin typeface="Times New Roman" panose="02020603050405020304" pitchFamily="18" charset="0"/>
                <a:cs typeface="Times New Roman" panose="02020603050405020304" pitchFamily="18" charset="0"/>
              </a:rPr>
              <a:t>(Object </a:t>
            </a:r>
            <a:r>
              <a:rPr lang="en-US" sz="2400" b="1" dirty="0" err="1">
                <a:latin typeface="Times New Roman" panose="02020603050405020304" pitchFamily="18" charset="0"/>
                <a:cs typeface="Times New Roman" panose="02020603050405020304" pitchFamily="18" charset="0"/>
              </a:rPr>
              <a:t>anObject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is used to delete an item to the item list.</a:t>
            </a:r>
          </a:p>
          <a:p>
            <a:r>
              <a:rPr lang="en-US" sz="2400" b="1" dirty="0">
                <a:latin typeface="Times New Roman" panose="02020603050405020304" pitchFamily="18" charset="0"/>
                <a:cs typeface="Times New Roman" panose="02020603050405020304" pitchFamily="18" charset="0"/>
              </a:rPr>
              <a:t>void </a:t>
            </a:r>
            <a:r>
              <a:rPr lang="en-US" sz="2400" b="1" dirty="0" err="1">
                <a:latin typeface="Times New Roman" panose="02020603050405020304" pitchFamily="18" charset="0"/>
                <a:cs typeface="Times New Roman" panose="02020603050405020304" pitchFamily="18" charset="0"/>
              </a:rPr>
              <a:t>removeAllItems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is used to remove all the items from the list.</a:t>
            </a:r>
          </a:p>
          <a:p>
            <a:r>
              <a:rPr lang="en-US" sz="2400" b="1" dirty="0">
                <a:latin typeface="Times New Roman" panose="02020603050405020304" pitchFamily="18" charset="0"/>
                <a:cs typeface="Times New Roman" panose="02020603050405020304" pitchFamily="18" charset="0"/>
              </a:rPr>
              <a:t>void setEditable(</a:t>
            </a:r>
            <a:r>
              <a:rPr lang="en-US" sz="2400" b="1" dirty="0" err="1">
                <a:latin typeface="Times New Roman" panose="02020603050405020304" pitchFamily="18" charset="0"/>
                <a:cs typeface="Times New Roman" panose="02020603050405020304" pitchFamily="18" charset="0"/>
              </a:rPr>
              <a:t>boolean</a:t>
            </a:r>
            <a:r>
              <a:rPr lang="en-US" sz="2400" b="1" dirty="0">
                <a:latin typeface="Times New Roman" panose="02020603050405020304" pitchFamily="18" charset="0"/>
                <a:cs typeface="Times New Roman" panose="02020603050405020304" pitchFamily="18" charset="0"/>
              </a:rPr>
              <a:t> b)	</a:t>
            </a:r>
            <a:r>
              <a:rPr lang="en-US" sz="2400" dirty="0">
                <a:latin typeface="Times New Roman" panose="02020603050405020304" pitchFamily="18" charset="0"/>
                <a:cs typeface="Times New Roman" panose="02020603050405020304" pitchFamily="18" charset="0"/>
              </a:rPr>
              <a:t>It is used to determine whether the JComboBox is editable.</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void addActionListener(</a:t>
            </a:r>
            <a:r>
              <a:rPr lang="en-US" sz="2400" b="1" dirty="0" err="1">
                <a:latin typeface="Times New Roman" panose="02020603050405020304" pitchFamily="18" charset="0"/>
                <a:cs typeface="Times New Roman" panose="02020603050405020304" pitchFamily="18" charset="0"/>
              </a:rPr>
              <a:t>ActionListener</a:t>
            </a:r>
            <a:r>
              <a:rPr lang="en-US" sz="2400" b="1" dirty="0">
                <a:latin typeface="Times New Roman" panose="02020603050405020304" pitchFamily="18" charset="0"/>
                <a:cs typeface="Times New Roman" panose="02020603050405020304" pitchFamily="18" charset="0"/>
              </a:rPr>
              <a:t> a)	</a:t>
            </a:r>
            <a:r>
              <a:rPr lang="en-US" sz="2400" dirty="0">
                <a:latin typeface="Times New Roman" panose="02020603050405020304" pitchFamily="18" charset="0"/>
                <a:cs typeface="Times New Roman" panose="02020603050405020304" pitchFamily="18" charset="0"/>
              </a:rPr>
              <a:t>It is used to add the </a:t>
            </a:r>
            <a:r>
              <a:rPr lang="en-US" sz="2400" dirty="0" err="1">
                <a:latin typeface="Times New Roman" panose="02020603050405020304" pitchFamily="18" charset="0"/>
                <a:cs typeface="Times New Roman" panose="02020603050405020304" pitchFamily="18" charset="0"/>
              </a:rPr>
              <a:t>ActionListener</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352580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154954" y="2259106"/>
            <a:ext cx="9463516" cy="4421094"/>
          </a:xfrm>
        </p:spPr>
        <p:txBody>
          <a:bodyPr>
            <a:normAutofit/>
          </a:bodyPr>
          <a:lstStyle/>
          <a:p>
            <a:pPr marL="0" indent="0">
              <a:buNone/>
            </a:pPr>
            <a:r>
              <a:rPr lang="en-US" sz="2000" b="1" dirty="0" err="1">
                <a:latin typeface="Times New Roman" panose="02020603050405020304" pitchFamily="18" charset="0"/>
                <a:cs typeface="Times New Roman" panose="02020603050405020304" pitchFamily="18" charset="0"/>
              </a:rPr>
              <a:t>JPanel</a:t>
            </a:r>
            <a:r>
              <a:rPr lang="en-US" sz="2000" dirty="0">
                <a:latin typeface="Times New Roman" panose="02020603050405020304" pitchFamily="18" charset="0"/>
                <a:cs typeface="Times New Roman" panose="02020603050405020304" pitchFamily="18" charset="0"/>
              </a:rPr>
              <a:t> – A panel is an instance of </a:t>
            </a:r>
            <a:r>
              <a:rPr lang="en-US" sz="2000" dirty="0" err="1">
                <a:latin typeface="Times New Roman" panose="02020603050405020304" pitchFamily="18" charset="0"/>
                <a:cs typeface="Times New Roman" panose="02020603050405020304" pitchFamily="18" charset="0"/>
              </a:rPr>
              <a:t>JPanel</a:t>
            </a:r>
            <a:r>
              <a:rPr lang="en-US" sz="2000" dirty="0">
                <a:latin typeface="Times New Roman" panose="02020603050405020304" pitchFamily="18" charset="0"/>
                <a:cs typeface="Times New Roman" panose="02020603050405020304" pitchFamily="18" charset="0"/>
              </a:rPr>
              <a:t>.  Provides and area in which components can be placed and organized.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 frame can have more than one panels and each panel can have several components. You can also call them parts of Frame. Panels are useful for grouping components and placing them to appropriate locations in a frame.</a:t>
            </a:r>
          </a:p>
        </p:txBody>
      </p:sp>
    </p:spTree>
    <p:extLst>
      <p:ext uri="{BB962C8B-B14F-4D97-AF65-F5344CB8AC3E}">
        <p14:creationId xmlns:p14="http://schemas.microsoft.com/office/powerpoint/2010/main" val="33669095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529" y="216290"/>
            <a:ext cx="9866334" cy="5570756"/>
          </a:xfrm>
          <a:prstGeom prst="rect">
            <a:avLst/>
          </a:prstGeom>
        </p:spPr>
        <p:txBody>
          <a:bodyPr wrap="square">
            <a:spAutoFit/>
          </a:bodyPr>
          <a:lstStyle/>
          <a:p>
            <a:pPr algn="just" fontAlgn="base"/>
            <a:r>
              <a:rPr lang="en-US" sz="2800" dirty="0" err="1">
                <a:solidFill>
                  <a:srgbClr val="000000"/>
                </a:solidFill>
                <a:latin typeface="Times New Roman" panose="02020603050405020304" pitchFamily="18" charset="0"/>
                <a:cs typeface="Times New Roman" panose="02020603050405020304" pitchFamily="18" charset="0"/>
              </a:rPr>
              <a:t>JList</a:t>
            </a:r>
            <a:r>
              <a:rPr lang="en-US" sz="2800" dirty="0">
                <a:solidFill>
                  <a:srgbClr val="000000"/>
                </a:solidFill>
                <a:latin typeface="Times New Roman" panose="02020603050405020304" pitchFamily="18" charset="0"/>
                <a:cs typeface="Times New Roman" panose="02020603050405020304" pitchFamily="18" charset="0"/>
              </a:rPr>
              <a:t> is part of Java Swing package .</a:t>
            </a:r>
            <a:r>
              <a:rPr lang="en-US" sz="2800" dirty="0">
                <a:latin typeface="Times New Roman" panose="02020603050405020304" pitchFamily="18" charset="0"/>
                <a:cs typeface="Times New Roman" panose="02020603050405020304" pitchFamily="18" charset="0"/>
              </a:rPr>
              <a:t> The object of </a:t>
            </a:r>
            <a:r>
              <a:rPr lang="en-US" sz="2800" dirty="0" err="1">
                <a:latin typeface="Times New Roman" panose="02020603050405020304" pitchFamily="18" charset="0"/>
                <a:cs typeface="Times New Roman" panose="02020603050405020304" pitchFamily="18" charset="0"/>
              </a:rPr>
              <a:t>JList</a:t>
            </a:r>
            <a:r>
              <a:rPr lang="en-US" sz="2800" dirty="0">
                <a:latin typeface="Times New Roman" panose="02020603050405020304" pitchFamily="18" charset="0"/>
                <a:cs typeface="Times New Roman" panose="02020603050405020304" pitchFamily="18" charset="0"/>
              </a:rPr>
              <a:t> class represents a list of text items. The list of text items can be set up so that the user can choose either one item or multiple items. It inherits </a:t>
            </a:r>
            <a:r>
              <a:rPr lang="en-US" sz="2800" dirty="0" err="1">
                <a:latin typeface="Times New Roman" panose="02020603050405020304" pitchFamily="18" charset="0"/>
                <a:cs typeface="Times New Roman" panose="02020603050405020304" pitchFamily="18" charset="0"/>
              </a:rPr>
              <a:t>JComponent</a:t>
            </a:r>
            <a:r>
              <a:rPr lang="en-US" sz="2800" dirty="0">
                <a:latin typeface="Times New Roman" panose="02020603050405020304" pitchFamily="18" charset="0"/>
                <a:cs typeface="Times New Roman" panose="02020603050405020304" pitchFamily="18" charset="0"/>
              </a:rPr>
              <a:t> class.</a:t>
            </a:r>
            <a:endParaRPr lang="en-US" sz="2800" dirty="0">
              <a:solidFill>
                <a:srgbClr val="000000"/>
              </a:solidFill>
              <a:latin typeface="Times New Roman" panose="02020603050405020304" pitchFamily="18" charset="0"/>
              <a:cs typeface="Times New Roman" panose="02020603050405020304" pitchFamily="18" charset="0"/>
            </a:endParaRPr>
          </a:p>
          <a:p>
            <a:pPr algn="just" fontAlgn="base"/>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JList</a:t>
            </a:r>
            <a:r>
              <a:rPr lang="en-US" sz="2800" dirty="0">
                <a:solidFill>
                  <a:srgbClr val="000000"/>
                </a:solidFill>
                <a:latin typeface="Times New Roman" panose="02020603050405020304" pitchFamily="18" charset="0"/>
                <a:cs typeface="Times New Roman" panose="02020603050405020304" pitchFamily="18" charset="0"/>
              </a:rPr>
              <a:t> is a component that displays a set of Objects and allows the user to select one or more items . </a:t>
            </a:r>
            <a:r>
              <a:rPr lang="en-US" sz="2800" dirty="0" err="1">
                <a:solidFill>
                  <a:srgbClr val="000000"/>
                </a:solidFill>
                <a:latin typeface="Times New Roman" panose="02020603050405020304" pitchFamily="18" charset="0"/>
                <a:cs typeface="Times New Roman" panose="02020603050405020304" pitchFamily="18" charset="0"/>
              </a:rPr>
              <a:t>JList</a:t>
            </a:r>
            <a:r>
              <a:rPr lang="en-US" sz="2800" dirty="0">
                <a:solidFill>
                  <a:srgbClr val="000000"/>
                </a:solidFill>
                <a:latin typeface="Times New Roman" panose="02020603050405020304" pitchFamily="18" charset="0"/>
                <a:cs typeface="Times New Roman" panose="02020603050405020304" pitchFamily="18" charset="0"/>
              </a:rPr>
              <a:t> inherits </a:t>
            </a:r>
            <a:r>
              <a:rPr lang="en-US" sz="2800" dirty="0" err="1">
                <a:solidFill>
                  <a:srgbClr val="000000"/>
                </a:solidFill>
                <a:latin typeface="Times New Roman" panose="02020603050405020304" pitchFamily="18" charset="0"/>
                <a:cs typeface="Times New Roman" panose="02020603050405020304" pitchFamily="18" charset="0"/>
              </a:rPr>
              <a:t>JComponent</a:t>
            </a:r>
            <a:r>
              <a:rPr lang="en-US" sz="2800" dirty="0">
                <a:solidFill>
                  <a:srgbClr val="000000"/>
                </a:solidFill>
                <a:latin typeface="Times New Roman" panose="02020603050405020304" pitchFamily="18" charset="0"/>
                <a:cs typeface="Times New Roman" panose="02020603050405020304" pitchFamily="18" charset="0"/>
              </a:rPr>
              <a:t> class. </a:t>
            </a:r>
            <a:r>
              <a:rPr lang="en-US" sz="2800" dirty="0" err="1">
                <a:solidFill>
                  <a:srgbClr val="000000"/>
                </a:solidFill>
                <a:latin typeface="Times New Roman" panose="02020603050405020304" pitchFamily="18" charset="0"/>
                <a:cs typeface="Times New Roman" panose="02020603050405020304" pitchFamily="18" charset="0"/>
              </a:rPr>
              <a:t>JList</a:t>
            </a:r>
            <a:r>
              <a:rPr lang="en-US" sz="2800" dirty="0">
                <a:solidFill>
                  <a:srgbClr val="000000"/>
                </a:solidFill>
                <a:latin typeface="Times New Roman" panose="02020603050405020304" pitchFamily="18" charset="0"/>
                <a:cs typeface="Times New Roman" panose="02020603050405020304" pitchFamily="18" charset="0"/>
              </a:rPr>
              <a:t> is a easy way to display an array of Vectors .</a:t>
            </a:r>
          </a:p>
          <a:p>
            <a:pPr algn="just" fontAlgn="base"/>
            <a:r>
              <a:rPr lang="en-US" sz="2800" b="1" dirty="0">
                <a:solidFill>
                  <a:srgbClr val="000000"/>
                </a:solidFill>
                <a:latin typeface="Times New Roman" panose="02020603050405020304" pitchFamily="18" charset="0"/>
                <a:cs typeface="Times New Roman" panose="02020603050405020304" pitchFamily="18" charset="0"/>
              </a:rPr>
              <a:t>Constructor for </a:t>
            </a:r>
            <a:r>
              <a:rPr lang="en-US" sz="2800" b="1" dirty="0" err="1">
                <a:solidFill>
                  <a:srgbClr val="000000"/>
                </a:solidFill>
                <a:latin typeface="Times New Roman" panose="02020603050405020304" pitchFamily="18" charset="0"/>
                <a:cs typeface="Times New Roman" panose="02020603050405020304" pitchFamily="18" charset="0"/>
              </a:rPr>
              <a:t>JList</a:t>
            </a:r>
            <a:r>
              <a:rPr lang="en-US" sz="2800" b="1" dirty="0">
                <a:solidFill>
                  <a:srgbClr val="000000"/>
                </a:solidFill>
                <a:latin typeface="Times New Roman" panose="02020603050405020304" pitchFamily="18" charset="0"/>
                <a:cs typeface="Times New Roman" panose="02020603050405020304" pitchFamily="18" charset="0"/>
              </a:rPr>
              <a:t> are :</a:t>
            </a:r>
            <a:endParaRPr lang="en-US" sz="2800" dirty="0">
              <a:solidFill>
                <a:srgbClr val="000000"/>
              </a:solidFill>
              <a:latin typeface="Times New Roman" panose="02020603050405020304" pitchFamily="18" charset="0"/>
              <a:cs typeface="Times New Roman" panose="02020603050405020304" pitchFamily="18" charset="0"/>
            </a:endParaRPr>
          </a:p>
          <a:p>
            <a:pPr algn="just" fontAlgn="base">
              <a:buFont typeface="+mj-lt"/>
              <a:buAutoNum type="arabicPeriod"/>
            </a:pPr>
            <a:r>
              <a:rPr lang="en-US" sz="2800" b="1" dirty="0" err="1">
                <a:solidFill>
                  <a:srgbClr val="000000"/>
                </a:solidFill>
                <a:latin typeface="Times New Roman" panose="02020603050405020304" pitchFamily="18" charset="0"/>
                <a:cs typeface="Times New Roman" panose="02020603050405020304" pitchFamily="18" charset="0"/>
              </a:rPr>
              <a:t>JList</a:t>
            </a:r>
            <a:r>
              <a:rPr lang="en-US" sz="2800" b="1" dirty="0">
                <a:solidFill>
                  <a:srgbClr val="000000"/>
                </a:solidFill>
                <a:latin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cs typeface="Times New Roman" panose="02020603050405020304" pitchFamily="18" charset="0"/>
              </a:rPr>
              <a:t>: creates an empty blank list</a:t>
            </a:r>
          </a:p>
          <a:p>
            <a:pPr algn="just" fontAlgn="base">
              <a:buFont typeface="+mj-lt"/>
              <a:buAutoNum type="arabicPeriod"/>
            </a:pPr>
            <a:r>
              <a:rPr lang="en-US" sz="2800" b="1" dirty="0" err="1">
                <a:solidFill>
                  <a:srgbClr val="000000"/>
                </a:solidFill>
                <a:latin typeface="Times New Roman" panose="02020603050405020304" pitchFamily="18" charset="0"/>
                <a:cs typeface="Times New Roman" panose="02020603050405020304" pitchFamily="18" charset="0"/>
              </a:rPr>
              <a:t>JList</a:t>
            </a:r>
            <a:r>
              <a:rPr lang="en-US" sz="2800" b="1" dirty="0">
                <a:solidFill>
                  <a:srgbClr val="000000"/>
                </a:solidFill>
                <a:latin typeface="Times New Roman" panose="02020603050405020304" pitchFamily="18" charset="0"/>
                <a:cs typeface="Times New Roman" panose="02020603050405020304" pitchFamily="18" charset="0"/>
              </a:rPr>
              <a:t>(E [ ] ) </a:t>
            </a:r>
            <a:r>
              <a:rPr lang="en-US" sz="2800" dirty="0">
                <a:solidFill>
                  <a:srgbClr val="000000"/>
                </a:solidFill>
                <a:latin typeface="Times New Roman" panose="02020603050405020304" pitchFamily="18" charset="0"/>
                <a:cs typeface="Times New Roman" panose="02020603050405020304" pitchFamily="18" charset="0"/>
              </a:rPr>
              <a:t>: creates new list with the elements of the array.</a:t>
            </a:r>
          </a:p>
          <a:p>
            <a:pPr algn="just" fontAlgn="base">
              <a:buFont typeface="+mj-lt"/>
              <a:buAutoNum type="arabicPeriod"/>
            </a:pPr>
            <a:r>
              <a:rPr lang="en-US" sz="2800" b="1" dirty="0" err="1">
                <a:solidFill>
                  <a:srgbClr val="000000"/>
                </a:solidFill>
                <a:latin typeface="Times New Roman" panose="02020603050405020304" pitchFamily="18" charset="0"/>
                <a:cs typeface="Times New Roman" panose="02020603050405020304" pitchFamily="18" charset="0"/>
              </a:rPr>
              <a:t>JList</a:t>
            </a:r>
            <a:r>
              <a:rPr lang="en-US" sz="2800" b="1" dirty="0">
                <a:solidFill>
                  <a:srgbClr val="000000"/>
                </a:solidFill>
                <a:latin typeface="Times New Roman" panose="02020603050405020304" pitchFamily="18" charset="0"/>
                <a:cs typeface="Times New Roman" panose="02020603050405020304" pitchFamily="18" charset="0"/>
              </a:rPr>
              <a:t>(</a:t>
            </a:r>
            <a:r>
              <a:rPr lang="en-US" sz="2800" b="1" dirty="0" err="1">
                <a:solidFill>
                  <a:srgbClr val="000000"/>
                </a:solidFill>
                <a:latin typeface="Times New Roman" panose="02020603050405020304" pitchFamily="18" charset="0"/>
                <a:cs typeface="Times New Roman" panose="02020603050405020304" pitchFamily="18" charset="0"/>
              </a:rPr>
              <a:t>ListModel</a:t>
            </a:r>
            <a:r>
              <a:rPr lang="en-US" sz="2800" b="1" dirty="0">
                <a:solidFill>
                  <a:srgbClr val="000000"/>
                </a:solidFill>
                <a:latin typeface="Times New Roman" panose="02020603050405020304" pitchFamily="18" charset="0"/>
                <a:cs typeface="Times New Roman" panose="02020603050405020304" pitchFamily="18" charset="0"/>
              </a:rPr>
              <a:t> d)</a:t>
            </a:r>
            <a:r>
              <a:rPr lang="en-US" sz="2800" dirty="0">
                <a:solidFill>
                  <a:srgbClr val="000000"/>
                </a:solidFill>
                <a:latin typeface="Times New Roman" panose="02020603050405020304" pitchFamily="18" charset="0"/>
                <a:cs typeface="Times New Roman" panose="02020603050405020304" pitchFamily="18" charset="0"/>
              </a:rPr>
              <a:t>: creates a new list with the specified List Model</a:t>
            </a:r>
            <a:endParaRPr lang="en-US" sz="2000" b="1" i="0" dirty="0">
              <a:solidFill>
                <a:srgbClr val="000000"/>
              </a:solidFill>
              <a:effectLst/>
              <a:latin typeface="Times New Roman" panose="02020603050405020304" pitchFamily="18" charset="0"/>
              <a:cs typeface="Times New Roman" panose="02020603050405020304" pitchFamily="18" charset="0"/>
            </a:endParaRPr>
          </a:p>
          <a:p>
            <a:pPr algn="just" fontAlgn="base"/>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6347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94700356"/>
              </p:ext>
            </p:extLst>
          </p:nvPr>
        </p:nvGraphicFramePr>
        <p:xfrm>
          <a:off x="334164" y="627805"/>
          <a:ext cx="4989398" cy="6036041"/>
        </p:xfrm>
        <a:graphic>
          <a:graphicData uri="http://schemas.openxmlformats.org/drawingml/2006/table">
            <a:tbl>
              <a:tblPr/>
              <a:tblGrid>
                <a:gridCol w="2494699">
                  <a:extLst>
                    <a:ext uri="{9D8B030D-6E8A-4147-A177-3AD203B41FA5}">
                      <a16:colId xmlns:a16="http://schemas.microsoft.com/office/drawing/2014/main" val="20000"/>
                    </a:ext>
                  </a:extLst>
                </a:gridCol>
                <a:gridCol w="2494699">
                  <a:extLst>
                    <a:ext uri="{9D8B030D-6E8A-4147-A177-3AD203B41FA5}">
                      <a16:colId xmlns:a16="http://schemas.microsoft.com/office/drawing/2014/main" val="20001"/>
                    </a:ext>
                  </a:extLst>
                </a:gridCol>
              </a:tblGrid>
              <a:tr h="414023">
                <a:tc>
                  <a:txBody>
                    <a:bodyPr/>
                    <a:lstStyle/>
                    <a:p>
                      <a:pPr algn="ctr" fontAlgn="base"/>
                      <a:r>
                        <a:rPr lang="en-US" sz="1000" b="1" cap="all">
                          <a:solidFill>
                            <a:srgbClr val="000000"/>
                          </a:solidFill>
                          <a:effectLst/>
                        </a:rPr>
                        <a:t>METHOD</a:t>
                      </a:r>
                    </a:p>
                  </a:txBody>
                  <a:tcPr marL="41335" marR="41335" marT="41335" marB="41335"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sz="1000" b="1" cap="all">
                          <a:solidFill>
                            <a:srgbClr val="000000"/>
                          </a:solidFill>
                          <a:effectLst/>
                        </a:rPr>
                        <a:t>EXPLANANTION</a:t>
                      </a:r>
                    </a:p>
                  </a:txBody>
                  <a:tcPr marL="41335" marR="41335" marT="41335" marB="41335"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extLst>
                  <a:ext uri="{0D108BD9-81ED-4DB2-BD59-A6C34878D82A}">
                    <a16:rowId xmlns:a16="http://schemas.microsoft.com/office/drawing/2014/main" val="10000"/>
                  </a:ext>
                </a:extLst>
              </a:tr>
              <a:tr h="664240">
                <a:tc>
                  <a:txBody>
                    <a:bodyPr/>
                    <a:lstStyle/>
                    <a:p>
                      <a:pPr algn="ctr" fontAlgn="base"/>
                      <a:r>
                        <a:rPr lang="en-US" sz="1000" b="1">
                          <a:effectLst/>
                        </a:rPr>
                        <a:t>getSelectedIndex()</a:t>
                      </a:r>
                      <a:endParaRPr lang="en-US" sz="1000" b="0">
                        <a:effectLst/>
                      </a:endParaRPr>
                    </a:p>
                  </a:txBody>
                  <a:tcPr marL="72335" marR="72335" marT="36168" marB="361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000" b="0">
                          <a:effectLst/>
                        </a:rPr>
                        <a:t>returns the index of selected item of the list</a:t>
                      </a:r>
                    </a:p>
                  </a:txBody>
                  <a:tcPr marL="72335" marR="72335" marT="36168" marB="361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13658">
                <a:tc>
                  <a:txBody>
                    <a:bodyPr/>
                    <a:lstStyle/>
                    <a:p>
                      <a:pPr algn="ctr" fontAlgn="base"/>
                      <a:r>
                        <a:rPr lang="en-US" sz="1000" b="1">
                          <a:effectLst/>
                        </a:rPr>
                        <a:t>getSelectedValue()</a:t>
                      </a:r>
                      <a:endParaRPr lang="en-US" sz="1000" b="0">
                        <a:effectLst/>
                      </a:endParaRPr>
                    </a:p>
                  </a:txBody>
                  <a:tcPr marL="72335" marR="72335" marT="36168" marB="361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000" b="0">
                          <a:effectLst/>
                        </a:rPr>
                        <a:t>returns the selected value of the element of the list</a:t>
                      </a:r>
                    </a:p>
                  </a:txBody>
                  <a:tcPr marL="72335" marR="72335" marT="36168" marB="361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51573">
                <a:tc>
                  <a:txBody>
                    <a:bodyPr/>
                    <a:lstStyle/>
                    <a:p>
                      <a:pPr algn="ctr" fontAlgn="base"/>
                      <a:r>
                        <a:rPr lang="en-US" sz="1000" b="1">
                          <a:effectLst/>
                        </a:rPr>
                        <a:t>setSelectedIndex(int i)</a:t>
                      </a:r>
                      <a:endParaRPr lang="en-US" sz="1000" b="0">
                        <a:effectLst/>
                      </a:endParaRPr>
                    </a:p>
                  </a:txBody>
                  <a:tcPr marL="72335" marR="72335" marT="36168" marB="361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000" b="0">
                          <a:effectLst/>
                        </a:rPr>
                        <a:t>sets the selected index of the list to i</a:t>
                      </a:r>
                    </a:p>
                  </a:txBody>
                  <a:tcPr marL="72335" marR="72335" marT="36168" marB="361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51573">
                <a:tc>
                  <a:txBody>
                    <a:bodyPr/>
                    <a:lstStyle/>
                    <a:p>
                      <a:pPr algn="ctr" fontAlgn="base"/>
                      <a:r>
                        <a:rPr lang="en-US" sz="1000" b="1" dirty="0" err="1">
                          <a:effectLst/>
                        </a:rPr>
                        <a:t>setSelectionBackground</a:t>
                      </a:r>
                      <a:r>
                        <a:rPr lang="en-US" sz="1000" b="1" dirty="0">
                          <a:effectLst/>
                        </a:rPr>
                        <a:t>(Color c)</a:t>
                      </a:r>
                      <a:endParaRPr lang="en-US" sz="1000" b="0" dirty="0">
                        <a:effectLst/>
                      </a:endParaRPr>
                    </a:p>
                  </a:txBody>
                  <a:tcPr marL="72335" marR="72335" marT="36168" marB="361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000" b="0">
                          <a:effectLst/>
                        </a:rPr>
                        <a:t>sets the background Color of the list</a:t>
                      </a:r>
                    </a:p>
                  </a:txBody>
                  <a:tcPr marL="72335" marR="72335" marT="36168" marB="361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913658">
                <a:tc>
                  <a:txBody>
                    <a:bodyPr/>
                    <a:lstStyle/>
                    <a:p>
                      <a:pPr algn="ctr" fontAlgn="base"/>
                      <a:r>
                        <a:rPr lang="en-US" sz="1000" b="1">
                          <a:effectLst/>
                        </a:rPr>
                        <a:t>setSelectionForeground(Color c)</a:t>
                      </a:r>
                      <a:endParaRPr lang="en-US" sz="1000" b="0">
                        <a:effectLst/>
                      </a:endParaRPr>
                    </a:p>
                  </a:txBody>
                  <a:tcPr marL="72335" marR="72335" marT="36168" marB="361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000" b="0">
                          <a:effectLst/>
                        </a:rPr>
                        <a:t>Changes the foreground color of the list</a:t>
                      </a:r>
                    </a:p>
                  </a:txBody>
                  <a:tcPr marL="72335" marR="72335" marT="36168" marB="361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913658">
                <a:tc>
                  <a:txBody>
                    <a:bodyPr/>
                    <a:lstStyle/>
                    <a:p>
                      <a:pPr algn="ctr" fontAlgn="base"/>
                      <a:r>
                        <a:rPr lang="en-US" sz="1000" b="1">
                          <a:effectLst/>
                        </a:rPr>
                        <a:t>setListData(E [ ] l)</a:t>
                      </a:r>
                      <a:endParaRPr lang="en-US" sz="1000" b="0">
                        <a:effectLst/>
                      </a:endParaRPr>
                    </a:p>
                  </a:txBody>
                  <a:tcPr marL="72335" marR="72335" marT="36168" marB="361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000" b="0">
                          <a:effectLst/>
                        </a:rPr>
                        <a:t>Changes the elements of the list to the elements of l .</a:t>
                      </a:r>
                    </a:p>
                  </a:txBody>
                  <a:tcPr marL="72335" marR="72335" marT="36168" marB="361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913658">
                <a:tc>
                  <a:txBody>
                    <a:bodyPr/>
                    <a:lstStyle/>
                    <a:p>
                      <a:pPr algn="ctr" fontAlgn="base"/>
                      <a:r>
                        <a:rPr lang="en-US" sz="1000" b="1">
                          <a:effectLst/>
                        </a:rPr>
                        <a:t>setVisibleRowCount(int v)</a:t>
                      </a:r>
                      <a:endParaRPr lang="en-US" sz="1000" b="0">
                        <a:effectLst/>
                      </a:endParaRPr>
                    </a:p>
                  </a:txBody>
                  <a:tcPr marL="72335" marR="72335" marT="36168" marB="36168"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sz="1000" b="0" dirty="0">
                          <a:effectLst/>
                        </a:rPr>
                        <a:t>Changes the </a:t>
                      </a:r>
                      <a:r>
                        <a:rPr lang="en-US" sz="1000" b="0" dirty="0" err="1">
                          <a:effectLst/>
                        </a:rPr>
                        <a:t>visibleRowCount</a:t>
                      </a:r>
                      <a:r>
                        <a:rPr lang="en-US" sz="1000" b="0" dirty="0">
                          <a:effectLst/>
                        </a:rPr>
                        <a:t> property</a:t>
                      </a:r>
                    </a:p>
                  </a:txBody>
                  <a:tcPr marL="72335" marR="72335" marT="36168" marB="36168"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641743434"/>
              </p:ext>
            </p:extLst>
          </p:nvPr>
        </p:nvGraphicFramePr>
        <p:xfrm>
          <a:off x="5923918" y="1275741"/>
          <a:ext cx="5048882" cy="5024849"/>
        </p:xfrm>
        <a:graphic>
          <a:graphicData uri="http://schemas.openxmlformats.org/drawingml/2006/table">
            <a:tbl>
              <a:tblPr/>
              <a:tblGrid>
                <a:gridCol w="2524441">
                  <a:extLst>
                    <a:ext uri="{9D8B030D-6E8A-4147-A177-3AD203B41FA5}">
                      <a16:colId xmlns:a16="http://schemas.microsoft.com/office/drawing/2014/main" val="20000"/>
                    </a:ext>
                  </a:extLst>
                </a:gridCol>
                <a:gridCol w="2524441">
                  <a:extLst>
                    <a:ext uri="{9D8B030D-6E8A-4147-A177-3AD203B41FA5}">
                      <a16:colId xmlns:a16="http://schemas.microsoft.com/office/drawing/2014/main" val="20001"/>
                    </a:ext>
                  </a:extLst>
                </a:gridCol>
              </a:tblGrid>
              <a:tr h="627230">
                <a:tc>
                  <a:txBody>
                    <a:bodyPr/>
                    <a:lstStyle/>
                    <a:p>
                      <a:pPr algn="ctr" fontAlgn="base"/>
                      <a:r>
                        <a:rPr lang="en-US" sz="1100" b="1">
                          <a:effectLst/>
                        </a:rPr>
                        <a:t>setSelectedValue(Object a, boolean s)</a:t>
                      </a:r>
                      <a:endParaRPr lang="en-US" sz="1100" b="0">
                        <a:effectLst/>
                      </a:endParaRPr>
                    </a:p>
                  </a:txBody>
                  <a:tcPr marL="83382" marR="83382" marT="41691" marB="4169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a:effectLst/>
                        </a:rPr>
                        <a:t>selects the specified object from the list.</a:t>
                      </a:r>
                    </a:p>
                  </a:txBody>
                  <a:tcPr marL="83382" marR="83382" marT="41691" marB="4169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131817">
                <a:tc>
                  <a:txBody>
                    <a:bodyPr/>
                    <a:lstStyle/>
                    <a:p>
                      <a:pPr algn="ctr" fontAlgn="base"/>
                      <a:r>
                        <a:rPr lang="en-US" sz="1100" b="1">
                          <a:effectLst/>
                        </a:rPr>
                        <a:t>setSelectedIndices(int[] i)</a:t>
                      </a:r>
                      <a:endParaRPr lang="en-US" sz="1100" b="0">
                        <a:effectLst/>
                      </a:endParaRPr>
                    </a:p>
                  </a:txBody>
                  <a:tcPr marL="83382" marR="83382" marT="41691" marB="4169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a:effectLst/>
                        </a:rPr>
                        <a:t>changes the selection to be the set of indices specified by the given array.</a:t>
                      </a:r>
                    </a:p>
                  </a:txBody>
                  <a:tcPr marL="83382" marR="83382" marT="41691" marB="4169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79524">
                <a:tc>
                  <a:txBody>
                    <a:bodyPr/>
                    <a:lstStyle/>
                    <a:p>
                      <a:pPr algn="ctr" fontAlgn="base"/>
                      <a:r>
                        <a:rPr lang="en-US" sz="1100" b="1">
                          <a:effectLst/>
                        </a:rPr>
                        <a:t>setListData(Vector l)</a:t>
                      </a:r>
                      <a:endParaRPr lang="en-US" sz="1100" b="0">
                        <a:effectLst/>
                      </a:endParaRPr>
                    </a:p>
                  </a:txBody>
                  <a:tcPr marL="83382" marR="83382" marT="41691" marB="4169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a:effectLst/>
                        </a:rPr>
                        <a:t>constructs a read-only ListModel from a Vector specified.</a:t>
                      </a:r>
                    </a:p>
                  </a:txBody>
                  <a:tcPr marL="83382" marR="83382" marT="41691" marB="4169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27230">
                <a:tc>
                  <a:txBody>
                    <a:bodyPr/>
                    <a:lstStyle/>
                    <a:p>
                      <a:pPr algn="ctr" fontAlgn="base"/>
                      <a:r>
                        <a:rPr lang="en-US" sz="1100" b="1">
                          <a:effectLst/>
                        </a:rPr>
                        <a:t>setLayoutOrientation(int l)</a:t>
                      </a:r>
                      <a:endParaRPr lang="en-US" sz="1100" b="0">
                        <a:effectLst/>
                      </a:endParaRPr>
                    </a:p>
                  </a:txBody>
                  <a:tcPr marL="83382" marR="83382" marT="41691" marB="4169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a:effectLst/>
                        </a:rPr>
                        <a:t>defines the orientation of the list</a:t>
                      </a:r>
                    </a:p>
                  </a:txBody>
                  <a:tcPr marL="83382" marR="83382" marT="41691" marB="4169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79524">
                <a:tc>
                  <a:txBody>
                    <a:bodyPr/>
                    <a:lstStyle/>
                    <a:p>
                      <a:pPr algn="ctr" fontAlgn="base"/>
                      <a:r>
                        <a:rPr lang="en-US" sz="1100" b="1">
                          <a:effectLst/>
                        </a:rPr>
                        <a:t>setFixedCellWidth(int w)</a:t>
                      </a:r>
                      <a:endParaRPr lang="en-US" sz="1100" b="0">
                        <a:effectLst/>
                      </a:endParaRPr>
                    </a:p>
                  </a:txBody>
                  <a:tcPr marL="83382" marR="83382" marT="41691" marB="4169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100" b="0">
                          <a:effectLst/>
                        </a:rPr>
                        <a:t>Changes the cell width of list to the value passed as parameter.</a:t>
                      </a:r>
                    </a:p>
                  </a:txBody>
                  <a:tcPr marL="83382" marR="83382" marT="41691" marB="4169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879524">
                <a:tc>
                  <a:txBody>
                    <a:bodyPr/>
                    <a:lstStyle/>
                    <a:p>
                      <a:pPr algn="ctr" fontAlgn="base"/>
                      <a:r>
                        <a:rPr lang="en-US" sz="1100" b="1">
                          <a:effectLst/>
                        </a:rPr>
                        <a:t>setFixedCellHeight(int h)</a:t>
                      </a:r>
                      <a:endParaRPr lang="en-US" sz="1100" b="0">
                        <a:effectLst/>
                      </a:endParaRPr>
                    </a:p>
                  </a:txBody>
                  <a:tcPr marL="83382" marR="83382" marT="41691" marB="41691"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sz="1100" b="0" dirty="0">
                          <a:effectLst/>
                        </a:rPr>
                        <a:t>Changes the cell height of the list to the value passed as parameter.</a:t>
                      </a:r>
                    </a:p>
                  </a:txBody>
                  <a:tcPr marL="83382" marR="83382" marT="41691" marB="41691"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769032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25516116"/>
              </p:ext>
            </p:extLst>
          </p:nvPr>
        </p:nvGraphicFramePr>
        <p:xfrm>
          <a:off x="0" y="0"/>
          <a:ext cx="5486400" cy="6857999"/>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940928">
                <a:tc>
                  <a:txBody>
                    <a:bodyPr/>
                    <a:lstStyle/>
                    <a:p>
                      <a:pPr algn="ctr" fontAlgn="base"/>
                      <a:r>
                        <a:rPr lang="en-US" sz="1000" b="1">
                          <a:effectLst/>
                        </a:rPr>
                        <a:t>sSelectedIndex(int i)</a:t>
                      </a:r>
                      <a:endParaRPr lang="en-US" sz="1000" b="0">
                        <a:effectLst/>
                      </a:endParaRPr>
                    </a:p>
                  </a:txBody>
                  <a:tcPr marL="70962" marR="70962" marT="35481" marB="3548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000" b="0">
                          <a:effectLst/>
                        </a:rPr>
                        <a:t>returns true if the specified index is selected, else false.</a:t>
                      </a:r>
                    </a:p>
                  </a:txBody>
                  <a:tcPr marL="70962" marR="70962" marT="35481" marB="3548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40928">
                <a:tc>
                  <a:txBody>
                    <a:bodyPr/>
                    <a:lstStyle/>
                    <a:p>
                      <a:pPr algn="ctr" fontAlgn="base"/>
                      <a:r>
                        <a:rPr lang="en-US" sz="1000" b="1">
                          <a:effectLst/>
                        </a:rPr>
                        <a:t>indexToLocation(int i)</a:t>
                      </a:r>
                      <a:endParaRPr lang="en-US" sz="1000" b="0">
                        <a:effectLst/>
                      </a:endParaRPr>
                    </a:p>
                  </a:txBody>
                  <a:tcPr marL="70962" marR="70962" marT="35481" marB="3548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000" b="0">
                          <a:effectLst/>
                        </a:rPr>
                        <a:t>returns the origin of the specified item in the list’s coordinate system.</a:t>
                      </a:r>
                    </a:p>
                  </a:txBody>
                  <a:tcPr marL="70962" marR="70962" marT="35481" marB="3548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40928">
                <a:tc>
                  <a:txBody>
                    <a:bodyPr/>
                    <a:lstStyle/>
                    <a:p>
                      <a:pPr algn="ctr" fontAlgn="base"/>
                      <a:r>
                        <a:rPr lang="en-US" sz="1000" b="1">
                          <a:effectLst/>
                        </a:rPr>
                        <a:t>getToolTipText(MouseEvent e)</a:t>
                      </a:r>
                      <a:endParaRPr lang="en-US" sz="1000" b="0">
                        <a:effectLst/>
                      </a:endParaRPr>
                    </a:p>
                  </a:txBody>
                  <a:tcPr marL="70962" marR="70962" marT="35481" marB="3548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000" b="0">
                          <a:effectLst/>
                        </a:rPr>
                        <a:t>returns the tooltip text to be used for the given event.</a:t>
                      </a:r>
                    </a:p>
                  </a:txBody>
                  <a:tcPr marL="70962" marR="70962" marT="35481" marB="3548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69425">
                <a:tc>
                  <a:txBody>
                    <a:bodyPr/>
                    <a:lstStyle/>
                    <a:p>
                      <a:pPr algn="ctr" fontAlgn="base"/>
                      <a:r>
                        <a:rPr lang="en-US" sz="1000" b="1">
                          <a:effectLst/>
                        </a:rPr>
                        <a:t>getSelectedValuesList()</a:t>
                      </a:r>
                      <a:endParaRPr lang="en-US" sz="1000" b="0">
                        <a:effectLst/>
                      </a:endParaRPr>
                    </a:p>
                  </a:txBody>
                  <a:tcPr marL="70962" marR="70962" marT="35481" marB="3548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000" b="0">
                          <a:effectLst/>
                        </a:rPr>
                        <a:t>returns a list of all the selected items.</a:t>
                      </a:r>
                    </a:p>
                  </a:txBody>
                  <a:tcPr marL="70962" marR="70962" marT="35481" marB="3548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940928">
                <a:tc>
                  <a:txBody>
                    <a:bodyPr/>
                    <a:lstStyle/>
                    <a:p>
                      <a:pPr algn="ctr" fontAlgn="base"/>
                      <a:r>
                        <a:rPr lang="en-US" sz="1000" b="1">
                          <a:effectLst/>
                        </a:rPr>
                        <a:t>getSelectedIndices()</a:t>
                      </a:r>
                      <a:endParaRPr lang="en-US" sz="1000" b="0">
                        <a:effectLst/>
                      </a:endParaRPr>
                    </a:p>
                  </a:txBody>
                  <a:tcPr marL="70962" marR="70962" marT="35481" marB="3548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000" b="0">
                          <a:effectLst/>
                        </a:rPr>
                        <a:t>returns an array of all of the selected indices, in increasing order</a:t>
                      </a:r>
                    </a:p>
                  </a:txBody>
                  <a:tcPr marL="70962" marR="70962" marT="35481" marB="3548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212431">
                <a:tc>
                  <a:txBody>
                    <a:bodyPr/>
                    <a:lstStyle/>
                    <a:p>
                      <a:pPr algn="ctr" fontAlgn="base"/>
                      <a:r>
                        <a:rPr lang="en-US" sz="1000" b="1">
                          <a:effectLst/>
                        </a:rPr>
                        <a:t>getMinSelectionIndex()</a:t>
                      </a:r>
                      <a:endParaRPr lang="en-US" sz="1000" b="0">
                        <a:effectLst/>
                      </a:endParaRPr>
                    </a:p>
                  </a:txBody>
                  <a:tcPr marL="70962" marR="70962" marT="35481" marB="3548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000" b="0">
                          <a:effectLst/>
                        </a:rPr>
                        <a:t>returns the smallest selected cell index, or -1 if the selection is empty.</a:t>
                      </a:r>
                    </a:p>
                  </a:txBody>
                  <a:tcPr marL="70962" marR="70962" marT="35481" marB="3548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212431">
                <a:tc>
                  <a:txBody>
                    <a:bodyPr/>
                    <a:lstStyle/>
                    <a:p>
                      <a:pPr algn="ctr" fontAlgn="base"/>
                      <a:r>
                        <a:rPr lang="en-US" sz="1000" b="1">
                          <a:effectLst/>
                        </a:rPr>
                        <a:t>getMaxSelectionIndex()</a:t>
                      </a:r>
                      <a:endParaRPr lang="en-US" sz="1000" b="0">
                        <a:effectLst/>
                      </a:endParaRPr>
                    </a:p>
                  </a:txBody>
                  <a:tcPr marL="70962" marR="70962" marT="35481" marB="35481"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sz="1000" b="0" dirty="0">
                          <a:effectLst/>
                        </a:rPr>
                        <a:t>returns the largest selected cell index, or -1 if the selection is empty.</a:t>
                      </a:r>
                    </a:p>
                  </a:txBody>
                  <a:tcPr marL="70962" marR="70962" marT="35481" marB="35481"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73033439"/>
              </p:ext>
            </p:extLst>
          </p:nvPr>
        </p:nvGraphicFramePr>
        <p:xfrm>
          <a:off x="6020500" y="1213111"/>
          <a:ext cx="5745764" cy="4586439"/>
        </p:xfrm>
        <a:graphic>
          <a:graphicData uri="http://schemas.openxmlformats.org/drawingml/2006/table">
            <a:tbl>
              <a:tblPr/>
              <a:tblGrid>
                <a:gridCol w="2872882">
                  <a:extLst>
                    <a:ext uri="{9D8B030D-6E8A-4147-A177-3AD203B41FA5}">
                      <a16:colId xmlns:a16="http://schemas.microsoft.com/office/drawing/2014/main" val="20000"/>
                    </a:ext>
                  </a:extLst>
                </a:gridCol>
                <a:gridCol w="2872882">
                  <a:extLst>
                    <a:ext uri="{9D8B030D-6E8A-4147-A177-3AD203B41FA5}">
                      <a16:colId xmlns:a16="http://schemas.microsoft.com/office/drawing/2014/main" val="20001"/>
                    </a:ext>
                  </a:extLst>
                </a:gridCol>
              </a:tblGrid>
              <a:tr h="880872">
                <a:tc>
                  <a:txBody>
                    <a:bodyPr/>
                    <a:lstStyle/>
                    <a:p>
                      <a:pPr algn="ctr" fontAlgn="base"/>
                      <a:r>
                        <a:rPr lang="en-US" sz="1700" b="1">
                          <a:effectLst/>
                        </a:rPr>
                        <a:t>getListSelectionListeners()</a:t>
                      </a:r>
                      <a:endParaRPr lang="en-US" sz="1700" b="0">
                        <a:effectLst/>
                      </a:endParaRPr>
                    </a:p>
                  </a:txBody>
                  <a:tcPr marL="128295" marR="128295" marT="64147" marB="6414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700" b="0">
                          <a:effectLst/>
                        </a:rPr>
                        <a:t>returns the listeners of list</a:t>
                      </a:r>
                    </a:p>
                  </a:txBody>
                  <a:tcPr marL="128295" marR="128295" marT="64147" marB="6414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235189">
                <a:tc>
                  <a:txBody>
                    <a:bodyPr/>
                    <a:lstStyle/>
                    <a:p>
                      <a:pPr algn="ctr" fontAlgn="base"/>
                      <a:r>
                        <a:rPr lang="en-US" sz="1700" b="1">
                          <a:effectLst/>
                        </a:rPr>
                        <a:t>getLastVisibleIndex()</a:t>
                      </a:r>
                      <a:endParaRPr lang="en-US" sz="1700" b="0">
                        <a:effectLst/>
                      </a:endParaRPr>
                    </a:p>
                  </a:txBody>
                  <a:tcPr marL="128295" marR="128295" marT="64147" marB="6414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700" b="0">
                          <a:effectLst/>
                        </a:rPr>
                        <a:t>returns the largest list index that is currently visible.</a:t>
                      </a:r>
                    </a:p>
                  </a:txBody>
                  <a:tcPr marL="128295" marR="128295" marT="64147" marB="6414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35189">
                <a:tc>
                  <a:txBody>
                    <a:bodyPr/>
                    <a:lstStyle/>
                    <a:p>
                      <a:pPr algn="ctr" fontAlgn="base"/>
                      <a:r>
                        <a:rPr lang="en-US" sz="1700" b="1">
                          <a:effectLst/>
                        </a:rPr>
                        <a:t>getDragEnabled()</a:t>
                      </a:r>
                      <a:endParaRPr lang="en-US" sz="1700" b="0">
                        <a:effectLst/>
                      </a:endParaRPr>
                    </a:p>
                  </a:txBody>
                  <a:tcPr marL="128295" marR="128295" marT="64147" marB="6414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700" b="0">
                          <a:effectLst/>
                        </a:rPr>
                        <a:t>returns whether or not automatic drag handling is enable</a:t>
                      </a:r>
                    </a:p>
                  </a:txBody>
                  <a:tcPr marL="128295" marR="128295" marT="64147" marB="6414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235189">
                <a:tc>
                  <a:txBody>
                    <a:bodyPr/>
                    <a:lstStyle/>
                    <a:p>
                      <a:pPr algn="ctr" fontAlgn="base"/>
                      <a:r>
                        <a:rPr lang="en-US" sz="1700" b="1">
                          <a:effectLst/>
                        </a:rPr>
                        <a:t>addListSelectionListener(ListSelectionListener l)</a:t>
                      </a:r>
                      <a:endParaRPr lang="en-US" sz="1700" b="0">
                        <a:effectLst/>
                      </a:endParaRPr>
                    </a:p>
                  </a:txBody>
                  <a:tcPr marL="128295" marR="128295" marT="64147" marB="64147"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sz="1700" b="0" dirty="0">
                          <a:effectLst/>
                        </a:rPr>
                        <a:t>adds a </a:t>
                      </a:r>
                      <a:r>
                        <a:rPr lang="en-US" sz="1700" b="0" dirty="0" err="1">
                          <a:effectLst/>
                        </a:rPr>
                        <a:t>listSelectionlistener</a:t>
                      </a:r>
                      <a:r>
                        <a:rPr lang="en-US" sz="1700" b="0" dirty="0">
                          <a:effectLst/>
                        </a:rPr>
                        <a:t> to the list</a:t>
                      </a:r>
                    </a:p>
                  </a:txBody>
                  <a:tcPr marL="128295" marR="128295" marT="64147" marB="64147"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759577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 JMenuBar, JMenu and JMenuItem</a:t>
            </a:r>
            <a:br>
              <a:rPr lang="en-US" dirty="0"/>
            </a:br>
            <a:br>
              <a:rPr lang="en-US" dirty="0"/>
            </a:br>
            <a:endParaRPr lang="en-US" dirty="0"/>
          </a:p>
        </p:txBody>
      </p:sp>
      <p:sp>
        <p:nvSpPr>
          <p:cNvPr id="5" name="Content Placeholder 4"/>
          <p:cNvSpPr>
            <a:spLocks noGrp="1"/>
          </p:cNvSpPr>
          <p:nvPr>
            <p:ph idx="1"/>
          </p:nvPr>
        </p:nvSpPr>
        <p:spPr>
          <a:xfrm>
            <a:off x="1154954" y="2321113"/>
            <a:ext cx="8825659" cy="3416300"/>
          </a:xfrm>
        </p:spPr>
        <p:txBody>
          <a:bodyPr/>
          <a:lstStyle/>
          <a:p>
            <a:r>
              <a:rPr lang="en-US" dirty="0"/>
              <a:t>The </a:t>
            </a:r>
            <a:r>
              <a:rPr lang="en-US" b="1" dirty="0"/>
              <a:t>JMenuBar</a:t>
            </a:r>
            <a:r>
              <a:rPr lang="en-US" dirty="0"/>
              <a:t> class is used to display </a:t>
            </a:r>
            <a:r>
              <a:rPr lang="en-US" dirty="0" err="1"/>
              <a:t>menubar</a:t>
            </a:r>
            <a:r>
              <a:rPr lang="en-US" dirty="0"/>
              <a:t> on the window or frame. It may have several menus.</a:t>
            </a:r>
          </a:p>
          <a:p>
            <a:r>
              <a:rPr lang="en-US" dirty="0"/>
              <a:t>The object of </a:t>
            </a:r>
            <a:r>
              <a:rPr lang="en-US" b="1" dirty="0"/>
              <a:t>JMenu</a:t>
            </a:r>
            <a:r>
              <a:rPr lang="en-US" dirty="0"/>
              <a:t> class is a pull down menu component which is displayed from the menu bar. </a:t>
            </a:r>
          </a:p>
          <a:p>
            <a:r>
              <a:rPr lang="en-US" dirty="0"/>
              <a:t>The object of </a:t>
            </a:r>
            <a:r>
              <a:rPr lang="en-US" b="1" dirty="0"/>
              <a:t>JMenuItem</a:t>
            </a:r>
            <a:r>
              <a:rPr lang="en-US" dirty="0"/>
              <a:t> class adds a simple labeled menu item. </a:t>
            </a:r>
          </a:p>
          <a:p>
            <a:pPr>
              <a:buNone/>
            </a:pPr>
            <a:br>
              <a:rPr lang="en-US" dirty="0"/>
            </a:br>
            <a:br>
              <a:rPr lang="en-US" dirty="0"/>
            </a:br>
            <a:endParaRPr lang="en-US" b="1" dirty="0"/>
          </a:p>
        </p:txBody>
      </p:sp>
    </p:spTree>
    <p:extLst>
      <p:ext uri="{BB962C8B-B14F-4D97-AF65-F5344CB8AC3E}">
        <p14:creationId xmlns:p14="http://schemas.microsoft.com/office/powerpoint/2010/main" val="31873911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0" y="403418"/>
            <a:ext cx="11003400" cy="5476192"/>
          </a:xfrm>
          <a:prstGeom prst="rect">
            <a:avLst/>
          </a:prstGeom>
        </p:spPr>
        <p:txBody>
          <a:bodyPr/>
          <a:lstStyle/>
          <a:p>
            <a:pPr>
              <a:lnSpc>
                <a:spcPct val="90000"/>
              </a:lnSpc>
            </a:pPr>
            <a:br>
              <a:rPr lang="en-US" sz="2000" b="1" dirty="0"/>
            </a:br>
            <a:r>
              <a:rPr lang="en-US" sz="2000" b="1" dirty="0"/>
              <a:t> JMenuBar, JMenu and JMenuItem</a:t>
            </a:r>
            <a:br>
              <a:rPr lang="en-US" sz="2000" dirty="0"/>
            </a:br>
            <a:br>
              <a:rPr lang="en-US" sz="2000" dirty="0"/>
            </a:br>
            <a:r>
              <a:rPr lang="en-US" sz="2000" dirty="0"/>
              <a:t>JMenuBar </a:t>
            </a:r>
            <a:r>
              <a:rPr lang="en-US" sz="2000" dirty="0" err="1"/>
              <a:t>mb</a:t>
            </a:r>
            <a:r>
              <a:rPr lang="en-US" sz="2000" dirty="0"/>
              <a:t>=</a:t>
            </a:r>
            <a:r>
              <a:rPr lang="en-US" sz="2000" b="1" dirty="0"/>
              <a:t>new</a:t>
            </a:r>
            <a:r>
              <a:rPr lang="en-US" sz="2000" dirty="0"/>
              <a:t> JMenuBar();   // Creates </a:t>
            </a:r>
            <a:r>
              <a:rPr lang="en-US" sz="2000" dirty="0" err="1"/>
              <a:t>MenuBar</a:t>
            </a:r>
            <a:endParaRPr lang="en-US" sz="2000" dirty="0"/>
          </a:p>
          <a:p>
            <a:pPr>
              <a:lnSpc>
                <a:spcPct val="90000"/>
              </a:lnSpc>
            </a:pPr>
            <a:endParaRPr lang="en-US" sz="2000" dirty="0"/>
          </a:p>
          <a:p>
            <a:r>
              <a:rPr lang="en-US" sz="2000" dirty="0"/>
              <a:t> JMenu menu=</a:t>
            </a:r>
            <a:r>
              <a:rPr lang="en-US" sz="2000" b="1" dirty="0"/>
              <a:t>new</a:t>
            </a:r>
            <a:r>
              <a:rPr lang="en-US" sz="2000" dirty="0"/>
              <a:t> JMenu("Menu");  // Creates Menu</a:t>
            </a:r>
          </a:p>
          <a:p>
            <a:endParaRPr lang="en-US" sz="2000" dirty="0"/>
          </a:p>
          <a:p>
            <a:r>
              <a:rPr lang="en-US" sz="2000" dirty="0"/>
              <a:t> JMenuItem i1, i2, i3; 		     // Declares </a:t>
            </a:r>
            <a:r>
              <a:rPr lang="en-US" sz="2000" dirty="0" err="1"/>
              <a:t>MenuItems</a:t>
            </a:r>
            <a:r>
              <a:rPr lang="en-US" sz="2000" dirty="0"/>
              <a:t>	</a:t>
            </a:r>
          </a:p>
          <a:p>
            <a:r>
              <a:rPr lang="en-US" sz="2000" dirty="0"/>
              <a:t>i1=</a:t>
            </a:r>
            <a:r>
              <a:rPr lang="en-US" sz="2000" b="1" dirty="0"/>
              <a:t>new</a:t>
            </a:r>
            <a:r>
              <a:rPr lang="en-US" sz="2000" dirty="0"/>
              <a:t> JMenuItem("Item 1");  </a:t>
            </a:r>
          </a:p>
          <a:p>
            <a:r>
              <a:rPr lang="en-US" sz="2000" dirty="0"/>
              <a:t>i2=</a:t>
            </a:r>
            <a:r>
              <a:rPr lang="en-US" sz="2000" b="1" dirty="0"/>
              <a:t>new</a:t>
            </a:r>
            <a:r>
              <a:rPr lang="en-US" sz="2000" dirty="0"/>
              <a:t> JMenuItem("Item 2");  </a:t>
            </a:r>
          </a:p>
          <a:p>
            <a:r>
              <a:rPr lang="en-US" sz="2000" dirty="0"/>
              <a:t>i3=</a:t>
            </a:r>
            <a:r>
              <a:rPr lang="en-US" sz="2000" b="1" dirty="0"/>
              <a:t>new</a:t>
            </a:r>
            <a:r>
              <a:rPr lang="en-US" sz="2000" dirty="0"/>
              <a:t> JMenuItem("Item 3");</a:t>
            </a:r>
          </a:p>
          <a:p>
            <a:r>
              <a:rPr lang="en-US" sz="2000" dirty="0"/>
              <a:t>   submenu=</a:t>
            </a:r>
            <a:r>
              <a:rPr lang="en-US" sz="2000" b="1" dirty="0"/>
              <a:t>new</a:t>
            </a:r>
            <a:r>
              <a:rPr lang="en-US" sz="2000" dirty="0"/>
              <a:t> JMenu("Sub Menu");</a:t>
            </a:r>
          </a:p>
          <a:p>
            <a:r>
              <a:rPr lang="en-US" sz="2000" dirty="0"/>
              <a:t>          </a:t>
            </a:r>
            <a:r>
              <a:rPr lang="en-US" sz="2000" dirty="0" err="1"/>
              <a:t>menu.add</a:t>
            </a:r>
            <a:r>
              <a:rPr lang="en-US" sz="2000" dirty="0"/>
              <a:t>(i1); </a:t>
            </a:r>
            <a:r>
              <a:rPr lang="en-US" sz="2000" dirty="0" err="1"/>
              <a:t>menu.add</a:t>
            </a:r>
            <a:r>
              <a:rPr lang="en-US" sz="2000" dirty="0"/>
              <a:t>(i2);  </a:t>
            </a:r>
          </a:p>
          <a:p>
            <a:r>
              <a:rPr lang="en-US" sz="2000" dirty="0"/>
              <a:t>          </a:t>
            </a:r>
            <a:r>
              <a:rPr lang="en-US" sz="2000" dirty="0" err="1"/>
              <a:t>submenu.add</a:t>
            </a:r>
            <a:r>
              <a:rPr lang="en-US" sz="2000" dirty="0"/>
              <a:t>(i3);  </a:t>
            </a:r>
          </a:p>
          <a:p>
            <a:r>
              <a:rPr lang="en-US" sz="2000" dirty="0"/>
              <a:t>          </a:t>
            </a:r>
            <a:r>
              <a:rPr lang="en-US" sz="2000" dirty="0" err="1"/>
              <a:t>menu.add</a:t>
            </a:r>
            <a:r>
              <a:rPr lang="en-US" sz="2000" dirty="0"/>
              <a:t>(submenu);  </a:t>
            </a:r>
          </a:p>
          <a:p>
            <a:r>
              <a:rPr lang="en-US" sz="2000" dirty="0"/>
              <a:t>          </a:t>
            </a:r>
            <a:r>
              <a:rPr lang="en-US" sz="2000" dirty="0" err="1"/>
              <a:t>mb.add</a:t>
            </a:r>
            <a:r>
              <a:rPr lang="en-US" sz="2000" dirty="0"/>
              <a:t>(menu);  </a:t>
            </a:r>
          </a:p>
          <a:p>
            <a:r>
              <a:rPr lang="en-US" sz="2000" dirty="0"/>
              <a:t>          </a:t>
            </a:r>
            <a:r>
              <a:rPr lang="en-US" sz="2000" dirty="0" err="1"/>
              <a:t>f.setJMenuBar</a:t>
            </a:r>
            <a:r>
              <a:rPr lang="en-US" sz="2000" dirty="0"/>
              <a:t>(</a:t>
            </a:r>
            <a:r>
              <a:rPr lang="en-US" sz="2000" dirty="0" err="1"/>
              <a:t>mb</a:t>
            </a:r>
            <a:r>
              <a:rPr lang="en-US" sz="2000" dirty="0"/>
              <a:t>);  </a:t>
            </a:r>
          </a:p>
          <a:p>
            <a:r>
              <a:rPr lang="en-US" sz="2000" dirty="0"/>
              <a:t>          </a:t>
            </a:r>
            <a:r>
              <a:rPr lang="en-US" sz="2000" dirty="0" err="1"/>
              <a:t>f.setSize</a:t>
            </a:r>
            <a:r>
              <a:rPr lang="en-US" sz="2000" dirty="0"/>
              <a:t>(400,400);  </a:t>
            </a:r>
          </a:p>
          <a:p>
            <a:r>
              <a:rPr lang="en-US" sz="2000" dirty="0"/>
              <a:t>          </a:t>
            </a:r>
            <a:r>
              <a:rPr lang="en-US" sz="2000" dirty="0" err="1"/>
              <a:t>f.setLayout</a:t>
            </a:r>
            <a:r>
              <a:rPr lang="en-US" sz="2000" dirty="0"/>
              <a:t>(</a:t>
            </a:r>
            <a:r>
              <a:rPr lang="en-US" sz="2000" b="1" dirty="0"/>
              <a:t>null</a:t>
            </a:r>
            <a:r>
              <a:rPr lang="en-US" sz="2000" dirty="0"/>
              <a:t>);  </a:t>
            </a:r>
          </a:p>
          <a:p>
            <a:r>
              <a:rPr lang="en-US" sz="2000" dirty="0"/>
              <a:t>          </a:t>
            </a:r>
            <a:r>
              <a:rPr lang="en-US" sz="2000" dirty="0" err="1"/>
              <a:t>f.setVisible</a:t>
            </a:r>
            <a:r>
              <a:rPr lang="en-US" sz="2000" dirty="0"/>
              <a:t>(</a:t>
            </a:r>
            <a:r>
              <a:rPr lang="en-US" sz="2000" b="1" dirty="0"/>
              <a:t>true</a:t>
            </a:r>
            <a:r>
              <a:rPr lang="en-US" sz="2000" dirty="0"/>
              <a:t>); </a:t>
            </a:r>
          </a:p>
          <a:p>
            <a:pPr>
              <a:buNone/>
            </a:pPr>
            <a:br>
              <a:rPr lang="en-US" sz="2000" dirty="0"/>
            </a:br>
            <a:endParaRPr lang="en-US" sz="2000" b="1" dirty="0"/>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Tree>
    <p:extLst>
      <p:ext uri="{BB962C8B-B14F-4D97-AF65-F5344CB8AC3E}">
        <p14:creationId xmlns:p14="http://schemas.microsoft.com/office/powerpoint/2010/main" val="54450594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517650" y="4049912"/>
            <a:ext cx="65"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333333"/>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p:nvPr/>
        </p:nvSpPr>
        <p:spPr>
          <a:xfrm>
            <a:off x="459545" y="509844"/>
            <a:ext cx="9994640" cy="5416868"/>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333333"/>
                </a:solidFill>
                <a:latin typeface="Tahoma" panose="020B0604030504040204" pitchFamily="34" charset="0"/>
                <a:cs typeface="Tahoma" panose="020B0604030504040204" pitchFamily="34" charset="0"/>
              </a:rPr>
              <a:t>A</a:t>
            </a:r>
            <a:r>
              <a:rPr lang="en-US" altLang="en-US" sz="2800" dirty="0">
                <a:solidFill>
                  <a:srgbClr val="333333"/>
                </a:solidFill>
                <a:latin typeface="Times New Roman" panose="02020603050405020304" pitchFamily="18" charset="0"/>
                <a:cs typeface="Times New Roman" panose="02020603050405020304" pitchFamily="18" charset="0"/>
              </a:rPr>
              <a:t> </a:t>
            </a:r>
            <a:r>
              <a:rPr lang="en-US" altLang="en-US" sz="1600" dirty="0" err="1">
                <a:solidFill>
                  <a:srgbClr val="666666"/>
                </a:solidFill>
                <a:latin typeface="Times New Roman" panose="02020603050405020304" pitchFamily="18" charset="0"/>
                <a:cs typeface="Times New Roman" panose="02020603050405020304" pitchFamily="18" charset="0"/>
              </a:rPr>
              <a:t>JWindow</a:t>
            </a:r>
            <a:r>
              <a:rPr lang="en-US" altLang="en-US" sz="2800" dirty="0">
                <a:solidFill>
                  <a:srgbClr val="333333"/>
                </a:solidFill>
                <a:latin typeface="Times New Roman" panose="02020603050405020304" pitchFamily="18" charset="0"/>
                <a:cs typeface="Times New Roman" panose="02020603050405020304" pitchFamily="18" charset="0"/>
              </a:rPr>
              <a:t> is a container that can be displayed anywhere on the user’s desktop. It does not have the title bar, window-management buttons, or other trimmings associated with a </a:t>
            </a:r>
            <a:r>
              <a:rPr lang="en-US" altLang="en-US" sz="1600" dirty="0" err="1">
                <a:solidFill>
                  <a:srgbClr val="666666"/>
                </a:solidFill>
                <a:latin typeface="Times New Roman" panose="02020603050405020304" pitchFamily="18" charset="0"/>
                <a:cs typeface="Times New Roman" panose="02020603050405020304" pitchFamily="18" charset="0"/>
              </a:rPr>
              <a:t>JFrame</a:t>
            </a:r>
            <a:r>
              <a:rPr lang="en-US" altLang="en-US" sz="2800" dirty="0">
                <a:solidFill>
                  <a:srgbClr val="333333"/>
                </a:solidFill>
                <a:latin typeface="Times New Roman" panose="02020603050405020304" pitchFamily="18" charset="0"/>
                <a:cs typeface="Times New Roman" panose="02020603050405020304" pitchFamily="18" charset="0"/>
              </a:rPr>
              <a:t>, but it is still a “first-class citizen” of the user’s desktop, and can exist anywhere on it.</a:t>
            </a:r>
          </a:p>
          <a:p>
            <a:pPr lvl="0" defTabSz="914400" eaLnBrk="0" fontAlgn="base" hangingPunct="0">
              <a:spcBef>
                <a:spcPct val="0"/>
              </a:spcBef>
              <a:spcAft>
                <a:spcPct val="0"/>
              </a:spcAft>
            </a:pPr>
            <a:endParaRPr lang="en-US" altLang="en-US" sz="5400" dirty="0">
              <a:solidFill>
                <a:srgbClr val="333333"/>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altLang="en-US" sz="3600" dirty="0">
                <a:solidFill>
                  <a:srgbClr val="333333"/>
                </a:solidFill>
                <a:latin typeface="Times New Roman" panose="02020603050405020304" pitchFamily="18" charset="0"/>
                <a:cs typeface="Times New Roman" panose="02020603050405020304" pitchFamily="18" charset="0"/>
              </a:rPr>
              <a:t>The </a:t>
            </a:r>
            <a:r>
              <a:rPr lang="en-US" altLang="en-US" sz="2000" dirty="0" err="1">
                <a:solidFill>
                  <a:srgbClr val="666666"/>
                </a:solidFill>
                <a:latin typeface="Times New Roman" panose="02020603050405020304" pitchFamily="18" charset="0"/>
                <a:cs typeface="Times New Roman" panose="02020603050405020304" pitchFamily="18" charset="0"/>
              </a:rPr>
              <a:t>JWindow</a:t>
            </a:r>
            <a:r>
              <a:rPr lang="en-US" altLang="en-US" sz="3600" dirty="0">
                <a:solidFill>
                  <a:srgbClr val="333333"/>
                </a:solidFill>
                <a:latin typeface="Times New Roman" panose="02020603050405020304" pitchFamily="18" charset="0"/>
                <a:cs typeface="Times New Roman" panose="02020603050405020304" pitchFamily="18" charset="0"/>
              </a:rPr>
              <a:t> component contains a </a:t>
            </a:r>
            <a:r>
              <a:rPr lang="en-US" altLang="en-US" sz="2000" dirty="0" err="1">
                <a:solidFill>
                  <a:srgbClr val="666666"/>
                </a:solidFill>
                <a:latin typeface="Times New Roman" panose="02020603050405020304" pitchFamily="18" charset="0"/>
                <a:cs typeface="Times New Roman" panose="02020603050405020304" pitchFamily="18" charset="0"/>
              </a:rPr>
              <a:t>JRootPane</a:t>
            </a:r>
            <a:r>
              <a:rPr lang="en-US" altLang="en-US" sz="3600" dirty="0">
                <a:solidFill>
                  <a:srgbClr val="333333"/>
                </a:solidFill>
                <a:latin typeface="Times New Roman" panose="02020603050405020304" pitchFamily="18" charset="0"/>
                <a:cs typeface="Times New Roman" panose="02020603050405020304" pitchFamily="18" charset="0"/>
              </a:rPr>
              <a:t> as its only child. The </a:t>
            </a:r>
            <a:r>
              <a:rPr lang="en-US" altLang="en-US" sz="2000" dirty="0" err="1">
                <a:solidFill>
                  <a:srgbClr val="666666"/>
                </a:solidFill>
                <a:latin typeface="Times New Roman" panose="02020603050405020304" pitchFamily="18" charset="0"/>
                <a:cs typeface="Times New Roman" panose="02020603050405020304" pitchFamily="18" charset="0"/>
              </a:rPr>
              <a:t>contentPane</a:t>
            </a:r>
            <a:r>
              <a:rPr lang="en-US" altLang="en-US" sz="3600" dirty="0">
                <a:solidFill>
                  <a:srgbClr val="333333"/>
                </a:solidFill>
                <a:latin typeface="Times New Roman" panose="02020603050405020304" pitchFamily="18" charset="0"/>
                <a:cs typeface="Times New Roman" panose="02020603050405020304" pitchFamily="18" charset="0"/>
              </a:rPr>
              <a:t> should be the parent of any children of the </a:t>
            </a:r>
            <a:r>
              <a:rPr lang="en-US" altLang="en-US" sz="2000" dirty="0" err="1">
                <a:solidFill>
                  <a:srgbClr val="666666"/>
                </a:solidFill>
                <a:latin typeface="Times New Roman" panose="02020603050405020304" pitchFamily="18" charset="0"/>
                <a:cs typeface="Times New Roman" panose="02020603050405020304" pitchFamily="18" charset="0"/>
              </a:rPr>
              <a:t>JWindow</a:t>
            </a:r>
            <a:r>
              <a:rPr lang="en-US" altLang="en-US" sz="3600" dirty="0">
                <a:solidFill>
                  <a:srgbClr val="333333"/>
                </a:solidFill>
                <a:latin typeface="Times New Roman" panose="02020603050405020304" pitchFamily="18" charset="0"/>
                <a:cs typeface="Times New Roman" panose="02020603050405020304" pitchFamily="18" charset="0"/>
              </a:rPr>
              <a:t>. As a convenience add and its variants, remove and </a:t>
            </a:r>
            <a:r>
              <a:rPr lang="en-US" altLang="en-US" sz="2000" dirty="0" err="1">
                <a:solidFill>
                  <a:srgbClr val="666666"/>
                </a:solidFill>
                <a:latin typeface="Times New Roman" panose="02020603050405020304" pitchFamily="18" charset="0"/>
                <a:cs typeface="Times New Roman" panose="02020603050405020304" pitchFamily="18" charset="0"/>
              </a:rPr>
              <a:t>setLayout</a:t>
            </a:r>
            <a:r>
              <a:rPr lang="en-US" altLang="en-US" sz="3600" dirty="0">
                <a:solidFill>
                  <a:srgbClr val="333333"/>
                </a:solidFill>
                <a:latin typeface="Times New Roman" panose="02020603050405020304" pitchFamily="18" charset="0"/>
                <a:cs typeface="Times New Roman" panose="02020603050405020304" pitchFamily="18" charset="0"/>
              </a:rPr>
              <a:t> have been overridden to forward to the </a:t>
            </a:r>
            <a:r>
              <a:rPr lang="en-US" altLang="en-US" sz="3600" dirty="0" err="1">
                <a:solidFill>
                  <a:srgbClr val="333333"/>
                </a:solidFill>
                <a:latin typeface="Times New Roman" panose="02020603050405020304" pitchFamily="18" charset="0"/>
                <a:cs typeface="Times New Roman" panose="02020603050405020304" pitchFamily="18" charset="0"/>
              </a:rPr>
              <a:t>contentPane</a:t>
            </a:r>
            <a:r>
              <a:rPr lang="en-US" altLang="en-US" sz="3600" dirty="0">
                <a:solidFill>
                  <a:srgbClr val="333333"/>
                </a:solidFill>
                <a:latin typeface="Times New Roman" panose="02020603050405020304" pitchFamily="18" charset="0"/>
                <a:cs typeface="Times New Roman" panose="02020603050405020304" pitchFamily="18" charset="0"/>
              </a:rPr>
              <a:t> as necessary. </a:t>
            </a:r>
            <a:endParaRPr lang="en-US" altLang="en-US" sz="54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7007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09" y="641444"/>
            <a:ext cx="10859067" cy="6216555"/>
          </a:xfrm>
          <a:prstGeom prst="rect">
            <a:avLst/>
          </a:prstGeom>
        </p:spPr>
      </p:pic>
      <p:sp>
        <p:nvSpPr>
          <p:cNvPr id="5" name="Rectangle 4"/>
          <p:cNvSpPr/>
          <p:nvPr/>
        </p:nvSpPr>
        <p:spPr>
          <a:xfrm>
            <a:off x="250208" y="169544"/>
            <a:ext cx="7515367" cy="923330"/>
          </a:xfrm>
          <a:prstGeom prst="rect">
            <a:avLst/>
          </a:prstGeom>
        </p:spPr>
        <p:txBody>
          <a:bodyPr wrap="square">
            <a:spAutoFit/>
          </a:bodyPr>
          <a:lstStyle/>
          <a:p>
            <a:r>
              <a:rPr lang="en-US" b="1" dirty="0">
                <a:solidFill>
                  <a:srgbClr val="0A8464"/>
                </a:solidFill>
                <a:latin typeface="Segoe UI" panose="020B0502040204020203" pitchFamily="34" charset="0"/>
              </a:rPr>
              <a:t>Two Types of GUI elements (Containers and Components)</a:t>
            </a:r>
          </a:p>
          <a:p>
            <a:br>
              <a:rPr lang="en-US" dirty="0"/>
            </a:br>
            <a:endParaRPr lang="en-US" dirty="0"/>
          </a:p>
        </p:txBody>
      </p:sp>
    </p:spTree>
    <p:extLst>
      <p:ext uri="{BB962C8B-B14F-4D97-AF65-F5344CB8AC3E}">
        <p14:creationId xmlns:p14="http://schemas.microsoft.com/office/powerpoint/2010/main" val="159323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7379" y="-97849"/>
            <a:ext cx="9931021" cy="1938992"/>
          </a:xfrm>
          <a:prstGeom prst="rect">
            <a:avLst/>
          </a:prstGeom>
        </p:spPr>
        <p:txBody>
          <a:bodyPr wrap="square">
            <a:spAutoFit/>
          </a:bodyPr>
          <a:lstStyle/>
          <a:p>
            <a:pPr lvl="0" defTabSz="914400" eaLnBrk="0" fontAlgn="base" hangingPunct="0">
              <a:lnSpc>
                <a:spcPct val="150000"/>
              </a:lnSpc>
              <a:spcBef>
                <a:spcPct val="0"/>
              </a:spcBef>
              <a:spcAft>
                <a:spcPct val="0"/>
              </a:spcAft>
            </a:pPr>
            <a:r>
              <a:rPr lang="en-US" altLang="en-US" sz="2000" b="1" dirty="0">
                <a:solidFill>
                  <a:srgbClr val="000000"/>
                </a:solidFill>
                <a:latin typeface="Times New Roman" panose="02020603050405020304" pitchFamily="18" charset="0"/>
                <a:cs typeface="Times New Roman" panose="02020603050405020304" pitchFamily="18" charset="0"/>
              </a:rPr>
              <a:t>There are two types of GUI elements:</a:t>
            </a:r>
            <a:endParaRPr lang="en-US" altLang="en-US" sz="3200" b="1" dirty="0">
              <a:latin typeface="Times New Roman" panose="02020603050405020304" pitchFamily="18" charset="0"/>
              <a:cs typeface="Times New Roman" panose="02020603050405020304" pitchFamily="18" charset="0"/>
            </a:endParaRPr>
          </a:p>
          <a:p>
            <a:pPr lvl="0" defTabSz="914400" eaLnBrk="0" fontAlgn="base" hangingPunct="0">
              <a:lnSpc>
                <a:spcPct val="150000"/>
              </a:lnSpc>
              <a:spcBef>
                <a:spcPct val="0"/>
              </a:spcBef>
              <a:spcAft>
                <a:spcPct val="0"/>
              </a:spcAft>
              <a:buFontTx/>
              <a:buAutoNum type="arabicPeriod"/>
            </a:pPr>
            <a:r>
              <a:rPr lang="en-US" altLang="en-US" sz="2000" b="1" i="1" dirty="0">
                <a:solidFill>
                  <a:srgbClr val="000000"/>
                </a:solidFill>
                <a:latin typeface="Times New Roman" panose="02020603050405020304" pitchFamily="18" charset="0"/>
                <a:cs typeface="Times New Roman" panose="02020603050405020304" pitchFamily="18" charset="0"/>
              </a:rPr>
              <a:t>Component</a:t>
            </a: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dirty="0">
                <a:solidFill>
                  <a:srgbClr val="000000"/>
                </a:solidFill>
                <a:latin typeface="Times New Roman" panose="02020603050405020304" pitchFamily="18" charset="0"/>
                <a:cs typeface="Times New Roman" panose="02020603050405020304" pitchFamily="18" charset="0"/>
              </a:rPr>
              <a:t>Components are elementary GUI entities, such as Button, Label, and </a:t>
            </a:r>
            <a:r>
              <a:rPr lang="en-US" altLang="en-US" sz="2000" dirty="0" err="1">
                <a:solidFill>
                  <a:srgbClr val="000000"/>
                </a:solidFill>
                <a:latin typeface="Times New Roman" panose="02020603050405020304" pitchFamily="18" charset="0"/>
                <a:cs typeface="Times New Roman" panose="02020603050405020304" pitchFamily="18" charset="0"/>
              </a:rPr>
              <a:t>TextField</a:t>
            </a:r>
            <a:r>
              <a:rPr lang="en-US" altLang="en-US" sz="2000" dirty="0">
                <a:solidFill>
                  <a:srgbClr val="000000"/>
                </a:solidFill>
                <a:latin typeface="Times New Roman" panose="02020603050405020304" pitchFamily="18" charset="0"/>
                <a:cs typeface="Times New Roman" panose="02020603050405020304" pitchFamily="18" charset="0"/>
              </a:rPr>
              <a:t>.</a:t>
            </a:r>
          </a:p>
          <a:p>
            <a:pPr lvl="0" defTabSz="914400" eaLnBrk="0" fontAlgn="base" hangingPunct="0">
              <a:lnSpc>
                <a:spcPct val="150000"/>
              </a:lnSpc>
              <a:spcBef>
                <a:spcPct val="0"/>
              </a:spcBef>
              <a:spcAft>
                <a:spcPct val="0"/>
              </a:spcAft>
              <a:buFontTx/>
              <a:buAutoNum type="arabicPeriod" startAt="2"/>
            </a:pPr>
            <a:r>
              <a:rPr lang="en-US" altLang="en-US" sz="2000" b="1" i="1" dirty="0">
                <a:solidFill>
                  <a:srgbClr val="000000"/>
                </a:solidFill>
                <a:latin typeface="Times New Roman" panose="02020603050405020304" pitchFamily="18" charset="0"/>
                <a:cs typeface="Times New Roman" panose="02020603050405020304" pitchFamily="18" charset="0"/>
              </a:rPr>
              <a:t>Container</a:t>
            </a: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dirty="0">
                <a:solidFill>
                  <a:srgbClr val="000000"/>
                </a:solidFill>
                <a:latin typeface="Times New Roman" panose="02020603050405020304" pitchFamily="18" charset="0"/>
                <a:cs typeface="Times New Roman" panose="02020603050405020304" pitchFamily="18" charset="0"/>
              </a:rPr>
              <a:t>Containers, such as Frame and Panel, are used to </a:t>
            </a:r>
            <a:r>
              <a:rPr lang="en-US" altLang="en-US" sz="2000" i="1" dirty="0">
                <a:solidFill>
                  <a:srgbClr val="000000"/>
                </a:solidFill>
                <a:latin typeface="Times New Roman" panose="02020603050405020304" pitchFamily="18" charset="0"/>
                <a:cs typeface="Times New Roman" panose="02020603050405020304" pitchFamily="18" charset="0"/>
              </a:rPr>
              <a:t>hold components in a specific </a:t>
            </a:r>
            <a:r>
              <a:rPr lang="en-US" altLang="en-US" sz="2000" b="1" i="1" dirty="0">
                <a:solidFill>
                  <a:srgbClr val="000000"/>
                </a:solidFill>
                <a:latin typeface="Times New Roman" panose="02020603050405020304" pitchFamily="18" charset="0"/>
                <a:cs typeface="Times New Roman" panose="02020603050405020304" pitchFamily="18" charset="0"/>
              </a:rPr>
              <a:t>Layout</a:t>
            </a:r>
            <a:r>
              <a:rPr lang="en-US" altLang="en-US" sz="2000" dirty="0">
                <a:solidFill>
                  <a:srgbClr val="000000"/>
                </a:solidFill>
                <a:latin typeface="Times New Roman" panose="02020603050405020304" pitchFamily="18" charset="0"/>
                <a:cs typeface="Times New Roman" panose="02020603050405020304" pitchFamily="18" charset="0"/>
              </a:rPr>
              <a:t> (such as </a:t>
            </a:r>
            <a:r>
              <a:rPr lang="en-US" altLang="en-US" sz="2000" dirty="0" err="1">
                <a:solidFill>
                  <a:srgbClr val="000000"/>
                </a:solidFill>
                <a:latin typeface="Times New Roman" panose="02020603050405020304" pitchFamily="18" charset="0"/>
                <a:cs typeface="Times New Roman" panose="02020603050405020304" pitchFamily="18" charset="0"/>
              </a:rPr>
              <a:t>FlowLayout</a:t>
            </a:r>
            <a:r>
              <a:rPr lang="en-US" altLang="en-US" sz="2000" dirty="0">
                <a:solidFill>
                  <a:srgbClr val="000000"/>
                </a:solidFill>
                <a:latin typeface="Times New Roman" panose="02020603050405020304" pitchFamily="18" charset="0"/>
                <a:cs typeface="Times New Roman" panose="02020603050405020304" pitchFamily="18" charset="0"/>
              </a:rPr>
              <a:t> or </a:t>
            </a:r>
            <a:r>
              <a:rPr lang="en-US" altLang="en-US" sz="2000" dirty="0" err="1">
                <a:solidFill>
                  <a:srgbClr val="000000"/>
                </a:solidFill>
                <a:latin typeface="Times New Roman" panose="02020603050405020304" pitchFamily="18" charset="0"/>
                <a:cs typeface="Times New Roman" panose="02020603050405020304" pitchFamily="18" charset="0"/>
              </a:rPr>
              <a:t>GridLayout</a:t>
            </a:r>
            <a:r>
              <a:rPr lang="en-US" altLang="en-US" sz="2000" dirty="0">
                <a:solidFill>
                  <a:srgbClr val="000000"/>
                </a:solidFill>
                <a:latin typeface="Times New Roman" panose="02020603050405020304" pitchFamily="18" charset="0"/>
                <a:cs typeface="Times New Roman" panose="02020603050405020304" pitchFamily="18" charset="0"/>
              </a:rPr>
              <a:t>). A container can also hold sub-containers</a:t>
            </a:r>
            <a:r>
              <a:rPr lang="en-US" altLang="en-US" dirty="0">
                <a:solidFill>
                  <a:srgbClr val="000000"/>
                </a:solidFill>
                <a:latin typeface="Segoe UI" panose="020B0502040204020203" pitchFamily="34" charset="0"/>
                <a:cs typeface="Segoe UI" panose="020B0502040204020203" pitchFamily="34" charset="0"/>
              </a:rPr>
              <a:t>.</a:t>
            </a:r>
          </a:p>
        </p:txBody>
      </p:sp>
      <p:sp>
        <p:nvSpPr>
          <p:cNvPr id="5" name="Rectangle 4"/>
          <p:cNvSpPr/>
          <p:nvPr/>
        </p:nvSpPr>
        <p:spPr>
          <a:xfrm>
            <a:off x="236561" y="1841143"/>
            <a:ext cx="11955439" cy="4462760"/>
          </a:xfrm>
          <a:prstGeom prst="rect">
            <a:avLst/>
          </a:prstGeom>
        </p:spPr>
        <p:txBody>
          <a:bodyPr wrap="square">
            <a:spAutoFit/>
          </a:bodyPr>
          <a:lstStyle/>
          <a:p>
            <a:pPr lvl="0" algn="just"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In the above figure, there are three containers: a Frame and two Panels. A Frame is the </a:t>
            </a:r>
            <a:r>
              <a:rPr lang="en-US" altLang="en-US" i="1" dirty="0">
                <a:solidFill>
                  <a:srgbClr val="000000"/>
                </a:solidFill>
                <a:latin typeface="Times New Roman" panose="02020603050405020304" pitchFamily="18" charset="0"/>
                <a:cs typeface="Times New Roman" panose="02020603050405020304" pitchFamily="18" charset="0"/>
              </a:rPr>
              <a:t>top-level container</a:t>
            </a:r>
            <a:r>
              <a:rPr lang="en-US" altLang="en-US" dirty="0">
                <a:solidFill>
                  <a:srgbClr val="000000"/>
                </a:solidFill>
                <a:latin typeface="Times New Roman" panose="02020603050405020304" pitchFamily="18" charset="0"/>
                <a:cs typeface="Times New Roman" panose="02020603050405020304" pitchFamily="18" charset="0"/>
              </a:rPr>
              <a:t> of an AWT program. A Frame has a title bar (containing an icon, a title, and the minimize/maximize/close buttons), an optional menu bar and the content display area. A Panel is a</a:t>
            </a:r>
            <a:r>
              <a:rPr lang="en-US" altLang="en-US" i="1" dirty="0">
                <a:solidFill>
                  <a:srgbClr val="000000"/>
                </a:solidFill>
                <a:latin typeface="Times New Roman" panose="02020603050405020304" pitchFamily="18" charset="0"/>
                <a:cs typeface="Times New Roman" panose="02020603050405020304" pitchFamily="18" charset="0"/>
              </a:rPr>
              <a:t> rectangular area</a:t>
            </a:r>
            <a:r>
              <a:rPr lang="en-US" altLang="en-US" dirty="0">
                <a:solidFill>
                  <a:srgbClr val="000000"/>
                </a:solidFill>
                <a:latin typeface="Times New Roman" panose="02020603050405020304" pitchFamily="18" charset="0"/>
                <a:cs typeface="Times New Roman" panose="02020603050405020304" pitchFamily="18" charset="0"/>
              </a:rPr>
              <a:t> used to group related GUI components in a certain layout. </a:t>
            </a:r>
          </a:p>
          <a:p>
            <a:pPr lvl="0" algn="just" defTabSz="914400" eaLnBrk="0" fontAlgn="base" hangingPunct="0">
              <a:spcBef>
                <a:spcPct val="0"/>
              </a:spcBef>
              <a:spcAft>
                <a:spcPct val="0"/>
              </a:spcAft>
            </a:pPr>
            <a:endParaRPr lang="en-US" altLang="en-US" dirty="0">
              <a:solidFill>
                <a:srgbClr val="000000"/>
              </a:solidFill>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In the above figure, the top-level Frame contains two Panels. There are five components: a Label (providing description), a </a:t>
            </a:r>
            <a:r>
              <a:rPr lang="en-US" altLang="en-US" dirty="0" err="1">
                <a:solidFill>
                  <a:srgbClr val="000000"/>
                </a:solidFill>
                <a:latin typeface="Times New Roman" panose="02020603050405020304" pitchFamily="18" charset="0"/>
                <a:cs typeface="Times New Roman" panose="02020603050405020304" pitchFamily="18" charset="0"/>
              </a:rPr>
              <a:t>TextField</a:t>
            </a:r>
            <a:r>
              <a:rPr lang="en-US" altLang="en-US" dirty="0">
                <a:solidFill>
                  <a:srgbClr val="000000"/>
                </a:solidFill>
                <a:latin typeface="Times New Roman" panose="02020603050405020304" pitchFamily="18" charset="0"/>
                <a:cs typeface="Times New Roman" panose="02020603050405020304" pitchFamily="18" charset="0"/>
              </a:rPr>
              <a:t> (for users to enter text), and three Buttons (for user to trigger certain programmed actions).</a:t>
            </a:r>
            <a:endParaRPr lang="en-US" altLang="en-US" sz="2800" dirty="0">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In a GUI program, a component must be kept in a container. You need to identify a container to hold the components. Every container has a method called add(Component c). A container (say c) can invoke </a:t>
            </a:r>
            <a:r>
              <a:rPr lang="en-US" altLang="en-US" dirty="0" err="1">
                <a:solidFill>
                  <a:srgbClr val="000000"/>
                </a:solidFill>
                <a:latin typeface="Times New Roman" panose="02020603050405020304" pitchFamily="18" charset="0"/>
                <a:cs typeface="Times New Roman" panose="02020603050405020304" pitchFamily="18" charset="0"/>
              </a:rPr>
              <a:t>c.add</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aComponent</a:t>
            </a:r>
            <a:r>
              <a:rPr lang="en-US" altLang="en-US" dirty="0">
                <a:solidFill>
                  <a:srgbClr val="000000"/>
                </a:solidFill>
                <a:latin typeface="Times New Roman" panose="02020603050405020304" pitchFamily="18" charset="0"/>
                <a:cs typeface="Times New Roman" panose="02020603050405020304" pitchFamily="18" charset="0"/>
              </a:rPr>
              <a:t>) to add </a:t>
            </a:r>
            <a:r>
              <a:rPr lang="en-US" altLang="en-US" dirty="0" err="1">
                <a:solidFill>
                  <a:srgbClr val="000000"/>
                </a:solidFill>
                <a:latin typeface="Times New Roman" panose="02020603050405020304" pitchFamily="18" charset="0"/>
                <a:cs typeface="Times New Roman" panose="02020603050405020304" pitchFamily="18" charset="0"/>
              </a:rPr>
              <a:t>aComponent</a:t>
            </a:r>
            <a:r>
              <a:rPr lang="en-US" altLang="en-US" dirty="0">
                <a:solidFill>
                  <a:srgbClr val="000000"/>
                </a:solidFill>
                <a:latin typeface="Times New Roman" panose="02020603050405020304" pitchFamily="18" charset="0"/>
                <a:cs typeface="Times New Roman" panose="02020603050405020304" pitchFamily="18" charset="0"/>
              </a:rPr>
              <a:t> into itself. </a:t>
            </a:r>
          </a:p>
          <a:p>
            <a:pPr lvl="0" algn="just"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For example,</a:t>
            </a:r>
            <a:endParaRPr lang="en-US" altLang="en-US" sz="1600" dirty="0">
              <a:solidFill>
                <a:srgbClr val="000000"/>
              </a:solidFill>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Panel </a:t>
            </a:r>
            <a:r>
              <a:rPr lang="en-US" altLang="en-US" sz="1600" dirty="0" err="1">
                <a:solidFill>
                  <a:srgbClr val="000000"/>
                </a:solidFill>
                <a:latin typeface="Times New Roman" panose="02020603050405020304" pitchFamily="18" charset="0"/>
                <a:cs typeface="Times New Roman" panose="02020603050405020304" pitchFamily="18" charset="0"/>
              </a:rPr>
              <a:t>pnl</a:t>
            </a:r>
            <a:r>
              <a:rPr lang="en-US" altLang="en-US" sz="1600" dirty="0">
                <a:solidFill>
                  <a:srgbClr val="000000"/>
                </a:solidFill>
                <a:latin typeface="Times New Roman" panose="02020603050405020304" pitchFamily="18" charset="0"/>
                <a:cs typeface="Times New Roman" panose="02020603050405020304" pitchFamily="18" charset="0"/>
              </a:rPr>
              <a:t> = new Panel(); </a:t>
            </a:r>
            <a:r>
              <a:rPr lang="en-US" altLang="en-US" sz="1600" dirty="0">
                <a:solidFill>
                  <a:srgbClr val="009900"/>
                </a:solidFill>
                <a:latin typeface="Times New Roman" panose="02020603050405020304" pitchFamily="18" charset="0"/>
                <a:cs typeface="Times New Roman" panose="02020603050405020304" pitchFamily="18" charset="0"/>
              </a:rPr>
              <a:t>// Panel is a container</a:t>
            </a:r>
            <a:r>
              <a:rPr lang="en-US" altLang="en-US" sz="1600" dirty="0">
                <a:solidFill>
                  <a:srgbClr val="000000"/>
                </a:solidFill>
                <a:latin typeface="Times New Roman" panose="02020603050405020304" pitchFamily="18" charset="0"/>
                <a:cs typeface="Times New Roman" panose="02020603050405020304" pitchFamily="18" charset="0"/>
              </a:rPr>
              <a:t> Button </a:t>
            </a:r>
            <a:r>
              <a:rPr lang="en-US" altLang="en-US" sz="1600" dirty="0" err="1">
                <a:solidFill>
                  <a:srgbClr val="000000"/>
                </a:solidFill>
                <a:latin typeface="Times New Roman" panose="02020603050405020304" pitchFamily="18" charset="0"/>
                <a:cs typeface="Times New Roman" panose="02020603050405020304" pitchFamily="18" charset="0"/>
              </a:rPr>
              <a:t>btn</a:t>
            </a:r>
            <a:r>
              <a:rPr lang="en-US" altLang="en-US" sz="1600" dirty="0">
                <a:solidFill>
                  <a:srgbClr val="000000"/>
                </a:solidFill>
                <a:latin typeface="Times New Roman" panose="02020603050405020304" pitchFamily="18" charset="0"/>
                <a:cs typeface="Times New Roman" panose="02020603050405020304" pitchFamily="18" charset="0"/>
              </a:rPr>
              <a:t> = new Button("Press"); </a:t>
            </a:r>
            <a:r>
              <a:rPr lang="en-US" altLang="en-US" sz="1600" dirty="0">
                <a:solidFill>
                  <a:srgbClr val="009900"/>
                </a:solidFill>
                <a:latin typeface="Times New Roman" panose="02020603050405020304" pitchFamily="18" charset="0"/>
                <a:cs typeface="Times New Roman" panose="02020603050405020304" pitchFamily="18" charset="0"/>
              </a:rPr>
              <a:t>// Button is a component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pnl.add</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err="1">
                <a:solidFill>
                  <a:srgbClr val="000000"/>
                </a:solidFill>
                <a:latin typeface="Times New Roman" panose="02020603050405020304" pitchFamily="18" charset="0"/>
                <a:cs typeface="Times New Roman" panose="02020603050405020304" pitchFamily="18" charset="0"/>
              </a:rPr>
              <a:t>btn</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009900"/>
                </a:solidFill>
                <a:latin typeface="Times New Roman" panose="02020603050405020304" pitchFamily="18" charset="0"/>
                <a:cs typeface="Times New Roman" panose="02020603050405020304" pitchFamily="18" charset="0"/>
              </a:rPr>
              <a:t>// The Panel container adds a Button component</a:t>
            </a:r>
            <a:endParaRPr lang="en-US" altLang="en-US" sz="2800" dirty="0">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endParaRPr lang="en-US" altLang="en-US" dirty="0">
              <a:solidFill>
                <a:srgbClr val="000000"/>
              </a:solidFill>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endParaRPr lang="en-US" altLang="en-US" dirty="0">
              <a:solidFill>
                <a:srgbClr val="000000"/>
              </a:solidFill>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GUI components are also called </a:t>
            </a:r>
            <a:r>
              <a:rPr lang="en-US" altLang="en-US" i="1" dirty="0">
                <a:solidFill>
                  <a:srgbClr val="000000"/>
                </a:solidFill>
                <a:latin typeface="Times New Roman" panose="02020603050405020304" pitchFamily="18" charset="0"/>
                <a:cs typeface="Times New Roman" panose="02020603050405020304" pitchFamily="18" charset="0"/>
              </a:rPr>
              <a:t>controls</a:t>
            </a:r>
            <a:r>
              <a:rPr lang="en-US" altLang="en-US" dirty="0">
                <a:solidFill>
                  <a:srgbClr val="000000"/>
                </a:solidFill>
                <a:latin typeface="Times New Roman" panose="02020603050405020304" pitchFamily="18" charset="0"/>
                <a:cs typeface="Times New Roman" panose="02020603050405020304" pitchFamily="18" charset="0"/>
              </a:rPr>
              <a:t> (e.g., Microsoft ActiveX Control), </a:t>
            </a:r>
            <a:r>
              <a:rPr lang="en-US" altLang="en-US" i="1" dirty="0">
                <a:solidFill>
                  <a:srgbClr val="000000"/>
                </a:solidFill>
                <a:latin typeface="Times New Roman" panose="02020603050405020304" pitchFamily="18" charset="0"/>
                <a:cs typeface="Times New Roman" panose="02020603050405020304" pitchFamily="18" charset="0"/>
              </a:rPr>
              <a:t>widgets</a:t>
            </a:r>
            <a:r>
              <a:rPr lang="en-US" altLang="en-US" dirty="0">
                <a:solidFill>
                  <a:srgbClr val="000000"/>
                </a:solidFill>
                <a:latin typeface="Times New Roman" panose="02020603050405020304" pitchFamily="18" charset="0"/>
                <a:cs typeface="Times New Roman" panose="02020603050405020304" pitchFamily="18" charset="0"/>
              </a:rPr>
              <a:t> (e.g., Eclipse's Standard Widget Toolkit, Google Web Toolkit), which allow users to interact with (or control) the application.</a:t>
            </a:r>
            <a:endParaRPr lang="en-US"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35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126" y="201100"/>
            <a:ext cx="5827877" cy="646331"/>
          </a:xfrm>
          <a:prstGeom prst="rect">
            <a:avLst/>
          </a:prstGeom>
        </p:spPr>
        <p:txBody>
          <a:bodyPr wrap="none">
            <a:spAutoFit/>
          </a:bodyPr>
          <a:lstStyle/>
          <a:p>
            <a:pPr lvl="0"/>
            <a:r>
              <a:rPr lang="en-US" b="1" dirty="0">
                <a:solidFill>
                  <a:srgbClr val="0A8464"/>
                </a:solidFill>
                <a:latin typeface="Segoe UI" panose="020B0502040204020203" pitchFamily="34" charset="0"/>
              </a:rPr>
              <a:t>AWT </a:t>
            </a:r>
            <a:r>
              <a:rPr lang="en-US" b="1" dirty="0">
                <a:solidFill>
                  <a:srgbClr val="0A8464"/>
                </a:solidFill>
                <a:latin typeface="Consolas" panose="020B0609020204030204" pitchFamily="49" charset="0"/>
              </a:rPr>
              <a:t>Container</a:t>
            </a:r>
            <a:r>
              <a:rPr lang="en-US" b="1" dirty="0">
                <a:solidFill>
                  <a:srgbClr val="0A8464"/>
                </a:solidFill>
                <a:latin typeface="Segoe UI" panose="020B0502040204020203" pitchFamily="34" charset="0"/>
              </a:rPr>
              <a:t> Classes (</a:t>
            </a:r>
            <a:r>
              <a:rPr lang="en-US" altLang="en-US" b="1" dirty="0">
                <a:solidFill>
                  <a:srgbClr val="444444"/>
                </a:solidFill>
                <a:latin typeface="Consolas" panose="020B0609020204030204" pitchFamily="49" charset="0"/>
                <a:cs typeface="Consolas" panose="020B0609020204030204" pitchFamily="49" charset="0"/>
              </a:rPr>
              <a:t>Frame</a:t>
            </a:r>
            <a:r>
              <a:rPr lang="en-US" altLang="en-US" b="1" dirty="0">
                <a:solidFill>
                  <a:srgbClr val="444444"/>
                </a:solidFill>
                <a:latin typeface="Segoe UI" panose="020B0502040204020203" pitchFamily="34" charset="0"/>
                <a:cs typeface="Segoe UI" panose="020B0502040204020203" pitchFamily="34" charset="0"/>
              </a:rPr>
              <a:t>, </a:t>
            </a:r>
            <a:r>
              <a:rPr lang="en-US" altLang="en-US" b="1" dirty="0">
                <a:solidFill>
                  <a:srgbClr val="444444"/>
                </a:solidFill>
                <a:latin typeface="Consolas" panose="020B0609020204030204" pitchFamily="49" charset="0"/>
                <a:cs typeface="Consolas" panose="020B0609020204030204" pitchFamily="49" charset="0"/>
              </a:rPr>
              <a:t>Dialog</a:t>
            </a:r>
            <a:r>
              <a:rPr lang="en-US" altLang="en-US" b="1" dirty="0">
                <a:solidFill>
                  <a:srgbClr val="444444"/>
                </a:solidFill>
                <a:latin typeface="Segoe UI" panose="020B0502040204020203" pitchFamily="34" charset="0"/>
                <a:cs typeface="Segoe UI" panose="020B0502040204020203" pitchFamily="34" charset="0"/>
              </a:rPr>
              <a:t> and </a:t>
            </a:r>
            <a:r>
              <a:rPr lang="en-US" altLang="en-US" b="1" dirty="0">
                <a:solidFill>
                  <a:srgbClr val="444444"/>
                </a:solidFill>
                <a:latin typeface="Consolas" panose="020B0609020204030204" pitchFamily="49" charset="0"/>
                <a:cs typeface="Consolas" panose="020B0609020204030204" pitchFamily="49" charset="0"/>
              </a:rPr>
              <a:t>Applet)</a:t>
            </a:r>
            <a:endParaRPr lang="en-US" altLang="en-US" b="1" dirty="0">
              <a:solidFill>
                <a:srgbClr val="444444"/>
              </a:solidFill>
              <a:latin typeface="Segoe UI" panose="020B0502040204020203" pitchFamily="34" charset="0"/>
              <a:cs typeface="Segoe UI" panose="020B0502040204020203" pitchFamily="34" charset="0"/>
            </a:endParaRPr>
          </a:p>
          <a:p>
            <a:endParaRPr lang="en-US" b="1" i="0" dirty="0">
              <a:solidFill>
                <a:srgbClr val="0A8464"/>
              </a:solidFill>
              <a:effectLst/>
              <a:latin typeface="Segoe UI" panose="020B0502040204020203" pitchFamily="34" charset="0"/>
            </a:endParaRPr>
          </a:p>
        </p:txBody>
      </p:sp>
      <p:sp>
        <p:nvSpPr>
          <p:cNvPr id="6" name="AutoShape 4" descr="AWT_Frame.png"/>
          <p:cNvSpPr>
            <a:spLocks noChangeAspect="1" noChangeArrowheads="1"/>
          </p:cNvSpPr>
          <p:nvPr/>
        </p:nvSpPr>
        <p:spPr bwMode="auto">
          <a:xfrm>
            <a:off x="256126" y="20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256126" y="712366"/>
            <a:ext cx="10839504" cy="3268652"/>
          </a:xfrm>
          <a:prstGeom prst="rect">
            <a:avLst/>
          </a:prstGeom>
        </p:spPr>
        <p:txBody>
          <a:bodyPr wrap="square">
            <a:spAutoFit/>
          </a:bodyPr>
          <a:lstStyle/>
          <a:p>
            <a:pPr lvl="0" algn="just" defTabSz="914400" eaLnBrk="0" fontAlgn="base" hangingPunct="0">
              <a:lnSpc>
                <a:spcPct val="150000"/>
              </a:lnSpc>
              <a:spcBef>
                <a:spcPct val="0"/>
              </a:spcBef>
              <a:spcAft>
                <a:spcPct val="0"/>
              </a:spcAft>
            </a:pPr>
            <a:r>
              <a:rPr lang="en-US" altLang="en-US" sz="2000" dirty="0">
                <a:solidFill>
                  <a:srgbClr val="000000"/>
                </a:solidFill>
                <a:latin typeface="Times New Roman" panose="02020603050405020304" pitchFamily="18" charset="0"/>
                <a:cs typeface="Times New Roman" panose="02020603050405020304" pitchFamily="18" charset="0"/>
              </a:rPr>
              <a:t>Each GUI program has a </a:t>
            </a:r>
            <a:r>
              <a:rPr lang="en-US" altLang="en-US" sz="2000" i="1" dirty="0">
                <a:solidFill>
                  <a:srgbClr val="000000"/>
                </a:solidFill>
                <a:latin typeface="Times New Roman" panose="02020603050405020304" pitchFamily="18" charset="0"/>
                <a:cs typeface="Times New Roman" panose="02020603050405020304" pitchFamily="18" charset="0"/>
              </a:rPr>
              <a:t>top-level container</a:t>
            </a:r>
            <a:r>
              <a:rPr lang="en-US" altLang="en-US" sz="2000" dirty="0">
                <a:solidFill>
                  <a:srgbClr val="000000"/>
                </a:solidFill>
                <a:latin typeface="Times New Roman" panose="02020603050405020304" pitchFamily="18" charset="0"/>
                <a:cs typeface="Times New Roman" panose="02020603050405020304" pitchFamily="18" charset="0"/>
              </a:rPr>
              <a:t>. The commonly-used top-level containers in AWT are Frame, Dialog and Applet:</a:t>
            </a:r>
            <a:endParaRPr lang="en-US" altLang="en-US" sz="2000" dirty="0">
              <a:latin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buFontTx/>
              <a:buChar char="•"/>
            </a:pPr>
            <a:r>
              <a:rPr lang="en-US" altLang="en-US" sz="2000" dirty="0">
                <a:solidFill>
                  <a:srgbClr val="000000"/>
                </a:solidFill>
                <a:latin typeface="Times New Roman" panose="02020603050405020304" pitchFamily="18" charset="0"/>
                <a:cs typeface="Times New Roman" panose="02020603050405020304" pitchFamily="18" charset="0"/>
              </a:rPr>
              <a:t>  A Frame provides the "main window" for your GUI application. It has a title bar (containing an icon, a title, the minimize, maximize/restore-down and close buttons), an optional menu bar, and the content display area. To write a GUI program, we typically start with a subclass extending from </a:t>
            </a:r>
            <a:r>
              <a:rPr lang="en-US" altLang="en-US" sz="2000" dirty="0" err="1">
                <a:solidFill>
                  <a:srgbClr val="000000"/>
                </a:solidFill>
                <a:latin typeface="Times New Roman" panose="02020603050405020304" pitchFamily="18" charset="0"/>
                <a:cs typeface="Times New Roman" panose="02020603050405020304" pitchFamily="18" charset="0"/>
              </a:rPr>
              <a:t>java.awt.Frame</a:t>
            </a:r>
            <a:r>
              <a:rPr lang="en-US" altLang="en-US" sz="2000" dirty="0">
                <a:solidFill>
                  <a:srgbClr val="000000"/>
                </a:solidFill>
                <a:latin typeface="Times New Roman" panose="02020603050405020304" pitchFamily="18" charset="0"/>
                <a:cs typeface="Times New Roman" panose="02020603050405020304" pitchFamily="18" charset="0"/>
              </a:rPr>
              <a:t> to inherit the main window as follows:</a:t>
            </a:r>
          </a:p>
          <a:p>
            <a:pPr lvl="0" algn="just" defTabSz="914400" eaLnBrk="0" fontAlgn="base" hangingPunct="0">
              <a:lnSpc>
                <a:spcPct val="150000"/>
              </a:lnSpc>
              <a:spcBef>
                <a:spcPct val="0"/>
              </a:spcBef>
              <a:spcAft>
                <a:spcPct val="0"/>
              </a:spcAft>
              <a:buFontTx/>
              <a:buChar char="•"/>
            </a:pPr>
            <a:endParaRPr lang="en-US" altLang="en-US" sz="2000" dirty="0">
              <a:solidFill>
                <a:srgbClr val="00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9737" y="3439237"/>
            <a:ext cx="8379725" cy="3487003"/>
          </a:xfrm>
          <a:prstGeom prst="rect">
            <a:avLst/>
          </a:prstGeom>
        </p:spPr>
      </p:pic>
    </p:spTree>
    <p:extLst>
      <p:ext uri="{BB962C8B-B14F-4D97-AF65-F5344CB8AC3E}">
        <p14:creationId xmlns:p14="http://schemas.microsoft.com/office/powerpoint/2010/main" val="312209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8698" y="396446"/>
            <a:ext cx="11573301" cy="3908762"/>
          </a:xfrm>
          <a:prstGeom prst="rect">
            <a:avLst/>
          </a:prstGeom>
        </p:spPr>
        <p:txBody>
          <a:bodyPr wrap="square">
            <a:spAutoFit/>
          </a:bodyPr>
          <a:lstStyle/>
          <a:p>
            <a:pPr lvl="0" algn="justLow" defTabSz="914400" eaLnBrk="0" fontAlgn="base" hangingPunct="0">
              <a:spcBef>
                <a:spcPct val="0"/>
              </a:spcBef>
              <a:spcAft>
                <a:spcPct val="0"/>
              </a:spcAft>
            </a:pPr>
            <a:r>
              <a:rPr lang="en-US" altLang="en-US" dirty="0">
                <a:solidFill>
                  <a:srgbClr val="E31B23"/>
                </a:solidFill>
                <a:latin typeface="Consolas" panose="020B0609020204030204" pitchFamily="49" charset="0"/>
                <a:cs typeface="Consolas" panose="020B0609020204030204" pitchFamily="49" charset="0"/>
              </a:rPr>
              <a:t>import </a:t>
            </a:r>
            <a:r>
              <a:rPr lang="en-US" altLang="en-US" dirty="0" err="1">
                <a:solidFill>
                  <a:srgbClr val="E31B23"/>
                </a:solidFill>
                <a:latin typeface="Consolas" panose="020B0609020204030204" pitchFamily="49" charset="0"/>
                <a:cs typeface="Consolas" panose="020B0609020204030204" pitchFamily="49" charset="0"/>
              </a:rPr>
              <a:t>java.awt.Frame</a:t>
            </a:r>
            <a:r>
              <a:rPr lang="en-US" altLang="en-US" dirty="0">
                <a:solidFill>
                  <a:srgbClr val="E31B23"/>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9900"/>
                </a:solidFill>
                <a:latin typeface="Consolas" panose="020B0609020204030204" pitchFamily="49" charset="0"/>
                <a:cs typeface="Consolas" panose="020B0609020204030204" pitchFamily="49" charset="0"/>
              </a:rPr>
              <a:t>// Using Frame class in package </a:t>
            </a:r>
            <a:r>
              <a:rPr lang="en-US" altLang="en-US" dirty="0" err="1">
                <a:solidFill>
                  <a:srgbClr val="009900"/>
                </a:solidFill>
                <a:latin typeface="Consolas" panose="020B0609020204030204" pitchFamily="49" charset="0"/>
                <a:cs typeface="Consolas" panose="020B0609020204030204" pitchFamily="49" charset="0"/>
              </a:rPr>
              <a:t>java.awt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9900"/>
                </a:solidFill>
                <a:latin typeface="Consolas" panose="020B0609020204030204" pitchFamily="49" charset="0"/>
                <a:cs typeface="Consolas" panose="020B0609020204030204" pitchFamily="49" charset="0"/>
              </a:rPr>
              <a:t>// A GUI program is written as a subclass of Frame - the top-level container // This subclass inherits all properties from Frame, e.g., title, icon, buttons, content-pane</a:t>
            </a:r>
            <a:r>
              <a:rPr lang="en-US" altLang="en-US" dirty="0">
                <a:solidFill>
                  <a:srgbClr val="000000"/>
                </a:solidFill>
                <a:latin typeface="Consolas" panose="020B0609020204030204" pitchFamily="49" charset="0"/>
                <a:cs typeface="Consolas" panose="020B0609020204030204" pitchFamily="49" charset="0"/>
              </a:rPr>
              <a:t> </a:t>
            </a:r>
          </a:p>
          <a:p>
            <a:pPr lvl="0" algn="justLow" defTabSz="914400" eaLnBrk="0" fontAlgn="base" hangingPunct="0">
              <a:spcBef>
                <a:spcPct val="0"/>
              </a:spcBef>
              <a:spcAft>
                <a:spcPct val="0"/>
              </a:spcAft>
            </a:pPr>
            <a:endParaRPr lang="en-US" altLang="en-US" dirty="0">
              <a:solidFill>
                <a:srgbClr val="000000"/>
              </a:solidFill>
              <a:latin typeface="Consolas" panose="020B0609020204030204" pitchFamily="49" charset="0"/>
              <a:cs typeface="Consolas" panose="020B0609020204030204" pitchFamily="49" charset="0"/>
            </a:endParaRPr>
          </a:p>
          <a:p>
            <a:pPr lvl="0" algn="justLow" defTabSz="914400" eaLnBrk="0" fontAlgn="base" hangingPunct="0">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public class </a:t>
            </a:r>
            <a:r>
              <a:rPr lang="en-US" altLang="en-US" dirty="0" err="1">
                <a:solidFill>
                  <a:srgbClr val="000000"/>
                </a:solidFill>
                <a:latin typeface="Consolas" panose="020B0609020204030204" pitchFamily="49" charset="0"/>
                <a:cs typeface="Consolas" panose="020B0609020204030204" pitchFamily="49" charset="0"/>
              </a:rPr>
              <a:t>MyGUIProgram</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E31B23"/>
                </a:solidFill>
                <a:latin typeface="Consolas" panose="020B0609020204030204" pitchFamily="49" charset="0"/>
                <a:cs typeface="Consolas" panose="020B0609020204030204" pitchFamily="49" charset="0"/>
              </a:rPr>
              <a:t>extends Frame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009900"/>
                </a:solidFill>
                <a:latin typeface="Consolas" panose="020B0609020204030204" pitchFamily="49" charset="0"/>
                <a:cs typeface="Consolas" panose="020B0609020204030204" pitchFamily="49" charset="0"/>
              </a:rPr>
              <a:t>// private variables</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009900"/>
                </a:solidFill>
                <a:latin typeface="Consolas" panose="020B0609020204030204" pitchFamily="49" charset="0"/>
                <a:cs typeface="Consolas" panose="020B0609020204030204" pitchFamily="49" charset="0"/>
              </a:rPr>
              <a:t>// Constructor to setup the GUI components</a:t>
            </a:r>
            <a:r>
              <a:rPr lang="en-US" altLang="en-US" dirty="0">
                <a:solidFill>
                  <a:srgbClr val="000000"/>
                </a:solidFill>
                <a:latin typeface="Consolas" panose="020B0609020204030204" pitchFamily="49" charset="0"/>
                <a:cs typeface="Consolas" panose="020B0609020204030204" pitchFamily="49" charset="0"/>
              </a:rPr>
              <a:t> </a:t>
            </a:r>
          </a:p>
          <a:p>
            <a:pPr lvl="0" algn="justLow" defTabSz="914400" eaLnBrk="0" fontAlgn="base" hangingPunct="0">
              <a:spcBef>
                <a:spcPct val="0"/>
              </a:spcBef>
              <a:spcAft>
                <a:spcPct val="0"/>
              </a:spcAft>
            </a:pPr>
            <a:endParaRPr lang="en-US" altLang="en-US" dirty="0">
              <a:solidFill>
                <a:srgbClr val="000000"/>
              </a:solidFill>
              <a:latin typeface="Consolas" panose="020B0609020204030204" pitchFamily="49" charset="0"/>
              <a:cs typeface="Consolas" panose="020B0609020204030204" pitchFamily="49" charset="0"/>
            </a:endParaRPr>
          </a:p>
          <a:p>
            <a:pPr lvl="0" algn="justLow" defTabSz="914400" eaLnBrk="0" fontAlgn="base" hangingPunct="0">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public </a:t>
            </a:r>
            <a:r>
              <a:rPr lang="en-US" altLang="en-US" dirty="0" err="1">
                <a:solidFill>
                  <a:srgbClr val="000000"/>
                </a:solidFill>
                <a:latin typeface="Consolas" panose="020B0609020204030204" pitchFamily="49" charset="0"/>
                <a:cs typeface="Consolas" panose="020B0609020204030204" pitchFamily="49" charset="0"/>
              </a:rPr>
              <a:t>MyGUIProgram</a:t>
            </a:r>
            <a:r>
              <a:rPr lang="en-US" altLang="en-US" dirty="0">
                <a:solidFill>
                  <a:srgbClr val="000000"/>
                </a:solidFill>
                <a:latin typeface="Consolas" panose="020B0609020204030204" pitchFamily="49" charset="0"/>
                <a:cs typeface="Consolas" panose="020B0609020204030204" pitchFamily="49" charset="0"/>
              </a:rPr>
              <a:t>() { ...... } </a:t>
            </a:r>
            <a:r>
              <a:rPr lang="en-US" altLang="en-US" dirty="0">
                <a:solidFill>
                  <a:srgbClr val="009900"/>
                </a:solidFill>
                <a:latin typeface="Consolas" panose="020B0609020204030204" pitchFamily="49" charset="0"/>
                <a:cs typeface="Consolas" panose="020B0609020204030204" pitchFamily="49" charset="0"/>
              </a:rPr>
              <a:t>// methods</a:t>
            </a:r>
            <a:r>
              <a:rPr lang="en-US" altLang="en-US" dirty="0">
                <a:solidFill>
                  <a:srgbClr val="000000"/>
                </a:solidFill>
                <a:latin typeface="Consolas" panose="020B0609020204030204" pitchFamily="49" charset="0"/>
                <a:cs typeface="Consolas" panose="020B0609020204030204" pitchFamily="49" charset="0"/>
              </a:rPr>
              <a:t> ...... ...... </a:t>
            </a:r>
            <a:r>
              <a:rPr lang="en-US" altLang="en-US" dirty="0">
                <a:solidFill>
                  <a:srgbClr val="009900"/>
                </a:solidFill>
                <a:latin typeface="Consolas" panose="020B0609020204030204" pitchFamily="49" charset="0"/>
                <a:cs typeface="Consolas" panose="020B0609020204030204" pitchFamily="49" charset="0"/>
              </a:rPr>
              <a:t>// The entry main() method</a:t>
            </a:r>
            <a:r>
              <a:rPr lang="en-US" altLang="en-US" dirty="0">
                <a:solidFill>
                  <a:srgbClr val="000000"/>
                </a:solidFill>
                <a:latin typeface="Consolas" panose="020B0609020204030204" pitchFamily="49" charset="0"/>
                <a:cs typeface="Consolas" panose="020B0609020204030204" pitchFamily="49" charset="0"/>
              </a:rPr>
              <a:t> </a:t>
            </a:r>
          </a:p>
          <a:p>
            <a:pPr lvl="0" algn="justLow" defTabSz="914400" eaLnBrk="0" fontAlgn="base" hangingPunct="0">
              <a:spcBef>
                <a:spcPct val="0"/>
              </a:spcBef>
              <a:spcAft>
                <a:spcPct val="0"/>
              </a:spcAft>
            </a:pPr>
            <a:endParaRPr lang="en-US" altLang="en-US" dirty="0">
              <a:solidFill>
                <a:srgbClr val="000000"/>
              </a:solidFill>
              <a:latin typeface="Consolas" panose="020B0609020204030204" pitchFamily="49" charset="0"/>
              <a:cs typeface="Consolas" panose="020B0609020204030204" pitchFamily="49" charset="0"/>
            </a:endParaRPr>
          </a:p>
          <a:p>
            <a:pPr lvl="0" algn="justLow" defTabSz="914400" eaLnBrk="0" fontAlgn="base" hangingPunct="0">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public static void main(String[] </a:t>
            </a:r>
            <a:r>
              <a:rPr lang="en-US" altLang="en-US" dirty="0" err="1">
                <a:solidFill>
                  <a:srgbClr val="000000"/>
                </a:solidFill>
                <a:latin typeface="Consolas" panose="020B0609020204030204" pitchFamily="49" charset="0"/>
                <a:cs typeface="Consolas" panose="020B0609020204030204" pitchFamily="49" charset="0"/>
              </a:rPr>
              <a:t>args</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009900"/>
                </a:solidFill>
                <a:latin typeface="Consolas" panose="020B0609020204030204" pitchFamily="49" charset="0"/>
                <a:cs typeface="Consolas" panose="020B0609020204030204" pitchFamily="49" charset="0"/>
              </a:rPr>
              <a:t>// Invoke the constructor (to setup the GUI) by allocating an instance</a:t>
            </a:r>
            <a:r>
              <a:rPr lang="en-US" altLang="en-US" dirty="0">
                <a:solidFill>
                  <a:srgbClr val="000000"/>
                </a:solidFill>
                <a:latin typeface="Consolas" panose="020B0609020204030204" pitchFamily="49" charset="0"/>
                <a:cs typeface="Consolas" panose="020B0609020204030204" pitchFamily="49" charset="0"/>
              </a:rPr>
              <a:t> </a:t>
            </a:r>
          </a:p>
          <a:p>
            <a:pPr lvl="0" algn="justLow" defTabSz="914400" eaLnBrk="0" fontAlgn="base" hangingPunct="0">
              <a:spcBef>
                <a:spcPct val="0"/>
              </a:spcBef>
              <a:spcAft>
                <a:spcPct val="0"/>
              </a:spcAft>
            </a:pPr>
            <a:endParaRPr lang="en-US" altLang="en-US" dirty="0">
              <a:solidFill>
                <a:srgbClr val="000000"/>
              </a:solidFill>
              <a:latin typeface="Consolas" panose="020B0609020204030204" pitchFamily="49" charset="0"/>
              <a:cs typeface="Consolas" panose="020B0609020204030204" pitchFamily="49" charset="0"/>
            </a:endParaRPr>
          </a:p>
          <a:p>
            <a:pPr lvl="0" algn="justLow" defTabSz="914400" eaLnBrk="0" fontAlgn="base" hangingPunct="0">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new </a:t>
            </a:r>
            <a:r>
              <a:rPr lang="en-US" altLang="en-US" dirty="0" err="1">
                <a:solidFill>
                  <a:srgbClr val="000000"/>
                </a:solidFill>
                <a:latin typeface="Consolas" panose="020B0609020204030204" pitchFamily="49" charset="0"/>
                <a:cs typeface="Consolas" panose="020B0609020204030204" pitchFamily="49" charset="0"/>
              </a:rPr>
              <a:t>MyGUIProgram</a:t>
            </a:r>
            <a:r>
              <a:rPr lang="en-US" altLang="en-US" dirty="0">
                <a:solidFill>
                  <a:srgbClr val="000000"/>
                </a:solidFill>
                <a:latin typeface="Consolas" panose="020B0609020204030204" pitchFamily="49" charset="0"/>
                <a:cs typeface="Consolas" panose="020B0609020204030204" pitchFamily="49" charset="0"/>
              </a:rPr>
              <a:t>(); } }</a:t>
            </a:r>
            <a:r>
              <a:rPr lang="en-US" altLang="en-US" sz="3200" dirty="0"/>
              <a:t> </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13861019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5138</Words>
  <Application>Microsoft Office PowerPoint</Application>
  <PresentationFormat>Widescreen</PresentationFormat>
  <Paragraphs>415</Paragraphs>
  <Slides>57</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57</vt:i4>
      </vt:variant>
    </vt:vector>
  </HeadingPairs>
  <TitlesOfParts>
    <vt:vector size="69" baseType="lpstr">
      <vt:lpstr>Arial</vt:lpstr>
      <vt:lpstr>Calibri</vt:lpstr>
      <vt:lpstr>Calibri Light</vt:lpstr>
      <vt:lpstr>Century Gothic</vt:lpstr>
      <vt:lpstr>Consolas</vt:lpstr>
      <vt:lpstr>Helvetica</vt:lpstr>
      <vt:lpstr>inherit</vt:lpstr>
      <vt:lpstr>Segoe UI</vt:lpstr>
      <vt:lpstr>Tahoma</vt:lpstr>
      <vt:lpstr>Times New Roman</vt:lpstr>
      <vt:lpstr>Wingdings 3</vt:lpstr>
      <vt:lpstr>Ion Boardroom</vt:lpstr>
      <vt:lpstr>Object Oriented Programming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between AWT and Swing </vt:lpstr>
      <vt:lpstr>PowerPoint Presentation</vt:lpstr>
      <vt:lpstr>PowerPoint Presentation</vt:lpstr>
      <vt:lpstr>PowerPoint Presentation</vt:lpstr>
      <vt:lpstr>PowerPoint Presentation</vt:lpstr>
      <vt:lpstr>PowerPoint Presentation</vt:lpstr>
      <vt:lpstr>PowerPoint Presentation</vt:lpstr>
      <vt:lpstr>Introduction to  Swing </vt:lpstr>
      <vt:lpstr>Commonly used Methods of Component class</vt:lpstr>
      <vt:lpstr>SWING UI Elements </vt:lpstr>
      <vt:lpstr>SWING UI Elements </vt:lpstr>
      <vt:lpstr>SWING UI Elements </vt:lpstr>
      <vt:lpstr>PowerPoint Presentation</vt:lpstr>
      <vt:lpstr>Introduction to GUI </vt:lpstr>
      <vt:lpstr>PowerPoint Presentation</vt:lpstr>
      <vt:lpstr>Introduction to Swing Components</vt:lpstr>
      <vt:lpstr>Commonly used Methods of Component class</vt:lpstr>
      <vt:lpstr>  JLabel </vt:lpstr>
      <vt:lpstr>PowerPoint Presentation</vt:lpstr>
      <vt:lpstr>PowerPoint Presentation</vt:lpstr>
      <vt:lpstr>PowerPoint Presentation</vt:lpstr>
      <vt:lpstr>JTextField</vt:lpstr>
      <vt:lpstr>PowerPoint Presentation</vt:lpstr>
      <vt:lpstr>JPasswordField</vt:lpstr>
      <vt:lpstr>JButton</vt:lpstr>
      <vt:lpstr>JButton</vt:lpstr>
      <vt:lpstr>JCheckBox </vt:lpstr>
      <vt:lpstr>JCheckBox</vt:lpstr>
      <vt:lpstr> JRadioButton &amp; ButtonGroup  </vt:lpstr>
      <vt:lpstr>JComboBox</vt:lpstr>
      <vt:lpstr> JComboBox  </vt:lpstr>
      <vt:lpstr>PowerPoint Presentation</vt:lpstr>
      <vt:lpstr>PowerPoint Presentation</vt:lpstr>
      <vt:lpstr>PowerPoint Presentation</vt:lpstr>
      <vt:lpstr>PowerPoint Presentation</vt:lpstr>
      <vt:lpstr>  JMenuBar, JMenu and JMenuItem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Sharmeen</dc:creator>
  <cp:lastModifiedBy>Yousha Arif</cp:lastModifiedBy>
  <cp:revision>855</cp:revision>
  <dcterms:created xsi:type="dcterms:W3CDTF">2014-09-12T02:08:24Z</dcterms:created>
  <dcterms:modified xsi:type="dcterms:W3CDTF">2020-12-02T07:11:25Z</dcterms:modified>
</cp:coreProperties>
</file>