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4501"/>
            <a:ext cx="9144000" cy="2051436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Analytics for Social good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0866"/>
            <a:ext cx="9144000" cy="795131"/>
          </a:xfrm>
        </p:spPr>
        <p:txBody>
          <a:bodyPr>
            <a:normAutofit/>
          </a:bodyPr>
          <a:lstStyle/>
          <a:p>
            <a:r>
              <a:rPr lang="en-US" sz="2800" dirty="0"/>
              <a:t>Predicting Project Success at DonorsChoose.org</a:t>
            </a:r>
          </a:p>
        </p:txBody>
      </p:sp>
    </p:spTree>
    <p:extLst>
      <p:ext uri="{BB962C8B-B14F-4D97-AF65-F5344CB8AC3E}">
        <p14:creationId xmlns:p14="http://schemas.microsoft.com/office/powerpoint/2010/main" val="7699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Correlation between project’s </a:t>
            </a:r>
            <a:r>
              <a:rPr lang="en-US" dirty="0" smtClean="0"/>
              <a:t>state </a:t>
            </a:r>
            <a:r>
              <a:rPr lang="en-US" dirty="0"/>
              <a:t>and donor’s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599" y="2401588"/>
            <a:ext cx="8265823" cy="3229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2443" y="5631144"/>
            <a:ext cx="4087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- State wise Projects vs Donations</a:t>
            </a:r>
            <a:endParaRPr lang="en-US" sz="1400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8" y="1483823"/>
            <a:ext cx="2432049" cy="19681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76812" y="1494280"/>
            <a:ext cx="2273300" cy="1968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85130"/>
            <a:ext cx="3948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Top 5 donations for a project in District of Columbia 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73324" y="3576268"/>
            <a:ext cx="288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Top 5 donations for a project in Iowa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152900"/>
            <a:ext cx="11252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Definite correlation between state of a donor and state of a project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Suggestion to DonorsChoose.org- </a:t>
            </a:r>
          </a:p>
          <a:p>
            <a:pPr lvl="1"/>
            <a:r>
              <a:rPr lang="en-US" sz="2000" i="1" dirty="0" smtClean="0"/>
              <a:t>If </a:t>
            </a:r>
            <a:r>
              <a:rPr lang="en-US" sz="2000" i="1" dirty="0"/>
              <a:t>DonorsChoose.org decide to build a </a:t>
            </a:r>
            <a:r>
              <a:rPr lang="en-US" sz="2000" b="1" i="1" dirty="0"/>
              <a:t>recommendation</a:t>
            </a:r>
            <a:r>
              <a:rPr lang="en-US" sz="2000" i="1" dirty="0"/>
              <a:t> system that recommend projects to </a:t>
            </a:r>
            <a:r>
              <a:rPr lang="en-US" sz="2000" i="1" dirty="0" smtClean="0"/>
              <a:t>donors </a:t>
            </a:r>
            <a:r>
              <a:rPr lang="en-US" sz="2000" i="1" dirty="0"/>
              <a:t>based on their interests, the state in which the donor resides could play an important </a:t>
            </a:r>
            <a:r>
              <a:rPr lang="en-US" sz="2000" i="1" dirty="0" smtClean="0"/>
              <a:t>feature, </a:t>
            </a:r>
            <a:r>
              <a:rPr lang="en-US" sz="2000" i="1" dirty="0"/>
              <a:t>as Donors generally prefer a project in their </a:t>
            </a:r>
            <a:r>
              <a:rPr lang="en-US" sz="2000" b="1" i="1" dirty="0"/>
              <a:t>own</a:t>
            </a:r>
            <a:r>
              <a:rPr lang="en-US" sz="2000" i="1" dirty="0"/>
              <a:t> state or a </a:t>
            </a:r>
            <a:r>
              <a:rPr lang="en-US" sz="2000" b="1" i="1" dirty="0"/>
              <a:t>neighboring</a:t>
            </a:r>
            <a:r>
              <a:rPr lang="en-US" sz="2000" i="1" dirty="0"/>
              <a:t>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7014"/>
            <a:ext cx="10515600" cy="499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8" y="465252"/>
            <a:ext cx="10515600" cy="28870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78" y="3306791"/>
            <a:ext cx="2981839" cy="28894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8578" y="6196247"/>
            <a:ext cx="345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333333"/>
                </a:solidFill>
                <a:effectLst/>
                <a:latin typeface="Helvetica Neue"/>
              </a:rPr>
              <a:t>U.S. Census Bureau’s 2014 American Community Survey (ACS)</a:t>
            </a:r>
            <a:endParaRPr lang="en-US" sz="105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233007" y="3780555"/>
            <a:ext cx="7267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between average median household income of a state and project success rate in 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Rich states are marked in </a:t>
            </a:r>
            <a:r>
              <a:rPr lang="en-US" sz="2400" dirty="0" smtClean="0">
                <a:solidFill>
                  <a:schemeClr val="accent6"/>
                </a:solidFill>
              </a:rPr>
              <a:t>green</a:t>
            </a:r>
            <a:r>
              <a:rPr lang="en-US" sz="2400" dirty="0" smtClean="0"/>
              <a:t> and Poor states are marked in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Data Analysis </a:t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449"/>
            <a:ext cx="4681038" cy="4275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63" y="1421332"/>
            <a:ext cx="4731037" cy="408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200" y="959667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00" y="5675023"/>
            <a:ext cx="111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donor_teacher_project</a:t>
            </a:r>
            <a:r>
              <a:rPr lang="en-US" dirty="0" smtClean="0"/>
              <a:t> – Teachers donating to their own projects</a:t>
            </a:r>
          </a:p>
          <a:p>
            <a:r>
              <a:rPr lang="en-US" i="1" dirty="0" err="1" smtClean="0"/>
              <a:t>donor_teacher_other</a:t>
            </a:r>
            <a:r>
              <a:rPr lang="en-US" dirty="0" smtClean="0"/>
              <a:t> – Teachers donation to other projects</a:t>
            </a:r>
          </a:p>
          <a:p>
            <a:r>
              <a:rPr lang="en-US" i="1" dirty="0" err="1" smtClean="0"/>
              <a:t>donor_other</a:t>
            </a:r>
            <a:r>
              <a:rPr lang="en-US" dirty="0" smtClean="0"/>
              <a:t> – Donors other than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Data Analysis </a:t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673100" y="1113929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Observations – </a:t>
            </a:r>
          </a:p>
          <a:p>
            <a:r>
              <a:rPr lang="en-US" sz="2400" dirty="0"/>
              <a:t>A person who is not a teacher is likely to be more generous than a teacher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a lot of teachers who donate a significant amount to their own projects. </a:t>
            </a:r>
            <a:endParaRPr lang="en-US" sz="2400" dirty="0" smtClean="0"/>
          </a:p>
          <a:p>
            <a:r>
              <a:rPr lang="en-US" sz="2400" dirty="0" smtClean="0"/>
              <a:t>Teachers </a:t>
            </a:r>
            <a:r>
              <a:rPr lang="en-US" sz="2400" dirty="0"/>
              <a:t>contribute very less to projects that they don't own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a possibility of a teacher donating a significant amount to his/her project to meet the funding requirement and hence the duration of the project is much less compared to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3156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9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467"/>
            <a:ext cx="10515600" cy="4351338"/>
          </a:xfrm>
        </p:spPr>
        <p:txBody>
          <a:bodyPr/>
          <a:lstStyle/>
          <a:p>
            <a:r>
              <a:rPr lang="en-US" dirty="0" smtClean="0"/>
              <a:t>Chose Decision tree mainly because of the dependencies that exist among different input features</a:t>
            </a:r>
            <a:endParaRPr lang="en-US" dirty="0"/>
          </a:p>
          <a:p>
            <a:r>
              <a:rPr lang="en-US" dirty="0" smtClean="0"/>
              <a:t>For better results, used an ensemble approach of </a:t>
            </a:r>
            <a:r>
              <a:rPr lang="en-US" b="1" dirty="0" smtClean="0"/>
              <a:t>Random Forest Model</a:t>
            </a:r>
            <a:endParaRPr lang="en-US" b="1" dirty="0"/>
          </a:p>
          <a:p>
            <a:r>
              <a:rPr lang="en-US" dirty="0" smtClean="0"/>
              <a:t>Used </a:t>
            </a:r>
            <a:r>
              <a:rPr lang="en-US" dirty="0" err="1" smtClean="0"/>
              <a:t>GridSearchCV</a:t>
            </a:r>
            <a:r>
              <a:rPr lang="en-US" dirty="0" smtClean="0"/>
              <a:t> by </a:t>
            </a:r>
            <a:r>
              <a:rPr lang="en-US" dirty="0" err="1" smtClean="0"/>
              <a:t>scikit</a:t>
            </a:r>
            <a:r>
              <a:rPr lang="en-US" dirty="0" smtClean="0"/>
              <a:t>-learn to make an exhaustive search over input parameters</a:t>
            </a:r>
          </a:p>
          <a:p>
            <a:r>
              <a:rPr lang="en-US" dirty="0" smtClean="0"/>
              <a:t>Scoring function used was </a:t>
            </a:r>
            <a:r>
              <a:rPr lang="en-US" b="1" dirty="0" smtClean="0"/>
              <a:t>f2score</a:t>
            </a:r>
          </a:p>
          <a:p>
            <a:r>
              <a:rPr lang="en-US" dirty="0" smtClean="0"/>
              <a:t>5 fold cross validation used</a:t>
            </a:r>
          </a:p>
          <a:p>
            <a:r>
              <a:rPr lang="en-US" dirty="0" smtClean="0"/>
              <a:t>60% training and 40% testing </a:t>
            </a:r>
          </a:p>
        </p:txBody>
      </p:sp>
    </p:spTree>
    <p:extLst>
      <p:ext uri="{BB962C8B-B14F-4D97-AF65-F5344CB8AC3E}">
        <p14:creationId xmlns:p14="http://schemas.microsoft.com/office/powerpoint/2010/main" val="20030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8509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727700"/>
          </a:xfrm>
        </p:spPr>
        <p:txBody>
          <a:bodyPr/>
          <a:lstStyle/>
          <a:p>
            <a:r>
              <a:rPr lang="en-US" dirty="0" smtClean="0"/>
              <a:t>Best estimator results has</a:t>
            </a:r>
          </a:p>
          <a:p>
            <a:pPr lvl="1"/>
            <a:r>
              <a:rPr lang="en-US" b="1" dirty="0" smtClean="0"/>
              <a:t>20 </a:t>
            </a:r>
            <a:r>
              <a:rPr lang="en-US" dirty="0" smtClean="0"/>
              <a:t>number of trees in the forest,</a:t>
            </a:r>
            <a:endParaRPr lang="en-US" sz="1600" dirty="0" smtClean="0"/>
          </a:p>
          <a:p>
            <a:pPr lvl="1"/>
            <a:r>
              <a:rPr lang="en-US" b="1" dirty="0" smtClean="0"/>
              <a:t>5 </a:t>
            </a:r>
            <a:r>
              <a:rPr lang="en-US" dirty="0" smtClean="0"/>
              <a:t>number of features considered when looking for best split,</a:t>
            </a:r>
            <a:endParaRPr lang="en-US" sz="1600" dirty="0" smtClean="0"/>
          </a:p>
          <a:p>
            <a:pPr lvl="1"/>
            <a:r>
              <a:rPr lang="en-US" b="1" dirty="0" smtClean="0"/>
              <a:t>10 </a:t>
            </a:r>
            <a:r>
              <a:rPr lang="en-US" dirty="0" smtClean="0"/>
              <a:t>minimum number of samples in newly created leaves,</a:t>
            </a:r>
            <a:endParaRPr lang="en-US" sz="1600" dirty="0" smtClean="0"/>
          </a:p>
          <a:p>
            <a:pPr lvl="1"/>
            <a:r>
              <a:rPr lang="en-US" b="1" dirty="0" smtClean="0"/>
              <a:t>2 </a:t>
            </a:r>
            <a:r>
              <a:rPr lang="en-US" dirty="0" smtClean="0"/>
              <a:t>minimum number of samples required to split an internal node</a:t>
            </a:r>
          </a:p>
          <a:p>
            <a:r>
              <a:rPr lang="en-US" dirty="0" smtClean="0"/>
              <a:t>Precision – </a:t>
            </a:r>
            <a:r>
              <a:rPr lang="en-US" dirty="0" smtClean="0"/>
              <a:t>0.77</a:t>
            </a:r>
            <a:endParaRPr lang="en-US" dirty="0" smtClean="0"/>
          </a:p>
          <a:p>
            <a:r>
              <a:rPr lang="en-US" dirty="0" smtClean="0"/>
              <a:t>Recall – </a:t>
            </a:r>
            <a:r>
              <a:rPr lang="en-US" dirty="0" smtClean="0"/>
              <a:t>0.90</a:t>
            </a:r>
            <a:endParaRPr lang="en-US" dirty="0" smtClean="0"/>
          </a:p>
          <a:p>
            <a:r>
              <a:rPr lang="en-US" dirty="0" smtClean="0"/>
              <a:t>F-Score – </a:t>
            </a:r>
            <a:r>
              <a:rPr lang="en-US" dirty="0" smtClean="0"/>
              <a:t>0.83</a:t>
            </a:r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30993"/>
              </p:ext>
            </p:extLst>
          </p:nvPr>
        </p:nvGraphicFramePr>
        <p:xfrm>
          <a:off x="1612900" y="51392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3886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8293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227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36929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3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81216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225099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2" y="1409701"/>
            <a:ext cx="6432537" cy="3941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849" y="5752509"/>
            <a:ext cx="423128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 Area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under Curve(AUC)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– 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0.755</a:t>
            </a:r>
            <a:endParaRPr lang="en-US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Text processing and Sentiment analysis on teacher’s essay data that has teacher’s requests as well as responses to donors.</a:t>
            </a:r>
          </a:p>
          <a:p>
            <a:pPr lvl="1"/>
            <a:r>
              <a:rPr lang="en-US" dirty="0" smtClean="0"/>
              <a:t>This could add important features in determining a successful project</a:t>
            </a:r>
          </a:p>
          <a:p>
            <a:endParaRPr lang="en-US" dirty="0" smtClean="0"/>
          </a:p>
          <a:p>
            <a:r>
              <a:rPr lang="en-US" dirty="0" smtClean="0"/>
              <a:t>A Recommendation engine that can recommend projects to individual donors based on his/her interests</a:t>
            </a:r>
          </a:p>
          <a:p>
            <a:pPr lvl="1"/>
            <a:r>
              <a:rPr lang="en-US" dirty="0" smtClean="0"/>
              <a:t>Would help projects reach funding goal and entire process would be more efficient pulling in more projects and donors 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2388"/>
          </a:xfrm>
        </p:spPr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854575"/>
          </a:xfrm>
        </p:spPr>
        <p:txBody>
          <a:bodyPr/>
          <a:lstStyle/>
          <a:p>
            <a:r>
              <a:rPr lang="en-US" dirty="0" smtClean="0"/>
              <a:t>My current model could be used to determine well in advance, if a project would be fully funded or not and hence prepare in advance by ordering resources, improve funding outcomes and better the user experience</a:t>
            </a:r>
          </a:p>
          <a:p>
            <a:r>
              <a:rPr lang="en-US" dirty="0" smtClean="0"/>
              <a:t>Based on the exploratory data analysis done, the client could have a small note in project registration page saying – “</a:t>
            </a:r>
            <a:r>
              <a:rPr lang="en-US" i="1" dirty="0" smtClean="0"/>
              <a:t>Chances </a:t>
            </a:r>
            <a:r>
              <a:rPr lang="en-US" i="1" dirty="0"/>
              <a:t>of getting a project notices are high if you have an assigned </a:t>
            </a:r>
            <a:r>
              <a:rPr lang="en-US" i="1" dirty="0" smtClean="0"/>
              <a:t>category”</a:t>
            </a:r>
          </a:p>
          <a:p>
            <a:r>
              <a:rPr lang="en-US" dirty="0" smtClean="0"/>
              <a:t>If the client decides to build a recommendation engine, </a:t>
            </a:r>
            <a:r>
              <a:rPr lang="en-US" dirty="0"/>
              <a:t>the state in which the donor resides could </a:t>
            </a:r>
            <a:r>
              <a:rPr lang="en-US" dirty="0" smtClean="0"/>
              <a:t>be used as a important feature as </a:t>
            </a:r>
            <a:r>
              <a:rPr lang="en-US" dirty="0"/>
              <a:t>Donors generally prefer a project in their own state or a neighboring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What is DonorsChoose.org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899"/>
            <a:ext cx="10515600" cy="4183063"/>
          </a:xfrm>
        </p:spPr>
        <p:txBody>
          <a:bodyPr/>
          <a:lstStyle/>
          <a:p>
            <a:r>
              <a:rPr lang="en-US" dirty="0" smtClean="0"/>
              <a:t>A nonprofit </a:t>
            </a:r>
            <a:r>
              <a:rPr lang="en-US" dirty="0"/>
              <a:t>organization that allows individuals to donate directly to public school classroom </a:t>
            </a:r>
            <a:r>
              <a:rPr lang="en-US" dirty="0" smtClean="0"/>
              <a:t>projects</a:t>
            </a:r>
          </a:p>
          <a:p>
            <a:endParaRPr lang="en-US" dirty="0" smtClean="0"/>
          </a:p>
          <a:p>
            <a:r>
              <a:rPr lang="en-US" dirty="0" smtClean="0"/>
              <a:t>Enables </a:t>
            </a:r>
            <a:r>
              <a:rPr lang="en-US" dirty="0"/>
              <a:t>teachers to request materials and resources for their classrooms </a:t>
            </a:r>
          </a:p>
        </p:txBody>
      </p:sp>
    </p:spTree>
    <p:extLst>
      <p:ext uri="{BB962C8B-B14F-4D97-AF65-F5344CB8AC3E}">
        <p14:creationId xmlns:p14="http://schemas.microsoft.com/office/powerpoint/2010/main" val="15237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549632"/>
            <a:ext cx="10352599" cy="58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386263"/>
          </a:xfrm>
        </p:spPr>
        <p:txBody>
          <a:bodyPr/>
          <a:lstStyle/>
          <a:p>
            <a:r>
              <a:rPr lang="en-US" dirty="0" smtClean="0"/>
              <a:t>WHAT IF -  we were able to predict if a Project would be successfully funded or not ?</a:t>
            </a:r>
          </a:p>
          <a:p>
            <a:endParaRPr lang="en-US" dirty="0" smtClean="0"/>
          </a:p>
          <a:p>
            <a:r>
              <a:rPr lang="en-US" dirty="0" smtClean="0"/>
              <a:t>By identifying early, DonorsChoose.org could - </a:t>
            </a:r>
          </a:p>
          <a:p>
            <a:pPr lvl="1"/>
            <a:r>
              <a:rPr lang="en-US" dirty="0" smtClean="0"/>
              <a:t>Improve funding outcomes, better the user experience</a:t>
            </a:r>
          </a:p>
          <a:p>
            <a:pPr lvl="1"/>
            <a:r>
              <a:rPr lang="en-US" dirty="0" smtClean="0"/>
              <a:t>Make suggestions to projects that might not succeed</a:t>
            </a:r>
          </a:p>
          <a:p>
            <a:pPr lvl="1"/>
            <a:r>
              <a:rPr lang="en-US" dirty="0" smtClean="0"/>
              <a:t>Order the resources from vendors well in advance cutting down the wait time for teachers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16489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98500"/>
          </a:xfrm>
        </p:spPr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6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Projects</a:t>
            </a:r>
          </a:p>
          <a:p>
            <a:pPr lvl="1"/>
            <a:r>
              <a:rPr lang="en-US" sz="2000" dirty="0" smtClean="0"/>
              <a:t>IDs, School Location, School Type(</a:t>
            </a:r>
            <a:r>
              <a:rPr lang="en-US" sz="2000" dirty="0" err="1" smtClean="0"/>
              <a:t>charter,magnet,nlns,kipp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Project Categories – primary/secondary </a:t>
            </a:r>
            <a:r>
              <a:rPr lang="en-US" sz="2000" dirty="0" err="1" smtClean="0"/>
              <a:t>subject,resource</a:t>
            </a:r>
            <a:r>
              <a:rPr lang="en-US" sz="2000" dirty="0" smtClean="0"/>
              <a:t> type, poverty level</a:t>
            </a:r>
          </a:p>
          <a:p>
            <a:pPr lvl="1"/>
            <a:r>
              <a:rPr lang="en-US" sz="2000" dirty="0" smtClean="0"/>
              <a:t>Project pricing – Total price, Student reach</a:t>
            </a:r>
          </a:p>
          <a:p>
            <a:pPr lvl="1"/>
            <a:r>
              <a:rPr lang="en-US" sz="2000" dirty="0" smtClean="0"/>
              <a:t>Project Donations – Total donation amount, number of donors</a:t>
            </a:r>
          </a:p>
          <a:p>
            <a:pPr lvl="1"/>
            <a:r>
              <a:rPr lang="en-US" sz="2000" dirty="0" smtClean="0"/>
              <a:t>Project Status – Funding status(completed, expired, live), date created/expired</a:t>
            </a:r>
          </a:p>
          <a:p>
            <a:r>
              <a:rPr lang="en-US" sz="2400" dirty="0" smtClean="0"/>
              <a:t>Donations</a:t>
            </a:r>
          </a:p>
          <a:p>
            <a:pPr lvl="1"/>
            <a:r>
              <a:rPr lang="en-US" sz="2000" dirty="0" smtClean="0"/>
              <a:t>IDS - </a:t>
            </a:r>
            <a:r>
              <a:rPr lang="en-US" sz="2000" dirty="0" err="1" smtClean="0"/>
              <a:t>DonationId</a:t>
            </a:r>
            <a:r>
              <a:rPr lang="en-US" sz="2000" dirty="0" smtClean="0"/>
              <a:t>, </a:t>
            </a:r>
            <a:r>
              <a:rPr lang="en-US" sz="2000" dirty="0" err="1" smtClean="0"/>
              <a:t>ProjectId</a:t>
            </a:r>
            <a:r>
              <a:rPr lang="en-US" sz="2000" dirty="0" smtClean="0"/>
              <a:t>, </a:t>
            </a:r>
            <a:r>
              <a:rPr lang="en-US" sz="2000" dirty="0" err="1" smtClean="0"/>
              <a:t>AccountId</a:t>
            </a:r>
            <a:endParaRPr lang="en-US" sz="2000" dirty="0" smtClean="0"/>
          </a:p>
          <a:p>
            <a:pPr lvl="1"/>
            <a:r>
              <a:rPr lang="en-US" sz="2000" dirty="0" smtClean="0"/>
              <a:t>Donor Info – Donor location, </a:t>
            </a:r>
            <a:r>
              <a:rPr lang="en-US" sz="2000" dirty="0" err="1" smtClean="0"/>
              <a:t>Is_Teacher</a:t>
            </a:r>
            <a:endParaRPr lang="en-US" sz="2000" dirty="0" smtClean="0"/>
          </a:p>
          <a:p>
            <a:pPr lvl="1"/>
            <a:r>
              <a:rPr lang="en-US" sz="2000" dirty="0" smtClean="0"/>
              <a:t>Donation amount and type , </a:t>
            </a:r>
            <a:r>
              <a:rPr lang="en-US" sz="2000" dirty="0" err="1" smtClean="0"/>
              <a:t>Payment_type</a:t>
            </a:r>
            <a:r>
              <a:rPr lang="en-US" sz="2000" dirty="0" smtClean="0"/>
              <a:t> – credit card, gift card, check </a:t>
            </a:r>
            <a:r>
              <a:rPr lang="en-US" sz="2000" dirty="0" err="1" smtClean="0"/>
              <a:t>etc</a:t>
            </a:r>
            <a:endParaRPr lang="en-US" sz="2000" dirty="0"/>
          </a:p>
          <a:p>
            <a:r>
              <a:rPr lang="en-US" sz="2400" dirty="0" smtClean="0"/>
              <a:t>Project Resources 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materials/resources requested by </a:t>
            </a:r>
            <a:r>
              <a:rPr lang="en-US" sz="2000" dirty="0" smtClean="0"/>
              <a:t>teacher</a:t>
            </a:r>
          </a:p>
          <a:p>
            <a:r>
              <a:rPr lang="en-US" sz="2400" dirty="0"/>
              <a:t>Project written essays </a:t>
            </a:r>
            <a:endParaRPr lang="en-US" sz="2000" dirty="0" smtClean="0"/>
          </a:p>
          <a:p>
            <a:pPr lvl="1"/>
            <a:r>
              <a:rPr lang="en-US" sz="2000" dirty="0" smtClean="0"/>
              <a:t> Full text of teacher written requests for their projects</a:t>
            </a:r>
            <a:endParaRPr lang="en-US" sz="20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Raw data from csv</a:t>
            </a:r>
          </a:p>
          <a:p>
            <a:pPr lvl="1"/>
            <a:r>
              <a:rPr lang="en-US" dirty="0" smtClean="0"/>
              <a:t>Removed whitespaces from the columns while reading from csv</a:t>
            </a:r>
          </a:p>
          <a:p>
            <a:pPr lvl="1"/>
            <a:r>
              <a:rPr lang="en-US" dirty="0" smtClean="0"/>
              <a:t>Handled mismatch between row values and columns they belong</a:t>
            </a:r>
          </a:p>
          <a:p>
            <a:pPr lvl="1"/>
            <a:r>
              <a:rPr lang="en-US" dirty="0" smtClean="0"/>
              <a:t>Additional unnecessary columns created due to bad values in data</a:t>
            </a:r>
          </a:p>
          <a:p>
            <a:r>
              <a:rPr lang="en-US" dirty="0" smtClean="0"/>
              <a:t>Other Data wrangling</a:t>
            </a:r>
          </a:p>
          <a:p>
            <a:pPr lvl="1"/>
            <a:r>
              <a:rPr lang="en-US" dirty="0" smtClean="0"/>
              <a:t>Exclude projects that have 0 as total expenses as it was just bad data</a:t>
            </a:r>
          </a:p>
          <a:p>
            <a:pPr lvl="1"/>
            <a:r>
              <a:rPr lang="en-US" dirty="0" smtClean="0"/>
              <a:t>Extracted year and month from project date posted and used them as features</a:t>
            </a:r>
          </a:p>
          <a:p>
            <a:pPr lvl="1"/>
            <a:r>
              <a:rPr lang="en-US" dirty="0" smtClean="0"/>
              <a:t>Merged projects data and donations data to get meaningful insights</a:t>
            </a:r>
          </a:p>
          <a:p>
            <a:pPr lvl="1"/>
            <a:r>
              <a:rPr lang="en-US" dirty="0" smtClean="0"/>
              <a:t>Found out teachers donating to their own projects by matching the donor account id with the teacher account it</a:t>
            </a:r>
          </a:p>
        </p:txBody>
      </p:sp>
    </p:spTree>
    <p:extLst>
      <p:ext uri="{BB962C8B-B14F-4D97-AF65-F5344CB8AC3E}">
        <p14:creationId xmlns:p14="http://schemas.microsoft.com/office/powerpoint/2010/main" val="1330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09"/>
            <a:ext cx="10515600" cy="1364685"/>
          </a:xfrm>
        </p:spPr>
        <p:txBody>
          <a:bodyPr/>
          <a:lstStyle/>
          <a:p>
            <a:pPr algn="ctr"/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33" y="1280160"/>
            <a:ext cx="10515600" cy="4937760"/>
          </a:xfrm>
        </p:spPr>
        <p:txBody>
          <a:bodyPr/>
          <a:lstStyle/>
          <a:p>
            <a:r>
              <a:rPr lang="en-US" dirty="0" smtClean="0"/>
              <a:t>One Hot Encoding</a:t>
            </a:r>
          </a:p>
          <a:p>
            <a:pPr lvl="1"/>
            <a:r>
              <a:rPr lang="en-US" dirty="0" smtClean="0"/>
              <a:t>Why? – For feeding categorical data to many </a:t>
            </a:r>
            <a:r>
              <a:rPr lang="en-US" dirty="0" err="1" smtClean="0"/>
              <a:t>scikit</a:t>
            </a:r>
            <a:r>
              <a:rPr lang="en-US" dirty="0" smtClean="0"/>
              <a:t>-learn estimators</a:t>
            </a:r>
          </a:p>
          <a:p>
            <a:pPr lvl="1"/>
            <a:r>
              <a:rPr lang="en-US" dirty="0" smtClean="0"/>
              <a:t>Decision tree classifier needs One Hot Encoding to input categorical features</a:t>
            </a:r>
          </a:p>
          <a:p>
            <a:pPr marL="457200" lvl="1" indent="0">
              <a:buNone/>
            </a:pPr>
            <a:r>
              <a:rPr lang="en-US" sz="1600" dirty="0" smtClean="0"/>
              <a:t>       </a:t>
            </a:r>
            <a:r>
              <a:rPr lang="en-US" sz="1200" i="1" dirty="0" smtClean="0"/>
              <a:t>Original data</a:t>
            </a:r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 smtClean="0"/>
              <a:t>          After One-Hot Encoding</a:t>
            </a:r>
          </a:p>
          <a:p>
            <a:pPr marL="457200" lvl="1" indent="0">
              <a:buNone/>
            </a:pPr>
            <a:endParaRPr lang="en-US" sz="1200" i="1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511" y="2743200"/>
            <a:ext cx="7527789" cy="1574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511" y="4673600"/>
            <a:ext cx="7516855" cy="17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2" y="16771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2" y="1610939"/>
            <a:ext cx="10515600" cy="4566024"/>
          </a:xfrm>
        </p:spPr>
        <p:txBody>
          <a:bodyPr/>
          <a:lstStyle/>
          <a:p>
            <a:r>
              <a:rPr lang="en-US" dirty="0" smtClean="0"/>
              <a:t>Subject Category vs Project Completion percent</a:t>
            </a:r>
          </a:p>
          <a:p>
            <a:pPr marL="0" indent="0">
              <a:buNone/>
            </a:pPr>
            <a:r>
              <a:rPr lang="en-US" sz="2000" i="1" dirty="0"/>
              <a:t>(</a:t>
            </a:r>
            <a:r>
              <a:rPr lang="en-US" sz="2000" i="1" dirty="0" smtClean="0"/>
              <a:t>project </a:t>
            </a:r>
            <a:r>
              <a:rPr lang="en-US" sz="2000" i="1" dirty="0"/>
              <a:t>completion percent = number of projects completed under a category/ total number of projects under a </a:t>
            </a:r>
            <a:r>
              <a:rPr lang="en-US" sz="2000" i="1" dirty="0" smtClean="0"/>
              <a:t>category)</a:t>
            </a:r>
            <a:endParaRPr lang="en-US" sz="2000" i="1" dirty="0"/>
          </a:p>
        </p:txBody>
      </p:sp>
      <p:pic>
        <p:nvPicPr>
          <p:cNvPr id="4" name="Picture 3" descr="C:\Users\mjanyavula\Desktop\DataScience-Intensive\1-data-science-intensive-repo\Donor-Choose-Project\Images\subject_projComple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8" y="3171824"/>
            <a:ext cx="9811908" cy="300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656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Observations</a:t>
            </a:r>
            <a:r>
              <a:rPr lang="en-US" sz="3600" dirty="0" smtClean="0"/>
              <a:t> </a:t>
            </a:r>
            <a:endParaRPr lang="en-US" sz="3600" dirty="0"/>
          </a:p>
          <a:p>
            <a:r>
              <a:rPr lang="en-US" sz="2400" dirty="0" smtClean="0"/>
              <a:t>‘</a:t>
            </a:r>
            <a:r>
              <a:rPr lang="en-US" sz="2400" dirty="0"/>
              <a:t>Other’ scored the </a:t>
            </a:r>
            <a:r>
              <a:rPr lang="en-US" sz="2400" dirty="0" smtClean="0"/>
              <a:t>lowest (57.39 % projects completed)-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2000" i="1" dirty="0" smtClean="0"/>
              <a:t>‘Other’ comes under ‘Applied Learning’ category. So for a teacher, it is better to have a project assigned to some category rather than having it in ‘Other’</a:t>
            </a:r>
            <a:endParaRPr lang="en-US" sz="1100" dirty="0" smtClean="0"/>
          </a:p>
          <a:p>
            <a:r>
              <a:rPr lang="en-US" sz="2400" dirty="0" smtClean="0"/>
              <a:t>‘</a:t>
            </a:r>
            <a:r>
              <a:rPr lang="en-US" sz="2400" dirty="0"/>
              <a:t>Parent Involvement’ projects also scored very low compared to other </a:t>
            </a:r>
            <a:r>
              <a:rPr lang="en-US" sz="2400" dirty="0" smtClean="0"/>
              <a:t>categories(57.68% projects completed)</a:t>
            </a:r>
            <a:endParaRPr lang="en-US" sz="14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Suggestion to DonorsChoose.org</a:t>
            </a:r>
          </a:p>
          <a:p>
            <a:pPr marL="0" indent="0">
              <a:buNone/>
            </a:pPr>
            <a:r>
              <a:rPr lang="en-US" sz="2400" i="1" dirty="0"/>
              <a:t>DonorsChoose.org could have a small tip while registering a project saying – Chances of getting a project </a:t>
            </a:r>
            <a:r>
              <a:rPr lang="en-US" sz="2400" i="1" dirty="0" smtClean="0"/>
              <a:t>noticed </a:t>
            </a:r>
            <a:r>
              <a:rPr lang="en-US" sz="2400" i="1" dirty="0"/>
              <a:t>are high if you have an assigned category.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1029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Times New Roman</vt:lpstr>
      <vt:lpstr>Office Theme</vt:lpstr>
      <vt:lpstr>Predictive Analytics for Social good </vt:lpstr>
      <vt:lpstr>  What is DonorsChoose.org ?</vt:lpstr>
      <vt:lpstr>PowerPoint Presentation</vt:lpstr>
      <vt:lpstr>The Problem</vt:lpstr>
      <vt:lpstr>Dataset</vt:lpstr>
      <vt:lpstr>Data Wrangling</vt:lpstr>
      <vt:lpstr>Data Preprocessing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  </vt:lpstr>
      <vt:lpstr>Exploratory Data Analysis  </vt:lpstr>
      <vt:lpstr>Model</vt:lpstr>
      <vt:lpstr>Results</vt:lpstr>
      <vt:lpstr>Results</vt:lpstr>
      <vt:lpstr>Future Enhancements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Social good</dc:title>
  <dc:creator>Windows User</dc:creator>
  <cp:lastModifiedBy>Janyavula, Maneesh</cp:lastModifiedBy>
  <cp:revision>181</cp:revision>
  <dcterms:created xsi:type="dcterms:W3CDTF">2016-06-22T01:46:16Z</dcterms:created>
  <dcterms:modified xsi:type="dcterms:W3CDTF">2016-06-25T17:55:02Z</dcterms:modified>
</cp:coreProperties>
</file>