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3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2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0F26A9-2BFC-495F-ABAF-7FBCEC0CF8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EA75B9-A7BD-4155-931C-B72DE3A144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7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714"/>
            <a:ext cx="12192000" cy="692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22812" y="3714267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Room Occupancy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308" y="5056272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Presented by: </a:t>
            </a:r>
          </a:p>
          <a:p>
            <a:pPr algn="l"/>
            <a:r>
              <a:rPr lang="en-US" b="1" dirty="0" smtClean="0">
                <a:solidFill>
                  <a:srgbClr val="FFFFFF"/>
                </a:solidFill>
              </a:rPr>
              <a:t>Abdul Rauf</a:t>
            </a:r>
            <a:endParaRPr lang="en-US" b="1" dirty="0">
              <a:solidFill>
                <a:srgbClr val="FFFFFF"/>
              </a:solidFill>
            </a:endParaRPr>
          </a:p>
          <a:p>
            <a:pPr algn="l"/>
            <a:r>
              <a:rPr lang="en-US" b="1" dirty="0" smtClean="0">
                <a:solidFill>
                  <a:srgbClr val="FFFFFF"/>
                </a:solidFill>
              </a:rPr>
              <a:t>Naveed </a:t>
            </a:r>
            <a:r>
              <a:rPr lang="en-US" b="1" dirty="0" err="1" smtClean="0">
                <a:solidFill>
                  <a:srgbClr val="FFFFFF"/>
                </a:solidFill>
              </a:rPr>
              <a:t>Manzoor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Afridi</a:t>
            </a:r>
            <a:r>
              <a:rPr lang="en-US" b="1" dirty="0" smtClean="0">
                <a:solidFill>
                  <a:srgbClr val="FFFFFF"/>
                </a:solidFill>
              </a:rPr>
              <a:t> (5149575)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47098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3.  K-Neighbor:</a:t>
            </a:r>
          </a:p>
          <a:p>
            <a:pPr marL="173736" lvl="1" indent="0">
              <a:buNone/>
            </a:pPr>
            <a:r>
              <a:rPr lang="en-US" dirty="0"/>
              <a:t>	Hyper-Parameter:</a:t>
            </a:r>
          </a:p>
          <a:p>
            <a:pPr marL="356616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 err="1">
                <a:solidFill>
                  <a:schemeClr val="accent1"/>
                </a:solidFill>
              </a:rPr>
              <a:t>N_Neighbors</a:t>
            </a:r>
            <a:r>
              <a:rPr lang="en-US" dirty="0">
                <a:solidFill>
                  <a:schemeClr val="accent1"/>
                </a:solidFill>
              </a:rPr>
              <a:t> = 7</a:t>
            </a:r>
          </a:p>
          <a:p>
            <a:pPr marL="356616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4.  Support Vector Classifier:</a:t>
            </a:r>
          </a:p>
          <a:p>
            <a:pPr marL="173736" lvl="1" indent="0">
              <a:buNone/>
            </a:pPr>
            <a:r>
              <a:rPr lang="en-US" dirty="0"/>
              <a:t>	Both confusion matrices are the same with or without normalized data</a:t>
            </a:r>
          </a:p>
          <a:p>
            <a:pPr marL="173736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5. Logistic Regression:</a:t>
            </a:r>
          </a:p>
          <a:p>
            <a:pPr marL="173736" lvl="1" indent="0">
              <a:buNone/>
            </a:pPr>
            <a:r>
              <a:rPr lang="en-US" dirty="0"/>
              <a:t>	Both confusion matrices are the same with or without normalized data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4CCAEC-8A53-4A42-A85A-A82583FE9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19504"/>
              </p:ext>
            </p:extLst>
          </p:nvPr>
        </p:nvGraphicFramePr>
        <p:xfrm>
          <a:off x="7231297" y="2286000"/>
          <a:ext cx="366647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58">
                  <a:extLst>
                    <a:ext uri="{9D8B030D-6E8A-4147-A177-3AD203B41FA5}">
                      <a16:colId xmlns:a16="http://schemas.microsoft.com/office/drawing/2014/main" val="617254745"/>
                    </a:ext>
                  </a:extLst>
                </a:gridCol>
                <a:gridCol w="1222158">
                  <a:extLst>
                    <a:ext uri="{9D8B030D-6E8A-4147-A177-3AD203B41FA5}">
                      <a16:colId xmlns:a16="http://schemas.microsoft.com/office/drawing/2014/main" val="1854516327"/>
                    </a:ext>
                  </a:extLst>
                </a:gridCol>
                <a:gridCol w="1222158">
                  <a:extLst>
                    <a:ext uri="{9D8B030D-6E8A-4147-A177-3AD203B41FA5}">
                      <a16:colId xmlns:a16="http://schemas.microsoft.com/office/drawing/2014/main" val="1537943099"/>
                    </a:ext>
                  </a:extLst>
                </a:gridCol>
              </a:tblGrid>
              <a:tr h="5118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</a:t>
                      </a:r>
                    </a:p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92736"/>
                  </a:ext>
                </a:extLst>
              </a:tr>
              <a:tr h="323246">
                <a:tc>
                  <a:txBody>
                    <a:bodyPr/>
                    <a:lstStyle/>
                    <a:p>
                      <a:r>
                        <a:rPr lang="en-US" sz="1600" dirty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90392"/>
                  </a:ext>
                </a:extLst>
              </a:tr>
              <a:tr h="323246">
                <a:tc>
                  <a:txBody>
                    <a:bodyPr/>
                    <a:lstStyle/>
                    <a:p>
                      <a:r>
                        <a:rPr lang="en-US" sz="1600" dirty="0"/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4724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C65C05-57C5-477C-B2D2-025D4B482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47630"/>
              </p:ext>
            </p:extLst>
          </p:nvPr>
        </p:nvGraphicFramePr>
        <p:xfrm>
          <a:off x="7231297" y="3642360"/>
          <a:ext cx="366647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58">
                  <a:extLst>
                    <a:ext uri="{9D8B030D-6E8A-4147-A177-3AD203B41FA5}">
                      <a16:colId xmlns:a16="http://schemas.microsoft.com/office/drawing/2014/main" val="617254745"/>
                    </a:ext>
                  </a:extLst>
                </a:gridCol>
                <a:gridCol w="1222158">
                  <a:extLst>
                    <a:ext uri="{9D8B030D-6E8A-4147-A177-3AD203B41FA5}">
                      <a16:colId xmlns:a16="http://schemas.microsoft.com/office/drawing/2014/main" val="1854516327"/>
                    </a:ext>
                  </a:extLst>
                </a:gridCol>
                <a:gridCol w="1222158">
                  <a:extLst>
                    <a:ext uri="{9D8B030D-6E8A-4147-A177-3AD203B41FA5}">
                      <a16:colId xmlns:a16="http://schemas.microsoft.com/office/drawing/2014/main" val="1537943099"/>
                    </a:ext>
                  </a:extLst>
                </a:gridCol>
              </a:tblGrid>
              <a:tr h="49450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</a:t>
                      </a:r>
                    </a:p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92736"/>
                  </a:ext>
                </a:extLst>
              </a:tr>
              <a:tr h="312319">
                <a:tc>
                  <a:txBody>
                    <a:bodyPr/>
                    <a:lstStyle/>
                    <a:p>
                      <a:r>
                        <a:rPr lang="en-US" sz="1600" dirty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90392"/>
                  </a:ext>
                </a:extLst>
              </a:tr>
              <a:tr h="312319">
                <a:tc>
                  <a:txBody>
                    <a:bodyPr/>
                    <a:lstStyle/>
                    <a:p>
                      <a:r>
                        <a:rPr lang="en-US" sz="1600" dirty="0"/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4724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F00A77-8EAB-4BE6-9043-EFF38825A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7309"/>
              </p:ext>
            </p:extLst>
          </p:nvPr>
        </p:nvGraphicFramePr>
        <p:xfrm>
          <a:off x="7231297" y="4998720"/>
          <a:ext cx="366647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58">
                  <a:extLst>
                    <a:ext uri="{9D8B030D-6E8A-4147-A177-3AD203B41FA5}">
                      <a16:colId xmlns:a16="http://schemas.microsoft.com/office/drawing/2014/main" val="617254745"/>
                    </a:ext>
                  </a:extLst>
                </a:gridCol>
                <a:gridCol w="1222158">
                  <a:extLst>
                    <a:ext uri="{9D8B030D-6E8A-4147-A177-3AD203B41FA5}">
                      <a16:colId xmlns:a16="http://schemas.microsoft.com/office/drawing/2014/main" val="1854516327"/>
                    </a:ext>
                  </a:extLst>
                </a:gridCol>
                <a:gridCol w="1222158">
                  <a:extLst>
                    <a:ext uri="{9D8B030D-6E8A-4147-A177-3AD203B41FA5}">
                      <a16:colId xmlns:a16="http://schemas.microsoft.com/office/drawing/2014/main" val="1537943099"/>
                    </a:ext>
                  </a:extLst>
                </a:gridCol>
              </a:tblGrid>
              <a:tr h="49450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</a:t>
                      </a:r>
                    </a:p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92736"/>
                  </a:ext>
                </a:extLst>
              </a:tr>
              <a:tr h="312319">
                <a:tc>
                  <a:txBody>
                    <a:bodyPr/>
                    <a:lstStyle/>
                    <a:p>
                      <a:r>
                        <a:rPr lang="en-US" sz="1600" dirty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90392"/>
                  </a:ext>
                </a:extLst>
              </a:tr>
              <a:tr h="312319">
                <a:tc>
                  <a:txBody>
                    <a:bodyPr/>
                    <a:lstStyle/>
                    <a:p>
                      <a:r>
                        <a:rPr lang="en-US" sz="1600" dirty="0"/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47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4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&amp; Best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01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see that the decision tree has the highest metrics values (</a:t>
            </a:r>
            <a:r>
              <a:rPr lang="en-US" dirty="0">
                <a:solidFill>
                  <a:schemeClr val="accent1"/>
                </a:solidFill>
              </a:rPr>
              <a:t>Accuracy score and F1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241E4D-413A-4558-8589-71FD3E610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35930"/>
              </p:ext>
            </p:extLst>
          </p:nvPr>
        </p:nvGraphicFramePr>
        <p:xfrm>
          <a:off x="1024128" y="3259697"/>
          <a:ext cx="9143601" cy="317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41">
                  <a:extLst>
                    <a:ext uri="{9D8B030D-6E8A-4147-A177-3AD203B41FA5}">
                      <a16:colId xmlns:a16="http://schemas.microsoft.com/office/drawing/2014/main" val="1103743048"/>
                    </a:ext>
                  </a:extLst>
                </a:gridCol>
                <a:gridCol w="3305192">
                  <a:extLst>
                    <a:ext uri="{9D8B030D-6E8A-4147-A177-3AD203B41FA5}">
                      <a16:colId xmlns:a16="http://schemas.microsoft.com/office/drawing/2014/main" val="3363934005"/>
                    </a:ext>
                  </a:extLst>
                </a:gridCol>
                <a:gridCol w="2065944">
                  <a:extLst>
                    <a:ext uri="{9D8B030D-6E8A-4147-A177-3AD203B41FA5}">
                      <a16:colId xmlns:a16="http://schemas.microsoft.com/office/drawing/2014/main" val="2217684808"/>
                    </a:ext>
                  </a:extLst>
                </a:gridCol>
                <a:gridCol w="1538517">
                  <a:extLst>
                    <a:ext uri="{9D8B030D-6E8A-4147-A177-3AD203B41FA5}">
                      <a16:colId xmlns:a16="http://schemas.microsoft.com/office/drawing/2014/main" val="1681412584"/>
                    </a:ext>
                  </a:extLst>
                </a:gridCol>
                <a:gridCol w="1695507">
                  <a:extLst>
                    <a:ext uri="{9D8B030D-6E8A-4147-A177-3AD203B41FA5}">
                      <a16:colId xmlns:a16="http://schemas.microsoft.com/office/drawing/2014/main" val="392776404"/>
                    </a:ext>
                  </a:extLst>
                </a:gridCol>
              </a:tblGrid>
              <a:tr h="39631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Accuracy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F1score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005075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Decision Tree Classifier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0.986867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1.000000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/>
                        <a:t>0.982456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02699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KNeighbors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0.986867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0.989796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0.982278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0664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0.984991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182564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0.983114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0.977556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129164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SVC (normalized)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0.983114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0.977556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158729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0.983114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0.977556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108104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Logistic Regression (normalized)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0.983114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0.977556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16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0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Tuning: </a:t>
            </a:r>
            <a:r>
              <a:rPr lang="en-US" dirty="0">
                <a:solidFill>
                  <a:schemeClr val="accent1"/>
                </a:solidFill>
              </a:rPr>
              <a:t>(Cross-Validation)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07550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Grid Search with Cross-Validation:</a:t>
            </a:r>
          </a:p>
          <a:p>
            <a:r>
              <a:rPr lang="en-US" dirty="0"/>
              <a:t>Uses a different combination to get the best parameters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545644-EF0D-40C5-8236-9DFD4470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9064"/>
              </p:ext>
            </p:extLst>
          </p:nvPr>
        </p:nvGraphicFramePr>
        <p:xfrm>
          <a:off x="1024128" y="3361509"/>
          <a:ext cx="5376674" cy="27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337">
                  <a:extLst>
                    <a:ext uri="{9D8B030D-6E8A-4147-A177-3AD203B41FA5}">
                      <a16:colId xmlns:a16="http://schemas.microsoft.com/office/drawing/2014/main" val="3323639035"/>
                    </a:ext>
                  </a:extLst>
                </a:gridCol>
                <a:gridCol w="2688337">
                  <a:extLst>
                    <a:ext uri="{9D8B030D-6E8A-4147-A177-3AD203B41FA5}">
                      <a16:colId xmlns:a16="http://schemas.microsoft.com/office/drawing/2014/main" val="2329844578"/>
                    </a:ext>
                  </a:extLst>
                </a:gridCol>
              </a:tblGrid>
              <a:tr h="544974">
                <a:tc>
                  <a:txBody>
                    <a:bodyPr/>
                    <a:lstStyle/>
                    <a:p>
                      <a:r>
                        <a:rPr lang="en-US" dirty="0"/>
                        <a:t>Hyper-Parameter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12587"/>
                  </a:ext>
                </a:extLst>
              </a:tr>
              <a:tr h="544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Gini and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06127"/>
                  </a:ext>
                </a:extLst>
              </a:tr>
              <a:tr h="544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Max Depth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from 1 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18042"/>
                  </a:ext>
                </a:extLst>
              </a:tr>
              <a:tr h="544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Min Samples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from 1 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58623"/>
                  </a:ext>
                </a:extLst>
              </a:tr>
              <a:tr h="544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Min Samples 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from 1 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5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4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Tuning: </a:t>
            </a:r>
            <a:r>
              <a:rPr lang="en-US" dirty="0">
                <a:solidFill>
                  <a:schemeClr val="accent1"/>
                </a:solidFill>
              </a:rPr>
              <a:t>(Cross-Validation)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083" y="2172789"/>
            <a:ext cx="9720073" cy="53557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Best hyper-parameters are: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545644-EF0D-40C5-8236-9DFD4470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48208"/>
              </p:ext>
            </p:extLst>
          </p:nvPr>
        </p:nvGraphicFramePr>
        <p:xfrm>
          <a:off x="1024128" y="2987214"/>
          <a:ext cx="5376674" cy="27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337">
                  <a:extLst>
                    <a:ext uri="{9D8B030D-6E8A-4147-A177-3AD203B41FA5}">
                      <a16:colId xmlns:a16="http://schemas.microsoft.com/office/drawing/2014/main" val="3323639035"/>
                    </a:ext>
                  </a:extLst>
                </a:gridCol>
                <a:gridCol w="2688337">
                  <a:extLst>
                    <a:ext uri="{9D8B030D-6E8A-4147-A177-3AD203B41FA5}">
                      <a16:colId xmlns:a16="http://schemas.microsoft.com/office/drawing/2014/main" val="2329844578"/>
                    </a:ext>
                  </a:extLst>
                </a:gridCol>
              </a:tblGrid>
              <a:tr h="544974">
                <a:tc>
                  <a:txBody>
                    <a:bodyPr/>
                    <a:lstStyle/>
                    <a:p>
                      <a:r>
                        <a:rPr lang="en-US" dirty="0"/>
                        <a:t>Best Hyper-Parameter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12587"/>
                  </a:ext>
                </a:extLst>
              </a:tr>
              <a:tr h="544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06127"/>
                  </a:ext>
                </a:extLst>
              </a:tr>
              <a:tr h="544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Max Depth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18042"/>
                  </a:ext>
                </a:extLst>
              </a:tr>
              <a:tr h="544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Min Samples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58623"/>
                  </a:ext>
                </a:extLst>
              </a:tr>
              <a:tr h="544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Min Samples 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5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5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Re-Training </a:t>
            </a:r>
            <a:r>
              <a:rPr lang="en-US" sz="5400" dirty="0">
                <a:solidFill>
                  <a:schemeClr val="accent1"/>
                </a:solidFill>
              </a:rPr>
              <a:t>(with the best hyper-</a:t>
            </a:r>
            <a:r>
              <a:rPr lang="en-US" sz="5400" dirty="0" err="1">
                <a:solidFill>
                  <a:schemeClr val="accent1"/>
                </a:solidFill>
              </a:rPr>
              <a:t>params</a:t>
            </a:r>
            <a:r>
              <a:rPr lang="en-US" sz="5400" dirty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687209" cy="1354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Decision Tree (Before):</a:t>
            </a:r>
          </a:p>
          <a:p>
            <a:pPr marL="173736" lvl="1" indent="0">
              <a:buNone/>
            </a:pPr>
            <a:r>
              <a:rPr lang="en-US" dirty="0"/>
              <a:t>	Hyper-Parameter:</a:t>
            </a:r>
          </a:p>
          <a:p>
            <a:pPr marL="356616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		Max Depth = 4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pPr marL="356616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3714" y="2286000"/>
            <a:ext cx="4328161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Decision Tree (</a:t>
            </a:r>
            <a:r>
              <a:rPr lang="en-US" dirty="0" smtClean="0"/>
              <a:t>with best </a:t>
            </a:r>
            <a:r>
              <a:rPr lang="en-US" dirty="0" err="1" smtClean="0"/>
              <a:t>params</a:t>
            </a:r>
            <a:r>
              <a:rPr lang="en-US" dirty="0" smtClean="0">
                <a:solidFill>
                  <a:schemeClr val="accent1"/>
                </a:solidFill>
              </a:rPr>
              <a:t>) :</a:t>
            </a:r>
          </a:p>
          <a:p>
            <a:pPr marL="173736" lvl="1" indent="0">
              <a:buFont typeface="Wingdings 3" pitchFamily="18" charset="2"/>
              <a:buNone/>
            </a:pPr>
            <a:r>
              <a:rPr lang="en-US" dirty="0" smtClean="0"/>
              <a:t>	Hyper-Parameter:</a:t>
            </a:r>
          </a:p>
          <a:p>
            <a:pPr marL="356616" lvl="2" indent="0">
              <a:buFont typeface="Wingdings 3" pitchFamily="18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sz="1100" dirty="0" smtClean="0">
                <a:solidFill>
                  <a:schemeClr val="accent1"/>
                </a:solidFill>
              </a:rPr>
              <a:t>Max Depth = 4</a:t>
            </a:r>
          </a:p>
          <a:p>
            <a:pPr marL="356616" lvl="2" indent="0">
              <a:buFont typeface="Wingdings 3" pitchFamily="18" charset="2"/>
              <a:buNone/>
            </a:pPr>
            <a:r>
              <a:rPr lang="en-US" sz="1100" dirty="0" smtClean="0">
                <a:solidFill>
                  <a:schemeClr val="accent1"/>
                </a:solidFill>
              </a:rPr>
              <a:t>		Criterion = Gini</a:t>
            </a:r>
          </a:p>
          <a:p>
            <a:pPr marL="356616" lvl="2" indent="0">
              <a:buFont typeface="Wingdings 3" pitchFamily="18" charset="2"/>
              <a:buNone/>
            </a:pPr>
            <a:r>
              <a:rPr lang="en-US" sz="1100" dirty="0" smtClean="0">
                <a:solidFill>
                  <a:schemeClr val="accent1"/>
                </a:solidFill>
              </a:rPr>
              <a:t>		Min Samples Split = 3</a:t>
            </a:r>
          </a:p>
          <a:p>
            <a:pPr marL="356616" lvl="2" indent="0">
              <a:buFont typeface="Wingdings 3" pitchFamily="18" charset="2"/>
              <a:buNone/>
            </a:pPr>
            <a:r>
              <a:rPr lang="en-US" sz="1100" dirty="0" smtClean="0">
                <a:solidFill>
                  <a:schemeClr val="accent1"/>
                </a:solidFill>
              </a:rPr>
              <a:t>		Min Samples leaf = 1</a:t>
            </a:r>
          </a:p>
          <a:p>
            <a:pPr marL="356616" lvl="2" indent="0">
              <a:buFont typeface="Wingdings 3" pitchFamily="18" charset="2"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813816" lvl="2" indent="-457200">
              <a:buFont typeface="Wingdings 3" pitchFamily="18" charset="2"/>
              <a:buAutoNum type="arabicPeriod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5335" y="401068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Confusion Matrices: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A407F5-1211-41C5-AFF6-2029A4065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50619"/>
              </p:ext>
            </p:extLst>
          </p:nvPr>
        </p:nvGraphicFramePr>
        <p:xfrm>
          <a:off x="1024128" y="4681669"/>
          <a:ext cx="3666474" cy="159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330">
                  <a:extLst>
                    <a:ext uri="{9D8B030D-6E8A-4147-A177-3AD203B41FA5}">
                      <a16:colId xmlns:a16="http://schemas.microsoft.com/office/drawing/2014/main" val="617254745"/>
                    </a:ext>
                  </a:extLst>
                </a:gridCol>
                <a:gridCol w="1164911">
                  <a:extLst>
                    <a:ext uri="{9D8B030D-6E8A-4147-A177-3AD203B41FA5}">
                      <a16:colId xmlns:a16="http://schemas.microsoft.com/office/drawing/2014/main" val="1854516327"/>
                    </a:ext>
                  </a:extLst>
                </a:gridCol>
                <a:gridCol w="1614233">
                  <a:extLst>
                    <a:ext uri="{9D8B030D-6E8A-4147-A177-3AD203B41FA5}">
                      <a16:colId xmlns:a16="http://schemas.microsoft.com/office/drawing/2014/main" val="1537943099"/>
                    </a:ext>
                  </a:extLst>
                </a:gridCol>
              </a:tblGrid>
              <a:tr h="56689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92736"/>
                  </a:ext>
                </a:extLst>
              </a:tr>
              <a:tr h="463909">
                <a:tc>
                  <a:txBody>
                    <a:bodyPr/>
                    <a:lstStyle/>
                    <a:p>
                      <a:r>
                        <a:rPr lang="en-US" sz="1400" dirty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90392"/>
                  </a:ext>
                </a:extLst>
              </a:tr>
              <a:tr h="566890">
                <a:tc>
                  <a:txBody>
                    <a:bodyPr/>
                    <a:lstStyle/>
                    <a:p>
                      <a:r>
                        <a:rPr lang="en-US" sz="1400" dirty="0"/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4724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1CC15F-B274-46F7-AB1B-858EB8EC4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7921"/>
              </p:ext>
            </p:extLst>
          </p:nvPr>
        </p:nvGraphicFramePr>
        <p:xfrm>
          <a:off x="6489716" y="4681670"/>
          <a:ext cx="4090416" cy="159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472">
                  <a:extLst>
                    <a:ext uri="{9D8B030D-6E8A-4147-A177-3AD203B41FA5}">
                      <a16:colId xmlns:a16="http://schemas.microsoft.com/office/drawing/2014/main" val="617254745"/>
                    </a:ext>
                  </a:extLst>
                </a:gridCol>
                <a:gridCol w="1363472">
                  <a:extLst>
                    <a:ext uri="{9D8B030D-6E8A-4147-A177-3AD203B41FA5}">
                      <a16:colId xmlns:a16="http://schemas.microsoft.com/office/drawing/2014/main" val="1854516327"/>
                    </a:ext>
                  </a:extLst>
                </a:gridCol>
                <a:gridCol w="1363472">
                  <a:extLst>
                    <a:ext uri="{9D8B030D-6E8A-4147-A177-3AD203B41FA5}">
                      <a16:colId xmlns:a16="http://schemas.microsoft.com/office/drawing/2014/main" val="1537943099"/>
                    </a:ext>
                  </a:extLst>
                </a:gridCol>
              </a:tblGrid>
              <a:tr h="6187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92736"/>
                  </a:ext>
                </a:extLst>
              </a:tr>
              <a:tr h="489453">
                <a:tc>
                  <a:txBody>
                    <a:bodyPr/>
                    <a:lstStyle/>
                    <a:p>
                      <a:r>
                        <a:rPr lang="en-US" sz="1400" dirty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90392"/>
                  </a:ext>
                </a:extLst>
              </a:tr>
              <a:tr h="489453">
                <a:tc>
                  <a:txBody>
                    <a:bodyPr/>
                    <a:lstStyle/>
                    <a:p>
                      <a:r>
                        <a:rPr lang="en-US" sz="1400" dirty="0"/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47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4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305518" cy="10929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noticed in the beginning that </a:t>
            </a:r>
            <a:r>
              <a:rPr lang="en-US" dirty="0"/>
              <a:t>LIGHT </a:t>
            </a:r>
            <a:r>
              <a:rPr lang="en-US" dirty="0">
                <a:solidFill>
                  <a:schemeClr val="accent1"/>
                </a:solidFill>
              </a:rPr>
              <a:t>is the most important feature in our case.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F395F3-D1F7-497A-B63F-AFC7E0D09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532761"/>
              </p:ext>
            </p:extLst>
          </p:nvPr>
        </p:nvGraphicFramePr>
        <p:xfrm>
          <a:off x="1024128" y="3633983"/>
          <a:ext cx="3364638" cy="222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19">
                  <a:extLst>
                    <a:ext uri="{9D8B030D-6E8A-4147-A177-3AD203B41FA5}">
                      <a16:colId xmlns:a16="http://schemas.microsoft.com/office/drawing/2014/main" val="1512491072"/>
                    </a:ext>
                  </a:extLst>
                </a:gridCol>
                <a:gridCol w="1682319">
                  <a:extLst>
                    <a:ext uri="{9D8B030D-6E8A-4147-A177-3AD203B41FA5}">
                      <a16:colId xmlns:a16="http://schemas.microsoft.com/office/drawing/2014/main" val="3032371195"/>
                    </a:ext>
                  </a:extLst>
                </a:gridCol>
              </a:tblGrid>
              <a:tr h="328192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641"/>
                  </a:ext>
                </a:extLst>
              </a:tr>
              <a:tr h="30430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0.946238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0340"/>
                  </a:ext>
                </a:extLst>
              </a:tr>
              <a:tr h="30430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0.032038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963369"/>
                  </a:ext>
                </a:extLst>
              </a:tr>
              <a:tr h="391845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0.013231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189650"/>
                  </a:ext>
                </a:extLst>
              </a:tr>
              <a:tr h="30430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Humidity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0.008493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175830"/>
                  </a:ext>
                </a:extLst>
              </a:tr>
              <a:tr h="30430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HumidityRatio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47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49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Meaningful Results:</a:t>
            </a:r>
          </a:p>
          <a:p>
            <a:pPr marL="630936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The chosen model was </a:t>
            </a:r>
            <a:r>
              <a:rPr lang="en-US" b="1" dirty="0">
                <a:solidFill>
                  <a:schemeClr val="accent1"/>
                </a:solidFill>
              </a:rPr>
              <a:t>Decision Tree Classification</a:t>
            </a:r>
            <a:r>
              <a:rPr lang="en-US" dirty="0"/>
              <a:t> since it´s the most accurate, and got a perfect accuracy.</a:t>
            </a:r>
          </a:p>
          <a:p>
            <a:pPr marL="813816" lvl="2" indent="-457200"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</a:rPr>
              <a:t>Removing outliers </a:t>
            </a:r>
            <a:r>
              <a:rPr lang="en-US" dirty="0"/>
              <a:t>creates a little effect:</a:t>
            </a:r>
          </a:p>
          <a:p>
            <a:pPr marL="1556766" lvl="8" indent="-285750"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</a:rPr>
              <a:t>IQR-based filtering </a:t>
            </a:r>
            <a:r>
              <a:rPr lang="en-US" dirty="0"/>
              <a:t>is better than the </a:t>
            </a:r>
            <a:r>
              <a:rPr lang="en-US" dirty="0">
                <a:solidFill>
                  <a:schemeClr val="accent1"/>
                </a:solidFill>
              </a:rPr>
              <a:t>Percentile</a:t>
            </a:r>
            <a:r>
              <a:rPr lang="en-US" dirty="0"/>
              <a:t> in our case. </a:t>
            </a:r>
          </a:p>
          <a:p>
            <a:pPr marL="630936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Through the analysis of feature importance, we can assume that </a:t>
            </a:r>
            <a:r>
              <a:rPr lang="en-US" b="1" dirty="0">
                <a:solidFill>
                  <a:schemeClr val="accent1"/>
                </a:solidFill>
              </a:rPr>
              <a:t>Light</a:t>
            </a:r>
            <a:r>
              <a:rPr lang="en-US" dirty="0"/>
              <a:t> is the most important feature of classification.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Non-Meaningful Results:</a:t>
            </a:r>
          </a:p>
          <a:p>
            <a:pPr marL="630936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Normalization: </a:t>
            </a:r>
            <a:r>
              <a:rPr lang="en-US" dirty="0"/>
              <a:t>We didn’t notice the big change after normalization.</a:t>
            </a:r>
          </a:p>
          <a:p>
            <a:pPr marL="356616" lvl="2" indent="0">
              <a:spcBef>
                <a:spcPts val="600"/>
              </a:spcBef>
              <a:buNone/>
            </a:pPr>
            <a:r>
              <a:rPr lang="en-US" dirty="0"/>
              <a:t>	No change in results with standardization and 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55375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Problem statement.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Pre-processing: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Correlation b/w the variables.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Detection &amp; removal of outliers.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Difference of states.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Normalization.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models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Evaluation &amp; Best model selection.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Importance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70" y="0"/>
            <a:ext cx="5823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use-cases: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 issue.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Hotel 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Tenant 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Health Purpose.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Mapping and localization </a:t>
            </a:r>
            <a:r>
              <a:rPr lang="en-US" dirty="0" smtClean="0"/>
              <a:t>(robotics case)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5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21131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5 feature columns: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Temperature: unit is </a:t>
            </a:r>
            <a:r>
              <a:rPr lang="en-US" b="1" dirty="0">
                <a:solidFill>
                  <a:schemeClr val="accent1"/>
                </a:solidFill>
              </a:rPr>
              <a:t>Celsius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Humidity: Relative Humidity in </a:t>
            </a:r>
            <a:r>
              <a:rPr lang="en-US" b="1" dirty="0">
                <a:solidFill>
                  <a:schemeClr val="accent1"/>
                </a:solidFill>
              </a:rPr>
              <a:t>%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CO2: unit is </a:t>
            </a:r>
            <a:r>
              <a:rPr lang="en-US" b="1" dirty="0">
                <a:solidFill>
                  <a:schemeClr val="accent1"/>
                </a:solidFill>
              </a:rPr>
              <a:t>PPM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Light: unit is </a:t>
            </a:r>
            <a:r>
              <a:rPr lang="en-US" b="1" dirty="0">
                <a:solidFill>
                  <a:schemeClr val="accent1"/>
                </a:solidFill>
              </a:rPr>
              <a:t>LUX</a:t>
            </a:r>
            <a:endParaRPr lang="en-US" dirty="0">
              <a:solidFill>
                <a:schemeClr val="accent1"/>
              </a:solidFill>
            </a:endParaRP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Humidity Ratio: is a derived </a:t>
            </a:r>
            <a:r>
              <a:rPr lang="en-US" b="1" dirty="0">
                <a:solidFill>
                  <a:schemeClr val="accent1"/>
                </a:solidFill>
              </a:rPr>
              <a:t>quantity from temperature and relative humidity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  <a:p>
            <a:pPr marL="173736" lvl="1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Target Variable: </a:t>
            </a:r>
          </a:p>
          <a:p>
            <a:pPr marL="173736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Occupancy: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1 - Room is occupied.</a:t>
            </a:r>
            <a:br>
              <a:rPr lang="en-US" dirty="0"/>
            </a:br>
            <a:r>
              <a:rPr lang="en-US" dirty="0"/>
              <a:t>	0 - Room is empty.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B0CBE7-251C-4F95-9F31-7B9C90FBB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4625"/>
              </p:ext>
            </p:extLst>
          </p:nvPr>
        </p:nvGraphicFramePr>
        <p:xfrm>
          <a:off x="7299958" y="1021080"/>
          <a:ext cx="4648202" cy="284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1">
                  <a:extLst>
                    <a:ext uri="{9D8B030D-6E8A-4147-A177-3AD203B41FA5}">
                      <a16:colId xmlns:a16="http://schemas.microsoft.com/office/drawing/2014/main" val="2877273759"/>
                    </a:ext>
                  </a:extLst>
                </a:gridCol>
                <a:gridCol w="2324101">
                  <a:extLst>
                    <a:ext uri="{9D8B030D-6E8A-4147-A177-3AD203B41FA5}">
                      <a16:colId xmlns:a16="http://schemas.microsoft.com/office/drawing/2014/main" val="4095622635"/>
                    </a:ext>
                  </a:extLst>
                </a:gridCol>
              </a:tblGrid>
              <a:tr h="473582"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34695"/>
                  </a:ext>
                </a:extLst>
              </a:tr>
              <a:tr h="473582">
                <a:tc>
                  <a:txBody>
                    <a:bodyPr/>
                    <a:lstStyle/>
                    <a:p>
                      <a:r>
                        <a:rPr lang="en-US" dirty="0"/>
                        <a:t>Number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2665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0394"/>
                  </a:ext>
                </a:extLst>
              </a:tr>
              <a:tr h="473582">
                <a:tc>
                  <a:txBody>
                    <a:bodyPr/>
                    <a:lstStyle/>
                    <a:p>
                      <a:r>
                        <a:rPr lang="en-US" dirty="0"/>
                        <a:t>Null-Parameter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49845"/>
                  </a:ext>
                </a:extLst>
              </a:tr>
              <a:tr h="473582">
                <a:tc>
                  <a:txBody>
                    <a:bodyPr/>
                    <a:lstStyle/>
                    <a:p>
                      <a:r>
                        <a:rPr lang="en-US" dirty="0"/>
                        <a:t>All Columns Data-Type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Real (float64)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31003"/>
                  </a:ext>
                </a:extLst>
              </a:tr>
              <a:tr h="473582">
                <a:tc>
                  <a:txBody>
                    <a:bodyPr/>
                    <a:lstStyle/>
                    <a:p>
                      <a:r>
                        <a:rPr lang="en-US" dirty="0"/>
                        <a:t>Dataset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Multivariate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28583"/>
                  </a:ext>
                </a:extLst>
              </a:tr>
              <a:tr h="473582">
                <a:tc>
                  <a:txBody>
                    <a:bodyPr/>
                    <a:lstStyle/>
                    <a:p>
                      <a:r>
                        <a:rPr lang="en-US" dirty="0"/>
                        <a:t>Associated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2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56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. Correlation b/w the variables:</a:t>
            </a:r>
            <a:endParaRPr lang="en-US" dirty="0"/>
          </a:p>
          <a:p>
            <a:r>
              <a:rPr lang="en-US" dirty="0"/>
              <a:t>Light is a highly correlated variable with occupancy. As compared to other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8C848-FF11-4976-9076-7440BE08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69" y="3544976"/>
            <a:ext cx="4143405" cy="3056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6859FC-BB2E-4083-9EC5-805C83AC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924" y="3544976"/>
            <a:ext cx="5148515" cy="32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Detection &amp; removal of outliers:</a:t>
            </a:r>
          </a:p>
          <a:p>
            <a:pPr marL="0" indent="0">
              <a:buNone/>
            </a:pPr>
            <a:r>
              <a:rPr lang="en-US" dirty="0"/>
              <a:t>3 values were detected as </a:t>
            </a:r>
            <a:r>
              <a:rPr lang="en-US" dirty="0">
                <a:solidFill>
                  <a:schemeClr val="accent1"/>
                </a:solidFill>
              </a:rPr>
              <a:t>outliers </a:t>
            </a:r>
            <a:r>
              <a:rPr lang="en-US" dirty="0"/>
              <a:t>in the light sensor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34" y="3257005"/>
            <a:ext cx="6635932" cy="31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3. Difference of states:</a:t>
            </a:r>
          </a:p>
          <a:p>
            <a:pPr marL="0" indent="0">
              <a:buNone/>
            </a:pPr>
            <a:r>
              <a:rPr lang="en-US" dirty="0"/>
              <a:t>Before and After cleaning the </a:t>
            </a:r>
            <a:r>
              <a:rPr lang="en-US" dirty="0" smtClean="0"/>
              <a:t>outliers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Light Feature: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179DC-C061-45FD-A4F5-BFF095A1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24694"/>
              </p:ext>
            </p:extLst>
          </p:nvPr>
        </p:nvGraphicFramePr>
        <p:xfrm>
          <a:off x="1024128" y="3971530"/>
          <a:ext cx="5287218" cy="233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406">
                  <a:extLst>
                    <a:ext uri="{9D8B030D-6E8A-4147-A177-3AD203B41FA5}">
                      <a16:colId xmlns:a16="http://schemas.microsoft.com/office/drawing/2014/main" val="412761731"/>
                    </a:ext>
                  </a:extLst>
                </a:gridCol>
                <a:gridCol w="1762406">
                  <a:extLst>
                    <a:ext uri="{9D8B030D-6E8A-4147-A177-3AD203B41FA5}">
                      <a16:colId xmlns:a16="http://schemas.microsoft.com/office/drawing/2014/main" val="3879145314"/>
                    </a:ext>
                  </a:extLst>
                </a:gridCol>
                <a:gridCol w="1762406">
                  <a:extLst>
                    <a:ext uri="{9D8B030D-6E8A-4147-A177-3AD203B41FA5}">
                      <a16:colId xmlns:a16="http://schemas.microsoft.com/office/drawing/2014/main" val="1236171459"/>
                    </a:ext>
                  </a:extLst>
                </a:gridCol>
              </a:tblGrid>
              <a:tr h="467566">
                <a:tc>
                  <a:txBody>
                    <a:bodyPr/>
                    <a:lstStyle/>
                    <a:p>
                      <a:r>
                        <a:rPr lang="en-US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6654"/>
                  </a:ext>
                </a:extLst>
              </a:tr>
              <a:tr h="467566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2665.000000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2662.000000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331392"/>
                  </a:ext>
                </a:extLst>
              </a:tr>
              <a:tr h="467566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193.227556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191.820017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46174"/>
                  </a:ext>
                </a:extLst>
              </a:tr>
              <a:tr h="467566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250.210906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246.719570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72303"/>
                  </a:ext>
                </a:extLst>
              </a:tr>
              <a:tr h="467566">
                <a:tc>
                  <a:txBody>
                    <a:bodyPr/>
                    <a:lstStyle/>
                    <a:p>
                      <a:r>
                        <a:rPr lang="en-US" dirty="0"/>
                        <a:t>Max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1697.250000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817.000000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3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838226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4. Normalization:</a:t>
            </a:r>
          </a:p>
          <a:p>
            <a:pPr marL="0" indent="0">
              <a:buNone/>
            </a:pPr>
            <a:r>
              <a:rPr lang="en-US" dirty="0"/>
              <a:t>We assume that some of the Algorithm expect a normalized dataset like in our case: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SVM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Note: </a:t>
            </a:r>
            <a:r>
              <a:rPr lang="en-US" dirty="0"/>
              <a:t>In the end, we try to compare the results with/without normalization to understand the effect.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E4FC-18C3-4C61-8FF2-ACE25953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87" y="1335024"/>
            <a:ext cx="5519135" cy="111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D990B-A5DB-41E9-A975-C828A702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87" y="4271554"/>
            <a:ext cx="5519135" cy="1271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6" name="Arrow: Down 19">
            <a:extLst>
              <a:ext uri="{FF2B5EF4-FFF2-40B4-BE49-F238E27FC236}">
                <a16:creationId xmlns:a16="http://schemas.microsoft.com/office/drawing/2014/main" id="{3C9B3E8A-5741-464C-B790-3C0957E574F8}"/>
              </a:ext>
            </a:extLst>
          </p:cNvPr>
          <p:cNvSpPr/>
          <p:nvPr/>
        </p:nvSpPr>
        <p:spPr>
          <a:xfrm>
            <a:off x="8990795" y="2955267"/>
            <a:ext cx="586409" cy="835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Decision Tree:</a:t>
            </a:r>
          </a:p>
          <a:p>
            <a:pPr marL="173736" lvl="1" indent="0">
              <a:buNone/>
            </a:pPr>
            <a:r>
              <a:rPr lang="en-US" dirty="0"/>
              <a:t>	Hyper-Parameter:</a:t>
            </a:r>
          </a:p>
          <a:p>
            <a:pPr marL="356616" lvl="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Max Depth = 4</a:t>
            </a:r>
          </a:p>
          <a:p>
            <a:pPr marL="356616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Random Forest:</a:t>
            </a:r>
          </a:p>
          <a:p>
            <a:pPr marL="173736" lvl="1" indent="0">
              <a:buNone/>
            </a:pPr>
            <a:r>
              <a:rPr lang="en-US" dirty="0"/>
              <a:t>	Hyper-Parameter:</a:t>
            </a:r>
          </a:p>
          <a:p>
            <a:pPr marL="356616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		Max Depth = 4</a:t>
            </a:r>
          </a:p>
          <a:p>
            <a:pPr marL="356616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 err="1">
                <a:solidFill>
                  <a:schemeClr val="accent1"/>
                </a:solidFill>
              </a:rPr>
              <a:t>N_Estimator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2500</a:t>
            </a:r>
          </a:p>
          <a:p>
            <a:pPr marL="356616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56616" lvl="2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356616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56616" lvl="2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356616" lvl="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Note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We select the parameter by manual tuning, to avoid complexity.</a:t>
            </a:r>
          </a:p>
          <a:p>
            <a:pPr marL="356616" lvl="2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C65C05-57C5-477C-B2D2-025D4B482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89580"/>
              </p:ext>
            </p:extLst>
          </p:nvPr>
        </p:nvGraphicFramePr>
        <p:xfrm>
          <a:off x="5939175" y="3745557"/>
          <a:ext cx="366647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58">
                  <a:extLst>
                    <a:ext uri="{9D8B030D-6E8A-4147-A177-3AD203B41FA5}">
                      <a16:colId xmlns:a16="http://schemas.microsoft.com/office/drawing/2014/main" val="617254745"/>
                    </a:ext>
                  </a:extLst>
                </a:gridCol>
                <a:gridCol w="1222158">
                  <a:extLst>
                    <a:ext uri="{9D8B030D-6E8A-4147-A177-3AD203B41FA5}">
                      <a16:colId xmlns:a16="http://schemas.microsoft.com/office/drawing/2014/main" val="1854516327"/>
                    </a:ext>
                  </a:extLst>
                </a:gridCol>
                <a:gridCol w="1222158">
                  <a:extLst>
                    <a:ext uri="{9D8B030D-6E8A-4147-A177-3AD203B41FA5}">
                      <a16:colId xmlns:a16="http://schemas.microsoft.com/office/drawing/2014/main" val="1537943099"/>
                    </a:ext>
                  </a:extLst>
                </a:gridCol>
              </a:tblGrid>
              <a:tr h="49821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</a:t>
                      </a:r>
                    </a:p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92736"/>
                  </a:ext>
                </a:extLst>
              </a:tr>
              <a:tr h="323246">
                <a:tc>
                  <a:txBody>
                    <a:bodyPr/>
                    <a:lstStyle/>
                    <a:p>
                      <a:r>
                        <a:rPr lang="en-US" sz="1600" dirty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90392"/>
                  </a:ext>
                </a:extLst>
              </a:tr>
              <a:tr h="323246">
                <a:tc>
                  <a:txBody>
                    <a:bodyPr/>
                    <a:lstStyle/>
                    <a:p>
                      <a:r>
                        <a:rPr lang="en-US" sz="1600" dirty="0"/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4724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C65C05-57C5-477C-B2D2-025D4B482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10482"/>
              </p:ext>
            </p:extLst>
          </p:nvPr>
        </p:nvGraphicFramePr>
        <p:xfrm>
          <a:off x="5939175" y="2084832"/>
          <a:ext cx="366647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58">
                  <a:extLst>
                    <a:ext uri="{9D8B030D-6E8A-4147-A177-3AD203B41FA5}">
                      <a16:colId xmlns:a16="http://schemas.microsoft.com/office/drawing/2014/main" val="617254745"/>
                    </a:ext>
                  </a:extLst>
                </a:gridCol>
                <a:gridCol w="1222158">
                  <a:extLst>
                    <a:ext uri="{9D8B030D-6E8A-4147-A177-3AD203B41FA5}">
                      <a16:colId xmlns:a16="http://schemas.microsoft.com/office/drawing/2014/main" val="1854516327"/>
                    </a:ext>
                  </a:extLst>
                </a:gridCol>
                <a:gridCol w="1222158">
                  <a:extLst>
                    <a:ext uri="{9D8B030D-6E8A-4147-A177-3AD203B41FA5}">
                      <a16:colId xmlns:a16="http://schemas.microsoft.com/office/drawing/2014/main" val="1537943099"/>
                    </a:ext>
                  </a:extLst>
                </a:gridCol>
              </a:tblGrid>
              <a:tr h="5118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</a:t>
                      </a:r>
                    </a:p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92736"/>
                  </a:ext>
                </a:extLst>
              </a:tr>
              <a:tr h="323246">
                <a:tc>
                  <a:txBody>
                    <a:bodyPr/>
                    <a:lstStyle/>
                    <a:p>
                      <a:r>
                        <a:rPr lang="en-US" sz="1600" dirty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90392"/>
                  </a:ext>
                </a:extLst>
              </a:tr>
              <a:tr h="323246">
                <a:tc>
                  <a:txBody>
                    <a:bodyPr/>
                    <a:lstStyle/>
                    <a:p>
                      <a:r>
                        <a:rPr lang="en-US" sz="1600" dirty="0"/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47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241</TotalTime>
  <Words>569</Words>
  <Application>Microsoft Office PowerPoint</Application>
  <PresentationFormat>Widescreen</PresentationFormat>
  <Paragraphs>265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Integral</vt:lpstr>
      <vt:lpstr>Room Occupancy</vt:lpstr>
      <vt:lpstr>Content</vt:lpstr>
      <vt:lpstr>Problem Statement</vt:lpstr>
      <vt:lpstr>Dataset</vt:lpstr>
      <vt:lpstr>Pre-Processing</vt:lpstr>
      <vt:lpstr>Pre-Processing</vt:lpstr>
      <vt:lpstr>Pre-Processing</vt:lpstr>
      <vt:lpstr>Pre-Processing</vt:lpstr>
      <vt:lpstr>Basic Model Training</vt:lpstr>
      <vt:lpstr>Basic Model Training</vt:lpstr>
      <vt:lpstr>Evaluation &amp; Best model selection</vt:lpstr>
      <vt:lpstr>Hyper-Parameter Tuning: (Cross-Validation)</vt:lpstr>
      <vt:lpstr>Hyper-Parameter Tuning: (Cross-Validation)</vt:lpstr>
      <vt:lpstr>Re-Training (with the best hyper-params)</vt:lpstr>
      <vt:lpstr>Feature Importance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Occupancy`</dc:title>
  <dc:creator>HP</dc:creator>
  <cp:lastModifiedBy>HP</cp:lastModifiedBy>
  <cp:revision>16</cp:revision>
  <dcterms:created xsi:type="dcterms:W3CDTF">2023-03-07T22:04:32Z</dcterms:created>
  <dcterms:modified xsi:type="dcterms:W3CDTF">2023-03-16T01:54:06Z</dcterms:modified>
</cp:coreProperties>
</file>