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4" r:id="rId1"/>
  </p:sldMasterIdLst>
  <p:notesMasterIdLst>
    <p:notesMasterId r:id="rId15"/>
  </p:notesMasterIdLst>
  <p:sldIdLst>
    <p:sldId id="256" r:id="rId2"/>
    <p:sldId id="271" r:id="rId3"/>
    <p:sldId id="257" r:id="rId4"/>
    <p:sldId id="258"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2FE1D6-A42F-41AB-9D1A-FB906E321775}">
          <p14:sldIdLst>
            <p14:sldId id="256"/>
            <p14:sldId id="271"/>
            <p14:sldId id="257"/>
            <p14:sldId id="258"/>
            <p14:sldId id="260"/>
            <p14:sldId id="261"/>
            <p14:sldId id="262"/>
            <p14:sldId id="263"/>
            <p14:sldId id="264"/>
            <p14:sldId id="265"/>
            <p14:sldId id="266"/>
            <p14:sldId id="26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17574-0767-4EC5-B5D9-480F22DAA36B}" v="7" dt="2025-05-04T16:39:17.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mohammed zaid" userId="e9ab387b4074b8cf" providerId="LiveId" clId="{69C17574-0767-4EC5-B5D9-480F22DAA36B}"/>
    <pc:docChg chg="custSel modSld">
      <pc:chgData name="shaik mohammed zaid" userId="e9ab387b4074b8cf" providerId="LiveId" clId="{69C17574-0767-4EC5-B5D9-480F22DAA36B}" dt="2025-05-04T16:39:49.717" v="36" actId="478"/>
      <pc:docMkLst>
        <pc:docMk/>
      </pc:docMkLst>
      <pc:sldChg chg="modSp mod">
        <pc:chgData name="shaik mohammed zaid" userId="e9ab387b4074b8cf" providerId="LiveId" clId="{69C17574-0767-4EC5-B5D9-480F22DAA36B}" dt="2025-05-04T16:39:13.396" v="25" actId="27636"/>
        <pc:sldMkLst>
          <pc:docMk/>
          <pc:sldMk cId="1501776999" sldId="256"/>
        </pc:sldMkLst>
        <pc:spChg chg="mod">
          <ac:chgData name="shaik mohammed zaid" userId="e9ab387b4074b8cf" providerId="LiveId" clId="{69C17574-0767-4EC5-B5D9-480F22DAA36B}" dt="2025-05-04T16:39:13.396" v="25" actId="27636"/>
          <ac:spMkLst>
            <pc:docMk/>
            <pc:sldMk cId="1501776999" sldId="256"/>
            <ac:spMk id="3" creationId="{A8447CC8-5B26-C31A-6E5D-98ED14678F7C}"/>
          </ac:spMkLst>
        </pc:spChg>
      </pc:sldChg>
      <pc:sldChg chg="modSp mod">
        <pc:chgData name="shaik mohammed zaid" userId="e9ab387b4074b8cf" providerId="LiveId" clId="{69C17574-0767-4EC5-B5D9-480F22DAA36B}" dt="2025-05-04T16:39:09.151" v="18" actId="27636"/>
        <pc:sldMkLst>
          <pc:docMk/>
          <pc:sldMk cId="3319974050" sldId="257"/>
        </pc:sldMkLst>
        <pc:spChg chg="mod">
          <ac:chgData name="shaik mohammed zaid" userId="e9ab387b4074b8cf" providerId="LiveId" clId="{69C17574-0767-4EC5-B5D9-480F22DAA36B}" dt="2025-05-04T16:39:09.151" v="18" actId="27636"/>
          <ac:spMkLst>
            <pc:docMk/>
            <pc:sldMk cId="3319974050" sldId="257"/>
            <ac:spMk id="4" creationId="{EBDB0736-EFD2-831D-03F0-A928C21A80CF}"/>
          </ac:spMkLst>
        </pc:spChg>
      </pc:sldChg>
      <pc:sldChg chg="modSp mod">
        <pc:chgData name="shaik mohammed zaid" userId="e9ab387b4074b8cf" providerId="LiveId" clId="{69C17574-0767-4EC5-B5D9-480F22DAA36B}" dt="2025-05-04T16:39:09.151" v="19" actId="27636"/>
        <pc:sldMkLst>
          <pc:docMk/>
          <pc:sldMk cId="529646411" sldId="258"/>
        </pc:sldMkLst>
        <pc:spChg chg="mod">
          <ac:chgData name="shaik mohammed zaid" userId="e9ab387b4074b8cf" providerId="LiveId" clId="{69C17574-0767-4EC5-B5D9-480F22DAA36B}" dt="2025-05-04T16:39:09.151" v="19" actId="27636"/>
          <ac:spMkLst>
            <pc:docMk/>
            <pc:sldMk cId="529646411" sldId="258"/>
            <ac:spMk id="3" creationId="{2F04B606-9C3C-5857-2F2D-5F5645BEE9F0}"/>
          </ac:spMkLst>
        </pc:spChg>
      </pc:sldChg>
      <pc:sldChg chg="modSp mod">
        <pc:chgData name="shaik mohammed zaid" userId="e9ab387b4074b8cf" providerId="LiveId" clId="{69C17574-0767-4EC5-B5D9-480F22DAA36B}" dt="2025-05-04T16:39:13.268" v="24" actId="27636"/>
        <pc:sldMkLst>
          <pc:docMk/>
          <pc:sldMk cId="3154097772" sldId="261"/>
        </pc:sldMkLst>
        <pc:spChg chg="mod">
          <ac:chgData name="shaik mohammed zaid" userId="e9ab387b4074b8cf" providerId="LiveId" clId="{69C17574-0767-4EC5-B5D9-480F22DAA36B}" dt="2025-05-04T16:39:13.268" v="24" actId="27636"/>
          <ac:spMkLst>
            <pc:docMk/>
            <pc:sldMk cId="3154097772" sldId="261"/>
            <ac:spMk id="3" creationId="{473C23A0-B9EB-E6CB-289B-24BE9B301B7E}"/>
          </ac:spMkLst>
        </pc:spChg>
      </pc:sldChg>
      <pc:sldChg chg="modSp mod">
        <pc:chgData name="shaik mohammed zaid" userId="e9ab387b4074b8cf" providerId="LiveId" clId="{69C17574-0767-4EC5-B5D9-480F22DAA36B}" dt="2025-05-04T16:39:09.167" v="21" actId="27636"/>
        <pc:sldMkLst>
          <pc:docMk/>
          <pc:sldMk cId="99322005" sldId="262"/>
        </pc:sldMkLst>
        <pc:spChg chg="mod">
          <ac:chgData name="shaik mohammed zaid" userId="e9ab387b4074b8cf" providerId="LiveId" clId="{69C17574-0767-4EC5-B5D9-480F22DAA36B}" dt="2025-05-04T16:39:09.167" v="21" actId="27636"/>
          <ac:spMkLst>
            <pc:docMk/>
            <pc:sldMk cId="99322005" sldId="262"/>
            <ac:spMk id="3" creationId="{4ED1D3DD-3A8B-4DF6-4B7D-3451E88F843C}"/>
          </ac:spMkLst>
        </pc:spChg>
      </pc:sldChg>
      <pc:sldChg chg="modSp mod">
        <pc:chgData name="shaik mohammed zaid" userId="e9ab387b4074b8cf" providerId="LiveId" clId="{69C17574-0767-4EC5-B5D9-480F22DAA36B}" dt="2025-05-04T16:39:09.183" v="22" actId="27636"/>
        <pc:sldMkLst>
          <pc:docMk/>
          <pc:sldMk cId="1842451579" sldId="267"/>
        </pc:sldMkLst>
        <pc:spChg chg="mod">
          <ac:chgData name="shaik mohammed zaid" userId="e9ab387b4074b8cf" providerId="LiveId" clId="{69C17574-0767-4EC5-B5D9-480F22DAA36B}" dt="2025-05-04T16:39:09.183" v="22" actId="27636"/>
          <ac:spMkLst>
            <pc:docMk/>
            <pc:sldMk cId="1842451579" sldId="267"/>
            <ac:spMk id="3" creationId="{BD09FEF7-2EDB-7568-CE81-11B188D5F4D2}"/>
          </ac:spMkLst>
        </pc:spChg>
      </pc:sldChg>
      <pc:sldChg chg="delSp modSp mod">
        <pc:chgData name="shaik mohammed zaid" userId="e9ab387b4074b8cf" providerId="LiveId" clId="{69C17574-0767-4EC5-B5D9-480F22DAA36B}" dt="2025-05-04T16:39:49.717" v="36" actId="478"/>
        <pc:sldMkLst>
          <pc:docMk/>
          <pc:sldMk cId="993117043" sldId="269"/>
        </pc:sldMkLst>
        <pc:spChg chg="mod">
          <ac:chgData name="shaik mohammed zaid" userId="e9ab387b4074b8cf" providerId="LiveId" clId="{69C17574-0767-4EC5-B5D9-480F22DAA36B}" dt="2025-05-04T16:39:46.398" v="35" actId="20577"/>
          <ac:spMkLst>
            <pc:docMk/>
            <pc:sldMk cId="993117043" sldId="269"/>
            <ac:spMk id="3" creationId="{3C5947F3-CAA8-6BB3-A252-815BE0690A59}"/>
          </ac:spMkLst>
        </pc:spChg>
        <pc:picChg chg="del">
          <ac:chgData name="shaik mohammed zaid" userId="e9ab387b4074b8cf" providerId="LiveId" clId="{69C17574-0767-4EC5-B5D9-480F22DAA36B}" dt="2025-05-04T16:39:49.717" v="36" actId="478"/>
          <ac:picMkLst>
            <pc:docMk/>
            <pc:sldMk cId="993117043" sldId="269"/>
            <ac:picMk id="9" creationId="{287969EA-DE27-C123-1BC9-4548BCCEE70D}"/>
          </ac:picMkLst>
        </pc:picChg>
      </pc:sldChg>
      <pc:sldChg chg="modSp mod">
        <pc:chgData name="shaik mohammed zaid" userId="e9ab387b4074b8cf" providerId="LiveId" clId="{69C17574-0767-4EC5-B5D9-480F22DAA36B}" dt="2025-05-04T16:39:09.088" v="17" actId="27636"/>
        <pc:sldMkLst>
          <pc:docMk/>
          <pc:sldMk cId="645928169" sldId="271"/>
        </pc:sldMkLst>
        <pc:spChg chg="mod">
          <ac:chgData name="shaik mohammed zaid" userId="e9ab387b4074b8cf" providerId="LiveId" clId="{69C17574-0767-4EC5-B5D9-480F22DAA36B}" dt="2025-05-04T16:39:09.088" v="17" actId="27636"/>
          <ac:spMkLst>
            <pc:docMk/>
            <pc:sldMk cId="645928169" sldId="271"/>
            <ac:spMk id="11" creationId="{CBEB2E28-085C-5AA4-C07D-247495626E3A}"/>
          </ac:spMkLst>
        </pc:spChg>
      </pc:sldChg>
    </pc:docChg>
  </pc:docChgLst>
  <pc:docChgLst>
    <pc:chgData name="shaik mohammed zaid" userId="e9ab387b4074b8cf" providerId="LiveId" clId="{3020A530-1125-46DD-9BD2-B1A5AA375DCC}"/>
    <pc:docChg chg="undo custSel modSld">
      <pc:chgData name="shaik mohammed zaid" userId="e9ab387b4074b8cf" providerId="LiveId" clId="{3020A530-1125-46DD-9BD2-B1A5AA375DCC}" dt="2025-04-05T11:39:04.877" v="295" actId="14100"/>
      <pc:docMkLst>
        <pc:docMk/>
      </pc:docMkLst>
      <pc:sldChg chg="addSp delSp modSp mod chgLayout">
        <pc:chgData name="shaik mohammed zaid" userId="e9ab387b4074b8cf" providerId="LiveId" clId="{3020A530-1125-46DD-9BD2-B1A5AA375DCC}" dt="2025-04-05T11:35:36.620" v="257" actId="20577"/>
        <pc:sldMkLst>
          <pc:docMk/>
          <pc:sldMk cId="3319974050" sldId="257"/>
        </pc:sldMkLst>
        <pc:spChg chg="mod ord">
          <ac:chgData name="shaik mohammed zaid" userId="e9ab387b4074b8cf" providerId="LiveId" clId="{3020A530-1125-46DD-9BD2-B1A5AA375DCC}" dt="2025-04-05T11:33:28.795" v="202" actId="1076"/>
          <ac:spMkLst>
            <pc:docMk/>
            <pc:sldMk cId="3319974050" sldId="257"/>
            <ac:spMk id="2" creationId="{63AA8F69-9F4F-BD46-049F-7AA90AFFC21C}"/>
          </ac:spMkLst>
        </pc:spChg>
        <pc:spChg chg="add mod ord">
          <ac:chgData name="shaik mohammed zaid" userId="e9ab387b4074b8cf" providerId="LiveId" clId="{3020A530-1125-46DD-9BD2-B1A5AA375DCC}" dt="2025-04-05T11:35:36.620" v="257" actId="20577"/>
          <ac:spMkLst>
            <pc:docMk/>
            <pc:sldMk cId="3319974050" sldId="257"/>
            <ac:spMk id="4" creationId="{EBDB0736-EFD2-831D-03F0-A928C21A80CF}"/>
          </ac:spMkLst>
        </pc:spChg>
      </pc:sldChg>
      <pc:sldChg chg="modSp mod">
        <pc:chgData name="shaik mohammed zaid" userId="e9ab387b4074b8cf" providerId="LiveId" clId="{3020A530-1125-46DD-9BD2-B1A5AA375DCC}" dt="2025-04-05T11:39:04.877" v="295" actId="14100"/>
        <pc:sldMkLst>
          <pc:docMk/>
          <pc:sldMk cId="529646411" sldId="258"/>
        </pc:sldMkLst>
        <pc:spChg chg="mod">
          <ac:chgData name="shaik mohammed zaid" userId="e9ab387b4074b8cf" providerId="LiveId" clId="{3020A530-1125-46DD-9BD2-B1A5AA375DCC}" dt="2025-04-05T11:37:30.700" v="280" actId="1076"/>
          <ac:spMkLst>
            <pc:docMk/>
            <pc:sldMk cId="529646411" sldId="258"/>
            <ac:spMk id="2" creationId="{7545F847-7089-4E6B-A8A2-C79AD2B2EE19}"/>
          </ac:spMkLst>
        </pc:spChg>
        <pc:spChg chg="mod">
          <ac:chgData name="shaik mohammed zaid" userId="e9ab387b4074b8cf" providerId="LiveId" clId="{3020A530-1125-46DD-9BD2-B1A5AA375DCC}" dt="2025-04-05T11:39:04.877" v="295" actId="14100"/>
          <ac:spMkLst>
            <pc:docMk/>
            <pc:sldMk cId="529646411" sldId="258"/>
            <ac:spMk id="3" creationId="{2F04B606-9C3C-5857-2F2D-5F5645BEE9F0}"/>
          </ac:spMkLst>
        </pc:spChg>
      </pc:sldChg>
      <pc:sldChg chg="modSp mod">
        <pc:chgData name="shaik mohammed zaid" userId="e9ab387b4074b8cf" providerId="LiveId" clId="{3020A530-1125-46DD-9BD2-B1A5AA375DCC}" dt="2025-04-05T11:25:42.443" v="27" actId="1076"/>
        <pc:sldMkLst>
          <pc:docMk/>
          <pc:sldMk cId="645928169" sldId="271"/>
        </pc:sldMkLst>
        <pc:spChg chg="mod">
          <ac:chgData name="shaik mohammed zaid" userId="e9ab387b4074b8cf" providerId="LiveId" clId="{3020A530-1125-46DD-9BD2-B1A5AA375DCC}" dt="2025-04-05T11:25:37.351" v="26" actId="1076"/>
          <ac:spMkLst>
            <pc:docMk/>
            <pc:sldMk cId="645928169" sldId="271"/>
            <ac:spMk id="2" creationId="{D23B5762-1BDF-CDEA-FA8B-3871E10F1A46}"/>
          </ac:spMkLst>
        </pc:spChg>
        <pc:spChg chg="mod">
          <ac:chgData name="shaik mohammed zaid" userId="e9ab387b4074b8cf" providerId="LiveId" clId="{3020A530-1125-46DD-9BD2-B1A5AA375DCC}" dt="2025-04-05T11:25:42.443" v="27" actId="1076"/>
          <ac:spMkLst>
            <pc:docMk/>
            <pc:sldMk cId="645928169" sldId="271"/>
            <ac:spMk id="11" creationId="{CBEB2E28-085C-5AA4-C07D-247495626E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119640-E5E4-436D-AA31-44A093C2DD39}"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19ABF-12DF-4F2D-BE4C-1BD37FA4D779}" type="slidenum">
              <a:rPr lang="en-IN" smtClean="0"/>
              <a:t>‹#›</a:t>
            </a:fld>
            <a:endParaRPr lang="en-IN"/>
          </a:p>
        </p:txBody>
      </p:sp>
    </p:spTree>
    <p:extLst>
      <p:ext uri="{BB962C8B-B14F-4D97-AF65-F5344CB8AC3E}">
        <p14:creationId xmlns:p14="http://schemas.microsoft.com/office/powerpoint/2010/main" val="9732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B19ABF-12DF-4F2D-BE4C-1BD37FA4D779}" type="slidenum">
              <a:rPr lang="en-IN" smtClean="0"/>
              <a:t>11</a:t>
            </a:fld>
            <a:endParaRPr lang="en-IN"/>
          </a:p>
        </p:txBody>
      </p:sp>
    </p:spTree>
    <p:extLst>
      <p:ext uri="{BB962C8B-B14F-4D97-AF65-F5344CB8AC3E}">
        <p14:creationId xmlns:p14="http://schemas.microsoft.com/office/powerpoint/2010/main" val="157975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638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738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053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2678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2972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116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7810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381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786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426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15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35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71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966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70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05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71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5/4/2025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06839"/>
      </p:ext>
    </p:extLst>
  </p:cSld>
  <p:clrMap bg1="dk1" tx1="lt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D07A-1B4A-F331-AA7F-71950C1E870B}"/>
              </a:ext>
            </a:extLst>
          </p:cNvPr>
          <p:cNvSpPr>
            <a:spLocks noGrp="1"/>
          </p:cNvSpPr>
          <p:nvPr>
            <p:ph type="ctrTitle"/>
          </p:nvPr>
        </p:nvSpPr>
        <p:spPr>
          <a:xfrm>
            <a:off x="1828800" y="0"/>
            <a:ext cx="8563898" cy="1651819"/>
          </a:xfrm>
        </p:spPr>
        <p:txBody>
          <a:bodyPr>
            <a:norm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Super mart grocery sales analysis Report</a:t>
            </a:r>
            <a:endParaRPr lang="en-IN" sz="3500" b="1" dirty="0"/>
          </a:p>
        </p:txBody>
      </p:sp>
      <p:sp>
        <p:nvSpPr>
          <p:cNvPr id="3" name="Subtitle 2">
            <a:extLst>
              <a:ext uri="{FF2B5EF4-FFF2-40B4-BE49-F238E27FC236}">
                <a16:creationId xmlns:a16="http://schemas.microsoft.com/office/drawing/2014/main" id="{A8447CC8-5B26-C31A-6E5D-98ED14678F7C}"/>
              </a:ext>
            </a:extLst>
          </p:cNvPr>
          <p:cNvSpPr>
            <a:spLocks noGrp="1"/>
          </p:cNvSpPr>
          <p:nvPr>
            <p:ph type="subTitle" idx="1"/>
          </p:nvPr>
        </p:nvSpPr>
        <p:spPr>
          <a:xfrm>
            <a:off x="1687904" y="2320412"/>
            <a:ext cx="9550367" cy="4159045"/>
          </a:xfrm>
        </p:spPr>
        <p:txBody>
          <a:bodyPr>
            <a:normAutofit fontScale="25000" lnSpcReduction="20000"/>
          </a:bodyPr>
          <a:lstStyle/>
          <a:p>
            <a:pPr marL="0" indent="0" algn="just">
              <a:buNone/>
            </a:pPr>
            <a:r>
              <a:rPr lang="en-US" sz="8000" cap="none" dirty="0">
                <a:solidFill>
                  <a:schemeClr val="tx1"/>
                </a:solidFill>
                <a:latin typeface="Times New Roman" panose="02020603050405020304" pitchFamily="18" charset="0"/>
                <a:cs typeface="Times New Roman" panose="02020603050405020304" pitchFamily="18" charset="0"/>
              </a:rPr>
              <a:t>The Performance Of Super Mart’s Grocery Sales Is Influenced By Factors Such As Customer Demand, Seasonal Trends, Promotional Campaigns, Product Availability, And Pricing Strategies. Analyzing These Elements Is Critical For Optimizing Inventory Management, Refining Marketing Efforts, And Maximizing Revenue. This Project Evaluates Sales Data From 2019 To 2023, Focusing On Trends Like Monthly Revenue Fluctuations, Top-performing Product Categories, Regional Sales Contributions, And Customer Purchasing Behavior. Using Excel For Data Organization And Visualization, We Developed Dashboards, Bar Charts, And Heatmaps To Uncover Actionable Insights. These Tools Help Stakeholders Identify Growth Opportunities, Streamline Operations, And Enhance Customer Satisfaction In A Competitive Retail Landscape</a:t>
            </a:r>
            <a:r>
              <a:rPr lang="en-US" sz="8000" cap="none" dirty="0">
                <a:latin typeface="Times New Roman" panose="02020603050405020304" pitchFamily="18" charset="0"/>
                <a:cs typeface="Times New Roman" panose="02020603050405020304" pitchFamily="18" charset="0"/>
              </a:rPr>
              <a:t>.</a:t>
            </a:r>
            <a:endParaRPr lang="en-US" sz="8000" cap="none"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8800" b="1" cap="none" dirty="0">
                <a:solidFill>
                  <a:schemeClr val="bg1"/>
                </a:solidFill>
                <a:latin typeface="Times New Roman" panose="02020603050405020304" pitchFamily="18" charset="0"/>
                <a:cs typeface="Times New Roman" panose="02020603050405020304" pitchFamily="18" charset="0"/>
              </a:rPr>
              <a:t>  -- by Shaik Naveed</a:t>
            </a:r>
            <a:endParaRPr lang="en-IN" dirty="0"/>
          </a:p>
        </p:txBody>
      </p:sp>
    </p:spTree>
    <p:extLst>
      <p:ext uri="{BB962C8B-B14F-4D97-AF65-F5344CB8AC3E}">
        <p14:creationId xmlns:p14="http://schemas.microsoft.com/office/powerpoint/2010/main" val="1501776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D426-40E6-DBA6-7CDB-D279342E491A}"/>
              </a:ext>
            </a:extLst>
          </p:cNvPr>
          <p:cNvSpPr>
            <a:spLocks noGrp="1"/>
          </p:cNvSpPr>
          <p:nvPr>
            <p:ph type="title"/>
          </p:nvPr>
        </p:nvSpPr>
        <p:spPr>
          <a:xfrm>
            <a:off x="777241" y="0"/>
            <a:ext cx="10131425" cy="1456267"/>
          </a:xfrm>
        </p:spPr>
        <p:txBody>
          <a:bodyPr/>
          <a:lstStyle/>
          <a:p>
            <a:pPr algn="ctr"/>
            <a:r>
              <a:rPr lang="en-IN" sz="3600" b="1" dirty="0">
                <a:solidFill>
                  <a:schemeClr val="bg1"/>
                </a:solidFill>
                <a:latin typeface="Times New Roman" panose="02020603050405020304" pitchFamily="18" charset="0"/>
                <a:cs typeface="Times New Roman" panose="02020603050405020304" pitchFamily="18" charset="0"/>
              </a:rPr>
              <a:t>Dashboard 3</a:t>
            </a:r>
            <a:endParaRPr lang="en-IN" dirty="0"/>
          </a:p>
        </p:txBody>
      </p:sp>
      <p:sp>
        <p:nvSpPr>
          <p:cNvPr id="3" name="Content Placeholder 2">
            <a:extLst>
              <a:ext uri="{FF2B5EF4-FFF2-40B4-BE49-F238E27FC236}">
                <a16:creationId xmlns:a16="http://schemas.microsoft.com/office/drawing/2014/main" id="{F9602676-4383-969B-D76E-F96F4AF9267D}"/>
              </a:ext>
            </a:extLst>
          </p:cNvPr>
          <p:cNvSpPr>
            <a:spLocks noGrp="1"/>
          </p:cNvSpPr>
          <p:nvPr>
            <p:ph idx="1"/>
          </p:nvPr>
        </p:nvSpPr>
        <p:spPr>
          <a:xfrm>
            <a:off x="777240" y="1156547"/>
            <a:ext cx="10131425" cy="3649133"/>
          </a:xfrm>
        </p:spPr>
        <p:txBody>
          <a:bodyPr/>
          <a:lstStyle/>
          <a:p>
            <a:pPr marL="0" indent="0">
              <a:buNone/>
            </a:pPr>
            <a:r>
              <a:rPr lang="en-IN" sz="2000" dirty="0">
                <a:latin typeface="Times New Roman" panose="02020603050405020304" pitchFamily="18" charset="0"/>
                <a:cs typeface="Times New Roman" panose="02020603050405020304" pitchFamily="18" charset="0"/>
              </a:rPr>
              <a:t>Discount &amp; Profit Analysis Dashboard</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Arrow: Bent 3">
            <a:extLst>
              <a:ext uri="{FF2B5EF4-FFF2-40B4-BE49-F238E27FC236}">
                <a16:creationId xmlns:a16="http://schemas.microsoft.com/office/drawing/2014/main" id="{AFAD5248-DB27-F275-81B3-EBB433607DDC}"/>
              </a:ext>
            </a:extLst>
          </p:cNvPr>
          <p:cNvSpPr/>
          <p:nvPr/>
        </p:nvSpPr>
        <p:spPr>
          <a:xfrm rot="5400000">
            <a:off x="5249464" y="1339498"/>
            <a:ext cx="395435" cy="791540"/>
          </a:xfrm>
          <a:prstGeom prst="bentArrow">
            <a:avLst>
              <a:gd name="adj1" fmla="val 24999"/>
              <a:gd name="adj2" fmla="val 2500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6" name="Picture 5">
            <a:extLst>
              <a:ext uri="{FF2B5EF4-FFF2-40B4-BE49-F238E27FC236}">
                <a16:creationId xmlns:a16="http://schemas.microsoft.com/office/drawing/2014/main" id="{6B4EFEEB-7F64-0461-E37A-C439CD63259D}"/>
              </a:ext>
            </a:extLst>
          </p:cNvPr>
          <p:cNvPicPr>
            <a:picLocks noChangeAspect="1"/>
          </p:cNvPicPr>
          <p:nvPr/>
        </p:nvPicPr>
        <p:blipFill>
          <a:blip r:embed="rId2"/>
          <a:stretch>
            <a:fillRect/>
          </a:stretch>
        </p:blipFill>
        <p:spPr>
          <a:xfrm>
            <a:off x="1499546" y="2014268"/>
            <a:ext cx="9192908" cy="4650691"/>
          </a:xfrm>
          <a:prstGeom prst="rect">
            <a:avLst/>
          </a:prstGeom>
        </p:spPr>
      </p:pic>
    </p:spTree>
    <p:extLst>
      <p:ext uri="{BB962C8B-B14F-4D97-AF65-F5344CB8AC3E}">
        <p14:creationId xmlns:p14="http://schemas.microsoft.com/office/powerpoint/2010/main" val="422947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959A-6472-5E58-C72E-5909DD99B8CE}"/>
              </a:ext>
            </a:extLst>
          </p:cNvPr>
          <p:cNvSpPr>
            <a:spLocks noGrp="1"/>
          </p:cNvSpPr>
          <p:nvPr>
            <p:ph type="title"/>
          </p:nvPr>
        </p:nvSpPr>
        <p:spPr>
          <a:xfrm>
            <a:off x="685801" y="0"/>
            <a:ext cx="10131425" cy="1456267"/>
          </a:xfrm>
        </p:spPr>
        <p:txBody>
          <a:bodyPr/>
          <a:lstStyle/>
          <a:p>
            <a:pPr algn="ctr"/>
            <a:r>
              <a:rPr lang="en-IN" sz="3600" b="1" dirty="0">
                <a:solidFill>
                  <a:schemeClr val="bg1"/>
                </a:solidFill>
                <a:latin typeface="Times New Roman" panose="02020603050405020304" pitchFamily="18" charset="0"/>
                <a:cs typeface="Times New Roman" panose="02020603050405020304" pitchFamily="18" charset="0"/>
              </a:rPr>
              <a:t>Dashboard 4</a:t>
            </a:r>
            <a:endParaRPr lang="en-IN" dirty="0"/>
          </a:p>
        </p:txBody>
      </p:sp>
      <p:sp>
        <p:nvSpPr>
          <p:cNvPr id="3" name="Content Placeholder 2">
            <a:extLst>
              <a:ext uri="{FF2B5EF4-FFF2-40B4-BE49-F238E27FC236}">
                <a16:creationId xmlns:a16="http://schemas.microsoft.com/office/drawing/2014/main" id="{391BD7AC-4E70-2C26-F06A-96E38E5753B3}"/>
              </a:ext>
            </a:extLst>
          </p:cNvPr>
          <p:cNvSpPr>
            <a:spLocks noGrp="1"/>
          </p:cNvSpPr>
          <p:nvPr>
            <p:ph idx="1"/>
          </p:nvPr>
        </p:nvSpPr>
        <p:spPr>
          <a:xfrm>
            <a:off x="787401" y="1156547"/>
            <a:ext cx="10347959" cy="4360333"/>
          </a:xfrm>
        </p:spPr>
        <p:txBody>
          <a:bodyPr/>
          <a:lstStyle/>
          <a:p>
            <a:pPr marL="0" indent="0">
              <a:buNone/>
            </a:pPr>
            <a:r>
              <a:rPr lang="en-IN" sz="2000" dirty="0">
                <a:latin typeface="Times New Roman" panose="02020603050405020304" pitchFamily="18" charset="0"/>
                <a:cs typeface="Times New Roman" panose="02020603050405020304" pitchFamily="18" charset="0"/>
              </a:rPr>
              <a:t>Customers Insight Dashboard</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895E6470-7A9C-9BD5-59BD-ED82CC328D07}"/>
              </a:ext>
            </a:extLst>
          </p:cNvPr>
          <p:cNvPicPr>
            <a:picLocks noChangeAspect="1"/>
          </p:cNvPicPr>
          <p:nvPr/>
        </p:nvPicPr>
        <p:blipFill>
          <a:blip r:embed="rId3"/>
          <a:stretch>
            <a:fillRect/>
          </a:stretch>
        </p:blipFill>
        <p:spPr>
          <a:xfrm>
            <a:off x="1614792" y="1777999"/>
            <a:ext cx="9202434" cy="4895427"/>
          </a:xfrm>
          <a:prstGeom prst="rect">
            <a:avLst/>
          </a:prstGeom>
        </p:spPr>
      </p:pic>
      <p:sp>
        <p:nvSpPr>
          <p:cNvPr id="8" name="Arrow: Bent 7">
            <a:extLst>
              <a:ext uri="{FF2B5EF4-FFF2-40B4-BE49-F238E27FC236}">
                <a16:creationId xmlns:a16="http://schemas.microsoft.com/office/drawing/2014/main" id="{69EE535C-FAC2-2C6A-93C9-43A693C8C946}"/>
              </a:ext>
            </a:extLst>
          </p:cNvPr>
          <p:cNvSpPr/>
          <p:nvPr/>
        </p:nvSpPr>
        <p:spPr>
          <a:xfrm rot="5400000">
            <a:off x="4716780" y="1069342"/>
            <a:ext cx="482599" cy="934720"/>
          </a:xfrm>
          <a:prstGeom prst="bentArrow">
            <a:avLst>
              <a:gd name="adj1" fmla="val 24999"/>
              <a:gd name="adj2" fmla="val 2500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423140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D540-98C6-06DC-2764-64F2237A3201}"/>
              </a:ext>
            </a:extLst>
          </p:cNvPr>
          <p:cNvSpPr>
            <a:spLocks noGrp="1"/>
          </p:cNvSpPr>
          <p:nvPr>
            <p:ph type="title"/>
          </p:nvPr>
        </p:nvSpPr>
        <p:spPr>
          <a:xfrm>
            <a:off x="685800" y="0"/>
            <a:ext cx="10131425" cy="1456267"/>
          </a:xfrm>
        </p:spPr>
        <p:txBody>
          <a:bodyPr>
            <a:normAutofit/>
          </a:bodyPr>
          <a:lstStyle/>
          <a:p>
            <a:pPr algn="ctr"/>
            <a:r>
              <a:rPr lang="en-IN" sz="3700" b="1" dirty="0">
                <a:solidFill>
                  <a:schemeClr val="bg1"/>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BD09FEF7-2EDB-7568-CE81-11B188D5F4D2}"/>
              </a:ext>
            </a:extLst>
          </p:cNvPr>
          <p:cNvSpPr>
            <a:spLocks noGrp="1"/>
          </p:cNvSpPr>
          <p:nvPr>
            <p:ph idx="1"/>
          </p:nvPr>
        </p:nvSpPr>
        <p:spPr>
          <a:xfrm>
            <a:off x="685800" y="1004147"/>
            <a:ext cx="10131425" cy="5427133"/>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 developed an interactive Power BI dashboard to analyze Super Mart’s sales data, which included information such as Order ID, Customer Name, Product Category and Sub-Category, City, Region, Order Date, Sales, Discount, and Profit.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objective was to uncover business insights by evaluating sales performance over time, identifying top-performing categories, regions, and customers, and understanding the impact of discounts on overall profitability.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Power BI, I created key performance indicators (KPIs) such as Total Sales, Total Profit, Profit Margin, and YoY Sales Growth with DAX measures. Visualizations included line charts for sales trends, bar charts for category-wise analysis, maps for regional performance, and scatter plots to assess the relationship between discounts and profit.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report featured interactive slicers, drill-through capabilities, and filters to allow users to explore the data dynamically.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dashboard empowered decision-makers with actionable insights and helped optimize sales strategy based on data-driven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45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85A5-B6C5-B1F9-3B8C-86F414E136CD}"/>
              </a:ext>
            </a:extLst>
          </p:cNvPr>
          <p:cNvSpPr>
            <a:spLocks noGrp="1"/>
          </p:cNvSpPr>
          <p:nvPr>
            <p:ph type="title"/>
          </p:nvPr>
        </p:nvSpPr>
        <p:spPr>
          <a:xfrm>
            <a:off x="452120" y="1669627"/>
            <a:ext cx="10131425" cy="1456267"/>
          </a:xfrm>
        </p:spPr>
        <p:txBody>
          <a:bodyPr>
            <a:normAutofit/>
          </a:bodyPr>
          <a:lstStyle/>
          <a:p>
            <a:pPr algn="ctr"/>
            <a:r>
              <a:rPr lang="en-IN" sz="4500" b="1" dirty="0">
                <a:latin typeface="Times New Roman" panose="02020603050405020304" pitchFamily="18" charset="0"/>
                <a:cs typeface="Times New Roman" panose="02020603050405020304" pitchFamily="18" charset="0"/>
              </a:rPr>
              <a:t>Thank you</a:t>
            </a:r>
            <a:endParaRPr lang="en-IN" sz="4500" dirty="0"/>
          </a:p>
        </p:txBody>
      </p:sp>
      <p:sp>
        <p:nvSpPr>
          <p:cNvPr id="3" name="Content Placeholder 2">
            <a:extLst>
              <a:ext uri="{FF2B5EF4-FFF2-40B4-BE49-F238E27FC236}">
                <a16:creationId xmlns:a16="http://schemas.microsoft.com/office/drawing/2014/main" id="{3C5947F3-CAA8-6BB3-A252-815BE0690A59}"/>
              </a:ext>
            </a:extLst>
          </p:cNvPr>
          <p:cNvSpPr>
            <a:spLocks noGrp="1"/>
          </p:cNvSpPr>
          <p:nvPr>
            <p:ph idx="1"/>
          </p:nvPr>
        </p:nvSpPr>
        <p:spPr>
          <a:xfrm>
            <a:off x="838201" y="3125894"/>
            <a:ext cx="10131425" cy="3649133"/>
          </a:xfrm>
        </p:spPr>
        <p:txBody>
          <a:bodyPr/>
          <a:lstStyle/>
          <a:p>
            <a:pPr marL="0" indent="0" algn="ctr">
              <a:buNone/>
            </a:pPr>
            <a:r>
              <a:rPr lang="en-IN" sz="2000" b="1"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 By Shaik Naveed</a:t>
            </a:r>
          </a:p>
          <a:p>
            <a:pPr marL="0" indent="0" algn="ctr">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99311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5762-1BDF-CDEA-FA8B-3871E10F1A46}"/>
              </a:ext>
            </a:extLst>
          </p:cNvPr>
          <p:cNvSpPr>
            <a:spLocks noGrp="1"/>
          </p:cNvSpPr>
          <p:nvPr>
            <p:ph type="title"/>
          </p:nvPr>
        </p:nvSpPr>
        <p:spPr>
          <a:xfrm>
            <a:off x="725130" y="176981"/>
            <a:ext cx="10131425" cy="1456267"/>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Project overview</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CBEB2E28-085C-5AA4-C07D-247495626E3A}"/>
              </a:ext>
            </a:extLst>
          </p:cNvPr>
          <p:cNvSpPr>
            <a:spLocks noGrp="1"/>
          </p:cNvSpPr>
          <p:nvPr>
            <p:ph idx="1"/>
          </p:nvPr>
        </p:nvSpPr>
        <p:spPr>
          <a:xfrm>
            <a:off x="1030287" y="2124861"/>
            <a:ext cx="10131425" cy="384441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involves analyzing the sales performance of a fictional Super Mart company using Power BI. The dataset includes details such as customer orders, categories, regions, discounts, profits, and more. The goal is to uncover key business insights through interactive dashboards and visualizations that help stakeholders understand performance across regions, customer segments, and product categories.</a:t>
            </a:r>
          </a:p>
          <a:p>
            <a:pPr marL="0" indent="0" algn="just">
              <a:buNone/>
            </a:pPr>
            <a:r>
              <a:rPr lang="en-US" sz="2000" dirty="0">
                <a:latin typeface="Times New Roman" panose="02020603050405020304" pitchFamily="18" charset="0"/>
                <a:cs typeface="Times New Roman" panose="02020603050405020304" pitchFamily="18" charset="0"/>
              </a:rPr>
              <a:t>Key objectives: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Track overall sales, profit, and discount trends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Identify top-performing categories, cities, and customers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Analyze the impact of discounts on profitability</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Monitor sales over time for business forecasting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9281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8F69-9F4F-BD46-049F-7AA90AFFC21C}"/>
              </a:ext>
            </a:extLst>
          </p:cNvPr>
          <p:cNvSpPr>
            <a:spLocks noGrp="1"/>
          </p:cNvSpPr>
          <p:nvPr>
            <p:ph type="title"/>
          </p:nvPr>
        </p:nvSpPr>
        <p:spPr>
          <a:xfrm>
            <a:off x="715298" y="157316"/>
            <a:ext cx="10131425" cy="1456267"/>
          </a:xfrm>
        </p:spPr>
        <p:txBody>
          <a:bodyPr>
            <a:normAutofit/>
          </a:bodyPr>
          <a:lstStyle/>
          <a:p>
            <a:pPr algn="ctr"/>
            <a:r>
              <a:rPr lang="en-US" sz="3700" dirty="0">
                <a:solidFill>
                  <a:schemeClr val="bg1"/>
                </a:solidFill>
                <a:latin typeface="Times New Roman" panose="02020603050405020304" pitchFamily="18" charset="0"/>
                <a:cs typeface="Times New Roman" panose="02020603050405020304" pitchFamily="18" charset="0"/>
              </a:rPr>
              <a:t>Technologies used</a:t>
            </a:r>
            <a:endParaRPr lang="en-IN" sz="3700" dirty="0">
              <a:solidFill>
                <a:schemeClr val="bg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BDB0736-EFD2-831D-03F0-A928C21A80CF}"/>
              </a:ext>
            </a:extLst>
          </p:cNvPr>
          <p:cNvSpPr>
            <a:spLocks noGrp="1"/>
          </p:cNvSpPr>
          <p:nvPr>
            <p:ph idx="1"/>
          </p:nvPr>
        </p:nvSpPr>
        <p:spPr>
          <a:xfrm>
            <a:off x="902111" y="1453809"/>
            <a:ext cx="10131425" cy="3649133"/>
          </a:xfrm>
        </p:spPr>
        <p:txBody>
          <a:bodyPr>
            <a:normAutofit/>
          </a:bodyPr>
          <a:lstStyle/>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Microsoft Excel / CSV: </a:t>
            </a:r>
          </a:p>
          <a:p>
            <a:pPr marL="0" indent="0">
              <a:buNone/>
            </a:pPr>
            <a:r>
              <a:rPr lang="en-IN" sz="2000" dirty="0">
                <a:latin typeface="Times New Roman" panose="02020603050405020304" pitchFamily="18" charset="0"/>
                <a:cs typeface="Times New Roman" panose="02020603050405020304" pitchFamily="18" charset="0"/>
              </a:rPr>
              <a:t>             Source of raw data (Super Mart Sales data).</a:t>
            </a:r>
          </a:p>
          <a:p>
            <a:pPr marL="0" indent="0">
              <a:buNone/>
            </a:pPr>
            <a:r>
              <a:rPr lang="en-IN" sz="2000" dirty="0">
                <a:latin typeface="Times New Roman" panose="02020603050405020304" pitchFamily="18" charset="0"/>
                <a:cs typeface="Times New Roman" panose="02020603050405020304" pitchFamily="18" charset="0"/>
              </a:rPr>
              <a:t>2.   Microsoft Power BI: </a:t>
            </a:r>
          </a:p>
          <a:p>
            <a:pPr marL="0" indent="0">
              <a:buNone/>
            </a:pPr>
            <a:r>
              <a:rPr lang="en-IN" sz="2000" dirty="0">
                <a:latin typeface="Times New Roman" panose="02020603050405020304" pitchFamily="18" charset="0"/>
                <a:cs typeface="Times New Roman" panose="02020603050405020304" pitchFamily="18" charset="0"/>
              </a:rPr>
              <a:t>              For data modelling, DAX calculations, and creating visual dashboards.</a:t>
            </a:r>
          </a:p>
          <a:p>
            <a:pPr marL="0" indent="0">
              <a:buNone/>
            </a:pPr>
            <a:r>
              <a:rPr lang="en-IN" sz="2000" dirty="0">
                <a:latin typeface="Times New Roman" panose="02020603050405020304" pitchFamily="18" charset="0"/>
                <a:cs typeface="Times New Roman" panose="02020603050405020304" pitchFamily="18" charset="0"/>
              </a:rPr>
              <a:t>3.   DAX (Data Analysis Expressions):</a:t>
            </a:r>
          </a:p>
          <a:p>
            <a:pPr marL="0" indent="0">
              <a:buNone/>
            </a:pPr>
            <a:r>
              <a:rPr lang="en-IN" sz="2000" dirty="0">
                <a:latin typeface="Times New Roman" panose="02020603050405020304" pitchFamily="18" charset="0"/>
                <a:cs typeface="Times New Roman" panose="02020603050405020304" pitchFamily="18" charset="0"/>
              </a:rPr>
              <a:t>              Used for creating custom KPIs and metrics.</a:t>
            </a:r>
          </a:p>
          <a:p>
            <a:pPr marL="0" indent="0">
              <a:buNone/>
            </a:pPr>
            <a:r>
              <a:rPr lang="en-IN" sz="2000" dirty="0">
                <a:latin typeface="Times New Roman" panose="02020603050405020304" pitchFamily="18" charset="0"/>
                <a:cs typeface="Times New Roman" panose="02020603050405020304" pitchFamily="18" charset="0"/>
              </a:rPr>
              <a:t>4.   Power Query: </a:t>
            </a:r>
          </a:p>
          <a:p>
            <a:pPr marL="0" indent="0">
              <a:buNone/>
            </a:pPr>
            <a:r>
              <a:rPr lang="en-IN" sz="2000" dirty="0">
                <a:latin typeface="Times New Roman" panose="02020603050405020304" pitchFamily="18" charset="0"/>
                <a:cs typeface="Times New Roman" panose="02020603050405020304" pitchFamily="18" charset="0"/>
              </a:rPr>
              <a:t>              For data transformation and cleaning.</a:t>
            </a:r>
          </a:p>
        </p:txBody>
      </p:sp>
    </p:spTree>
    <p:extLst>
      <p:ext uri="{BB962C8B-B14F-4D97-AF65-F5344CB8AC3E}">
        <p14:creationId xmlns:p14="http://schemas.microsoft.com/office/powerpoint/2010/main" val="3319974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F847-7089-4E6B-A8A2-C79AD2B2EE19}"/>
              </a:ext>
            </a:extLst>
          </p:cNvPr>
          <p:cNvSpPr>
            <a:spLocks noGrp="1"/>
          </p:cNvSpPr>
          <p:nvPr>
            <p:ph type="title"/>
          </p:nvPr>
        </p:nvSpPr>
        <p:spPr>
          <a:xfrm>
            <a:off x="685800" y="117987"/>
            <a:ext cx="10131425" cy="1456267"/>
          </a:xfrm>
        </p:spPr>
        <p:txBody>
          <a:bodyPr>
            <a:normAutofit/>
          </a:bodyPr>
          <a:lstStyle/>
          <a:p>
            <a:pPr algn="ctr"/>
            <a:r>
              <a:rPr lang="en-US" sz="3700" dirty="0">
                <a:solidFill>
                  <a:schemeClr val="bg1"/>
                </a:solidFill>
                <a:latin typeface="Times New Roman" panose="02020603050405020304" pitchFamily="18" charset="0"/>
                <a:cs typeface="Times New Roman" panose="02020603050405020304" pitchFamily="18" charset="0"/>
              </a:rPr>
              <a:t>Problem statement</a:t>
            </a:r>
            <a:endParaRPr lang="en-IN" sz="37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04B606-9C3C-5857-2F2D-5F5645BEE9F0}"/>
              </a:ext>
            </a:extLst>
          </p:cNvPr>
          <p:cNvSpPr>
            <a:spLocks noGrp="1"/>
          </p:cNvSpPr>
          <p:nvPr>
            <p:ph idx="1"/>
          </p:nvPr>
        </p:nvSpPr>
        <p:spPr>
          <a:xfrm>
            <a:off x="776748" y="1473474"/>
            <a:ext cx="9922491" cy="3649133"/>
          </a:xfrm>
        </p:spPr>
        <p:txBody>
          <a:bodyPr>
            <a:normAutofit/>
          </a:bodyPr>
          <a:lstStyle/>
          <a:p>
            <a:pPr algn="just"/>
            <a:r>
              <a:rPr lang="en-US" dirty="0"/>
              <a:t>Su</a:t>
            </a:r>
            <a:r>
              <a:rPr lang="en-US" sz="2000" dirty="0">
                <a:latin typeface="Times New Roman" panose="02020603050405020304" pitchFamily="18" charset="0"/>
                <a:cs typeface="Times New Roman" panose="02020603050405020304" pitchFamily="18" charset="0"/>
              </a:rPr>
              <a:t>per Mart, a large retail grocery store, accumulates a significant amount of sales data from various product categories, stores, and customer segments. </a:t>
            </a:r>
          </a:p>
          <a:p>
            <a:pPr algn="just"/>
            <a:r>
              <a:rPr lang="en-US" sz="2000" dirty="0">
                <a:latin typeface="Times New Roman" panose="02020603050405020304" pitchFamily="18" charset="0"/>
                <a:cs typeface="Times New Roman" panose="02020603050405020304" pitchFamily="18" charset="0"/>
              </a:rPr>
              <a:t>However, without proper analysis, this data remains underutilized. The objective of this project is to analyze the historical sales data to uncover key trends, identify top-performing products and categories, detect sales seasonality, and understand customer purchasing behavior. </a:t>
            </a:r>
          </a:p>
          <a:p>
            <a:pPr algn="just"/>
            <a:r>
              <a:rPr lang="en-US" sz="2000" dirty="0">
                <a:latin typeface="Times New Roman" panose="02020603050405020304" pitchFamily="18" charset="0"/>
                <a:cs typeface="Times New Roman" panose="02020603050405020304" pitchFamily="18" charset="0"/>
              </a:rPr>
              <a:t>This analysis aims to provide actionable insights to improve inventory management, optimize product placement, and enhance overall business strategies. </a:t>
            </a:r>
          </a:p>
          <a:p>
            <a:pPr algn="just"/>
            <a:r>
              <a:rPr lang="en-US" sz="2000" dirty="0">
                <a:latin typeface="Times New Roman" panose="02020603050405020304" pitchFamily="18" charset="0"/>
                <a:cs typeface="Times New Roman" panose="02020603050405020304" pitchFamily="18" charset="0"/>
              </a:rPr>
              <a:t>The final deliverables include visual dashboards and summary reports to assist management in data-driven decision-making.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64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8A43-29E5-CDDA-0E7D-E3368F7CF80B}"/>
              </a:ext>
            </a:extLst>
          </p:cNvPr>
          <p:cNvSpPr>
            <a:spLocks noGrp="1"/>
          </p:cNvSpPr>
          <p:nvPr>
            <p:ph type="title"/>
          </p:nvPr>
        </p:nvSpPr>
        <p:spPr>
          <a:xfrm>
            <a:off x="1111045" y="0"/>
            <a:ext cx="9735678" cy="1456267"/>
          </a:xfrm>
        </p:spPr>
        <p:txBody>
          <a:bodyPr>
            <a:normAutofit/>
          </a:bodyPr>
          <a:lstStyle/>
          <a:p>
            <a:r>
              <a:rPr lang="en-US" sz="3000" dirty="0">
                <a:solidFill>
                  <a:schemeClr val="bg1"/>
                </a:solidFill>
                <a:latin typeface="Times New Roman" panose="02020603050405020304" pitchFamily="18" charset="0"/>
                <a:cs typeface="Times New Roman" panose="02020603050405020304" pitchFamily="18" charset="0"/>
              </a:rPr>
              <a:t>Data transformation in power query editor</a:t>
            </a:r>
            <a:endParaRPr lang="en-IN" sz="30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3D070F7-DF8A-21F0-AF10-C395476B8E1A}"/>
              </a:ext>
            </a:extLst>
          </p:cNvPr>
          <p:cNvSpPr>
            <a:spLocks noGrp="1"/>
          </p:cNvSpPr>
          <p:nvPr>
            <p:ph idx="1"/>
          </p:nvPr>
        </p:nvSpPr>
        <p:spPr>
          <a:xfrm>
            <a:off x="913171" y="1081548"/>
            <a:ext cx="10131425" cy="5102942"/>
          </a:xfrm>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Calculated Columns:</a:t>
            </a:r>
          </a:p>
          <a:p>
            <a:pPr marL="0" indent="0">
              <a:buNone/>
            </a:pPr>
            <a:r>
              <a:rPr lang="en-US" sz="2000" dirty="0">
                <a:latin typeface="Times New Roman" panose="02020603050405020304" pitchFamily="18" charset="0"/>
                <a:cs typeface="Times New Roman" panose="02020603050405020304" pitchFamily="18" charset="0"/>
              </a:rPr>
              <a:t>        1. Quarter</a:t>
            </a:r>
          </a:p>
          <a:p>
            <a:pPr marL="0" indent="0">
              <a:buNone/>
            </a:pPr>
            <a:r>
              <a:rPr lang="en-US" sz="2000" dirty="0">
                <a:latin typeface="Times New Roman" panose="02020603050405020304" pitchFamily="18" charset="0"/>
                <a:cs typeface="Times New Roman" panose="02020603050405020304" pitchFamily="18" charset="0"/>
              </a:rPr>
              <a:t>        2. Quarter label</a:t>
            </a:r>
          </a:p>
          <a:p>
            <a:r>
              <a:rPr lang="en-US" sz="2000" dirty="0">
                <a:latin typeface="Times New Roman" panose="02020603050405020304" pitchFamily="18" charset="0"/>
                <a:cs typeface="Times New Roman" panose="02020603050405020304" pitchFamily="18" charset="0"/>
              </a:rPr>
              <a:t>Replaced Values</a:t>
            </a:r>
          </a:p>
          <a:p>
            <a:r>
              <a:rPr lang="en-US" sz="2000" dirty="0">
                <a:latin typeface="Times New Roman" panose="02020603050405020304" pitchFamily="18" charset="0"/>
                <a:cs typeface="Times New Roman" panose="02020603050405020304" pitchFamily="18" charset="0"/>
              </a:rPr>
              <a:t>Changed the Data Types Of Each Column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Arrow: Curved Left 5">
            <a:extLst>
              <a:ext uri="{FF2B5EF4-FFF2-40B4-BE49-F238E27FC236}">
                <a16:creationId xmlns:a16="http://schemas.microsoft.com/office/drawing/2014/main" id="{91E8A302-E839-1BC8-F055-9AA01952F60B}"/>
              </a:ext>
            </a:extLst>
          </p:cNvPr>
          <p:cNvSpPr/>
          <p:nvPr/>
        </p:nvSpPr>
        <p:spPr>
          <a:xfrm>
            <a:off x="6096000" y="2959510"/>
            <a:ext cx="943897" cy="1052051"/>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a:extLst>
              <a:ext uri="{FF2B5EF4-FFF2-40B4-BE49-F238E27FC236}">
                <a16:creationId xmlns:a16="http://schemas.microsoft.com/office/drawing/2014/main" id="{76EC2184-6C48-2FA8-A86B-0B2A6929D0C2}"/>
              </a:ext>
            </a:extLst>
          </p:cNvPr>
          <p:cNvPicPr>
            <a:picLocks noChangeAspect="1"/>
          </p:cNvPicPr>
          <p:nvPr/>
        </p:nvPicPr>
        <p:blipFill>
          <a:blip r:embed="rId2"/>
          <a:stretch>
            <a:fillRect/>
          </a:stretch>
        </p:blipFill>
        <p:spPr>
          <a:xfrm>
            <a:off x="2664940" y="3254479"/>
            <a:ext cx="3086531" cy="3500284"/>
          </a:xfrm>
          <a:prstGeom prst="rect">
            <a:avLst/>
          </a:prstGeom>
        </p:spPr>
      </p:pic>
    </p:spTree>
    <p:extLst>
      <p:ext uri="{BB962C8B-B14F-4D97-AF65-F5344CB8AC3E}">
        <p14:creationId xmlns:p14="http://schemas.microsoft.com/office/powerpoint/2010/main" val="4615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A3EA-92A4-2CD6-A068-BA52C4054FEA}"/>
              </a:ext>
            </a:extLst>
          </p:cNvPr>
          <p:cNvSpPr>
            <a:spLocks noGrp="1"/>
          </p:cNvSpPr>
          <p:nvPr>
            <p:ph type="title"/>
          </p:nvPr>
        </p:nvSpPr>
        <p:spPr>
          <a:xfrm>
            <a:off x="685800" y="0"/>
            <a:ext cx="10131425" cy="1406013"/>
          </a:xfrm>
        </p:spPr>
        <p:txBody>
          <a:bodyPr>
            <a:normAutofit/>
          </a:bodyPr>
          <a:lstStyle/>
          <a:p>
            <a:pPr algn="ctr"/>
            <a:r>
              <a:rPr lang="en-US" sz="3700" dirty="0">
                <a:solidFill>
                  <a:schemeClr val="bg1"/>
                </a:solidFill>
                <a:latin typeface="Times New Roman" panose="02020603050405020304" pitchFamily="18" charset="0"/>
                <a:cs typeface="Times New Roman" panose="02020603050405020304" pitchFamily="18" charset="0"/>
              </a:rPr>
              <a:t>DAX(</a:t>
            </a:r>
            <a:r>
              <a:rPr lang="en-US" sz="3700" cap="none" dirty="0">
                <a:solidFill>
                  <a:schemeClr val="bg1"/>
                </a:solidFill>
                <a:latin typeface="Times New Roman" panose="02020603050405020304" pitchFamily="18" charset="0"/>
                <a:cs typeface="Times New Roman" panose="02020603050405020304" pitchFamily="18" charset="0"/>
              </a:rPr>
              <a:t>Data Analysis Expression</a:t>
            </a:r>
            <a:r>
              <a:rPr lang="en-US" sz="3700" dirty="0">
                <a:solidFill>
                  <a:schemeClr val="bg1"/>
                </a:solidFill>
                <a:latin typeface="Times New Roman" panose="02020603050405020304" pitchFamily="18" charset="0"/>
                <a:cs typeface="Times New Roman" panose="02020603050405020304" pitchFamily="18" charset="0"/>
              </a:rPr>
              <a:t>)</a:t>
            </a:r>
            <a:endParaRPr lang="en-IN" sz="37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3C23A0-B9EB-E6CB-289B-24BE9B301B7E}"/>
              </a:ext>
            </a:extLst>
          </p:cNvPr>
          <p:cNvSpPr>
            <a:spLocks noGrp="1"/>
          </p:cNvSpPr>
          <p:nvPr>
            <p:ph idx="1"/>
          </p:nvPr>
        </p:nvSpPr>
        <p:spPr>
          <a:xfrm>
            <a:off x="1030287" y="1199535"/>
            <a:ext cx="10131425" cy="4798141"/>
          </a:xfrm>
        </p:spPr>
        <p:txBody>
          <a:bodyPr>
            <a:normAutofit fontScale="77500" lnSpcReduction="20000"/>
          </a:bodyPr>
          <a:lstStyle/>
          <a:p>
            <a:pPr>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Created </a:t>
            </a:r>
            <a:r>
              <a:rPr lang="en-US" sz="2900" dirty="0" err="1">
                <a:latin typeface="Times New Roman" panose="02020603050405020304" pitchFamily="18" charset="0"/>
                <a:cs typeface="Times New Roman" panose="02020603050405020304" pitchFamily="18" charset="0"/>
              </a:rPr>
              <a:t>Explict</a:t>
            </a:r>
            <a:r>
              <a:rPr lang="en-US" sz="2900" dirty="0">
                <a:latin typeface="Times New Roman" panose="02020603050405020304" pitchFamily="18" charset="0"/>
                <a:cs typeface="Times New Roman" panose="02020603050405020304" pitchFamily="18" charset="0"/>
              </a:rPr>
              <a:t> Measures for Creating Custom KPI’s and Metrics</a:t>
            </a:r>
          </a:p>
          <a:p>
            <a:pPr marL="0" indent="0">
              <a:buNone/>
            </a:pPr>
            <a:r>
              <a:rPr lang="en-US" sz="2900"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1. Total Sales   </a:t>
            </a:r>
          </a:p>
          <a:p>
            <a:pPr marL="0" indent="0">
              <a:buNone/>
            </a:pPr>
            <a:r>
              <a:rPr lang="en-US" sz="2600" dirty="0">
                <a:latin typeface="Times New Roman" panose="02020603050405020304" pitchFamily="18" charset="0"/>
                <a:cs typeface="Times New Roman" panose="02020603050405020304" pitchFamily="18" charset="0"/>
              </a:rPr>
              <a:t>                 </a:t>
            </a:r>
          </a:p>
          <a:p>
            <a:pPr marL="0" indent="0">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2. Total Orders</a:t>
            </a:r>
          </a:p>
          <a:p>
            <a:pPr marL="0" indent="0">
              <a:buNone/>
            </a:pPr>
            <a:r>
              <a:rPr lang="en-US" sz="2900" dirty="0">
                <a:latin typeface="Times New Roman" panose="02020603050405020304" pitchFamily="18" charset="0"/>
                <a:cs typeface="Times New Roman" panose="02020603050405020304" pitchFamily="18" charset="0"/>
              </a:rPr>
              <a:t>               </a:t>
            </a:r>
          </a:p>
          <a:p>
            <a:pPr marL="0" indent="0">
              <a:buNone/>
            </a:pPr>
            <a:r>
              <a:rPr lang="en-US" sz="29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3. Total Profit</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4. Total Discount</a:t>
            </a:r>
          </a:p>
          <a:p>
            <a:pPr marL="0" indent="0">
              <a:buNone/>
            </a:pPr>
            <a:endParaRPr lang="en-US" sz="2900" dirty="0">
              <a:latin typeface="Times New Roman" panose="02020603050405020304" pitchFamily="18" charset="0"/>
              <a:cs typeface="Times New Roman" panose="02020603050405020304" pitchFamily="18" charset="0"/>
            </a:endParaRPr>
          </a:p>
          <a:p>
            <a:pPr marL="0" indent="0">
              <a:buNone/>
            </a:pPr>
            <a:r>
              <a:rPr lang="en-US" sz="29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5. Average Discount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81F303F7-2962-BD6C-E145-147793348FDE}"/>
              </a:ext>
            </a:extLst>
          </p:cNvPr>
          <p:cNvPicPr>
            <a:picLocks noChangeAspect="1"/>
          </p:cNvPicPr>
          <p:nvPr/>
        </p:nvPicPr>
        <p:blipFill>
          <a:blip r:embed="rId2"/>
          <a:stretch>
            <a:fillRect/>
          </a:stretch>
        </p:blipFill>
        <p:spPr>
          <a:xfrm>
            <a:off x="2408886" y="2085321"/>
            <a:ext cx="6479062" cy="471776"/>
          </a:xfrm>
          <a:prstGeom prst="rect">
            <a:avLst/>
          </a:prstGeom>
        </p:spPr>
      </p:pic>
      <p:pic>
        <p:nvPicPr>
          <p:cNvPr id="18" name="Picture 17">
            <a:extLst>
              <a:ext uri="{FF2B5EF4-FFF2-40B4-BE49-F238E27FC236}">
                <a16:creationId xmlns:a16="http://schemas.microsoft.com/office/drawing/2014/main" id="{C02E6231-4A7A-19A6-A868-F45BD7B7C39D}"/>
              </a:ext>
            </a:extLst>
          </p:cNvPr>
          <p:cNvPicPr>
            <a:picLocks noChangeAspect="1"/>
          </p:cNvPicPr>
          <p:nvPr/>
        </p:nvPicPr>
        <p:blipFill>
          <a:blip r:embed="rId3"/>
          <a:stretch>
            <a:fillRect/>
          </a:stretch>
        </p:blipFill>
        <p:spPr>
          <a:xfrm>
            <a:off x="2408886" y="2896961"/>
            <a:ext cx="6479062" cy="363815"/>
          </a:xfrm>
          <a:prstGeom prst="rect">
            <a:avLst/>
          </a:prstGeom>
        </p:spPr>
      </p:pic>
      <p:pic>
        <p:nvPicPr>
          <p:cNvPr id="20" name="Picture 19">
            <a:extLst>
              <a:ext uri="{FF2B5EF4-FFF2-40B4-BE49-F238E27FC236}">
                <a16:creationId xmlns:a16="http://schemas.microsoft.com/office/drawing/2014/main" id="{551D7DE1-C120-429C-6A8C-FA97308338ED}"/>
              </a:ext>
            </a:extLst>
          </p:cNvPr>
          <p:cNvPicPr>
            <a:picLocks noChangeAspect="1"/>
          </p:cNvPicPr>
          <p:nvPr/>
        </p:nvPicPr>
        <p:blipFill>
          <a:blip r:embed="rId4"/>
          <a:stretch>
            <a:fillRect/>
          </a:stretch>
        </p:blipFill>
        <p:spPr>
          <a:xfrm>
            <a:off x="2401372" y="4455361"/>
            <a:ext cx="6486576" cy="337468"/>
          </a:xfrm>
          <a:prstGeom prst="rect">
            <a:avLst/>
          </a:prstGeom>
        </p:spPr>
      </p:pic>
      <p:pic>
        <p:nvPicPr>
          <p:cNvPr id="32" name="Picture 31">
            <a:extLst>
              <a:ext uri="{FF2B5EF4-FFF2-40B4-BE49-F238E27FC236}">
                <a16:creationId xmlns:a16="http://schemas.microsoft.com/office/drawing/2014/main" id="{851E3E4E-42C9-6B71-1E6D-78856B27954F}"/>
              </a:ext>
            </a:extLst>
          </p:cNvPr>
          <p:cNvPicPr>
            <a:picLocks noChangeAspect="1"/>
          </p:cNvPicPr>
          <p:nvPr/>
        </p:nvPicPr>
        <p:blipFill>
          <a:blip r:embed="rId5"/>
          <a:stretch>
            <a:fillRect/>
          </a:stretch>
        </p:blipFill>
        <p:spPr>
          <a:xfrm>
            <a:off x="2401372" y="5286571"/>
            <a:ext cx="6486576" cy="381314"/>
          </a:xfrm>
          <a:prstGeom prst="rect">
            <a:avLst/>
          </a:prstGeom>
        </p:spPr>
      </p:pic>
      <p:pic>
        <p:nvPicPr>
          <p:cNvPr id="34" name="Picture 33">
            <a:extLst>
              <a:ext uri="{FF2B5EF4-FFF2-40B4-BE49-F238E27FC236}">
                <a16:creationId xmlns:a16="http://schemas.microsoft.com/office/drawing/2014/main" id="{0504EC99-D378-103E-370A-94BBA84F46FB}"/>
              </a:ext>
            </a:extLst>
          </p:cNvPr>
          <p:cNvPicPr>
            <a:picLocks noChangeAspect="1"/>
          </p:cNvPicPr>
          <p:nvPr/>
        </p:nvPicPr>
        <p:blipFill>
          <a:blip r:embed="rId6"/>
          <a:stretch>
            <a:fillRect/>
          </a:stretch>
        </p:blipFill>
        <p:spPr>
          <a:xfrm>
            <a:off x="2408886" y="3663182"/>
            <a:ext cx="6479062" cy="381314"/>
          </a:xfrm>
          <a:prstGeom prst="rect">
            <a:avLst/>
          </a:prstGeom>
        </p:spPr>
      </p:pic>
      <p:sp>
        <p:nvSpPr>
          <p:cNvPr id="35" name="Arrow: Bent 34">
            <a:extLst>
              <a:ext uri="{FF2B5EF4-FFF2-40B4-BE49-F238E27FC236}">
                <a16:creationId xmlns:a16="http://schemas.microsoft.com/office/drawing/2014/main" id="{B914FC2D-E99E-BB1B-027C-11E249F6ED05}"/>
              </a:ext>
            </a:extLst>
          </p:cNvPr>
          <p:cNvSpPr/>
          <p:nvPr/>
        </p:nvSpPr>
        <p:spPr>
          <a:xfrm rot="5400000">
            <a:off x="4234719" y="1606257"/>
            <a:ext cx="268197"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6" name="Arrow: Bent 35">
            <a:extLst>
              <a:ext uri="{FF2B5EF4-FFF2-40B4-BE49-F238E27FC236}">
                <a16:creationId xmlns:a16="http://schemas.microsoft.com/office/drawing/2014/main" id="{5C96426A-1676-53ED-CA8F-FA7E6858C5CF}"/>
              </a:ext>
            </a:extLst>
          </p:cNvPr>
          <p:cNvSpPr/>
          <p:nvPr/>
        </p:nvSpPr>
        <p:spPr>
          <a:xfrm rot="5400000">
            <a:off x="4200829" y="2386611"/>
            <a:ext cx="261358"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7" name="Arrow: Bent 36">
            <a:extLst>
              <a:ext uri="{FF2B5EF4-FFF2-40B4-BE49-F238E27FC236}">
                <a16:creationId xmlns:a16="http://schemas.microsoft.com/office/drawing/2014/main" id="{0BCF6479-509C-3BD0-9194-33EDD287EDC7}"/>
              </a:ext>
            </a:extLst>
          </p:cNvPr>
          <p:cNvSpPr/>
          <p:nvPr/>
        </p:nvSpPr>
        <p:spPr>
          <a:xfrm rot="5400000">
            <a:off x="4200086" y="3952057"/>
            <a:ext cx="337467"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8" name="Arrow: Bent 37">
            <a:extLst>
              <a:ext uri="{FF2B5EF4-FFF2-40B4-BE49-F238E27FC236}">
                <a16:creationId xmlns:a16="http://schemas.microsoft.com/office/drawing/2014/main" id="{847BE169-ABD9-164A-4DD3-80A7BA573596}"/>
              </a:ext>
            </a:extLst>
          </p:cNvPr>
          <p:cNvSpPr/>
          <p:nvPr/>
        </p:nvSpPr>
        <p:spPr>
          <a:xfrm rot="5400000">
            <a:off x="4182877" y="3169584"/>
            <a:ext cx="297265"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9" name="Arrow: Bent 38">
            <a:extLst>
              <a:ext uri="{FF2B5EF4-FFF2-40B4-BE49-F238E27FC236}">
                <a16:creationId xmlns:a16="http://schemas.microsoft.com/office/drawing/2014/main" id="{4B18AD8C-7153-1BA3-A339-8B9271F27FD1}"/>
              </a:ext>
            </a:extLst>
          </p:cNvPr>
          <p:cNvSpPr/>
          <p:nvPr/>
        </p:nvSpPr>
        <p:spPr>
          <a:xfrm rot="5400000">
            <a:off x="4206216" y="4777163"/>
            <a:ext cx="325209"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154097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1D3DD-3A8B-4DF6-4B7D-3451E88F843C}"/>
              </a:ext>
            </a:extLst>
          </p:cNvPr>
          <p:cNvSpPr>
            <a:spLocks noGrp="1"/>
          </p:cNvSpPr>
          <p:nvPr>
            <p:ph idx="1"/>
          </p:nvPr>
        </p:nvSpPr>
        <p:spPr>
          <a:xfrm>
            <a:off x="762000" y="315687"/>
            <a:ext cx="10363200" cy="583474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6. Average Sales</a:t>
            </a:r>
          </a:p>
          <a:p>
            <a:pPr marL="0" indent="0">
              <a:buNone/>
            </a:pPr>
            <a:endParaRPr lang="en-US" dirty="0"/>
          </a:p>
          <a:p>
            <a:pPr marL="0" indent="0">
              <a:buNone/>
            </a:pPr>
            <a:r>
              <a:rPr lang="en-US" dirty="0"/>
              <a:t>  </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7. Profit Margin</a:t>
            </a:r>
          </a:p>
          <a:p>
            <a:pPr marL="0" indent="0">
              <a:buNone/>
            </a:pPr>
            <a:endParaRPr lang="en-US" dirty="0"/>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8. Top 10 Customers</a:t>
            </a:r>
          </a:p>
          <a:p>
            <a:pPr marL="0" indent="0">
              <a:buNone/>
            </a:pPr>
            <a:endParaRPr lang="en-IN" dirty="0"/>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9. Most Profitable Sub Category</a:t>
            </a:r>
          </a:p>
          <a:p>
            <a:pPr marL="0" indent="0">
              <a:buNone/>
            </a:pPr>
            <a:endParaRPr lang="en-IN" dirty="0"/>
          </a:p>
          <a:p>
            <a:pPr marL="0" indent="0">
              <a:buNone/>
            </a:pPr>
            <a:endParaRPr lang="en-IN" dirty="0"/>
          </a:p>
          <a:p>
            <a:pPr marL="0" indent="0">
              <a:buNone/>
            </a:pPr>
            <a:r>
              <a:rPr lang="en-IN" dirty="0"/>
              <a:t>    </a:t>
            </a:r>
            <a:r>
              <a:rPr lang="en-IN" b="1" dirty="0">
                <a:latin typeface="Times New Roman" panose="02020603050405020304" pitchFamily="18" charset="0"/>
                <a:cs typeface="Times New Roman" panose="02020603050405020304" pitchFamily="18" charset="0"/>
              </a:rPr>
              <a:t>10. Running Totals</a:t>
            </a:r>
          </a:p>
          <a:p>
            <a:pPr marL="0" indent="0">
              <a:buNone/>
            </a:pPr>
            <a:endParaRPr lang="en-IN" dirty="0"/>
          </a:p>
        </p:txBody>
      </p:sp>
      <p:pic>
        <p:nvPicPr>
          <p:cNvPr id="30" name="Picture 29">
            <a:extLst>
              <a:ext uri="{FF2B5EF4-FFF2-40B4-BE49-F238E27FC236}">
                <a16:creationId xmlns:a16="http://schemas.microsoft.com/office/drawing/2014/main" id="{100E3D28-FF3E-455A-C50C-AF7FB5378259}"/>
              </a:ext>
            </a:extLst>
          </p:cNvPr>
          <p:cNvPicPr>
            <a:picLocks noChangeAspect="1"/>
          </p:cNvPicPr>
          <p:nvPr/>
        </p:nvPicPr>
        <p:blipFill>
          <a:blip r:embed="rId2"/>
          <a:stretch>
            <a:fillRect/>
          </a:stretch>
        </p:blipFill>
        <p:spPr>
          <a:xfrm>
            <a:off x="1574216" y="1040945"/>
            <a:ext cx="6100751" cy="410936"/>
          </a:xfrm>
          <a:prstGeom prst="rect">
            <a:avLst/>
          </a:prstGeom>
        </p:spPr>
      </p:pic>
      <p:pic>
        <p:nvPicPr>
          <p:cNvPr id="26" name="Picture 25">
            <a:extLst>
              <a:ext uri="{FF2B5EF4-FFF2-40B4-BE49-F238E27FC236}">
                <a16:creationId xmlns:a16="http://schemas.microsoft.com/office/drawing/2014/main" id="{AD4B8FD6-8528-BAC9-3FAA-299B62CEDBB0}"/>
              </a:ext>
            </a:extLst>
          </p:cNvPr>
          <p:cNvPicPr>
            <a:picLocks noChangeAspect="1"/>
          </p:cNvPicPr>
          <p:nvPr/>
        </p:nvPicPr>
        <p:blipFill>
          <a:blip r:embed="rId3"/>
          <a:stretch>
            <a:fillRect/>
          </a:stretch>
        </p:blipFill>
        <p:spPr>
          <a:xfrm>
            <a:off x="1574214" y="2092779"/>
            <a:ext cx="6100753" cy="410935"/>
          </a:xfrm>
          <a:prstGeom prst="rect">
            <a:avLst/>
          </a:prstGeom>
        </p:spPr>
      </p:pic>
      <p:sp>
        <p:nvSpPr>
          <p:cNvPr id="16" name="Arrow: Bent 15">
            <a:extLst>
              <a:ext uri="{FF2B5EF4-FFF2-40B4-BE49-F238E27FC236}">
                <a16:creationId xmlns:a16="http://schemas.microsoft.com/office/drawing/2014/main" id="{7E65BC81-421E-E417-B0A0-5FFD557D25F6}"/>
              </a:ext>
            </a:extLst>
          </p:cNvPr>
          <p:cNvSpPr/>
          <p:nvPr/>
        </p:nvSpPr>
        <p:spPr>
          <a:xfrm rot="5400000">
            <a:off x="3539070" y="374056"/>
            <a:ext cx="325209"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22" name="Picture 21">
            <a:extLst>
              <a:ext uri="{FF2B5EF4-FFF2-40B4-BE49-F238E27FC236}">
                <a16:creationId xmlns:a16="http://schemas.microsoft.com/office/drawing/2014/main" id="{B6C7BD35-7ADC-8950-19E2-0FB83B1E59BF}"/>
              </a:ext>
            </a:extLst>
          </p:cNvPr>
          <p:cNvPicPr>
            <a:picLocks noChangeAspect="1"/>
          </p:cNvPicPr>
          <p:nvPr/>
        </p:nvPicPr>
        <p:blipFill>
          <a:blip r:embed="rId4"/>
          <a:stretch>
            <a:fillRect/>
          </a:stretch>
        </p:blipFill>
        <p:spPr>
          <a:xfrm>
            <a:off x="1574214" y="3233058"/>
            <a:ext cx="6100753" cy="533399"/>
          </a:xfrm>
          <a:prstGeom prst="rect">
            <a:avLst/>
          </a:prstGeom>
        </p:spPr>
      </p:pic>
      <p:pic>
        <p:nvPicPr>
          <p:cNvPr id="28" name="Picture 27">
            <a:extLst>
              <a:ext uri="{FF2B5EF4-FFF2-40B4-BE49-F238E27FC236}">
                <a16:creationId xmlns:a16="http://schemas.microsoft.com/office/drawing/2014/main" id="{E8875AA8-EDB4-68BE-954D-BDF019B10654}"/>
              </a:ext>
            </a:extLst>
          </p:cNvPr>
          <p:cNvPicPr>
            <a:picLocks noChangeAspect="1"/>
          </p:cNvPicPr>
          <p:nvPr/>
        </p:nvPicPr>
        <p:blipFill>
          <a:blip r:embed="rId5"/>
          <a:stretch>
            <a:fillRect/>
          </a:stretch>
        </p:blipFill>
        <p:spPr>
          <a:xfrm>
            <a:off x="1574215" y="4622347"/>
            <a:ext cx="6100752" cy="533399"/>
          </a:xfrm>
          <a:prstGeom prst="rect">
            <a:avLst/>
          </a:prstGeom>
        </p:spPr>
      </p:pic>
      <p:sp>
        <p:nvSpPr>
          <p:cNvPr id="17" name="Arrow: Bent 16">
            <a:extLst>
              <a:ext uri="{FF2B5EF4-FFF2-40B4-BE49-F238E27FC236}">
                <a16:creationId xmlns:a16="http://schemas.microsoft.com/office/drawing/2014/main" id="{2D51CD7E-ADBF-B129-26EB-7C6F02DC83AC}"/>
              </a:ext>
            </a:extLst>
          </p:cNvPr>
          <p:cNvSpPr/>
          <p:nvPr/>
        </p:nvSpPr>
        <p:spPr>
          <a:xfrm rot="5400000">
            <a:off x="3539071" y="1553803"/>
            <a:ext cx="325209"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Arrow: Bent 17">
            <a:extLst>
              <a:ext uri="{FF2B5EF4-FFF2-40B4-BE49-F238E27FC236}">
                <a16:creationId xmlns:a16="http://schemas.microsoft.com/office/drawing/2014/main" id="{963F0793-3108-47B7-3E4A-C091FCF24027}"/>
              </a:ext>
            </a:extLst>
          </p:cNvPr>
          <p:cNvSpPr/>
          <p:nvPr/>
        </p:nvSpPr>
        <p:spPr>
          <a:xfrm rot="5400000">
            <a:off x="4461983" y="4007849"/>
            <a:ext cx="325209"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9" name="Arrow: Bent 18">
            <a:extLst>
              <a:ext uri="{FF2B5EF4-FFF2-40B4-BE49-F238E27FC236}">
                <a16:creationId xmlns:a16="http://schemas.microsoft.com/office/drawing/2014/main" id="{F686E3D4-74CF-60BA-4AC0-8191BDF71FF2}"/>
              </a:ext>
            </a:extLst>
          </p:cNvPr>
          <p:cNvSpPr/>
          <p:nvPr/>
        </p:nvSpPr>
        <p:spPr>
          <a:xfrm rot="5400000">
            <a:off x="3539070" y="2651899"/>
            <a:ext cx="325209"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0" name="Arrow: Bent 19">
            <a:extLst>
              <a:ext uri="{FF2B5EF4-FFF2-40B4-BE49-F238E27FC236}">
                <a16:creationId xmlns:a16="http://schemas.microsoft.com/office/drawing/2014/main" id="{EC7FDB72-50CC-8CC2-62D7-7D2CE610022A}"/>
              </a:ext>
            </a:extLst>
          </p:cNvPr>
          <p:cNvSpPr/>
          <p:nvPr/>
        </p:nvSpPr>
        <p:spPr>
          <a:xfrm rot="5400000">
            <a:off x="3539069" y="5287601"/>
            <a:ext cx="325209" cy="6479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24" name="Picture 23">
            <a:extLst>
              <a:ext uri="{FF2B5EF4-FFF2-40B4-BE49-F238E27FC236}">
                <a16:creationId xmlns:a16="http://schemas.microsoft.com/office/drawing/2014/main" id="{4BB14366-AE31-0289-81BD-869A5EA5AC17}"/>
              </a:ext>
            </a:extLst>
          </p:cNvPr>
          <p:cNvPicPr>
            <a:picLocks noChangeAspect="1"/>
          </p:cNvPicPr>
          <p:nvPr/>
        </p:nvPicPr>
        <p:blipFill>
          <a:blip r:embed="rId6"/>
          <a:stretch>
            <a:fillRect/>
          </a:stretch>
        </p:blipFill>
        <p:spPr>
          <a:xfrm>
            <a:off x="1574214" y="5817056"/>
            <a:ext cx="8571272" cy="736146"/>
          </a:xfrm>
          <a:prstGeom prst="rect">
            <a:avLst/>
          </a:prstGeom>
        </p:spPr>
      </p:pic>
    </p:spTree>
    <p:extLst>
      <p:ext uri="{BB962C8B-B14F-4D97-AF65-F5344CB8AC3E}">
        <p14:creationId xmlns:p14="http://schemas.microsoft.com/office/powerpoint/2010/main" val="9932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CB9F-EB2D-D425-B900-C44FE22F36DE}"/>
              </a:ext>
            </a:extLst>
          </p:cNvPr>
          <p:cNvSpPr>
            <a:spLocks noGrp="1"/>
          </p:cNvSpPr>
          <p:nvPr>
            <p:ph type="title"/>
          </p:nvPr>
        </p:nvSpPr>
        <p:spPr>
          <a:xfrm>
            <a:off x="881743" y="0"/>
            <a:ext cx="10131425" cy="1456267"/>
          </a:xfrm>
        </p:spPr>
        <p:txBody>
          <a:bodyPr>
            <a:normAutofit/>
          </a:bodyPr>
          <a:lstStyle/>
          <a:p>
            <a:pPr algn="ctr"/>
            <a:r>
              <a:rPr lang="en-IN" sz="3700" b="1" dirty="0">
                <a:solidFill>
                  <a:schemeClr val="bg1"/>
                </a:solidFill>
                <a:latin typeface="Times New Roman" panose="02020603050405020304" pitchFamily="18" charset="0"/>
                <a:cs typeface="Times New Roman" panose="02020603050405020304" pitchFamily="18" charset="0"/>
              </a:rPr>
              <a:t>Dashboard 1</a:t>
            </a:r>
          </a:p>
        </p:txBody>
      </p:sp>
      <p:sp>
        <p:nvSpPr>
          <p:cNvPr id="3" name="Content Placeholder 2">
            <a:extLst>
              <a:ext uri="{FF2B5EF4-FFF2-40B4-BE49-F238E27FC236}">
                <a16:creationId xmlns:a16="http://schemas.microsoft.com/office/drawing/2014/main" id="{F64F8A58-4ABE-493F-7563-87551472A58E}"/>
              </a:ext>
            </a:extLst>
          </p:cNvPr>
          <p:cNvSpPr>
            <a:spLocks noGrp="1"/>
          </p:cNvSpPr>
          <p:nvPr>
            <p:ph idx="1"/>
          </p:nvPr>
        </p:nvSpPr>
        <p:spPr>
          <a:xfrm>
            <a:off x="762000" y="1205896"/>
            <a:ext cx="10131425" cy="3649133"/>
          </a:xfrm>
        </p:spPr>
        <p:txBody>
          <a:bodyPr>
            <a:normAutofit/>
          </a:bodyPr>
          <a:lstStyle/>
          <a:p>
            <a:pPr marL="0" indent="0">
              <a:buNone/>
            </a:pPr>
            <a:r>
              <a:rPr lang="en-IN" sz="2500" b="1" dirty="0">
                <a:latin typeface="Times New Roman" panose="02020603050405020304" pitchFamily="18" charset="0"/>
                <a:cs typeface="Times New Roman" panose="02020603050405020304" pitchFamily="18" charset="0"/>
              </a:rPr>
              <a:t>Sales Overview Dashboard</a:t>
            </a:r>
          </a:p>
          <a:p>
            <a:pPr marL="0" indent="0">
              <a:buNone/>
            </a:pPr>
            <a:endParaRPr lang="en-IN" sz="2500" b="1" dirty="0">
              <a:latin typeface="Times New Roman" panose="02020603050405020304" pitchFamily="18" charset="0"/>
              <a:cs typeface="Times New Roman" panose="02020603050405020304" pitchFamily="18" charset="0"/>
            </a:endParaRPr>
          </a:p>
          <a:p>
            <a:pPr marL="0" indent="0">
              <a:buNone/>
            </a:pPr>
            <a:endParaRPr lang="en-IN" sz="2500" b="1" dirty="0">
              <a:latin typeface="Times New Roman" panose="02020603050405020304" pitchFamily="18" charset="0"/>
              <a:cs typeface="Times New Roman" panose="02020603050405020304" pitchFamily="18" charset="0"/>
            </a:endParaRPr>
          </a:p>
          <a:p>
            <a:pPr marL="0" indent="0">
              <a:buNone/>
            </a:pPr>
            <a:endParaRPr lang="en-IN" sz="2500" b="1" dirty="0">
              <a:latin typeface="Times New Roman" panose="02020603050405020304" pitchFamily="18" charset="0"/>
              <a:cs typeface="Times New Roman" panose="02020603050405020304" pitchFamily="18" charset="0"/>
            </a:endParaRPr>
          </a:p>
          <a:p>
            <a:pPr marL="0" indent="0">
              <a:buNone/>
            </a:pPr>
            <a:endParaRPr lang="en-IN" sz="2500" b="1" dirty="0">
              <a:latin typeface="Times New Roman" panose="02020603050405020304" pitchFamily="18" charset="0"/>
              <a:cs typeface="Times New Roman" panose="02020603050405020304" pitchFamily="18" charset="0"/>
            </a:endParaRPr>
          </a:p>
          <a:p>
            <a:pPr marL="0" indent="0">
              <a:buNone/>
            </a:pPr>
            <a:endParaRPr lang="en-IN" sz="2500" b="1" dirty="0">
              <a:latin typeface="Times New Roman" panose="02020603050405020304" pitchFamily="18" charset="0"/>
              <a:cs typeface="Times New Roman" panose="02020603050405020304" pitchFamily="18" charset="0"/>
            </a:endParaRPr>
          </a:p>
          <a:p>
            <a:pPr marL="0" indent="0">
              <a:buNone/>
            </a:pPr>
            <a:endParaRPr lang="en-IN" sz="2500" b="1" dirty="0">
              <a:latin typeface="Times New Roman" panose="02020603050405020304" pitchFamily="18" charset="0"/>
              <a:cs typeface="Times New Roman" panose="02020603050405020304" pitchFamily="18" charset="0"/>
            </a:endParaRPr>
          </a:p>
          <a:p>
            <a:pPr marL="0" indent="0">
              <a:buNone/>
            </a:pPr>
            <a:endParaRPr lang="en-IN" sz="25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42A809-39F5-917F-4A5C-DED9D58D5D6D}"/>
              </a:ext>
            </a:extLst>
          </p:cNvPr>
          <p:cNvPicPr>
            <a:picLocks noChangeAspect="1"/>
          </p:cNvPicPr>
          <p:nvPr/>
        </p:nvPicPr>
        <p:blipFill>
          <a:blip r:embed="rId2"/>
          <a:stretch>
            <a:fillRect/>
          </a:stretch>
        </p:blipFill>
        <p:spPr>
          <a:xfrm>
            <a:off x="1494783" y="1727200"/>
            <a:ext cx="9202434" cy="4706257"/>
          </a:xfrm>
          <a:prstGeom prst="rect">
            <a:avLst/>
          </a:prstGeom>
        </p:spPr>
      </p:pic>
      <p:sp>
        <p:nvSpPr>
          <p:cNvPr id="6" name="Arrow: Bent 5">
            <a:extLst>
              <a:ext uri="{FF2B5EF4-FFF2-40B4-BE49-F238E27FC236}">
                <a16:creationId xmlns:a16="http://schemas.microsoft.com/office/drawing/2014/main" id="{3B12A95E-B859-A1B3-5AFE-B5FE35372CB8}"/>
              </a:ext>
            </a:extLst>
          </p:cNvPr>
          <p:cNvSpPr/>
          <p:nvPr/>
        </p:nvSpPr>
        <p:spPr>
          <a:xfrm rot="5400000">
            <a:off x="5241820" y="832384"/>
            <a:ext cx="409545" cy="115657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98436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9582-2F11-6FF0-91C0-5B5AC665E041}"/>
              </a:ext>
            </a:extLst>
          </p:cNvPr>
          <p:cNvSpPr>
            <a:spLocks noGrp="1"/>
          </p:cNvSpPr>
          <p:nvPr>
            <p:ph type="title"/>
          </p:nvPr>
        </p:nvSpPr>
        <p:spPr>
          <a:xfrm>
            <a:off x="685800" y="0"/>
            <a:ext cx="10131425" cy="1456267"/>
          </a:xfrm>
        </p:spPr>
        <p:txBody>
          <a:bodyPr/>
          <a:lstStyle/>
          <a:p>
            <a:pPr algn="ctr"/>
            <a:r>
              <a:rPr lang="en-IN" sz="3600" b="1" dirty="0">
                <a:solidFill>
                  <a:schemeClr val="bg1"/>
                </a:solidFill>
                <a:latin typeface="Times New Roman" panose="02020603050405020304" pitchFamily="18" charset="0"/>
                <a:cs typeface="Times New Roman" panose="02020603050405020304" pitchFamily="18" charset="0"/>
              </a:rPr>
              <a:t>Dashboard 2</a:t>
            </a:r>
            <a:endParaRPr lang="en-IN" dirty="0"/>
          </a:p>
        </p:txBody>
      </p:sp>
      <p:sp>
        <p:nvSpPr>
          <p:cNvPr id="3" name="Content Placeholder 2">
            <a:extLst>
              <a:ext uri="{FF2B5EF4-FFF2-40B4-BE49-F238E27FC236}">
                <a16:creationId xmlns:a16="http://schemas.microsoft.com/office/drawing/2014/main" id="{E8036DEE-DFA2-5A1C-6BCB-E77D6A07C1AA}"/>
              </a:ext>
            </a:extLst>
          </p:cNvPr>
          <p:cNvSpPr>
            <a:spLocks noGrp="1"/>
          </p:cNvSpPr>
          <p:nvPr>
            <p:ph idx="1"/>
          </p:nvPr>
        </p:nvSpPr>
        <p:spPr>
          <a:xfrm>
            <a:off x="685800" y="1140582"/>
            <a:ext cx="10131425" cy="3649133"/>
          </a:xfrm>
        </p:spPr>
        <p:txBody>
          <a:bodyPr/>
          <a:lstStyle/>
          <a:p>
            <a:pPr marL="0" indent="0">
              <a:buNone/>
            </a:pPr>
            <a:r>
              <a:rPr lang="en-IN" sz="2000" b="1" dirty="0">
                <a:latin typeface="Times New Roman" panose="02020603050405020304" pitchFamily="18" charset="0"/>
                <a:cs typeface="Times New Roman" panose="02020603050405020304" pitchFamily="18" charset="0"/>
              </a:rPr>
              <a:t>Category &amp; Sub Category Wise Analysis Dashboard</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C2878F96-2786-DEE5-7932-CD8A6D834660}"/>
              </a:ext>
            </a:extLst>
          </p:cNvPr>
          <p:cNvPicPr>
            <a:picLocks noChangeAspect="1"/>
          </p:cNvPicPr>
          <p:nvPr/>
        </p:nvPicPr>
        <p:blipFill>
          <a:blip r:embed="rId2"/>
          <a:stretch>
            <a:fillRect/>
          </a:stretch>
        </p:blipFill>
        <p:spPr>
          <a:xfrm>
            <a:off x="1643743" y="1904999"/>
            <a:ext cx="9173482" cy="4626430"/>
          </a:xfrm>
          <a:prstGeom prst="rect">
            <a:avLst/>
          </a:prstGeom>
        </p:spPr>
      </p:pic>
      <p:sp>
        <p:nvSpPr>
          <p:cNvPr id="6" name="Arrow: Bent 5">
            <a:extLst>
              <a:ext uri="{FF2B5EF4-FFF2-40B4-BE49-F238E27FC236}">
                <a16:creationId xmlns:a16="http://schemas.microsoft.com/office/drawing/2014/main" id="{52F0FF56-6D8F-35C3-71F6-00B39BB9CCFB}"/>
              </a:ext>
            </a:extLst>
          </p:cNvPr>
          <p:cNvSpPr/>
          <p:nvPr/>
        </p:nvSpPr>
        <p:spPr>
          <a:xfrm rot="5400000">
            <a:off x="6892658" y="1040499"/>
            <a:ext cx="539771" cy="97587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273733599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182</TotalTime>
  <Words>723</Words>
  <Application>Microsoft Office PowerPoint</Application>
  <PresentationFormat>Widescreen</PresentationFormat>
  <Paragraphs>108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Slice</vt:lpstr>
      <vt:lpstr>Super mart grocery sales analysis Report</vt:lpstr>
      <vt:lpstr>Project overview</vt:lpstr>
      <vt:lpstr>Technologies used</vt:lpstr>
      <vt:lpstr>Problem statement</vt:lpstr>
      <vt:lpstr>Data transformation in power query editor</vt:lpstr>
      <vt:lpstr>DAX(Data Analysis Expression)</vt:lpstr>
      <vt:lpstr>PowerPoint Presentation</vt:lpstr>
      <vt:lpstr>Dashboard 1</vt:lpstr>
      <vt:lpstr>Dashboard 2</vt:lpstr>
      <vt:lpstr>Dashboard 3</vt:lpstr>
      <vt:lpstr>Dashboard 4</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mohammed zaid</dc:creator>
  <cp:lastModifiedBy>shaik mohammed zaid</cp:lastModifiedBy>
  <cp:revision>5</cp:revision>
  <dcterms:created xsi:type="dcterms:W3CDTF">2025-04-05T10:58:30Z</dcterms:created>
  <dcterms:modified xsi:type="dcterms:W3CDTF">2025-05-04T16:39:56Z</dcterms:modified>
</cp:coreProperties>
</file>