
<file path=[Content_Types].xml><?xml version="1.0" encoding="utf-8"?>
<Types xmlns="http://schemas.openxmlformats.org/package/2006/content-types">
  <Default Extension="bin" ContentType="application/vnd.openxmlformats-officedocument.oleObject"/>
  <Default Extension="jfif" ContentType="image/jpeg"/>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8"/>
  </p:notesMasterIdLst>
  <p:sldIdLst>
    <p:sldId id="357" r:id="rId2"/>
    <p:sldId id="336" r:id="rId3"/>
    <p:sldId id="337" r:id="rId4"/>
    <p:sldId id="339" r:id="rId5"/>
    <p:sldId id="340" r:id="rId6"/>
    <p:sldId id="378" r:id="rId7"/>
    <p:sldId id="342" r:id="rId8"/>
    <p:sldId id="343" r:id="rId9"/>
    <p:sldId id="360" r:id="rId10"/>
    <p:sldId id="380" r:id="rId11"/>
    <p:sldId id="262" r:id="rId12"/>
    <p:sldId id="263" r:id="rId13"/>
    <p:sldId id="264" r:id="rId14"/>
    <p:sldId id="265" r:id="rId15"/>
    <p:sldId id="266" r:id="rId16"/>
    <p:sldId id="268" r:id="rId17"/>
    <p:sldId id="271" r:id="rId18"/>
    <p:sldId id="276" r:id="rId19"/>
    <p:sldId id="277" r:id="rId20"/>
    <p:sldId id="274" r:id="rId21"/>
    <p:sldId id="281" r:id="rId22"/>
    <p:sldId id="282" r:id="rId23"/>
    <p:sldId id="283" r:id="rId24"/>
    <p:sldId id="284"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93" autoAdjust="0"/>
    <p:restoredTop sz="94683" autoAdjust="0"/>
  </p:normalViewPr>
  <p:slideViewPr>
    <p:cSldViewPr>
      <p:cViewPr varScale="1">
        <p:scale>
          <a:sx n="104" d="100"/>
          <a:sy n="104" d="100"/>
        </p:scale>
        <p:origin x="134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D2E06-EE21-4B5F-924A-FFF8469C1AB1}" type="datetimeFigureOut">
              <a:rPr lang="en-PK" smtClean="0"/>
              <a:t>01/03/2023</a:t>
            </a:fld>
            <a:endParaRPr lang="en-PK"/>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EB826-53E7-484C-967E-C0B7AF2DE07C}" type="slidenum">
              <a:rPr lang="en-PK" smtClean="0"/>
              <a:t>‹#›</a:t>
            </a:fld>
            <a:endParaRPr lang="en-PK"/>
          </a:p>
        </p:txBody>
      </p:sp>
    </p:spTree>
    <p:extLst>
      <p:ext uri="{BB962C8B-B14F-4D97-AF65-F5344CB8AC3E}">
        <p14:creationId xmlns:p14="http://schemas.microsoft.com/office/powerpoint/2010/main" val="1607479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939432-8C6A-430A-A30E-44C07223892A}" type="slidenum">
              <a:rPr lang="en-US"/>
              <a:pPr/>
              <a:t>2</a:t>
            </a:fld>
            <a:endParaRPr lang="en-US"/>
          </a:p>
        </p:txBody>
      </p:sp>
      <p:sp>
        <p:nvSpPr>
          <p:cNvPr id="193538" name="Rectangle 2"/>
          <p:cNvSpPr>
            <a:spLocks noGrp="1" noRot="1" noChangeAspect="1" noChangeArrowheads="1" noTextEdit="1"/>
          </p:cNvSpPr>
          <p:nvPr>
            <p:ph type="sldImg"/>
          </p:nvPr>
        </p:nvSpPr>
        <p:spPr>
          <a:ln/>
        </p:spPr>
      </p:sp>
      <p:sp>
        <p:nvSpPr>
          <p:cNvPr id="193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4AAF84-844B-4ABB-B66E-CBC7C766E747}" type="slidenum">
              <a:rPr lang="en-US"/>
              <a:pPr/>
              <a:t>4</a:t>
            </a:fld>
            <a:endParaRPr lang="en-US"/>
          </a:p>
        </p:txBody>
      </p:sp>
      <p:sp>
        <p:nvSpPr>
          <p:cNvPr id="205826" name="Rectangle 2"/>
          <p:cNvSpPr>
            <a:spLocks noGrp="1" noRot="1" noChangeAspect="1" noChangeArrowheads="1" noTextEdit="1"/>
          </p:cNvSpPr>
          <p:nvPr>
            <p:ph type="sldImg"/>
          </p:nvPr>
        </p:nvSpPr>
        <p:spPr>
          <a:ln/>
        </p:spPr>
      </p:sp>
      <p:sp>
        <p:nvSpPr>
          <p:cNvPr id="205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435B7BD-2B92-4FB1-897A-8C2638FADB2A}" type="slidenum">
              <a:rPr lang="en-US"/>
              <a:pPr/>
              <a:t>5</a:t>
            </a:fld>
            <a:endParaRPr lang="en-US"/>
          </a:p>
        </p:txBody>
      </p:sp>
      <p:sp>
        <p:nvSpPr>
          <p:cNvPr id="197634" name="Rectangle 2"/>
          <p:cNvSpPr>
            <a:spLocks noGrp="1" noRot="1" noChangeAspect="1" noChangeArrowheads="1" noTextEdit="1"/>
          </p:cNvSpPr>
          <p:nvPr>
            <p:ph type="sldImg"/>
          </p:nvPr>
        </p:nvSpPr>
        <p:spPr>
          <a:ln/>
        </p:spPr>
      </p:sp>
      <p:sp>
        <p:nvSpPr>
          <p:cNvPr id="197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DFDAC3-D9A1-4F4F-AFF8-B4A3809A371C}" type="slidenum">
              <a:rPr lang="en-US"/>
              <a:pPr/>
              <a:t>7</a:t>
            </a:fld>
            <a:endParaRPr lang="en-US"/>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CD8BFC7-0266-4E70-8907-2CC93D4BC5D0}" type="slidenum">
              <a:rPr lang="en-US"/>
              <a:pPr/>
              <a:t>8</a:t>
            </a:fld>
            <a:endParaRPr lang="en-US"/>
          </a:p>
        </p:txBody>
      </p:sp>
      <p:sp>
        <p:nvSpPr>
          <p:cNvPr id="201730" name="Rectangle 2"/>
          <p:cNvSpPr>
            <a:spLocks noGrp="1" noRot="1" noChangeAspect="1" noChangeArrowheads="1" noTextEdit="1"/>
          </p:cNvSpPr>
          <p:nvPr>
            <p:ph type="sldImg"/>
          </p:nvPr>
        </p:nvSpPr>
        <p:spPr>
          <a:ln/>
        </p:spPr>
      </p:sp>
      <p:sp>
        <p:nvSpPr>
          <p:cNvPr id="20173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D08E246-5E77-4DEE-A53B-F28761AB57E9}"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BDE0855-C73F-45E7-8684-90E376AD757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4CBCC46-7710-4AEA-B4B4-3B5D2362CA47}"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7CA37CD-E1DD-4045-A9B4-DC99B55388AD}"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40"/>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E8E2D6D-84EA-4D79-8681-E5E4EFE46B1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3" name="Date Placeholder 1"/>
          <p:cNvSpPr>
            <a:spLocks noGrp="1"/>
          </p:cNvSpPr>
          <p:nvPr>
            <p:ph type="dt" sz="half" idx="10"/>
          </p:nvPr>
        </p:nvSpPr>
        <p:spPr>
          <a:xfrm>
            <a:off x="0" y="6400800"/>
            <a:ext cx="2151529" cy="457200"/>
          </a:xfrm>
        </p:spPr>
        <p:txBody>
          <a:bodyPr/>
          <a:lstStyle>
            <a:lvl1pPr>
              <a:defRPr dirty="0" err="1" smtClean="0"/>
            </a:lvl1pPr>
          </a:lstStyle>
          <a:p>
            <a:pPr>
              <a:defRPr/>
            </a:pPr>
            <a:fld id="{D4098E36-F45C-4AF3-BEF0-CA1FEDE1E721}" type="datetime1">
              <a:rPr lang="en-US" smtClean="0"/>
              <a:t>3/1/2023</a:t>
            </a:fld>
            <a:endParaRPr lang="en-US" dirty="0"/>
          </a:p>
        </p:txBody>
      </p:sp>
      <p:sp>
        <p:nvSpPr>
          <p:cNvPr id="4" name="Footer Placeholder 2"/>
          <p:cNvSpPr>
            <a:spLocks noGrp="1"/>
          </p:cNvSpPr>
          <p:nvPr>
            <p:ph type="ftr" sz="quarter" idx="11"/>
          </p:nvPr>
        </p:nvSpPr>
        <p:spPr>
          <a:xfrm>
            <a:off x="2111375" y="6400800"/>
            <a:ext cx="6037263" cy="457200"/>
          </a:xfrm>
        </p:spPr>
        <p:txBody>
          <a:bodyPr/>
          <a:lstStyle>
            <a:lvl1pPr>
              <a:defRPr sz="1200" dirty="0" smtClean="0"/>
            </a:lvl1pPr>
          </a:lstStyle>
          <a:p>
            <a:pPr>
              <a:defRPr/>
            </a:pPr>
            <a:r>
              <a:rPr lang="en-US"/>
              <a:t>MED, University of Engineering and Technology Peshawar</a:t>
            </a:r>
          </a:p>
        </p:txBody>
      </p:sp>
      <p:sp>
        <p:nvSpPr>
          <p:cNvPr id="5" name="Slide Number Placeholder 3"/>
          <p:cNvSpPr>
            <a:spLocks noGrp="1"/>
          </p:cNvSpPr>
          <p:nvPr>
            <p:ph type="sldNum" sz="quarter" idx="12"/>
          </p:nvPr>
        </p:nvSpPr>
        <p:spPr>
          <a:xfrm>
            <a:off x="8013700" y="6400800"/>
            <a:ext cx="793750" cy="457200"/>
          </a:xfrm>
        </p:spPr>
        <p:txBody>
          <a:bodyPr/>
          <a:lstStyle>
            <a:lvl1pPr>
              <a:defRPr/>
            </a:lvl1pPr>
          </a:lstStyle>
          <a:p>
            <a:pPr>
              <a:defRPr/>
            </a:pPr>
            <a:fld id="{17D0511D-28A0-42F5-8503-6972ADA47337}" type="slidenum">
              <a:rPr lang="en-US"/>
              <a:pPr>
                <a:defRPr/>
              </a:pPr>
              <a:t>‹#›</a:t>
            </a:fld>
            <a:endParaRPr lang="en-US" dirty="0"/>
          </a:p>
        </p:txBody>
      </p:sp>
      <p:sp>
        <p:nvSpPr>
          <p:cNvPr id="6" name="Rectangle 2"/>
          <p:cNvSpPr>
            <a:spLocks noGrp="1" noChangeArrowheads="1"/>
          </p:cNvSpPr>
          <p:nvPr>
            <p:ph type="title"/>
          </p:nvPr>
        </p:nvSpPr>
        <p:spPr>
          <a:xfrm>
            <a:off x="59375" y="64325"/>
            <a:ext cx="8144824" cy="685800"/>
          </a:xfrm>
        </p:spPr>
        <p:txBody>
          <a:bodyPr>
            <a:normAutofit fontScale="90000"/>
          </a:bodyPr>
          <a:lstStyle/>
          <a:p>
            <a:endParaRPr lang="en-US" dirty="0"/>
          </a:p>
        </p:txBody>
      </p:sp>
      <p:pic>
        <p:nvPicPr>
          <p:cNvPr id="7" name="Picture 2" descr="E:\Dropbox\uet peshawar.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256495" y="0"/>
            <a:ext cx="827512" cy="806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428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511274B-5AB2-427B-9A02-B2FFCF084F6A}"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C3AA314-5984-4FE7-9386-1AD89195236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EBB4F1-4FA8-4CE4-861B-A041444FBCC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73BCB29-92FC-40FC-BEEB-01CF05D27447}"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CEE1622E-D9CC-4644-90BC-A187AE2BB9DE}"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739036E1-22D9-4647-96D7-4478C0A1F3BA}"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1"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A3326CE-BF2A-4495-9DC1-3306CCBCF7E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504C3FA-F9CA-43AC-BD18-8134ED64E8B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123" name="Rectangle 3"/>
          <p:cNvSpPr>
            <a:spLocks noGrp="1" noChangeArrowheads="1"/>
          </p:cNvSpPr>
          <p:nvPr>
            <p:ph type="body" idx="1"/>
          </p:nvPr>
        </p:nvSpPr>
        <p:spPr bwMode="auto">
          <a:xfrm>
            <a:off x="457200" y="1600202"/>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854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smtClean="0"/>
            </a:lvl1pPr>
          </a:lstStyle>
          <a:p>
            <a:pPr>
              <a:defRPr/>
            </a:pPr>
            <a:endParaRPr lang="en-US"/>
          </a:p>
        </p:txBody>
      </p:sp>
      <p:sp>
        <p:nvSpPr>
          <p:cNvPr id="10854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smtClean="0"/>
            </a:lvl1pPr>
          </a:lstStyle>
          <a:p>
            <a:pPr>
              <a:defRPr/>
            </a:pPr>
            <a:endParaRPr lang="en-US"/>
          </a:p>
        </p:txBody>
      </p:sp>
      <p:sp>
        <p:nvSpPr>
          <p:cNvPr id="10855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smtClean="0"/>
            </a:lvl1pPr>
          </a:lstStyle>
          <a:p>
            <a:pPr>
              <a:defRPr/>
            </a:pPr>
            <a:fld id="{F7D551B2-D630-4F1D-9AD5-A3A90ED7B27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Engr.usman@uetpeshawar.edu.pk" TargetMode="Externa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fi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fi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fif"/><Relationship Id="rId2" Type="http://schemas.openxmlformats.org/officeDocument/2006/relationships/image" Target="../media/image13.jfif"/><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16.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3.xml"/><Relationship Id="rId1" Type="http://schemas.openxmlformats.org/officeDocument/2006/relationships/vmlDrawing" Target="../drawings/vmlDrawing3.vml"/><Relationship Id="rId4" Type="http://schemas.openxmlformats.org/officeDocument/2006/relationships/image" Target="../media/image17.wmf"/></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3.xml"/><Relationship Id="rId1" Type="http://schemas.openxmlformats.org/officeDocument/2006/relationships/vmlDrawing" Target="../drawings/vmlDrawing4.vml"/><Relationship Id="rId4" Type="http://schemas.openxmlformats.org/officeDocument/2006/relationships/image" Target="../media/image18.wmf"/></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23.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4" Type="http://schemas.openxmlformats.org/officeDocument/2006/relationships/image" Target="../media/image24.wmf"/></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7.vml"/><Relationship Id="rId4" Type="http://schemas.openxmlformats.org/officeDocument/2006/relationships/image" Target="../media/image25.w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7.xml"/><Relationship Id="rId1" Type="http://schemas.openxmlformats.org/officeDocument/2006/relationships/vmlDrawing" Target="../drawings/vmlDrawing8.vml"/><Relationship Id="rId4" Type="http://schemas.openxmlformats.org/officeDocument/2006/relationships/image" Target="../media/image26.w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28.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7.xml"/><Relationship Id="rId1" Type="http://schemas.openxmlformats.org/officeDocument/2006/relationships/vmlDrawing" Target="../drawings/vmlDrawing11.vml"/><Relationship Id="rId4" Type="http://schemas.openxmlformats.org/officeDocument/2006/relationships/image" Target="../media/image29.w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7.xml"/><Relationship Id="rId1" Type="http://schemas.openxmlformats.org/officeDocument/2006/relationships/vmlDrawing" Target="../drawings/vmlDrawing12.vml"/><Relationship Id="rId4" Type="http://schemas.openxmlformats.org/officeDocument/2006/relationships/image" Target="../media/image3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7.xml"/><Relationship Id="rId1" Type="http://schemas.openxmlformats.org/officeDocument/2006/relationships/vmlDrawing" Target="../drawings/vmlDrawing13.vml"/><Relationship Id="rId4" Type="http://schemas.openxmlformats.org/officeDocument/2006/relationships/image" Target="../media/image31.wmf"/></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pPr>
              <a:defRPr/>
            </a:pPr>
            <a:fld id="{A1875C99-C713-409F-9EAB-2E3DCFF357F6}" type="datetime1">
              <a:rPr lang="en-US" smtClean="0"/>
              <a:t>3/1/2023</a:t>
            </a:fld>
            <a:endParaRPr lang="en-US" dirty="0"/>
          </a:p>
        </p:txBody>
      </p:sp>
      <p:sp>
        <p:nvSpPr>
          <p:cNvPr id="8" name="Slide Number Placeholder 7"/>
          <p:cNvSpPr>
            <a:spLocks noGrp="1"/>
          </p:cNvSpPr>
          <p:nvPr>
            <p:ph type="sldNum" sz="quarter" idx="12"/>
          </p:nvPr>
        </p:nvSpPr>
        <p:spPr/>
        <p:txBody>
          <a:bodyPr/>
          <a:lstStyle/>
          <a:p>
            <a:pPr>
              <a:defRPr/>
            </a:pPr>
            <a:fld id="{17D0511D-28A0-42F5-8503-6972ADA47337}" type="slidenum">
              <a:rPr lang="en-US" smtClean="0"/>
              <a:pPr>
                <a:defRPr/>
              </a:pPr>
              <a:t>1</a:t>
            </a:fld>
            <a:endParaRPr lang="en-US" dirty="0"/>
          </a:p>
        </p:txBody>
      </p:sp>
      <p:sp>
        <p:nvSpPr>
          <p:cNvPr id="5" name="Title 4"/>
          <p:cNvSpPr>
            <a:spLocks noGrp="1"/>
          </p:cNvSpPr>
          <p:nvPr>
            <p:ph type="title"/>
          </p:nvPr>
        </p:nvSpPr>
        <p:spPr/>
        <p:txBody>
          <a:bodyPr/>
          <a:lstStyle/>
          <a:p>
            <a:r>
              <a:rPr lang="en-US" sz="4000" dirty="0">
                <a:solidFill>
                  <a:schemeClr val="bg1"/>
                </a:solidFill>
                <a:effectLst/>
              </a:rPr>
              <a:t>Engineering Drawing &amp; Graphics</a:t>
            </a:r>
            <a:endParaRPr lang="en-US" dirty="0"/>
          </a:p>
        </p:txBody>
      </p:sp>
      <p:sp>
        <p:nvSpPr>
          <p:cNvPr id="7" name="TextBox 6"/>
          <p:cNvSpPr txBox="1"/>
          <p:nvPr/>
        </p:nvSpPr>
        <p:spPr>
          <a:xfrm>
            <a:off x="518615" y="1901298"/>
            <a:ext cx="8625385" cy="5016758"/>
          </a:xfrm>
          <a:prstGeom prst="rect">
            <a:avLst/>
          </a:prstGeom>
          <a:noFill/>
        </p:spPr>
        <p:txBody>
          <a:bodyPr wrap="square" rtlCol="0">
            <a:spAutoFit/>
          </a:bodyPr>
          <a:lstStyle/>
          <a:p>
            <a:pPr algn="ctr"/>
            <a:r>
              <a:rPr lang="en-US" sz="3200" dirty="0">
                <a:latin typeface="+mn-lt"/>
              </a:rPr>
              <a:t>Lecture 01 </a:t>
            </a:r>
          </a:p>
          <a:p>
            <a:pPr algn="ctr"/>
            <a:endParaRPr lang="en-US" sz="3200" b="1" dirty="0">
              <a:latin typeface="+mn-lt"/>
            </a:endParaRPr>
          </a:p>
          <a:p>
            <a:pPr algn="ctr"/>
            <a:r>
              <a:rPr lang="en-US" sz="3200" dirty="0">
                <a:latin typeface="+mn-lt"/>
              </a:rPr>
              <a:t>ME-104 Engineering Drawing &amp; Graphics	   </a:t>
            </a:r>
          </a:p>
          <a:p>
            <a:pPr algn="ctr"/>
            <a:r>
              <a:rPr lang="en-US" sz="3200" dirty="0">
                <a:latin typeface="+mn-lt"/>
              </a:rPr>
              <a:t>3T (3, 0)</a:t>
            </a:r>
          </a:p>
          <a:p>
            <a:pPr algn="ctr"/>
            <a:endParaRPr lang="en-US" sz="3200" dirty="0">
              <a:latin typeface="+mn-lt"/>
            </a:endParaRPr>
          </a:p>
          <a:p>
            <a:pPr algn="ctr"/>
            <a:r>
              <a:rPr lang="en-US" sz="3200" dirty="0">
                <a:latin typeface="+mn-lt"/>
              </a:rPr>
              <a:t>By </a:t>
            </a:r>
            <a:endParaRPr lang="en-US" sz="3200" b="1" dirty="0">
              <a:latin typeface="+mn-lt"/>
            </a:endParaRPr>
          </a:p>
          <a:p>
            <a:pPr algn="ctr"/>
            <a:r>
              <a:rPr lang="en-US" sz="3200" b="1" dirty="0">
                <a:latin typeface="+mn-lt"/>
              </a:rPr>
              <a:t>Engr. M. Usman Khan</a:t>
            </a:r>
          </a:p>
          <a:p>
            <a:pPr algn="ctr"/>
            <a:r>
              <a:rPr lang="en-US" sz="3200" dirty="0">
                <a:latin typeface="+mn-lt"/>
                <a:hlinkClick r:id="rId2"/>
              </a:rPr>
              <a:t>Engr.usman@uetpeshawar.edu.pk</a:t>
            </a:r>
            <a:endParaRPr lang="en-US" sz="3200" dirty="0">
              <a:latin typeface="+mn-lt"/>
            </a:endParaRPr>
          </a:p>
          <a:p>
            <a:pPr algn="ctr"/>
            <a:r>
              <a:rPr lang="en-US" sz="3200" dirty="0">
                <a:latin typeface="+mn-lt"/>
              </a:rPr>
              <a:t>03459230525</a:t>
            </a:r>
          </a:p>
          <a:p>
            <a:pPr algn="ctr"/>
            <a:endParaRPr lang="en-US" sz="3200" b="1" dirty="0">
              <a:latin typeface="+mn-lt"/>
            </a:endParaRPr>
          </a:p>
        </p:txBody>
      </p:sp>
    </p:spTree>
    <p:extLst>
      <p:ext uri="{BB962C8B-B14F-4D97-AF65-F5344CB8AC3E}">
        <p14:creationId xmlns:p14="http://schemas.microsoft.com/office/powerpoint/2010/main" val="4184070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Course Outline:</a:t>
            </a:r>
          </a:p>
        </p:txBody>
      </p:sp>
      <p:sp>
        <p:nvSpPr>
          <p:cNvPr id="2" name="Date Placeholder 1"/>
          <p:cNvSpPr>
            <a:spLocks noGrp="1"/>
          </p:cNvSpPr>
          <p:nvPr>
            <p:ph type="dt" sz="half" idx="10"/>
          </p:nvPr>
        </p:nvSpPr>
        <p:spPr/>
        <p:txBody>
          <a:bodyPr/>
          <a:lstStyle/>
          <a:p>
            <a:pPr>
              <a:defRPr/>
            </a:pPr>
            <a:fld id="{D4098E36-F45C-4AF3-BEF0-CA1FEDE1E721}" type="datetime1">
              <a:rPr lang="en-US" smtClean="0"/>
              <a:t>3/1/2023</a:t>
            </a:fld>
            <a:endParaRPr lang="en-US" dirty="0"/>
          </a:p>
        </p:txBody>
      </p:sp>
      <p:sp>
        <p:nvSpPr>
          <p:cNvPr id="3" name="Slide Number Placeholder 2"/>
          <p:cNvSpPr>
            <a:spLocks noGrp="1"/>
          </p:cNvSpPr>
          <p:nvPr>
            <p:ph type="sldNum" sz="quarter" idx="12"/>
          </p:nvPr>
        </p:nvSpPr>
        <p:spPr>
          <a:xfrm>
            <a:off x="1446663" y="1749894"/>
            <a:ext cx="533400" cy="244476"/>
          </a:xfrm>
        </p:spPr>
        <p:txBody>
          <a:bodyPr>
            <a:normAutofit fontScale="85000" lnSpcReduction="20000"/>
          </a:bodyPr>
          <a:lstStyle/>
          <a:p>
            <a:pPr>
              <a:defRPr/>
            </a:pPr>
            <a:fld id="{17D0511D-28A0-42F5-8503-6972ADA47337}" type="slidenum">
              <a:rPr lang="en-US" smtClean="0"/>
              <a:pPr>
                <a:defRPr/>
              </a:pPr>
              <a:t>10</a:t>
            </a:fld>
            <a:endParaRPr lang="en-US" dirty="0"/>
          </a:p>
        </p:txBody>
      </p:sp>
      <p:sp>
        <p:nvSpPr>
          <p:cNvPr id="6" name="Content Placeholder 5"/>
          <p:cNvSpPr>
            <a:spLocks noGrp="1"/>
          </p:cNvSpPr>
          <p:nvPr>
            <p:ph sz="quarter" idx="1"/>
          </p:nvPr>
        </p:nvSpPr>
        <p:spPr>
          <a:xfrm>
            <a:off x="612648" y="1600199"/>
            <a:ext cx="8153400" cy="4950725"/>
          </a:xfrm>
        </p:spPr>
        <p:txBody>
          <a:bodyPr>
            <a:normAutofit fontScale="92500" lnSpcReduction="10000"/>
          </a:bodyPr>
          <a:lstStyle/>
          <a:p>
            <a:r>
              <a:rPr lang="en-US" sz="2400" b="1" dirty="0"/>
              <a:t>Manual Drawing: </a:t>
            </a:r>
          </a:p>
          <a:p>
            <a:pPr marL="0" indent="0">
              <a:buNone/>
            </a:pPr>
            <a:r>
              <a:rPr lang="en-US" sz="2400" dirty="0"/>
              <a:t>Engineering drawing fundamentals, types of lines and usage, dimensioning, lettering, sheet planning, orthogonal projections, 1st angle projection, 3rd angle project, isometric view, </a:t>
            </a:r>
            <a:r>
              <a:rPr lang="en-US" sz="2400"/>
              <a:t>Orthographic Projections</a:t>
            </a:r>
            <a:endParaRPr lang="en-US" sz="2400" dirty="0"/>
          </a:p>
          <a:p>
            <a:r>
              <a:rPr lang="en-US" sz="2400" b="1" dirty="0"/>
              <a:t>AutoCAD :</a:t>
            </a:r>
          </a:p>
          <a:p>
            <a:pPr marL="0" indent="0">
              <a:buNone/>
            </a:pPr>
            <a:r>
              <a:rPr lang="en-US" sz="2400" dirty="0"/>
              <a:t>CAD/CAM tools, vector and raster data, using AutoCAD as 2D drafting tool, coordinate systems, drawing scale and viewing magnification, drawing primitives e.g. LINE, ARC, CIRCLE, TEXT, geometric transformations e.g. MOVE, COPY, SCALE, ARRAY, editing e.g. ERASE, TRIM, EXTEND, FILLET, CHAMFER, STRETCH, using snap and object snap facilities, creating and using symbols, layers, hatching, multiple line types and colors, dimensioning, paper view, sectional drawing and assembly drawing, printing and plotting drawings.</a:t>
            </a:r>
          </a:p>
        </p:txBody>
      </p:sp>
    </p:spTree>
    <p:extLst>
      <p:ext uri="{BB962C8B-B14F-4D97-AF65-F5344CB8AC3E}">
        <p14:creationId xmlns:p14="http://schemas.microsoft.com/office/powerpoint/2010/main" val="78700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457200" y="457202"/>
            <a:ext cx="8229600" cy="5668963"/>
          </a:xfrm>
        </p:spPr>
        <p:txBody>
          <a:bodyPr/>
          <a:lstStyle/>
          <a:p>
            <a:pPr marL="609600" indent="-609600" algn="just" eaLnBrk="1" hangingPunct="1">
              <a:buFontTx/>
              <a:buAutoNum type="arabicPeriod"/>
            </a:pPr>
            <a:r>
              <a:rPr lang="en-US" sz="1800" b="1" dirty="0"/>
              <a:t>INTRODUCTIOIN TO ENGINEERING DRAWING:</a:t>
            </a:r>
          </a:p>
          <a:p>
            <a:pPr marL="609600" indent="-609600" algn="just" eaLnBrk="1" hangingPunct="1">
              <a:buFontTx/>
              <a:buNone/>
            </a:pPr>
            <a:endParaRPr lang="en-US" sz="1800" b="1" dirty="0"/>
          </a:p>
          <a:p>
            <a:pPr marL="990600" lvl="1" indent="-533400" eaLnBrk="1" hangingPunct="1">
              <a:buClr>
                <a:schemeClr val="tx1"/>
              </a:buClr>
              <a:buFontTx/>
              <a:buChar char="•"/>
            </a:pPr>
            <a:r>
              <a:rPr lang="en-US" sz="1800" b="1" dirty="0"/>
              <a:t>A language to describe</a:t>
            </a:r>
          </a:p>
          <a:p>
            <a:pPr marL="1752600" lvl="3" indent="-381000" eaLnBrk="1" hangingPunct="1">
              <a:lnSpc>
                <a:spcPct val="130000"/>
              </a:lnSpc>
              <a:buClr>
                <a:schemeClr val="tx1"/>
              </a:buClr>
              <a:buFontTx/>
              <a:buAutoNum type="alphaLcPeriod"/>
            </a:pPr>
            <a:r>
              <a:rPr lang="en-US" sz="1800" b="1" dirty="0"/>
              <a:t>Shape</a:t>
            </a:r>
          </a:p>
          <a:p>
            <a:pPr marL="1752600" lvl="3" indent="-381000" eaLnBrk="1" hangingPunct="1">
              <a:lnSpc>
                <a:spcPct val="130000"/>
              </a:lnSpc>
              <a:buClr>
                <a:schemeClr val="tx1"/>
              </a:buClr>
              <a:buFontTx/>
              <a:buAutoNum type="alphaLcPeriod"/>
            </a:pPr>
            <a:r>
              <a:rPr lang="en-US" sz="1800" b="1" dirty="0"/>
              <a:t>Size</a:t>
            </a:r>
          </a:p>
          <a:p>
            <a:pPr marL="1752600" lvl="3" indent="-381000" eaLnBrk="1" hangingPunct="1">
              <a:lnSpc>
                <a:spcPct val="130000"/>
              </a:lnSpc>
              <a:buClr>
                <a:schemeClr val="tx1"/>
              </a:buClr>
              <a:buFontTx/>
              <a:buAutoNum type="alphaLcPeriod"/>
            </a:pPr>
            <a:r>
              <a:rPr lang="en-US" sz="1800" b="1" dirty="0"/>
              <a:t>Fit</a:t>
            </a:r>
          </a:p>
          <a:p>
            <a:pPr marL="1752600" lvl="3" indent="-381000" eaLnBrk="1" hangingPunct="1">
              <a:lnSpc>
                <a:spcPct val="130000"/>
              </a:lnSpc>
              <a:buClr>
                <a:schemeClr val="tx1"/>
              </a:buClr>
              <a:buFontTx/>
              <a:buAutoNum type="alphaLcPeriod"/>
            </a:pPr>
            <a:r>
              <a:rPr lang="en-US" sz="1800" b="1" dirty="0"/>
              <a:t>Assembly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457200" y="457200"/>
            <a:ext cx="8229600" cy="6019800"/>
          </a:xfrm>
        </p:spPr>
        <p:txBody>
          <a:bodyPr/>
          <a:lstStyle/>
          <a:p>
            <a:pPr marL="609600" indent="-609600" algn="just" eaLnBrk="1" hangingPunct="1">
              <a:buClr>
                <a:schemeClr val="tx1"/>
              </a:buClr>
              <a:buFontTx/>
              <a:buAutoNum type="arabicPeriod" startAt="2"/>
            </a:pPr>
            <a:r>
              <a:rPr lang="en-US" sz="1800" b="1" dirty="0"/>
              <a:t>TYPES OF DRAWING:</a:t>
            </a:r>
          </a:p>
          <a:p>
            <a:pPr marL="609600" indent="-609600" algn="just" eaLnBrk="1" hangingPunct="1">
              <a:buFontTx/>
              <a:buNone/>
            </a:pPr>
            <a:endParaRPr lang="en-US" sz="1800" b="1" dirty="0"/>
          </a:p>
          <a:p>
            <a:pPr marL="990600" lvl="1" indent="-533400" eaLnBrk="1" hangingPunct="1">
              <a:buClr>
                <a:schemeClr val="tx1"/>
              </a:buClr>
              <a:buNone/>
            </a:pPr>
            <a:r>
              <a:rPr lang="en-US" sz="1800" b="1" dirty="0"/>
              <a:t>Detail Drawings</a:t>
            </a:r>
          </a:p>
          <a:p>
            <a:pPr marL="1752600" lvl="3" indent="-381000" eaLnBrk="1" hangingPunct="1">
              <a:lnSpc>
                <a:spcPct val="130000"/>
              </a:lnSpc>
              <a:buClr>
                <a:schemeClr val="tx1"/>
              </a:buClr>
              <a:buFontTx/>
              <a:buChar char="•"/>
            </a:pPr>
            <a:r>
              <a:rPr lang="en-US" sz="1800" b="1" dirty="0"/>
              <a:t>To describe the shape, size, fit and finish of each and every part in detail for production purposes.</a:t>
            </a:r>
          </a:p>
          <a:p>
            <a:pPr marL="1752600" lvl="3" indent="-381000" eaLnBrk="1" hangingPunct="1">
              <a:lnSpc>
                <a:spcPct val="130000"/>
              </a:lnSpc>
              <a:buClr>
                <a:schemeClr val="tx1"/>
              </a:buClr>
              <a:buFontTx/>
              <a:buAutoNum type="alphaLcPeriod"/>
            </a:pPr>
            <a:endParaRPr lang="en-US" sz="1800" b="1"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465451"/>
            <a:ext cx="5505450" cy="40481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457200" y="457200"/>
            <a:ext cx="8229600" cy="6019800"/>
          </a:xfrm>
        </p:spPr>
        <p:txBody>
          <a:bodyPr/>
          <a:lstStyle/>
          <a:p>
            <a:pPr marL="609600" indent="-609600" algn="just" eaLnBrk="1" hangingPunct="1">
              <a:buClr>
                <a:schemeClr val="tx1"/>
              </a:buClr>
              <a:buFontTx/>
              <a:buAutoNum type="arabicPeriod" startAt="3"/>
            </a:pPr>
            <a:r>
              <a:rPr lang="en-US" sz="1800" b="1"/>
              <a:t>TYPES OF MEASURING SYSTEMS:</a:t>
            </a:r>
          </a:p>
          <a:p>
            <a:pPr marL="609600" indent="-609600" algn="just" eaLnBrk="1" hangingPunct="1">
              <a:buFontTx/>
              <a:buNone/>
            </a:pPr>
            <a:endParaRPr lang="en-US" sz="1800" b="1"/>
          </a:p>
          <a:p>
            <a:pPr marL="990600" lvl="1" indent="-533400" eaLnBrk="1" hangingPunct="1">
              <a:buClr>
                <a:schemeClr val="tx1"/>
              </a:buClr>
              <a:buFontTx/>
              <a:buAutoNum type="alphaLcPeriod"/>
            </a:pPr>
            <a:r>
              <a:rPr lang="en-US" sz="1800" b="1"/>
              <a:t>English</a:t>
            </a:r>
          </a:p>
          <a:p>
            <a:pPr marL="1752600" lvl="3" indent="-381000" eaLnBrk="1" hangingPunct="1">
              <a:lnSpc>
                <a:spcPct val="130000"/>
              </a:lnSpc>
              <a:buClr>
                <a:schemeClr val="tx1"/>
              </a:buClr>
              <a:buFontTx/>
              <a:buChar char="•"/>
            </a:pPr>
            <a:r>
              <a:rPr lang="en-US" sz="1800" b="1"/>
              <a:t>Feet and Inches</a:t>
            </a:r>
          </a:p>
          <a:p>
            <a:pPr marL="1752600" lvl="3" indent="-381000" eaLnBrk="1" hangingPunct="1">
              <a:lnSpc>
                <a:spcPct val="130000"/>
              </a:lnSpc>
              <a:buClr>
                <a:schemeClr val="tx1"/>
              </a:buClr>
              <a:buFontTx/>
              <a:buAutoNum type="alphaLcPeriod"/>
            </a:pPr>
            <a:endParaRPr lang="en-US" sz="1800" b="1"/>
          </a:p>
          <a:p>
            <a:pPr marL="990600" lvl="1" indent="-533400" eaLnBrk="1" hangingPunct="1">
              <a:lnSpc>
                <a:spcPct val="130000"/>
              </a:lnSpc>
              <a:buClr>
                <a:schemeClr val="tx1"/>
              </a:buClr>
              <a:buFontTx/>
              <a:buAutoNum type="alphaLcPeriod"/>
            </a:pPr>
            <a:r>
              <a:rPr lang="en-US" sz="1800" b="1"/>
              <a:t>Metric</a:t>
            </a:r>
          </a:p>
          <a:p>
            <a:pPr marL="1752600" lvl="3" indent="-381000" eaLnBrk="1" hangingPunct="1">
              <a:lnSpc>
                <a:spcPct val="130000"/>
              </a:lnSpc>
              <a:buClr>
                <a:schemeClr val="tx1"/>
              </a:buClr>
              <a:buFontTx/>
              <a:buChar char="•"/>
            </a:pPr>
            <a:r>
              <a:rPr lang="en-US" sz="1800" b="1"/>
              <a:t>Meters and Millimeters</a:t>
            </a:r>
          </a:p>
          <a:p>
            <a:pPr marL="1752600" lvl="3" indent="-381000" eaLnBrk="1" hangingPunct="1">
              <a:lnSpc>
                <a:spcPct val="130000"/>
              </a:lnSpc>
              <a:buClr>
                <a:schemeClr val="tx1"/>
              </a:buClr>
              <a:buFontTx/>
              <a:buChar char="•"/>
            </a:pPr>
            <a:endParaRPr lang="en-US" sz="1800"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sz="half" idx="1"/>
          </p:nvPr>
        </p:nvSpPr>
        <p:spPr>
          <a:xfrm>
            <a:off x="457200" y="228600"/>
            <a:ext cx="8305800" cy="6324600"/>
          </a:xfrm>
        </p:spPr>
        <p:txBody>
          <a:bodyPr/>
          <a:lstStyle/>
          <a:p>
            <a:pPr marL="660400" indent="-660400" algn="just" eaLnBrk="1" hangingPunct="1">
              <a:buClr>
                <a:schemeClr val="tx1"/>
              </a:buClr>
              <a:buFontTx/>
              <a:buAutoNum type="arabicPeriod" startAt="4"/>
            </a:pPr>
            <a:r>
              <a:rPr lang="en-US" sz="1800" b="1"/>
              <a:t>DRAWING INSTUMENTS AND THEIR USES:</a:t>
            </a:r>
          </a:p>
          <a:p>
            <a:pPr marL="660400" indent="-660400" algn="just" eaLnBrk="1" hangingPunct="1">
              <a:buClr>
                <a:schemeClr val="tx1"/>
              </a:buClr>
              <a:buFontTx/>
              <a:buNone/>
            </a:pPr>
            <a:endParaRPr lang="en-US" sz="1800" b="1"/>
          </a:p>
          <a:p>
            <a:pPr marL="1035050" lvl="1" indent="-577850" algn="just" eaLnBrk="1" hangingPunct="1">
              <a:buClr>
                <a:schemeClr val="tx1"/>
              </a:buClr>
              <a:buFontTx/>
              <a:buAutoNum type="alphaLcPeriod"/>
            </a:pPr>
            <a:r>
              <a:rPr lang="en-US" sz="1800" b="1"/>
              <a:t>Drawing Board</a:t>
            </a:r>
          </a:p>
          <a:p>
            <a:pPr marL="1784350" lvl="3" indent="-412750" algn="just" eaLnBrk="1" hangingPunct="1">
              <a:buClr>
                <a:schemeClr val="tx1"/>
              </a:buClr>
              <a:buFontTx/>
              <a:buNone/>
            </a:pPr>
            <a:r>
              <a:rPr lang="en-US" sz="1800" b="1"/>
              <a:t>Serves as a flat drawing surface to attach a paper to.</a:t>
            </a:r>
          </a:p>
          <a:p>
            <a:pPr marL="1035050" lvl="1" indent="-577850" algn="just" eaLnBrk="1" hangingPunct="1">
              <a:buClr>
                <a:schemeClr val="tx1"/>
              </a:buClr>
              <a:buFontTx/>
              <a:buNone/>
            </a:pPr>
            <a:endParaRPr lang="en-US" sz="1800" b="1"/>
          </a:p>
          <a:p>
            <a:pPr marL="1035050" lvl="1" indent="-577850" algn="just" eaLnBrk="1" hangingPunct="1">
              <a:buClr>
                <a:schemeClr val="tx1"/>
              </a:buClr>
              <a:buFontTx/>
              <a:buAutoNum type="alphaLcPeriod" startAt="2"/>
            </a:pPr>
            <a:r>
              <a:rPr lang="en-US" sz="1800" b="1"/>
              <a:t>Drafting Media</a:t>
            </a:r>
          </a:p>
          <a:p>
            <a:pPr marL="1035050" lvl="1" indent="-577850" algn="just" eaLnBrk="1" hangingPunct="1">
              <a:buClr>
                <a:schemeClr val="tx1"/>
              </a:buClr>
              <a:buFontTx/>
              <a:buAutoNum type="alphaLcPeriod" startAt="2"/>
            </a:pPr>
            <a:endParaRPr lang="en-US" sz="1800" b="1"/>
          </a:p>
          <a:p>
            <a:pPr marL="1784350" lvl="3" indent="-412750" algn="just" eaLnBrk="1" hangingPunct="1">
              <a:buClr>
                <a:schemeClr val="tx1"/>
              </a:buClr>
              <a:buFontTx/>
              <a:buChar char="•"/>
            </a:pPr>
            <a:r>
              <a:rPr lang="en-US" sz="1800" b="1"/>
              <a:t>Paper</a:t>
            </a:r>
          </a:p>
          <a:p>
            <a:pPr marL="1784350" lvl="3" indent="-412750" algn="just" eaLnBrk="1" hangingPunct="1">
              <a:buClr>
                <a:schemeClr val="tx1"/>
              </a:buClr>
              <a:buFontTx/>
              <a:buChar char="•"/>
            </a:pPr>
            <a:r>
              <a:rPr lang="en-US" sz="1800" b="1"/>
              <a:t>Film (Tracing Paper)</a:t>
            </a:r>
          </a:p>
          <a:p>
            <a:pPr marL="1035050" lvl="1" indent="-577850" algn="just" eaLnBrk="1" hangingPunct="1">
              <a:buClr>
                <a:schemeClr val="tx1"/>
              </a:buClr>
              <a:buFontTx/>
              <a:buNone/>
            </a:pPr>
            <a:endParaRPr lang="en-US" sz="1800" b="1"/>
          </a:p>
          <a:p>
            <a:pPr marL="1035050" lvl="1" indent="-577850" algn="just" eaLnBrk="1" hangingPunct="1">
              <a:buClr>
                <a:schemeClr val="tx1"/>
              </a:buClr>
              <a:buFontTx/>
              <a:buNone/>
            </a:pPr>
            <a:r>
              <a:rPr lang="en-US" sz="1800" b="1"/>
              <a:t>	Standard Sizes are:</a:t>
            </a:r>
          </a:p>
          <a:p>
            <a:pPr marL="1035050" lvl="1" indent="-577850" algn="just" eaLnBrk="1" hangingPunct="1">
              <a:buClr>
                <a:schemeClr val="tx1"/>
              </a:buClr>
              <a:buFontTx/>
              <a:buNone/>
            </a:pPr>
            <a:r>
              <a:rPr lang="en-US" sz="1800" b="1"/>
              <a:t>	</a:t>
            </a:r>
          </a:p>
          <a:p>
            <a:pPr marL="1035050" lvl="1" indent="-577850" algn="just" eaLnBrk="1" hangingPunct="1">
              <a:buClr>
                <a:schemeClr val="tx1"/>
              </a:buClr>
              <a:buFontTx/>
              <a:buNone/>
            </a:pPr>
            <a:r>
              <a:rPr lang="en-US" sz="1800" b="1"/>
              <a:t>	</a:t>
            </a:r>
            <a:r>
              <a:rPr lang="en-US" sz="1800" b="1" u="sng"/>
              <a:t>USA size, inches</a:t>
            </a:r>
            <a:r>
              <a:rPr lang="en-US" sz="1800" b="1"/>
              <a:t>		</a:t>
            </a:r>
            <a:r>
              <a:rPr lang="en-US" sz="1800" b="1" u="sng"/>
              <a:t>Closest International size, mm</a:t>
            </a:r>
            <a:endParaRPr lang="en-US" sz="1800" b="1"/>
          </a:p>
          <a:p>
            <a:pPr marL="1035050" lvl="1" indent="-577850" algn="just" eaLnBrk="1" hangingPunct="1">
              <a:buClr>
                <a:schemeClr val="tx1"/>
              </a:buClr>
              <a:buFontTx/>
              <a:buNone/>
            </a:pPr>
            <a:r>
              <a:rPr lang="en-US" sz="1800" b="1"/>
              <a:t>	A (8.5 x 11.0)				A4 (210 x 297)</a:t>
            </a:r>
          </a:p>
          <a:p>
            <a:pPr marL="1035050" lvl="1" indent="-577850" algn="just" eaLnBrk="1" hangingPunct="1">
              <a:buClr>
                <a:schemeClr val="tx1"/>
              </a:buClr>
              <a:buFontTx/>
              <a:buNone/>
            </a:pPr>
            <a:r>
              <a:rPr lang="en-US" sz="1800" b="1"/>
              <a:t>	B (11.0 x 17.0)				A3 (297 x 420)</a:t>
            </a:r>
          </a:p>
          <a:p>
            <a:pPr marL="1035050" lvl="1" indent="-577850" algn="just" eaLnBrk="1" hangingPunct="1">
              <a:buClr>
                <a:schemeClr val="tx1"/>
              </a:buClr>
              <a:buFontTx/>
              <a:buNone/>
            </a:pPr>
            <a:r>
              <a:rPr lang="en-US" sz="1800" b="1"/>
              <a:t>	C (17.0 x 22.0)				A2 (420 x 594)</a:t>
            </a:r>
          </a:p>
          <a:p>
            <a:pPr marL="1035050" lvl="1" indent="-577850" algn="just" eaLnBrk="1" hangingPunct="1">
              <a:buClr>
                <a:schemeClr val="tx1"/>
              </a:buClr>
              <a:buFontTx/>
              <a:buNone/>
            </a:pPr>
            <a:r>
              <a:rPr lang="en-US" sz="1800" b="1"/>
              <a:t>	D (22.0 x 34.0)				A1 (594 x 841)</a:t>
            </a:r>
          </a:p>
          <a:p>
            <a:pPr marL="1035050" lvl="1" indent="-577850" algn="just" eaLnBrk="1" hangingPunct="1">
              <a:buClr>
                <a:schemeClr val="tx1"/>
              </a:buClr>
              <a:buFontTx/>
              <a:buNone/>
            </a:pPr>
            <a:r>
              <a:rPr lang="en-US" sz="1800" b="1"/>
              <a:t>	E (34.0 x 44.0)				A0 (841 x 1189)</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body" sz="half" idx="1"/>
          </p:nvPr>
        </p:nvSpPr>
        <p:spPr>
          <a:xfrm>
            <a:off x="381000" y="228600"/>
            <a:ext cx="8458200" cy="6324600"/>
          </a:xfrm>
        </p:spPr>
        <p:txBody>
          <a:bodyPr/>
          <a:lstStyle/>
          <a:p>
            <a:pPr marL="1035050" lvl="1" indent="-577850" algn="just" eaLnBrk="1" hangingPunct="1">
              <a:buClr>
                <a:schemeClr val="tx1"/>
              </a:buClr>
              <a:buFontTx/>
              <a:buAutoNum type="alphaLcPeriod" startAt="3"/>
            </a:pPr>
            <a:r>
              <a:rPr lang="en-US" sz="1800" b="1" dirty="0"/>
              <a:t>Pencils</a:t>
            </a:r>
          </a:p>
          <a:p>
            <a:pPr marL="1409700" lvl="2" indent="-495300" algn="just" eaLnBrk="1" hangingPunct="1">
              <a:buClr>
                <a:schemeClr val="tx1"/>
              </a:buClr>
              <a:buFontTx/>
              <a:buNone/>
            </a:pPr>
            <a:r>
              <a:rPr lang="en-US" sz="1600" b="1" dirty="0"/>
              <a:t>	</a:t>
            </a:r>
            <a:r>
              <a:rPr lang="en-US" sz="1800" b="1" dirty="0"/>
              <a:t>Classification according to lead hardness is:</a:t>
            </a:r>
            <a:r>
              <a:rPr lang="en-US" sz="2000" b="1" dirty="0"/>
              <a:t>		</a:t>
            </a:r>
          </a:p>
          <a:p>
            <a:pPr marL="1035050" lvl="1" indent="-577850" algn="just" eaLnBrk="1" hangingPunct="1">
              <a:buClr>
                <a:schemeClr val="tx1"/>
              </a:buClr>
              <a:buFontTx/>
              <a:buNone/>
            </a:pPr>
            <a:r>
              <a:rPr lang="en-US" sz="1800" b="1" dirty="0"/>
              <a:t>	</a:t>
            </a:r>
          </a:p>
          <a:p>
            <a:pPr marL="1035050" lvl="1" indent="-577850" algn="just" eaLnBrk="1" hangingPunct="1">
              <a:buClr>
                <a:schemeClr val="tx1"/>
              </a:buClr>
              <a:buFontTx/>
              <a:buNone/>
            </a:pPr>
            <a:r>
              <a:rPr lang="en-US" sz="1800" b="1" dirty="0"/>
              <a:t>	</a:t>
            </a:r>
            <a:r>
              <a:rPr lang="en-US" sz="1800" b="1" u="sng" dirty="0"/>
              <a:t>Hard grades		Medium grades		Soft grades	  </a:t>
            </a:r>
          </a:p>
          <a:p>
            <a:pPr marL="1035050" lvl="1" indent="-577850" algn="just" eaLnBrk="1" hangingPunct="1">
              <a:buClr>
                <a:schemeClr val="tx1"/>
              </a:buClr>
              <a:buFontTx/>
              <a:buNone/>
            </a:pPr>
            <a:r>
              <a:rPr lang="en-US" sz="1800" b="1" dirty="0"/>
              <a:t>	9H	Hardest		3H	Hardest		2B	Hardest</a:t>
            </a:r>
          </a:p>
          <a:p>
            <a:pPr marL="1035050" lvl="1" indent="-577850" algn="just" eaLnBrk="1" hangingPunct="1">
              <a:buClr>
                <a:schemeClr val="tx1"/>
              </a:buClr>
              <a:buFontTx/>
              <a:buNone/>
            </a:pPr>
            <a:r>
              <a:rPr lang="en-US" sz="1800" b="1" dirty="0"/>
              <a:t>	8H			2H			3B</a:t>
            </a:r>
          </a:p>
          <a:p>
            <a:pPr marL="1035050" lvl="1" indent="-577850" algn="just" eaLnBrk="1" hangingPunct="1">
              <a:buClr>
                <a:schemeClr val="tx1"/>
              </a:buClr>
              <a:buFontTx/>
              <a:buNone/>
            </a:pPr>
            <a:r>
              <a:rPr lang="en-US" sz="1800" b="1" dirty="0"/>
              <a:t>	7H			H			4B</a:t>
            </a:r>
          </a:p>
          <a:p>
            <a:pPr marL="1035050" lvl="1" indent="-577850" algn="just" eaLnBrk="1" hangingPunct="1">
              <a:buClr>
                <a:schemeClr val="tx1"/>
              </a:buClr>
              <a:buFontTx/>
              <a:buNone/>
            </a:pPr>
            <a:r>
              <a:rPr lang="en-US" sz="1800" b="1" dirty="0"/>
              <a:t>	6H			F			5B</a:t>
            </a:r>
          </a:p>
          <a:p>
            <a:pPr marL="1035050" lvl="1" indent="-577850" algn="just" eaLnBrk="1" hangingPunct="1">
              <a:buClr>
                <a:schemeClr val="tx1"/>
              </a:buClr>
              <a:buFontTx/>
              <a:buNone/>
            </a:pPr>
            <a:r>
              <a:rPr lang="en-US" sz="1800" b="1" dirty="0"/>
              <a:t>	5H			HB			6B</a:t>
            </a:r>
          </a:p>
          <a:p>
            <a:pPr marL="1035050" lvl="1" indent="-577850" algn="just" eaLnBrk="1" hangingPunct="1">
              <a:buClr>
                <a:schemeClr val="tx1"/>
              </a:buClr>
              <a:buFontTx/>
              <a:buNone/>
            </a:pPr>
            <a:r>
              <a:rPr lang="en-US" sz="1800" b="1" dirty="0"/>
              <a:t>	4H	Softest		B	Softest		7B	Softest</a:t>
            </a:r>
          </a:p>
          <a:p>
            <a:pPr marL="1035050" lvl="1" indent="-577850" algn="just" eaLnBrk="1" hangingPunct="1">
              <a:buClr>
                <a:schemeClr val="tx1"/>
              </a:buClr>
              <a:buFontTx/>
              <a:buNone/>
            </a:pPr>
            <a:r>
              <a:rPr lang="en-US" sz="1800" b="1" dirty="0"/>
              <a:t>	</a:t>
            </a:r>
            <a:r>
              <a:rPr lang="en-US" sz="1800" b="1" u="sng" dirty="0"/>
              <a:t>								</a:t>
            </a:r>
          </a:p>
          <a:p>
            <a:pPr marL="1035050" lvl="1" indent="-577850" algn="just" eaLnBrk="1" hangingPunct="1">
              <a:buClr>
                <a:schemeClr val="tx1"/>
              </a:buClr>
              <a:buFontTx/>
              <a:buNone/>
            </a:pPr>
            <a:endParaRPr lang="en-US" sz="1800" b="1" dirty="0"/>
          </a:p>
          <a:p>
            <a:pPr marL="1035050" lvl="1" indent="-577850" algn="just" eaLnBrk="1" hangingPunct="1">
              <a:buClr>
                <a:schemeClr val="tx1"/>
              </a:buClr>
              <a:buFontTx/>
              <a:buAutoNum type="alphaLcPeriod" startAt="4"/>
            </a:pPr>
            <a:r>
              <a:rPr lang="en-US" sz="1800" b="1" dirty="0"/>
              <a:t>Eraser</a:t>
            </a:r>
          </a:p>
          <a:p>
            <a:pPr marL="1035050" lvl="1" indent="-577850" algn="just" eaLnBrk="1" hangingPunct="1">
              <a:buClr>
                <a:schemeClr val="tx1"/>
              </a:buClr>
              <a:buFontTx/>
              <a:buAutoNum type="alphaLcPeriod" startAt="4"/>
            </a:pPr>
            <a:endParaRPr lang="en-US" sz="1800" b="1" dirty="0"/>
          </a:p>
          <a:p>
            <a:pPr marL="1035050" lvl="1" indent="-577850" algn="just" eaLnBrk="1" hangingPunct="1">
              <a:buClr>
                <a:schemeClr val="tx1"/>
              </a:buClr>
              <a:buFontTx/>
              <a:buAutoNum type="alphaLcPeriod" startAt="4"/>
            </a:pPr>
            <a:r>
              <a:rPr lang="en-US" sz="1800" b="1" dirty="0"/>
              <a:t>T Square</a:t>
            </a:r>
          </a:p>
          <a:p>
            <a:pPr marL="1409700" lvl="2" indent="-495300" algn="just" eaLnBrk="1" hangingPunct="1">
              <a:buClr>
                <a:schemeClr val="tx1"/>
              </a:buClr>
              <a:buFontTx/>
              <a:buNone/>
            </a:pPr>
            <a:r>
              <a:rPr lang="en-US" sz="1600" b="1" dirty="0"/>
              <a:t>	</a:t>
            </a:r>
            <a:r>
              <a:rPr lang="en-US" sz="1800" b="1" dirty="0"/>
              <a:t>For drawing horizontal lines and provide a supporting/sliding edge for set-squares and other stencils.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5638800"/>
            <a:ext cx="1066800" cy="10668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sz="half" idx="1"/>
          </p:nvPr>
        </p:nvSpPr>
        <p:spPr>
          <a:xfrm>
            <a:off x="381000" y="228600"/>
            <a:ext cx="8458200" cy="6324600"/>
          </a:xfrm>
        </p:spPr>
        <p:txBody>
          <a:bodyPr/>
          <a:lstStyle/>
          <a:p>
            <a:pPr marL="1035050" lvl="1" indent="-577850" algn="just" eaLnBrk="1" hangingPunct="1">
              <a:buClr>
                <a:schemeClr val="tx1"/>
              </a:buClr>
              <a:buFontTx/>
              <a:buAutoNum type="alphaLcPeriod" startAt="6"/>
            </a:pPr>
            <a:r>
              <a:rPr lang="en-US" sz="1800" b="1" dirty="0"/>
              <a:t>Set-Squares</a:t>
            </a:r>
          </a:p>
          <a:p>
            <a:pPr marL="1409700" lvl="2" indent="-495300" algn="just" eaLnBrk="1" hangingPunct="1">
              <a:buClr>
                <a:schemeClr val="tx1"/>
              </a:buClr>
              <a:buFontTx/>
              <a:buNone/>
            </a:pPr>
            <a:r>
              <a:rPr lang="en-US" sz="1600" b="1" dirty="0"/>
              <a:t>	</a:t>
            </a:r>
            <a:r>
              <a:rPr lang="en-US" sz="1800" b="1" dirty="0"/>
              <a:t>For drawing vertical and angular lines</a:t>
            </a:r>
          </a:p>
          <a:p>
            <a:pPr marL="1035050" lvl="1" indent="-577850" algn="just" eaLnBrk="1" hangingPunct="1">
              <a:buClr>
                <a:schemeClr val="tx1"/>
              </a:buClr>
              <a:buFontTx/>
              <a:buNone/>
            </a:pPr>
            <a:endParaRPr lang="en-US" sz="1800" b="1" dirty="0"/>
          </a:p>
          <a:p>
            <a:pPr marL="1035050" lvl="1" indent="-577850" algn="just" eaLnBrk="1" hangingPunct="1">
              <a:buClr>
                <a:schemeClr val="tx1"/>
              </a:buClr>
              <a:buFontTx/>
              <a:buAutoNum type="alphaLcPeriod" startAt="7"/>
            </a:pPr>
            <a:r>
              <a:rPr lang="en-US" sz="1800" b="1" dirty="0"/>
              <a:t>Scales</a:t>
            </a:r>
          </a:p>
          <a:p>
            <a:pPr marL="1784350" lvl="3" indent="-412750" algn="just" eaLnBrk="1" hangingPunct="1">
              <a:buClr>
                <a:schemeClr val="tx1"/>
              </a:buClr>
              <a:buFontTx/>
              <a:buAutoNum type="romanLcPeriod"/>
            </a:pPr>
            <a:r>
              <a:rPr lang="en-US" sz="1800" b="1" dirty="0"/>
              <a:t>Linear scales (English and Metric)</a:t>
            </a:r>
          </a:p>
          <a:p>
            <a:pPr marL="1784350" lvl="3" indent="-412750" algn="just" eaLnBrk="1" hangingPunct="1">
              <a:buClr>
                <a:schemeClr val="tx1"/>
              </a:buClr>
              <a:buFontTx/>
              <a:buAutoNum type="romanLcPeriod"/>
            </a:pPr>
            <a:r>
              <a:rPr lang="en-US" sz="1800" b="1" dirty="0"/>
              <a:t>Cardboard scales (For reducing and increasing size)</a:t>
            </a:r>
          </a:p>
          <a:p>
            <a:pPr marL="1784350" lvl="3" indent="-412750" algn="just" eaLnBrk="1" hangingPunct="1">
              <a:buClr>
                <a:schemeClr val="tx1"/>
              </a:buClr>
              <a:buFontTx/>
              <a:buAutoNum type="romanLcPeriod"/>
            </a:pPr>
            <a:r>
              <a:rPr lang="en-US" sz="1800" b="1" dirty="0"/>
              <a:t>Diagonal scales (For measuring fractions)</a:t>
            </a:r>
          </a:p>
          <a:p>
            <a:pPr marL="1784350" lvl="3" indent="-412750" algn="just" eaLnBrk="1" hangingPunct="1">
              <a:buClr>
                <a:schemeClr val="tx1"/>
              </a:buClr>
              <a:buFontTx/>
              <a:buAutoNum type="romanLcPeriod"/>
            </a:pPr>
            <a:r>
              <a:rPr lang="en-US" sz="1800" b="1" dirty="0"/>
              <a:t>Protractor (For measurement of angles)</a:t>
            </a:r>
          </a:p>
          <a:p>
            <a:pPr marL="1035050" lvl="1" indent="-577850" algn="just" eaLnBrk="1" hangingPunct="1">
              <a:buClr>
                <a:schemeClr val="tx1"/>
              </a:buClr>
              <a:buFontTx/>
              <a:buAutoNum type="alphaLcPeriod" startAt="7"/>
            </a:pPr>
            <a:endParaRPr lang="en-US" sz="1800" b="1" dirty="0"/>
          </a:p>
          <a:p>
            <a:pPr marL="1035050" lvl="1" indent="-577850" algn="just" eaLnBrk="1" hangingPunct="1">
              <a:buClr>
                <a:schemeClr val="tx1"/>
              </a:buClr>
              <a:buFontTx/>
              <a:buAutoNum type="alphaLcPeriod" startAt="8"/>
            </a:pPr>
            <a:r>
              <a:rPr lang="en-US" sz="1800" b="1" dirty="0"/>
              <a:t>Compass with Extender</a:t>
            </a:r>
          </a:p>
          <a:p>
            <a:pPr marL="1409700" lvl="2" indent="-495300" algn="just" eaLnBrk="1" hangingPunct="1">
              <a:buClr>
                <a:schemeClr val="tx1"/>
              </a:buClr>
              <a:buFontTx/>
              <a:buNone/>
            </a:pPr>
            <a:r>
              <a:rPr lang="en-US" sz="1600" b="1" dirty="0"/>
              <a:t>	</a:t>
            </a:r>
            <a:r>
              <a:rPr lang="en-US" sz="1800" b="1" dirty="0"/>
              <a:t>For drawing circles and circular arcs</a:t>
            </a:r>
          </a:p>
          <a:p>
            <a:pPr marL="1035050" lvl="1" indent="-577850" algn="just" eaLnBrk="1" hangingPunct="1">
              <a:buClr>
                <a:schemeClr val="tx1"/>
              </a:buClr>
              <a:buFontTx/>
              <a:buNone/>
            </a:pPr>
            <a:endParaRPr lang="en-US" sz="2400" b="1" dirty="0"/>
          </a:p>
          <a:p>
            <a:pPr marL="1035050" lvl="1" indent="-577850" algn="just" eaLnBrk="1" hangingPunct="1">
              <a:buClr>
                <a:schemeClr val="tx1"/>
              </a:buClr>
              <a:buFontTx/>
              <a:buAutoNum type="alphaLcPeriod" startAt="9"/>
            </a:pPr>
            <a:r>
              <a:rPr lang="en-US" sz="1800" b="1" dirty="0"/>
              <a:t>Divider</a:t>
            </a:r>
          </a:p>
          <a:p>
            <a:pPr marL="1409700" lvl="2" indent="-495300" algn="just" eaLnBrk="1" hangingPunct="1">
              <a:buClr>
                <a:schemeClr val="tx1"/>
              </a:buClr>
              <a:buFontTx/>
              <a:buNone/>
            </a:pPr>
            <a:r>
              <a:rPr lang="en-US" sz="1600" b="1" dirty="0"/>
              <a:t>	</a:t>
            </a:r>
            <a:r>
              <a:rPr lang="en-US" sz="1800" b="1" dirty="0"/>
              <a:t>For transferring measurements and for dividing lines into any number of equal parts.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9600" y="5143500"/>
            <a:ext cx="1714500" cy="17145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4600" y="38100"/>
            <a:ext cx="2034540" cy="144018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10"/>
          <p:cNvGraphicFramePr>
            <a:graphicFrameLocks noGrp="1" noChangeAspect="1"/>
          </p:cNvGraphicFramePr>
          <p:nvPr>
            <p:ph/>
          </p:nvPr>
        </p:nvGraphicFramePr>
        <p:xfrm>
          <a:off x="457200" y="400052"/>
          <a:ext cx="8229600" cy="5599113"/>
        </p:xfrm>
        <a:graphic>
          <a:graphicData uri="http://schemas.openxmlformats.org/presentationml/2006/ole">
            <mc:AlternateContent xmlns:mc="http://schemas.openxmlformats.org/markup-compatibility/2006">
              <mc:Choice xmlns:v="urn:schemas-microsoft-com:vml" Requires="v">
                <p:oleObj spid="_x0000_s1031" name="Drawing" r:id="rId3" imgW="6915240" imgH="4705200" progId="">
                  <p:embed/>
                </p:oleObj>
              </mc:Choice>
              <mc:Fallback>
                <p:oleObj name="Drawing" r:id="rId3" imgW="6915240" imgH="4705200" progId="">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00052"/>
                        <a:ext cx="8229600" cy="559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7" name="Text Box 13"/>
          <p:cNvSpPr txBox="1">
            <a:spLocks noChangeArrowheads="1"/>
          </p:cNvSpPr>
          <p:nvPr/>
        </p:nvSpPr>
        <p:spPr bwMode="auto">
          <a:xfrm>
            <a:off x="304800" y="228602"/>
            <a:ext cx="8458200" cy="366713"/>
          </a:xfrm>
          <a:prstGeom prst="rect">
            <a:avLst/>
          </a:prstGeom>
          <a:noFill/>
          <a:ln w="9525">
            <a:noFill/>
            <a:miter lim="800000"/>
            <a:headEnd/>
            <a:tailEnd/>
          </a:ln>
        </p:spPr>
        <p:txBody>
          <a:bodyPr>
            <a:spAutoFit/>
          </a:bodyPr>
          <a:lstStyle/>
          <a:p>
            <a:pPr marL="342900" indent="-342900">
              <a:spcBef>
                <a:spcPct val="50000"/>
              </a:spcBef>
              <a:buFontTx/>
              <a:buAutoNum type="arabicPeriod" startAt="5"/>
            </a:pPr>
            <a:r>
              <a:rPr lang="en-US" b="1"/>
              <a:t>TYPES OF LINES USED IN ENGINEERING DRAWING: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7"/>
          <p:cNvGraphicFramePr>
            <a:graphicFrameLocks noGrp="1" noChangeAspect="1"/>
          </p:cNvGraphicFramePr>
          <p:nvPr>
            <p:ph/>
          </p:nvPr>
        </p:nvGraphicFramePr>
        <p:xfrm>
          <a:off x="457200" y="401640"/>
          <a:ext cx="8229600" cy="5595937"/>
        </p:xfrm>
        <a:graphic>
          <a:graphicData uri="http://schemas.openxmlformats.org/presentationml/2006/ole">
            <mc:AlternateContent xmlns:mc="http://schemas.openxmlformats.org/markup-compatibility/2006">
              <mc:Choice xmlns:v="urn:schemas-microsoft-com:vml" Requires="v">
                <p:oleObj spid="_x0000_s2055" name="Drawing" r:id="rId3" imgW="7172280" imgH="4876920" progId="">
                  <p:embed/>
                </p:oleObj>
              </mc:Choice>
              <mc:Fallback>
                <p:oleObj name="Drawing" r:id="rId3" imgW="7172280" imgH="4876920" progId="">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01640"/>
                        <a:ext cx="8229600" cy="5595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74" name="Object 4"/>
          <p:cNvGraphicFramePr>
            <a:graphicFrameLocks noGrp="1" noChangeAspect="1"/>
          </p:cNvGraphicFramePr>
          <p:nvPr>
            <p:ph/>
          </p:nvPr>
        </p:nvGraphicFramePr>
        <p:xfrm>
          <a:off x="457200" y="400052"/>
          <a:ext cx="8229600" cy="5599113"/>
        </p:xfrm>
        <a:graphic>
          <a:graphicData uri="http://schemas.openxmlformats.org/presentationml/2006/ole">
            <mc:AlternateContent xmlns:mc="http://schemas.openxmlformats.org/markup-compatibility/2006">
              <mc:Choice xmlns:v="urn:schemas-microsoft-com:vml" Requires="v">
                <p:oleObj spid="_x0000_s3079" name="Drawing" r:id="rId3" imgW="6915240" imgH="4705200" progId="">
                  <p:embed/>
                </p:oleObj>
              </mc:Choice>
              <mc:Fallback>
                <p:oleObj name="Drawing" r:id="rId3" imgW="6915240" imgH="4705200"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00052"/>
                        <a:ext cx="8229600" cy="559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p:txBody>
          <a:bodyPr>
            <a:normAutofit/>
          </a:bodyPr>
          <a:lstStyle/>
          <a:p>
            <a:r>
              <a:rPr lang="en-US" dirty="0"/>
              <a:t>Communications</a:t>
            </a:r>
          </a:p>
        </p:txBody>
      </p:sp>
      <p:sp>
        <p:nvSpPr>
          <p:cNvPr id="4" name="Date Placeholder 3"/>
          <p:cNvSpPr>
            <a:spLocks noGrp="1"/>
          </p:cNvSpPr>
          <p:nvPr>
            <p:ph type="dt" sz="half" idx="10"/>
          </p:nvPr>
        </p:nvSpPr>
        <p:spPr/>
        <p:txBody>
          <a:bodyPr/>
          <a:lstStyle/>
          <a:p>
            <a:pPr>
              <a:defRPr/>
            </a:pPr>
            <a:fld id="{14A65E40-2CBA-4B46-A429-4E0E09C4A8D7}" type="datetime1">
              <a:rPr lang="en-US" smtClean="0"/>
              <a:t>3/1/2023</a:t>
            </a:fld>
            <a:endParaRPr lang="en-US"/>
          </a:p>
        </p:txBody>
      </p:sp>
      <p:sp>
        <p:nvSpPr>
          <p:cNvPr id="5" name="Slide Number Placeholder 4"/>
          <p:cNvSpPr>
            <a:spLocks noGrp="1"/>
          </p:cNvSpPr>
          <p:nvPr>
            <p:ph type="sldNum" sz="quarter" idx="12"/>
          </p:nvPr>
        </p:nvSpPr>
        <p:spPr/>
        <p:txBody>
          <a:bodyPr>
            <a:normAutofit/>
          </a:bodyPr>
          <a:lstStyle/>
          <a:p>
            <a:pPr>
              <a:defRPr/>
            </a:pPr>
            <a:fld id="{11A17182-9153-4FDF-9DDC-CD083DE81F8D}" type="slidenum">
              <a:rPr lang="en-US" smtClean="0"/>
              <a:pPr>
                <a:defRPr/>
              </a:pPr>
              <a:t>2</a:t>
            </a:fld>
            <a:endParaRPr lang="en-US"/>
          </a:p>
        </p:txBody>
      </p:sp>
      <p:sp>
        <p:nvSpPr>
          <p:cNvPr id="192514" name="Rectangle 2"/>
          <p:cNvSpPr>
            <a:spLocks noGrp="1" noChangeArrowheads="1"/>
          </p:cNvSpPr>
          <p:nvPr>
            <p:ph sz="quarter" idx="1"/>
          </p:nvPr>
        </p:nvSpPr>
        <p:spPr>
          <a:xfrm>
            <a:off x="624115" y="2362200"/>
            <a:ext cx="8157028" cy="1905000"/>
          </a:xfrm>
        </p:spPr>
        <p:txBody>
          <a:bodyPr/>
          <a:lstStyle/>
          <a:p>
            <a:pPr marL="0" indent="0" algn="ctr">
              <a:lnSpc>
                <a:spcPct val="90000"/>
              </a:lnSpc>
              <a:buFontTx/>
              <a:buNone/>
            </a:pPr>
            <a:r>
              <a:rPr lang="en-US" sz="4000" dirty="0"/>
              <a:t>Class and e-groups  often for announcements related to the course</a:t>
            </a:r>
          </a:p>
        </p:txBody>
      </p:sp>
      <p:pic>
        <p:nvPicPr>
          <p:cNvPr id="20482" name="Picture 2" descr="E:\Dropbox\Courses taught\1st semester\ME -2015A Engineering Drawing and Graphics\lecture 1\pictures\email check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572750">
            <a:off x="2048500" y="4255637"/>
            <a:ext cx="3118194" cy="20658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4924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8" name="Object 5"/>
          <p:cNvGraphicFramePr>
            <a:graphicFrameLocks noGrp="1" noChangeAspect="1"/>
          </p:cNvGraphicFramePr>
          <p:nvPr>
            <p:ph/>
          </p:nvPr>
        </p:nvGraphicFramePr>
        <p:xfrm>
          <a:off x="457200" y="400052"/>
          <a:ext cx="8229600" cy="5599113"/>
        </p:xfrm>
        <a:graphic>
          <a:graphicData uri="http://schemas.openxmlformats.org/presentationml/2006/ole">
            <mc:AlternateContent xmlns:mc="http://schemas.openxmlformats.org/markup-compatibility/2006">
              <mc:Choice xmlns:v="urn:schemas-microsoft-com:vml" Requires="v">
                <p:oleObj spid="_x0000_s4103" name="Drawing" r:id="rId3" imgW="6915240" imgH="4705200" progId="">
                  <p:embed/>
                </p:oleObj>
              </mc:Choice>
              <mc:Fallback>
                <p:oleObj name="Drawing" r:id="rId3" imgW="6915240" imgH="47052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400052"/>
                        <a:ext cx="8229600" cy="559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ctrTitle"/>
          </p:nvPr>
        </p:nvSpPr>
        <p:spPr/>
        <p:txBody>
          <a:bodyPr/>
          <a:lstStyle/>
          <a:p>
            <a:pPr eaLnBrk="1" hangingPunct="1"/>
            <a:endParaRPr lang="en-US"/>
          </a:p>
        </p:txBody>
      </p:sp>
      <p:sp>
        <p:nvSpPr>
          <p:cNvPr id="18435" name="Subtitle 2"/>
          <p:cNvSpPr>
            <a:spLocks noGrp="1"/>
          </p:cNvSpPr>
          <p:nvPr>
            <p:ph type="subTitle" idx="1"/>
          </p:nvPr>
        </p:nvSpPr>
        <p:spPr/>
        <p:txBody>
          <a:bodyPr/>
          <a:lstStyle/>
          <a:p>
            <a:pPr eaLnBrk="1" hangingPunct="1"/>
            <a:endParaRPr lang="en-US"/>
          </a:p>
        </p:txBody>
      </p:sp>
      <p:pic>
        <p:nvPicPr>
          <p:cNvPr id="18436" name="Picture 2"/>
          <p:cNvPicPr>
            <a:picLocks noChangeAspect="1" noChangeArrowheads="1"/>
          </p:cNvPicPr>
          <p:nvPr/>
        </p:nvPicPr>
        <p:blipFill>
          <a:blip r:embed="rId2" cstate="print">
            <a:lum bright="30000"/>
          </a:blip>
          <a:srcRect/>
          <a:stretch>
            <a:fillRect/>
          </a:stretch>
        </p:blipFill>
        <p:spPr bwMode="auto">
          <a:xfrm>
            <a:off x="66676" y="304800"/>
            <a:ext cx="8901113" cy="6172200"/>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endParaRPr lang="en-US"/>
          </a:p>
        </p:txBody>
      </p:sp>
      <p:sp>
        <p:nvSpPr>
          <p:cNvPr id="19459" name="Content Placeholder 2"/>
          <p:cNvSpPr>
            <a:spLocks noGrp="1"/>
          </p:cNvSpPr>
          <p:nvPr>
            <p:ph idx="1"/>
          </p:nvPr>
        </p:nvSpPr>
        <p:spPr/>
        <p:txBody>
          <a:bodyPr/>
          <a:lstStyle/>
          <a:p>
            <a:pPr eaLnBrk="1" hangingPunct="1"/>
            <a:endParaRPr lang="en-US"/>
          </a:p>
        </p:txBody>
      </p:sp>
      <p:pic>
        <p:nvPicPr>
          <p:cNvPr id="19460" name="Picture 2"/>
          <p:cNvPicPr>
            <a:picLocks noChangeAspect="1" noChangeArrowheads="1"/>
          </p:cNvPicPr>
          <p:nvPr/>
        </p:nvPicPr>
        <p:blipFill>
          <a:blip r:embed="rId2" cstate="print">
            <a:lum bright="10000" contrast="40000"/>
          </a:blip>
          <a:srcRect/>
          <a:stretch>
            <a:fillRect/>
          </a:stretch>
        </p:blipFill>
        <p:spPr bwMode="auto">
          <a:xfrm>
            <a:off x="193676" y="381000"/>
            <a:ext cx="8721725" cy="6072188"/>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endParaRPr lang="en-US"/>
          </a:p>
        </p:txBody>
      </p:sp>
      <p:sp>
        <p:nvSpPr>
          <p:cNvPr id="20483" name="Content Placeholder 2"/>
          <p:cNvSpPr>
            <a:spLocks noGrp="1"/>
          </p:cNvSpPr>
          <p:nvPr>
            <p:ph idx="1"/>
          </p:nvPr>
        </p:nvSpPr>
        <p:spPr/>
        <p:txBody>
          <a:bodyPr/>
          <a:lstStyle/>
          <a:p>
            <a:pPr eaLnBrk="1" hangingPunct="1"/>
            <a:endParaRPr lang="en-US"/>
          </a:p>
        </p:txBody>
      </p:sp>
      <p:pic>
        <p:nvPicPr>
          <p:cNvPr id="20484" name="Picture 3"/>
          <p:cNvPicPr>
            <a:picLocks noChangeAspect="1" noChangeArrowheads="1"/>
          </p:cNvPicPr>
          <p:nvPr/>
        </p:nvPicPr>
        <p:blipFill>
          <a:blip r:embed="rId2" cstate="print">
            <a:lum bright="20000"/>
          </a:blip>
          <a:srcRect/>
          <a:stretch>
            <a:fillRect/>
          </a:stretch>
        </p:blipFill>
        <p:spPr bwMode="auto">
          <a:xfrm>
            <a:off x="19050" y="304800"/>
            <a:ext cx="9124950" cy="62611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endParaRPr lang="en-US"/>
          </a:p>
        </p:txBody>
      </p:sp>
      <p:sp>
        <p:nvSpPr>
          <p:cNvPr id="21507" name="Content Placeholder 2"/>
          <p:cNvSpPr>
            <a:spLocks noGrp="1"/>
          </p:cNvSpPr>
          <p:nvPr>
            <p:ph idx="1"/>
          </p:nvPr>
        </p:nvSpPr>
        <p:spPr/>
        <p:txBody>
          <a:bodyPr/>
          <a:lstStyle/>
          <a:p>
            <a:pPr eaLnBrk="1" hangingPunct="1"/>
            <a:endParaRPr lang="en-US"/>
          </a:p>
        </p:txBody>
      </p:sp>
      <p:pic>
        <p:nvPicPr>
          <p:cNvPr id="21508" name="Picture 2"/>
          <p:cNvPicPr>
            <a:picLocks noChangeAspect="1" noChangeArrowheads="1"/>
          </p:cNvPicPr>
          <p:nvPr/>
        </p:nvPicPr>
        <p:blipFill>
          <a:blip r:embed="rId2" cstate="print">
            <a:lum bright="30000"/>
          </a:blip>
          <a:srcRect/>
          <a:stretch>
            <a:fillRect/>
          </a:stretch>
        </p:blipFill>
        <p:spPr bwMode="auto">
          <a:xfrm>
            <a:off x="42864" y="304800"/>
            <a:ext cx="9169400" cy="63246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xfrm>
            <a:off x="457200" y="1447800"/>
            <a:ext cx="8229600" cy="3048000"/>
          </a:xfrm>
        </p:spPr>
        <p:txBody>
          <a:bodyPr/>
          <a:lstStyle/>
          <a:p>
            <a:pPr marL="609600" indent="-609600" algn="just">
              <a:buClr>
                <a:schemeClr val="tx1"/>
              </a:buClr>
              <a:buFontTx/>
              <a:buAutoNum type="arabicPeriod"/>
            </a:pPr>
            <a:r>
              <a:rPr lang="en-US" sz="1800" b="1"/>
              <a:t>SCALES</a:t>
            </a:r>
          </a:p>
          <a:p>
            <a:pPr marL="609600" indent="-609600" algn="just">
              <a:buFontTx/>
              <a:buNone/>
            </a:pPr>
            <a:endParaRPr lang="en-US" sz="1800" b="1"/>
          </a:p>
          <a:p>
            <a:pPr marL="990600" lvl="1" indent="-533400">
              <a:buClr>
                <a:schemeClr val="tx1"/>
              </a:buClr>
              <a:buFontTx/>
              <a:buAutoNum type="alphaLcPeriod"/>
            </a:pPr>
            <a:r>
              <a:rPr lang="en-US" sz="1800" b="1"/>
              <a:t>Reducing Scales</a:t>
            </a:r>
          </a:p>
          <a:p>
            <a:pPr marL="1752600" lvl="3" indent="-381000">
              <a:lnSpc>
                <a:spcPct val="130000"/>
              </a:lnSpc>
              <a:buClr>
                <a:schemeClr val="tx1"/>
              </a:buClr>
              <a:buFontTx/>
              <a:buChar char="•"/>
            </a:pPr>
            <a:r>
              <a:rPr lang="en-US" sz="1800" b="1"/>
              <a:t>For objects drawn smaller than their actual size</a:t>
            </a:r>
          </a:p>
          <a:p>
            <a:pPr marL="1752600" lvl="3" indent="-381000">
              <a:lnSpc>
                <a:spcPct val="130000"/>
              </a:lnSpc>
              <a:buClr>
                <a:schemeClr val="tx1"/>
              </a:buClr>
              <a:buFontTx/>
              <a:buNone/>
            </a:pPr>
            <a:endParaRPr lang="en-US" sz="1800" b="1"/>
          </a:p>
          <a:p>
            <a:pPr marL="990600" lvl="1" indent="-533400">
              <a:lnSpc>
                <a:spcPct val="130000"/>
              </a:lnSpc>
              <a:buClr>
                <a:schemeClr val="tx1"/>
              </a:buClr>
              <a:buFontTx/>
              <a:buAutoNum type="alphaLcPeriod" startAt="2"/>
            </a:pPr>
            <a:r>
              <a:rPr lang="en-US" sz="1800" b="1"/>
              <a:t>Enlarging Scales</a:t>
            </a:r>
          </a:p>
          <a:p>
            <a:pPr marL="1752600" lvl="3" indent="-381000">
              <a:lnSpc>
                <a:spcPct val="130000"/>
              </a:lnSpc>
              <a:buClr>
                <a:schemeClr val="tx1"/>
              </a:buClr>
              <a:buFontTx/>
              <a:buChar char="•"/>
            </a:pPr>
            <a:r>
              <a:rPr lang="en-US" sz="1800" b="1"/>
              <a:t>For objects drawn larger than their actual size</a:t>
            </a:r>
          </a:p>
        </p:txBody>
      </p:sp>
      <p:sp>
        <p:nvSpPr>
          <p:cNvPr id="18435" name="Rectangle 3"/>
          <p:cNvSpPr>
            <a:spLocks noChangeArrowheads="1"/>
          </p:cNvSpPr>
          <p:nvPr/>
        </p:nvSpPr>
        <p:spPr bwMode="auto">
          <a:xfrm>
            <a:off x="422031" y="304800"/>
            <a:ext cx="8229600" cy="533400"/>
          </a:xfrm>
          <a:prstGeom prst="rect">
            <a:avLst/>
          </a:prstGeom>
          <a:noFill/>
          <a:ln w="9525">
            <a:noFill/>
            <a:miter lim="800000"/>
            <a:headEnd/>
            <a:tailEnd/>
          </a:ln>
          <a:effectLst/>
        </p:spPr>
        <p:txBody>
          <a:bodyPr lIns="91433" tIns="45717" rIns="91433" bIns="45717"/>
          <a:lstStyle/>
          <a:p>
            <a:pPr marL="609600" indent="-609600" algn="ctr">
              <a:spcBef>
                <a:spcPct val="20000"/>
              </a:spcBef>
              <a:buClr>
                <a:schemeClr val="tx1"/>
              </a:buClr>
            </a:pPr>
            <a:r>
              <a:rPr lang="en-US" sz="2400" b="1" u="sng"/>
              <a:t>SCALES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body" idx="1"/>
          </p:nvPr>
        </p:nvSpPr>
        <p:spPr>
          <a:xfrm>
            <a:off x="457200" y="457200"/>
            <a:ext cx="8229600" cy="6019800"/>
          </a:xfrm>
        </p:spPr>
        <p:txBody>
          <a:bodyPr/>
          <a:lstStyle/>
          <a:p>
            <a:pPr marL="609600" indent="-609600" algn="just">
              <a:buClr>
                <a:schemeClr val="tx1"/>
              </a:buClr>
              <a:buFontTx/>
              <a:buAutoNum type="arabicPeriod" startAt="2"/>
            </a:pPr>
            <a:r>
              <a:rPr lang="en-US" sz="1800" b="1"/>
              <a:t>Representative Fraction (R.F.)</a:t>
            </a:r>
          </a:p>
          <a:p>
            <a:pPr marL="609600" indent="-609600" algn="just">
              <a:buClr>
                <a:schemeClr val="tx1"/>
              </a:buClr>
              <a:buFontTx/>
              <a:buNone/>
            </a:pPr>
            <a:endParaRPr lang="en-US" sz="1800" b="1"/>
          </a:p>
          <a:p>
            <a:pPr marL="990600" lvl="1" indent="-533400" algn="just">
              <a:buFontTx/>
              <a:buChar char="•"/>
            </a:pPr>
            <a:r>
              <a:rPr lang="en-US" sz="1800" b="1"/>
              <a:t>The ratio of the length of the drawing to the actual length of the object represented</a:t>
            </a:r>
          </a:p>
          <a:p>
            <a:pPr marL="990600" lvl="1" indent="-533400" algn="just">
              <a:buFontTx/>
              <a:buChar char="•"/>
            </a:pPr>
            <a:endParaRPr lang="en-US" sz="1800" b="1"/>
          </a:p>
          <a:p>
            <a:pPr marL="990600" lvl="1" indent="-533400" algn="just">
              <a:buFontTx/>
              <a:buChar char="•"/>
            </a:pPr>
            <a:r>
              <a:rPr lang="en-US" sz="1800" b="1"/>
              <a:t>Represented in the form of  X : Y</a:t>
            </a:r>
          </a:p>
          <a:p>
            <a:pPr marL="990600" lvl="1" indent="-533400" algn="just">
              <a:buFontTx/>
              <a:buChar char="•"/>
            </a:pPr>
            <a:endParaRPr lang="en-US" sz="1800" b="1"/>
          </a:p>
          <a:p>
            <a:pPr marL="990600" lvl="1" indent="-533400" algn="just">
              <a:buFontTx/>
              <a:buChar char="•"/>
            </a:pPr>
            <a:r>
              <a:rPr lang="en-US" sz="1800" b="1"/>
              <a:t>X is the unit on the drawing whereas Y is the representation on the actual object.</a:t>
            </a:r>
          </a:p>
          <a:p>
            <a:pPr marL="990600" lvl="1" indent="-533400" algn="just">
              <a:buFontTx/>
              <a:buChar char="•"/>
            </a:pPr>
            <a:endParaRPr lang="en-US" sz="1800" b="1"/>
          </a:p>
          <a:p>
            <a:pPr marL="990600" lvl="1" indent="-533400" algn="just">
              <a:buFontTx/>
              <a:buChar char="•"/>
            </a:pPr>
            <a:r>
              <a:rPr lang="en-US" sz="1800" b="1"/>
              <a:t>A scale of 1:2 means 1 unit of length on the drawing representing 2 units of length of the object.</a:t>
            </a:r>
          </a:p>
          <a:p>
            <a:pPr marL="990600" lvl="1" indent="-533400" algn="just">
              <a:buFontTx/>
              <a:buChar char="•"/>
            </a:pPr>
            <a:endParaRPr lang="en-US" sz="1800" b="1"/>
          </a:p>
          <a:p>
            <a:pPr marL="990600" lvl="1" indent="-533400" algn="just">
              <a:buFontTx/>
              <a:buChar char="•"/>
            </a:pPr>
            <a:r>
              <a:rPr lang="en-US" sz="1800" b="1"/>
              <a:t>A scale of 2:1 means 2 units of length on the drawing representing 1 unit of length of the object.</a:t>
            </a:r>
          </a:p>
          <a:p>
            <a:pPr marL="990600" lvl="1" indent="-533400" algn="just">
              <a:buFontTx/>
              <a:buNone/>
            </a:pPr>
            <a:endParaRPr lang="en-US" sz="1800" b="1"/>
          </a:p>
          <a:p>
            <a:pPr marL="990600" lvl="1" indent="-533400" algn="just">
              <a:buFontTx/>
              <a:buNone/>
            </a:pPr>
            <a:endParaRPr lang="en-US" sz="24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457200" y="457200"/>
            <a:ext cx="8382000" cy="6019800"/>
          </a:xfrm>
        </p:spPr>
        <p:txBody>
          <a:bodyPr/>
          <a:lstStyle/>
          <a:p>
            <a:pPr marL="609600" indent="-609600" algn="just">
              <a:buClr>
                <a:schemeClr val="tx1"/>
              </a:buClr>
              <a:buFontTx/>
              <a:buAutoNum type="arabicPeriod" startAt="3"/>
            </a:pPr>
            <a:r>
              <a:rPr lang="en-US" sz="1800" b="1"/>
              <a:t>TYPES OF SCALES</a:t>
            </a:r>
          </a:p>
          <a:p>
            <a:pPr marL="609600" indent="-609600" algn="just">
              <a:buFontTx/>
              <a:buNone/>
            </a:pPr>
            <a:endParaRPr lang="en-US" sz="1800" b="1"/>
          </a:p>
          <a:p>
            <a:pPr marL="990600" lvl="1" indent="-533400">
              <a:buClr>
                <a:schemeClr val="tx1"/>
              </a:buClr>
              <a:buFontTx/>
              <a:buAutoNum type="alphaLcPeriod"/>
            </a:pPr>
            <a:r>
              <a:rPr lang="en-US" sz="1800" b="1"/>
              <a:t>Metric  Scales</a:t>
            </a:r>
          </a:p>
          <a:p>
            <a:pPr marL="1752600" lvl="3" indent="-381000">
              <a:lnSpc>
                <a:spcPct val="130000"/>
              </a:lnSpc>
              <a:buClr>
                <a:schemeClr val="tx1"/>
              </a:buClr>
              <a:buFontTx/>
              <a:buChar char="•"/>
            </a:pPr>
            <a:r>
              <a:rPr lang="en-US" sz="1800" b="1"/>
              <a:t>Based on the decimal system</a:t>
            </a:r>
          </a:p>
          <a:p>
            <a:pPr marL="1752600" lvl="3" indent="-381000">
              <a:lnSpc>
                <a:spcPct val="130000"/>
              </a:lnSpc>
              <a:buClr>
                <a:schemeClr val="tx1"/>
              </a:buClr>
              <a:buFontTx/>
              <a:buChar char="•"/>
            </a:pPr>
            <a:r>
              <a:rPr lang="en-US" sz="1800" b="1"/>
              <a:t>Reducing scales usually used are:</a:t>
            </a:r>
          </a:p>
          <a:p>
            <a:pPr marL="1752600" lvl="3" indent="-381000">
              <a:lnSpc>
                <a:spcPct val="130000"/>
              </a:lnSpc>
              <a:buClr>
                <a:schemeClr val="tx1"/>
              </a:buClr>
              <a:buFontTx/>
              <a:buNone/>
            </a:pPr>
            <a:r>
              <a:rPr lang="en-US" sz="1800" b="1"/>
              <a:t>	1:2, 1:2.5, 1:5, 1:10, 1:20, 1:25, 1:50, 1:100, 1:200, 1:250 etc.</a:t>
            </a:r>
          </a:p>
          <a:p>
            <a:pPr marL="1752600" lvl="3" indent="-381000">
              <a:lnSpc>
                <a:spcPct val="130000"/>
              </a:lnSpc>
              <a:buClr>
                <a:schemeClr val="tx1"/>
              </a:buClr>
              <a:buFontTx/>
              <a:buChar char="•"/>
            </a:pPr>
            <a:r>
              <a:rPr lang="en-US" sz="1800" b="1"/>
              <a:t>Enlarging scales usually used are:</a:t>
            </a:r>
          </a:p>
          <a:p>
            <a:pPr marL="1752600" lvl="3" indent="-381000">
              <a:lnSpc>
                <a:spcPct val="130000"/>
              </a:lnSpc>
              <a:buClr>
                <a:schemeClr val="tx1"/>
              </a:buClr>
              <a:buFontTx/>
              <a:buNone/>
            </a:pPr>
            <a:r>
              <a:rPr lang="en-US" sz="1800" b="1"/>
              <a:t>	2:1, 2.5:1, 5:1, 10:1, 20:1, 25:1, 50:1, 100:1, 200:1, 250:1 etc.</a:t>
            </a:r>
          </a:p>
          <a:p>
            <a:pPr marL="1752600" lvl="3" indent="-381000">
              <a:lnSpc>
                <a:spcPct val="130000"/>
              </a:lnSpc>
              <a:buClr>
                <a:schemeClr val="tx1"/>
              </a:buClr>
              <a:buFontTx/>
              <a:buAutoNum type="alphaLcPeriod"/>
            </a:pPr>
            <a:endParaRPr lang="en-US" sz="1800" b="1"/>
          </a:p>
          <a:p>
            <a:pPr marL="990600" lvl="1" indent="-533400">
              <a:lnSpc>
                <a:spcPct val="130000"/>
              </a:lnSpc>
              <a:buClr>
                <a:schemeClr val="tx1"/>
              </a:buClr>
              <a:buFontTx/>
              <a:buAutoNum type="alphaLcPeriod"/>
            </a:pPr>
            <a:r>
              <a:rPr lang="en-US" sz="1800" b="1"/>
              <a:t>Inch-Foot (English) Scales</a:t>
            </a:r>
          </a:p>
          <a:p>
            <a:pPr marL="1752600" lvl="3" indent="-381000">
              <a:lnSpc>
                <a:spcPct val="130000"/>
              </a:lnSpc>
              <a:buClr>
                <a:schemeClr val="tx1"/>
              </a:buClr>
              <a:buFontTx/>
              <a:buChar char="•"/>
            </a:pPr>
            <a:r>
              <a:rPr lang="en-US" sz="1800" b="1"/>
              <a:t>Based on decimal and fraction system</a:t>
            </a:r>
          </a:p>
          <a:p>
            <a:pPr marL="1752600" lvl="3" indent="-381000">
              <a:lnSpc>
                <a:spcPct val="130000"/>
              </a:lnSpc>
              <a:buClr>
                <a:schemeClr val="tx1"/>
              </a:buClr>
              <a:buFontTx/>
              <a:buChar char="•"/>
            </a:pPr>
            <a:r>
              <a:rPr lang="en-US" sz="1800" b="1"/>
              <a:t>Reducing and Enlarging scales have similar R.F. to Metric scales in the decimal system.</a:t>
            </a:r>
          </a:p>
          <a:p>
            <a:pPr marL="1752600" lvl="3" indent="-381000">
              <a:lnSpc>
                <a:spcPct val="130000"/>
              </a:lnSpc>
              <a:buClr>
                <a:schemeClr val="tx1"/>
              </a:buClr>
              <a:buFontTx/>
              <a:buChar char="•"/>
            </a:pPr>
            <a:r>
              <a:rPr lang="en-US" sz="1800" b="1"/>
              <a:t>Fraction system has R.Fs of the type</a:t>
            </a:r>
          </a:p>
          <a:p>
            <a:pPr marL="1752600" lvl="3" indent="-381000">
              <a:lnSpc>
                <a:spcPct val="130000"/>
              </a:lnSpc>
              <a:buClr>
                <a:schemeClr val="tx1"/>
              </a:buClr>
              <a:buFontTx/>
              <a:buNone/>
            </a:pPr>
            <a:r>
              <a:rPr lang="en-US" sz="1800" b="1"/>
              <a:t>	1:2, 1:3, 1:4, 1:6, 1:12 etc. or vice versa.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body" idx="4294967295"/>
          </p:nvPr>
        </p:nvSpPr>
        <p:spPr>
          <a:xfrm>
            <a:off x="480646" y="457200"/>
            <a:ext cx="8382000" cy="1066800"/>
          </a:xfrm>
        </p:spPr>
        <p:txBody>
          <a:bodyPr/>
          <a:lstStyle/>
          <a:p>
            <a:pPr marL="609600" indent="-609600" algn="just">
              <a:buClr>
                <a:schemeClr val="tx1"/>
              </a:buClr>
              <a:buFontTx/>
              <a:buAutoNum type="arabicPeriod" startAt="4"/>
            </a:pPr>
            <a:r>
              <a:rPr lang="en-US" sz="1800" b="1"/>
              <a:t>INCH DIVISIONS</a:t>
            </a:r>
          </a:p>
          <a:p>
            <a:pPr marL="609600" indent="-609600" algn="just">
              <a:buFontTx/>
              <a:buNone/>
            </a:pPr>
            <a:endParaRPr lang="en-US" sz="1800" b="1"/>
          </a:p>
          <a:p>
            <a:pPr marL="990600" lvl="1" indent="-533400">
              <a:buClr>
                <a:schemeClr val="tx1"/>
              </a:buClr>
              <a:buFontTx/>
              <a:buAutoNum type="alphaLcPeriod"/>
            </a:pPr>
            <a:r>
              <a:rPr lang="en-US" sz="1800" b="1"/>
              <a:t>Fractions (8</a:t>
            </a:r>
            <a:r>
              <a:rPr lang="en-US" sz="1800" b="1" baseline="30000"/>
              <a:t>th</a:t>
            </a:r>
            <a:r>
              <a:rPr lang="en-US" sz="1800" b="1"/>
              <a:t>s)</a:t>
            </a:r>
          </a:p>
        </p:txBody>
      </p:sp>
      <p:graphicFrame>
        <p:nvGraphicFramePr>
          <p:cNvPr id="111632" name="Object 16"/>
          <p:cNvGraphicFramePr>
            <a:graphicFrameLocks noChangeAspect="1"/>
          </p:cNvGraphicFramePr>
          <p:nvPr/>
        </p:nvGraphicFramePr>
        <p:xfrm>
          <a:off x="1759928" y="1790700"/>
          <a:ext cx="5628542" cy="3276600"/>
        </p:xfrm>
        <a:graphic>
          <a:graphicData uri="http://schemas.openxmlformats.org/presentationml/2006/ole">
            <mc:AlternateContent xmlns:mc="http://schemas.openxmlformats.org/markup-compatibility/2006">
              <mc:Choice xmlns:v="urn:schemas-microsoft-com:vml" Requires="v">
                <p:oleObj spid="_x0000_s38919" name="Drawing" r:id="rId3" imgW="9553680" imgH="5133960" progId="">
                  <p:embed/>
                </p:oleObj>
              </mc:Choice>
              <mc:Fallback>
                <p:oleObj name="Drawing" r:id="rId3" imgW="9553680" imgH="5133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928" y="1790700"/>
                        <a:ext cx="562854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body" idx="4294967295"/>
          </p:nvPr>
        </p:nvSpPr>
        <p:spPr>
          <a:xfrm>
            <a:off x="381000" y="381000"/>
            <a:ext cx="8382000" cy="1066800"/>
          </a:xfrm>
        </p:spPr>
        <p:txBody>
          <a:bodyPr/>
          <a:lstStyle/>
          <a:p>
            <a:pPr marL="609600" indent="-609600" algn="just">
              <a:buClr>
                <a:schemeClr val="tx1"/>
              </a:buClr>
              <a:buFontTx/>
              <a:buAutoNum type="arabicPeriod" startAt="4"/>
            </a:pPr>
            <a:r>
              <a:rPr lang="en-US" sz="1800" b="1"/>
              <a:t>INCH DIVISIONS</a:t>
            </a:r>
          </a:p>
          <a:p>
            <a:pPr marL="609600" indent="-609600" algn="just">
              <a:buFontTx/>
              <a:buNone/>
            </a:pPr>
            <a:endParaRPr lang="en-US" sz="1800" b="1"/>
          </a:p>
          <a:p>
            <a:pPr marL="990600" lvl="1" indent="-533400">
              <a:buClr>
                <a:schemeClr val="tx1"/>
              </a:buClr>
              <a:buFontTx/>
              <a:buAutoNum type="alphaLcPeriod"/>
            </a:pPr>
            <a:r>
              <a:rPr lang="en-US" sz="1800" b="1"/>
              <a:t>Fractions (8</a:t>
            </a:r>
            <a:r>
              <a:rPr lang="en-US" sz="1800" b="1" baseline="30000"/>
              <a:t>th</a:t>
            </a:r>
            <a:r>
              <a:rPr lang="en-US" sz="1800" b="1"/>
              <a:t>s)</a:t>
            </a:r>
          </a:p>
        </p:txBody>
      </p:sp>
      <p:graphicFrame>
        <p:nvGraphicFramePr>
          <p:cNvPr id="118788" name="Object 4"/>
          <p:cNvGraphicFramePr>
            <a:graphicFrameLocks noChangeAspect="1"/>
          </p:cNvGraphicFramePr>
          <p:nvPr/>
        </p:nvGraphicFramePr>
        <p:xfrm>
          <a:off x="1759928" y="1790700"/>
          <a:ext cx="5628542" cy="3276600"/>
        </p:xfrm>
        <a:graphic>
          <a:graphicData uri="http://schemas.openxmlformats.org/presentationml/2006/ole">
            <mc:AlternateContent xmlns:mc="http://schemas.openxmlformats.org/markup-compatibility/2006">
              <mc:Choice xmlns:v="urn:schemas-microsoft-com:vml" Requires="v">
                <p:oleObj spid="_x0000_s39943" name="Drawing" r:id="rId3" imgW="9553680" imgH="5133960" progId="">
                  <p:embed/>
                </p:oleObj>
              </mc:Choice>
              <mc:Fallback>
                <p:oleObj name="Drawing" r:id="rId3" imgW="9553680" imgH="5133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928" y="1790700"/>
                        <a:ext cx="562854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0" name="Rectangle 2"/>
          <p:cNvSpPr>
            <a:spLocks noGrp="1" noChangeArrowheads="1"/>
          </p:cNvSpPr>
          <p:nvPr>
            <p:ph type="title"/>
          </p:nvPr>
        </p:nvSpPr>
        <p:spPr/>
        <p:txBody>
          <a:bodyPr>
            <a:normAutofit/>
          </a:bodyPr>
          <a:lstStyle/>
          <a:p>
            <a:r>
              <a:rPr lang="en-US" dirty="0"/>
              <a:t>Reading Assignments</a:t>
            </a:r>
          </a:p>
        </p:txBody>
      </p:sp>
      <p:sp>
        <p:nvSpPr>
          <p:cNvPr id="3" name="Date Placeholder 2"/>
          <p:cNvSpPr>
            <a:spLocks noGrp="1"/>
          </p:cNvSpPr>
          <p:nvPr>
            <p:ph type="dt" sz="half" idx="10"/>
          </p:nvPr>
        </p:nvSpPr>
        <p:spPr/>
        <p:txBody>
          <a:bodyPr/>
          <a:lstStyle/>
          <a:p>
            <a:pPr>
              <a:defRPr/>
            </a:pPr>
            <a:fld id="{B33377DF-6424-4CFF-A3E7-E1FEEA19F93A}" type="datetime1">
              <a:rPr lang="en-US" smtClean="0"/>
              <a:t>3/1/2023</a:t>
            </a:fld>
            <a:endParaRPr lang="en-US"/>
          </a:p>
        </p:txBody>
      </p:sp>
      <p:sp>
        <p:nvSpPr>
          <p:cNvPr id="4" name="Slide Number Placeholder 3"/>
          <p:cNvSpPr>
            <a:spLocks noGrp="1"/>
          </p:cNvSpPr>
          <p:nvPr>
            <p:ph type="sldNum" sz="quarter" idx="12"/>
          </p:nvPr>
        </p:nvSpPr>
        <p:spPr/>
        <p:txBody>
          <a:bodyPr>
            <a:normAutofit/>
          </a:bodyPr>
          <a:lstStyle/>
          <a:p>
            <a:pPr>
              <a:defRPr/>
            </a:pPr>
            <a:fld id="{11A17182-9153-4FDF-9DDC-CD083DE81F8D}" type="slidenum">
              <a:rPr lang="en-US" smtClean="0"/>
              <a:pPr>
                <a:defRPr/>
              </a:pPr>
              <a:t>3</a:t>
            </a:fld>
            <a:endParaRPr lang="en-US"/>
          </a:p>
        </p:txBody>
      </p:sp>
      <p:sp>
        <p:nvSpPr>
          <p:cNvPr id="191491" name="Rectangle 3"/>
          <p:cNvSpPr>
            <a:spLocks noGrp="1" noChangeArrowheads="1"/>
          </p:cNvSpPr>
          <p:nvPr>
            <p:ph sz="quarter" idx="1"/>
          </p:nvPr>
        </p:nvSpPr>
        <p:spPr>
          <a:xfrm>
            <a:off x="195943" y="1498600"/>
            <a:ext cx="8458200" cy="3657600"/>
          </a:xfrm>
        </p:spPr>
        <p:txBody>
          <a:bodyPr/>
          <a:lstStyle/>
          <a:p>
            <a:pPr>
              <a:lnSpc>
                <a:spcPct val="90000"/>
              </a:lnSpc>
            </a:pPr>
            <a:r>
              <a:rPr lang="en-US" dirty="0"/>
              <a:t>Please make sure to read the assigned material for each week </a:t>
            </a:r>
            <a:r>
              <a:rPr lang="en-US" dirty="0">
                <a:solidFill>
                  <a:schemeClr val="tx2"/>
                </a:solidFill>
              </a:rPr>
              <a:t>before</a:t>
            </a:r>
            <a:r>
              <a:rPr lang="en-US" dirty="0"/>
              <a:t> the commencement of the corresponding week</a:t>
            </a:r>
          </a:p>
          <a:p>
            <a:pPr>
              <a:lnSpc>
                <a:spcPct val="90000"/>
              </a:lnSpc>
            </a:pPr>
            <a:endParaRPr lang="en-US" dirty="0"/>
          </a:p>
          <a:p>
            <a:pPr>
              <a:lnSpc>
                <a:spcPct val="90000"/>
              </a:lnSpc>
            </a:pPr>
            <a:r>
              <a:rPr lang="en-US" dirty="0"/>
              <a:t>Reading that material beforehand will help you greatly in </a:t>
            </a:r>
            <a:r>
              <a:rPr lang="en-US" dirty="0">
                <a:solidFill>
                  <a:schemeClr val="tx2"/>
                </a:solidFill>
              </a:rPr>
              <a:t>absorbing</a:t>
            </a:r>
            <a:r>
              <a:rPr lang="en-US" dirty="0"/>
              <a:t> with ease the matter discussed during the lecture</a:t>
            </a:r>
          </a:p>
        </p:txBody>
      </p:sp>
      <p:pic>
        <p:nvPicPr>
          <p:cNvPr id="21506" name="Picture 2" descr="E:\Dropbox\Courses taught\1st semester\ME -2015A Engineering Drawing and Graphics\lecture 1\pictures\read assignmen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9877631">
            <a:off x="5628635" y="4702635"/>
            <a:ext cx="3112922" cy="1705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456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body" idx="4294967295"/>
          </p:nvPr>
        </p:nvSpPr>
        <p:spPr>
          <a:xfrm>
            <a:off x="381000" y="381000"/>
            <a:ext cx="8382000" cy="1066800"/>
          </a:xfrm>
        </p:spPr>
        <p:txBody>
          <a:bodyPr/>
          <a:lstStyle/>
          <a:p>
            <a:pPr marL="609600" indent="-609600" algn="just">
              <a:buClr>
                <a:schemeClr val="tx1"/>
              </a:buClr>
              <a:buFontTx/>
              <a:buAutoNum type="arabicPeriod" startAt="4"/>
            </a:pPr>
            <a:r>
              <a:rPr lang="en-US" sz="1800" b="1"/>
              <a:t>INCH DIVISIONS</a:t>
            </a:r>
          </a:p>
          <a:p>
            <a:pPr marL="609600" indent="-609600" algn="just">
              <a:buFontTx/>
              <a:buNone/>
            </a:pPr>
            <a:endParaRPr lang="en-US" sz="1800" b="1"/>
          </a:p>
          <a:p>
            <a:pPr marL="990600" lvl="1" indent="-533400">
              <a:buClr>
                <a:schemeClr val="tx1"/>
              </a:buClr>
              <a:buFontTx/>
              <a:buAutoNum type="alphaLcPeriod"/>
            </a:pPr>
            <a:r>
              <a:rPr lang="en-US" sz="1800" b="1"/>
              <a:t>Fractions (8</a:t>
            </a:r>
            <a:r>
              <a:rPr lang="en-US" sz="1800" b="1" baseline="30000"/>
              <a:t>th</a:t>
            </a:r>
            <a:r>
              <a:rPr lang="en-US" sz="1800" b="1"/>
              <a:t>s)</a:t>
            </a:r>
          </a:p>
        </p:txBody>
      </p:sp>
      <p:graphicFrame>
        <p:nvGraphicFramePr>
          <p:cNvPr id="119812" name="Object 4"/>
          <p:cNvGraphicFramePr>
            <a:graphicFrameLocks noChangeAspect="1"/>
          </p:cNvGraphicFramePr>
          <p:nvPr/>
        </p:nvGraphicFramePr>
        <p:xfrm>
          <a:off x="1759928" y="1790700"/>
          <a:ext cx="5628542" cy="3276600"/>
        </p:xfrm>
        <a:graphic>
          <a:graphicData uri="http://schemas.openxmlformats.org/presentationml/2006/ole">
            <mc:AlternateContent xmlns:mc="http://schemas.openxmlformats.org/markup-compatibility/2006">
              <mc:Choice xmlns:v="urn:schemas-microsoft-com:vml" Requires="v">
                <p:oleObj spid="_x0000_s40967" name="Drawing" r:id="rId3" imgW="9553680" imgH="5133960" progId="">
                  <p:embed/>
                </p:oleObj>
              </mc:Choice>
              <mc:Fallback>
                <p:oleObj name="Drawing" r:id="rId3" imgW="9553680" imgH="5133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928" y="1790700"/>
                        <a:ext cx="562854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body" idx="4294967295"/>
          </p:nvPr>
        </p:nvSpPr>
        <p:spPr>
          <a:xfrm>
            <a:off x="381000" y="381000"/>
            <a:ext cx="8382000" cy="1066800"/>
          </a:xfrm>
        </p:spPr>
        <p:txBody>
          <a:bodyPr/>
          <a:lstStyle/>
          <a:p>
            <a:pPr marL="609600" indent="-609600" algn="just">
              <a:buClr>
                <a:schemeClr val="tx1"/>
              </a:buClr>
              <a:buFontTx/>
              <a:buAutoNum type="arabicPeriod" startAt="4"/>
            </a:pPr>
            <a:r>
              <a:rPr lang="en-US" sz="1800" b="1"/>
              <a:t>INCH DIVISIONS</a:t>
            </a:r>
          </a:p>
          <a:p>
            <a:pPr marL="609600" indent="-609600" algn="just">
              <a:buFontTx/>
              <a:buNone/>
            </a:pPr>
            <a:endParaRPr lang="en-US" sz="1800" b="1"/>
          </a:p>
          <a:p>
            <a:pPr marL="990600" lvl="1" indent="-533400">
              <a:buClr>
                <a:schemeClr val="tx1"/>
              </a:buClr>
              <a:buFontTx/>
              <a:buAutoNum type="alphaLcPeriod"/>
            </a:pPr>
            <a:r>
              <a:rPr lang="en-US" sz="1800" b="1"/>
              <a:t>Fractions (8</a:t>
            </a:r>
            <a:r>
              <a:rPr lang="en-US" sz="1800" b="1" baseline="30000"/>
              <a:t>th</a:t>
            </a:r>
            <a:r>
              <a:rPr lang="en-US" sz="1800" b="1"/>
              <a:t>s)</a:t>
            </a:r>
          </a:p>
        </p:txBody>
      </p:sp>
      <p:graphicFrame>
        <p:nvGraphicFramePr>
          <p:cNvPr id="120836" name="Object 4"/>
          <p:cNvGraphicFramePr>
            <a:graphicFrameLocks noChangeAspect="1"/>
          </p:cNvGraphicFramePr>
          <p:nvPr/>
        </p:nvGraphicFramePr>
        <p:xfrm>
          <a:off x="1759928" y="1790700"/>
          <a:ext cx="5628542" cy="3276600"/>
        </p:xfrm>
        <a:graphic>
          <a:graphicData uri="http://schemas.openxmlformats.org/presentationml/2006/ole">
            <mc:AlternateContent xmlns:mc="http://schemas.openxmlformats.org/markup-compatibility/2006">
              <mc:Choice xmlns:v="urn:schemas-microsoft-com:vml" Requires="v">
                <p:oleObj spid="_x0000_s41991" name="Drawing" r:id="rId3" imgW="9553680" imgH="5133960" progId="">
                  <p:embed/>
                </p:oleObj>
              </mc:Choice>
              <mc:Fallback>
                <p:oleObj name="Drawing" r:id="rId3" imgW="9553680" imgH="5133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928" y="1790700"/>
                        <a:ext cx="562854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body" idx="4294967295"/>
          </p:nvPr>
        </p:nvSpPr>
        <p:spPr>
          <a:xfrm>
            <a:off x="381000" y="381000"/>
            <a:ext cx="8382000" cy="1066800"/>
          </a:xfrm>
        </p:spPr>
        <p:txBody>
          <a:bodyPr/>
          <a:lstStyle/>
          <a:p>
            <a:pPr marL="609600" indent="-609600" algn="just">
              <a:buClr>
                <a:schemeClr val="tx1"/>
              </a:buClr>
              <a:buFontTx/>
              <a:buAutoNum type="arabicPeriod" startAt="4"/>
            </a:pPr>
            <a:r>
              <a:rPr lang="en-US" sz="1800" b="1"/>
              <a:t>INCH DIVISIONS</a:t>
            </a:r>
          </a:p>
          <a:p>
            <a:pPr marL="609600" indent="-609600" algn="just">
              <a:buFontTx/>
              <a:buNone/>
            </a:pPr>
            <a:endParaRPr lang="en-US" sz="1800" b="1"/>
          </a:p>
          <a:p>
            <a:pPr marL="990600" lvl="1" indent="-533400">
              <a:buClr>
                <a:schemeClr val="tx1"/>
              </a:buClr>
              <a:buFontTx/>
              <a:buAutoNum type="alphaLcPeriod"/>
            </a:pPr>
            <a:r>
              <a:rPr lang="en-US" sz="1800" b="1"/>
              <a:t>Fractions (8</a:t>
            </a:r>
            <a:r>
              <a:rPr lang="en-US" sz="1800" b="1" baseline="30000"/>
              <a:t>th</a:t>
            </a:r>
            <a:r>
              <a:rPr lang="en-US" sz="1800" b="1"/>
              <a:t>s)</a:t>
            </a:r>
          </a:p>
        </p:txBody>
      </p:sp>
      <p:graphicFrame>
        <p:nvGraphicFramePr>
          <p:cNvPr id="121860" name="Object 4"/>
          <p:cNvGraphicFramePr>
            <a:graphicFrameLocks noChangeAspect="1"/>
          </p:cNvGraphicFramePr>
          <p:nvPr/>
        </p:nvGraphicFramePr>
        <p:xfrm>
          <a:off x="1759928" y="1790700"/>
          <a:ext cx="5628542" cy="3276600"/>
        </p:xfrm>
        <a:graphic>
          <a:graphicData uri="http://schemas.openxmlformats.org/presentationml/2006/ole">
            <mc:AlternateContent xmlns:mc="http://schemas.openxmlformats.org/markup-compatibility/2006">
              <mc:Choice xmlns:v="urn:schemas-microsoft-com:vml" Requires="v">
                <p:oleObj spid="_x0000_s43015" name="Drawing" r:id="rId3" imgW="9553680" imgH="5133960" progId="">
                  <p:embed/>
                </p:oleObj>
              </mc:Choice>
              <mc:Fallback>
                <p:oleObj name="Drawing" r:id="rId3" imgW="9553680" imgH="5133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928" y="1790700"/>
                        <a:ext cx="562854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body" idx="4294967295"/>
          </p:nvPr>
        </p:nvSpPr>
        <p:spPr>
          <a:xfrm>
            <a:off x="381000" y="381000"/>
            <a:ext cx="8382000" cy="1066800"/>
          </a:xfrm>
        </p:spPr>
        <p:txBody>
          <a:bodyPr/>
          <a:lstStyle/>
          <a:p>
            <a:pPr marL="609600" indent="-609600" algn="just">
              <a:buClr>
                <a:schemeClr val="tx1"/>
              </a:buClr>
              <a:buFontTx/>
              <a:buAutoNum type="arabicPeriod" startAt="4"/>
            </a:pPr>
            <a:r>
              <a:rPr lang="en-US" sz="1800" b="1"/>
              <a:t>INCH DIVISIONS</a:t>
            </a:r>
          </a:p>
          <a:p>
            <a:pPr marL="609600" indent="-609600" algn="just">
              <a:buFontTx/>
              <a:buNone/>
            </a:pPr>
            <a:endParaRPr lang="en-US" sz="1800" b="1"/>
          </a:p>
          <a:p>
            <a:pPr marL="990600" lvl="1" indent="-533400">
              <a:buClr>
                <a:schemeClr val="tx1"/>
              </a:buClr>
              <a:buFontTx/>
              <a:buAutoNum type="alphaLcPeriod"/>
            </a:pPr>
            <a:r>
              <a:rPr lang="en-US" sz="1800" b="1"/>
              <a:t>Fractions (8</a:t>
            </a:r>
            <a:r>
              <a:rPr lang="en-US" sz="1800" b="1" baseline="30000"/>
              <a:t>th</a:t>
            </a:r>
            <a:r>
              <a:rPr lang="en-US" sz="1800" b="1"/>
              <a:t>s)</a:t>
            </a:r>
          </a:p>
        </p:txBody>
      </p:sp>
      <p:graphicFrame>
        <p:nvGraphicFramePr>
          <p:cNvPr id="122884" name="Object 4"/>
          <p:cNvGraphicFramePr>
            <a:graphicFrameLocks noChangeAspect="1"/>
          </p:cNvGraphicFramePr>
          <p:nvPr/>
        </p:nvGraphicFramePr>
        <p:xfrm>
          <a:off x="1759928" y="1790700"/>
          <a:ext cx="5628542" cy="3276600"/>
        </p:xfrm>
        <a:graphic>
          <a:graphicData uri="http://schemas.openxmlformats.org/presentationml/2006/ole">
            <mc:AlternateContent xmlns:mc="http://schemas.openxmlformats.org/markup-compatibility/2006">
              <mc:Choice xmlns:v="urn:schemas-microsoft-com:vml" Requires="v">
                <p:oleObj spid="_x0000_s44039" name="Drawing" r:id="rId3" imgW="9553680" imgH="5133960" progId="">
                  <p:embed/>
                </p:oleObj>
              </mc:Choice>
              <mc:Fallback>
                <p:oleObj name="Drawing" r:id="rId3" imgW="9553680" imgH="5133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928" y="1790700"/>
                        <a:ext cx="562854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body" idx="4294967295"/>
          </p:nvPr>
        </p:nvSpPr>
        <p:spPr>
          <a:xfrm>
            <a:off x="381000" y="381000"/>
            <a:ext cx="8382000" cy="1066800"/>
          </a:xfrm>
        </p:spPr>
        <p:txBody>
          <a:bodyPr/>
          <a:lstStyle/>
          <a:p>
            <a:pPr marL="990600" lvl="1" indent="-533400" algn="just">
              <a:buClr>
                <a:schemeClr val="tx1"/>
              </a:buClr>
              <a:buFontTx/>
              <a:buAutoNum type="alphaLcPeriod" startAt="2"/>
            </a:pPr>
            <a:r>
              <a:rPr lang="en-US" sz="1800" b="1"/>
              <a:t>Decimal (10</a:t>
            </a:r>
            <a:r>
              <a:rPr lang="en-US" sz="1800" b="1" baseline="30000"/>
              <a:t>th</a:t>
            </a:r>
            <a:r>
              <a:rPr lang="en-US" sz="1800" b="1"/>
              <a:t>s)</a:t>
            </a:r>
          </a:p>
        </p:txBody>
      </p:sp>
      <p:graphicFrame>
        <p:nvGraphicFramePr>
          <p:cNvPr id="123909" name="Object 5"/>
          <p:cNvGraphicFramePr>
            <a:graphicFrameLocks noChangeAspect="1"/>
          </p:cNvGraphicFramePr>
          <p:nvPr/>
        </p:nvGraphicFramePr>
        <p:xfrm>
          <a:off x="1759928" y="1790700"/>
          <a:ext cx="5628542" cy="3276600"/>
        </p:xfrm>
        <a:graphic>
          <a:graphicData uri="http://schemas.openxmlformats.org/presentationml/2006/ole">
            <mc:AlternateContent xmlns:mc="http://schemas.openxmlformats.org/markup-compatibility/2006">
              <mc:Choice xmlns:v="urn:schemas-microsoft-com:vml" Requires="v">
                <p:oleObj spid="_x0000_s45063" name="Drawing" r:id="rId3" imgW="9553680" imgH="5133960" progId="">
                  <p:embed/>
                </p:oleObj>
              </mc:Choice>
              <mc:Fallback>
                <p:oleObj name="Drawing" r:id="rId3" imgW="9553680" imgH="5133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928" y="1790700"/>
                        <a:ext cx="562854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body" idx="4294967295"/>
          </p:nvPr>
        </p:nvSpPr>
        <p:spPr>
          <a:xfrm>
            <a:off x="381000" y="381000"/>
            <a:ext cx="8382000" cy="1066800"/>
          </a:xfrm>
        </p:spPr>
        <p:txBody>
          <a:bodyPr/>
          <a:lstStyle/>
          <a:p>
            <a:pPr marL="990600" lvl="1" indent="-533400" algn="just">
              <a:buClr>
                <a:schemeClr val="tx1"/>
              </a:buClr>
              <a:buFontTx/>
              <a:buAutoNum type="alphaLcPeriod" startAt="2"/>
            </a:pPr>
            <a:r>
              <a:rPr lang="en-US" sz="1800" b="1"/>
              <a:t>Decimal (10</a:t>
            </a:r>
            <a:r>
              <a:rPr lang="en-US" sz="1800" b="1" baseline="30000"/>
              <a:t>th</a:t>
            </a:r>
            <a:r>
              <a:rPr lang="en-US" sz="1800" b="1"/>
              <a:t>s)</a:t>
            </a:r>
          </a:p>
        </p:txBody>
      </p:sp>
      <p:graphicFrame>
        <p:nvGraphicFramePr>
          <p:cNvPr id="124932" name="Object 4"/>
          <p:cNvGraphicFramePr>
            <a:graphicFrameLocks noChangeAspect="1"/>
          </p:cNvGraphicFramePr>
          <p:nvPr/>
        </p:nvGraphicFramePr>
        <p:xfrm>
          <a:off x="1759928" y="1790700"/>
          <a:ext cx="5628542" cy="3276600"/>
        </p:xfrm>
        <a:graphic>
          <a:graphicData uri="http://schemas.openxmlformats.org/presentationml/2006/ole">
            <mc:AlternateContent xmlns:mc="http://schemas.openxmlformats.org/markup-compatibility/2006">
              <mc:Choice xmlns:v="urn:schemas-microsoft-com:vml" Requires="v">
                <p:oleObj spid="_x0000_s46087" name="Drawing" r:id="rId3" imgW="9553680" imgH="5133960" progId="">
                  <p:embed/>
                </p:oleObj>
              </mc:Choice>
              <mc:Fallback>
                <p:oleObj name="Drawing" r:id="rId3" imgW="9553680" imgH="5133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928" y="1790700"/>
                        <a:ext cx="562854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body" idx="4294967295"/>
          </p:nvPr>
        </p:nvSpPr>
        <p:spPr>
          <a:xfrm>
            <a:off x="381000" y="381000"/>
            <a:ext cx="8382000" cy="1066800"/>
          </a:xfrm>
        </p:spPr>
        <p:txBody>
          <a:bodyPr/>
          <a:lstStyle/>
          <a:p>
            <a:pPr marL="990600" lvl="1" indent="-533400" algn="just">
              <a:buClr>
                <a:schemeClr val="tx1"/>
              </a:buClr>
              <a:buFontTx/>
              <a:buAutoNum type="alphaLcPeriod" startAt="2"/>
            </a:pPr>
            <a:r>
              <a:rPr lang="en-US" sz="1800" b="1"/>
              <a:t>Decimal (10</a:t>
            </a:r>
            <a:r>
              <a:rPr lang="en-US" sz="1800" b="1" baseline="30000"/>
              <a:t>th</a:t>
            </a:r>
            <a:r>
              <a:rPr lang="en-US" sz="1800" b="1"/>
              <a:t>s)</a:t>
            </a:r>
          </a:p>
        </p:txBody>
      </p:sp>
      <p:graphicFrame>
        <p:nvGraphicFramePr>
          <p:cNvPr id="125956" name="Object 4"/>
          <p:cNvGraphicFramePr>
            <a:graphicFrameLocks noChangeAspect="1"/>
          </p:cNvGraphicFramePr>
          <p:nvPr/>
        </p:nvGraphicFramePr>
        <p:xfrm>
          <a:off x="1759928" y="1790700"/>
          <a:ext cx="5628542" cy="3276600"/>
        </p:xfrm>
        <a:graphic>
          <a:graphicData uri="http://schemas.openxmlformats.org/presentationml/2006/ole">
            <mc:AlternateContent xmlns:mc="http://schemas.openxmlformats.org/markup-compatibility/2006">
              <mc:Choice xmlns:v="urn:schemas-microsoft-com:vml" Requires="v">
                <p:oleObj spid="_x0000_s47111" name="Drawing" r:id="rId3" imgW="9553680" imgH="5133960" progId="">
                  <p:embed/>
                </p:oleObj>
              </mc:Choice>
              <mc:Fallback>
                <p:oleObj name="Drawing" r:id="rId3" imgW="9553680" imgH="5133960" progId="">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9928" y="1790700"/>
                        <a:ext cx="5628542"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2"/>
          <p:cNvSpPr>
            <a:spLocks noGrp="1" noChangeArrowheads="1"/>
          </p:cNvSpPr>
          <p:nvPr>
            <p:ph type="title"/>
          </p:nvPr>
        </p:nvSpPr>
        <p:spPr/>
        <p:txBody>
          <a:bodyPr>
            <a:normAutofit/>
          </a:bodyPr>
          <a:lstStyle/>
          <a:p>
            <a:r>
              <a:rPr lang="en-US"/>
              <a:t>Marks Distribution</a:t>
            </a:r>
            <a:endParaRPr lang="en-US" b="1" dirty="0">
              <a:solidFill>
                <a:schemeClr val="bg1"/>
              </a:solidFill>
              <a:effectLst/>
            </a:endParaRPr>
          </a:p>
        </p:txBody>
      </p:sp>
      <p:sp>
        <p:nvSpPr>
          <p:cNvPr id="3" name="Date Placeholder 2"/>
          <p:cNvSpPr>
            <a:spLocks noGrp="1"/>
          </p:cNvSpPr>
          <p:nvPr>
            <p:ph type="dt" sz="half" idx="10"/>
          </p:nvPr>
        </p:nvSpPr>
        <p:spPr/>
        <p:txBody>
          <a:bodyPr/>
          <a:lstStyle/>
          <a:p>
            <a:pPr>
              <a:defRPr/>
            </a:pPr>
            <a:fld id="{12188A5C-E794-444A-979C-593034DF3CA6}" type="datetime1">
              <a:rPr lang="en-US" smtClean="0"/>
              <a:t>3/1/2023</a:t>
            </a:fld>
            <a:endParaRPr lang="en-US"/>
          </a:p>
        </p:txBody>
      </p:sp>
      <p:sp>
        <p:nvSpPr>
          <p:cNvPr id="4" name="Slide Number Placeholder 3"/>
          <p:cNvSpPr>
            <a:spLocks noGrp="1"/>
          </p:cNvSpPr>
          <p:nvPr>
            <p:ph type="sldNum" sz="quarter" idx="12"/>
          </p:nvPr>
        </p:nvSpPr>
        <p:spPr/>
        <p:txBody>
          <a:bodyPr>
            <a:normAutofit/>
          </a:bodyPr>
          <a:lstStyle/>
          <a:p>
            <a:pPr>
              <a:defRPr/>
            </a:pPr>
            <a:fld id="{11A17182-9153-4FDF-9DDC-CD083DE81F8D}" type="slidenum">
              <a:rPr lang="en-US" smtClean="0"/>
              <a:pPr>
                <a:defRPr/>
              </a:pPr>
              <a:t>4</a:t>
            </a:fld>
            <a:endParaRPr lang="en-US"/>
          </a:p>
        </p:txBody>
      </p:sp>
      <p:sp>
        <p:nvSpPr>
          <p:cNvPr id="204803" name="Rectangle 3"/>
          <p:cNvSpPr>
            <a:spLocks noGrp="1" noChangeArrowheads="1"/>
          </p:cNvSpPr>
          <p:nvPr>
            <p:ph sz="quarter" idx="1"/>
          </p:nvPr>
        </p:nvSpPr>
        <p:spPr>
          <a:xfrm>
            <a:off x="627743" y="1640342"/>
            <a:ext cx="7772400" cy="4114800"/>
          </a:xfrm>
        </p:spPr>
        <p:txBody>
          <a:bodyPr/>
          <a:lstStyle/>
          <a:p>
            <a:r>
              <a:rPr lang="en-US" sz="2800" dirty="0"/>
              <a:t>Assignments 		</a:t>
            </a:r>
            <a:r>
              <a:rPr lang="en-US" sz="2800" dirty="0">
                <a:solidFill>
                  <a:schemeClr val="tx2"/>
                </a:solidFill>
              </a:rPr>
              <a:t>15%</a:t>
            </a:r>
          </a:p>
          <a:p>
            <a:r>
              <a:rPr lang="en-US" sz="2800" dirty="0"/>
              <a:t>Quizzes  			</a:t>
            </a:r>
            <a:r>
              <a:rPr lang="en-US" sz="2800" dirty="0">
                <a:solidFill>
                  <a:schemeClr val="tx2"/>
                </a:solidFill>
              </a:rPr>
              <a:t>10%</a:t>
            </a:r>
          </a:p>
          <a:p>
            <a:r>
              <a:rPr lang="en-US" sz="2800" dirty="0"/>
              <a:t>Class Participation	+ -</a:t>
            </a:r>
          </a:p>
          <a:p>
            <a:r>
              <a:rPr lang="en-US" sz="2800" dirty="0">
                <a:solidFill>
                  <a:schemeClr val="tx2"/>
                </a:solidFill>
              </a:rPr>
              <a:t>Mid Term Paper		25 %</a:t>
            </a:r>
          </a:p>
          <a:p>
            <a:r>
              <a:rPr lang="en-US" sz="2800" dirty="0">
                <a:solidFill>
                  <a:schemeClr val="tx2"/>
                </a:solidFill>
              </a:rPr>
              <a:t>Final Term 		50 %</a:t>
            </a:r>
          </a:p>
          <a:p>
            <a:endParaRPr lang="en-US" sz="2800" dirty="0">
              <a:solidFill>
                <a:schemeClr val="hlink"/>
              </a:solidFill>
            </a:endParaRPr>
          </a:p>
        </p:txBody>
      </p:sp>
      <p:pic>
        <p:nvPicPr>
          <p:cNvPr id="31746" name="Picture 2" descr="E:\Dropbox\Courses taught\1st semester\ME -2015A Engineering Drawing and Graphics\lecture 1\pictures\quiz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002" y="4812167"/>
            <a:ext cx="2428875" cy="1885950"/>
          </a:xfrm>
          <a:prstGeom prst="rect">
            <a:avLst/>
          </a:prstGeom>
          <a:noFill/>
          <a:extLst>
            <a:ext uri="{909E8E84-426E-40DD-AFC4-6F175D3DCCD1}">
              <a14:hiddenFill xmlns:a14="http://schemas.microsoft.com/office/drawing/2010/main">
                <a:solidFill>
                  <a:srgbClr val="FFFFFF"/>
                </a:solidFill>
              </a14:hiddenFill>
            </a:ext>
          </a:extLst>
        </p:spPr>
      </p:pic>
      <p:pic>
        <p:nvPicPr>
          <p:cNvPr id="31748" name="Picture 4" descr="E:\Dropbox\Courses taught\1st semester\ME -2015A Engineering Drawing and Graphics\lecture 1\pictures\presentatio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2936" y="5012191"/>
            <a:ext cx="2705100" cy="1685925"/>
          </a:xfrm>
          <a:prstGeom prst="rect">
            <a:avLst/>
          </a:prstGeom>
          <a:noFill/>
          <a:extLst>
            <a:ext uri="{909E8E84-426E-40DD-AFC4-6F175D3DCCD1}">
              <a14:hiddenFill xmlns:a14="http://schemas.microsoft.com/office/drawing/2010/main">
                <a:solidFill>
                  <a:srgbClr val="FFFFFF"/>
                </a:solidFill>
              </a14:hiddenFill>
            </a:ext>
          </a:extLst>
        </p:spPr>
      </p:pic>
      <p:pic>
        <p:nvPicPr>
          <p:cNvPr id="31749" name="Picture 5" descr="E:\Dropbox\Courses taught\1st semester\ME -2015A Engineering Drawing and Graphics\lecture 1\pictures\class participation.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5833" y="1240295"/>
            <a:ext cx="2543175" cy="1800225"/>
          </a:xfrm>
          <a:prstGeom prst="rect">
            <a:avLst/>
          </a:prstGeom>
          <a:noFill/>
          <a:extLst>
            <a:ext uri="{909E8E84-426E-40DD-AFC4-6F175D3DCCD1}">
              <a14:hiddenFill xmlns:a14="http://schemas.microsoft.com/office/drawing/2010/main">
                <a:solidFill>
                  <a:srgbClr val="FFFFFF"/>
                </a:solidFill>
              </a14:hiddenFill>
            </a:ext>
          </a:extLst>
        </p:spPr>
      </p:pic>
      <p:pic>
        <p:nvPicPr>
          <p:cNvPr id="31750" name="Picture 6" descr="E:\Dropbox\Courses taught\1st semester\ME -2015A Engineering Drawing and Graphics\lecture 1\pictures\assignment.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94743" y="5169353"/>
            <a:ext cx="24384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732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p:txBody>
          <a:bodyPr>
            <a:normAutofit/>
          </a:bodyPr>
          <a:lstStyle/>
          <a:p>
            <a:r>
              <a:rPr lang="en-US" dirty="0">
                <a:solidFill>
                  <a:schemeClr val="bg1"/>
                </a:solidFill>
              </a:rPr>
              <a:t>Assignments (15%)</a:t>
            </a:r>
          </a:p>
        </p:txBody>
      </p:sp>
      <p:sp>
        <p:nvSpPr>
          <p:cNvPr id="3" name="Date Placeholder 2"/>
          <p:cNvSpPr>
            <a:spLocks noGrp="1"/>
          </p:cNvSpPr>
          <p:nvPr>
            <p:ph type="dt" sz="half" idx="10"/>
          </p:nvPr>
        </p:nvSpPr>
        <p:spPr/>
        <p:txBody>
          <a:bodyPr/>
          <a:lstStyle/>
          <a:p>
            <a:pPr>
              <a:defRPr/>
            </a:pPr>
            <a:fld id="{0C2FAD56-E188-4522-B360-FBE945202865}" type="datetime1">
              <a:rPr lang="en-US" smtClean="0"/>
              <a:t>3/1/2023</a:t>
            </a:fld>
            <a:endParaRPr lang="en-US"/>
          </a:p>
        </p:txBody>
      </p:sp>
      <p:sp>
        <p:nvSpPr>
          <p:cNvPr id="4" name="Slide Number Placeholder 3"/>
          <p:cNvSpPr>
            <a:spLocks noGrp="1"/>
          </p:cNvSpPr>
          <p:nvPr>
            <p:ph type="sldNum" sz="quarter" idx="12"/>
          </p:nvPr>
        </p:nvSpPr>
        <p:spPr/>
        <p:txBody>
          <a:bodyPr>
            <a:normAutofit/>
          </a:bodyPr>
          <a:lstStyle/>
          <a:p>
            <a:pPr>
              <a:defRPr/>
            </a:pPr>
            <a:fld id="{11A17182-9153-4FDF-9DDC-CD083DE81F8D}" type="slidenum">
              <a:rPr lang="en-US" smtClean="0"/>
              <a:pPr>
                <a:defRPr/>
              </a:pPr>
              <a:t>5</a:t>
            </a:fld>
            <a:endParaRPr lang="en-US"/>
          </a:p>
        </p:txBody>
      </p:sp>
      <p:sp>
        <p:nvSpPr>
          <p:cNvPr id="196611" name="Rectangle 3"/>
          <p:cNvSpPr>
            <a:spLocks noGrp="1" noChangeArrowheads="1"/>
          </p:cNvSpPr>
          <p:nvPr>
            <p:ph sz="quarter" idx="1"/>
          </p:nvPr>
        </p:nvSpPr>
        <p:spPr>
          <a:xfrm>
            <a:off x="518738" y="1433935"/>
            <a:ext cx="8529727" cy="3568680"/>
          </a:xfrm>
        </p:spPr>
        <p:txBody>
          <a:bodyPr>
            <a:normAutofit/>
          </a:bodyPr>
          <a:lstStyle/>
          <a:p>
            <a:pPr>
              <a:lnSpc>
                <a:spcPct val="80000"/>
              </a:lnSpc>
            </a:pPr>
            <a:endParaRPr lang="en-US" sz="2800" dirty="0"/>
          </a:p>
          <a:p>
            <a:pPr>
              <a:lnSpc>
                <a:spcPct val="80000"/>
              </a:lnSpc>
            </a:pPr>
            <a:r>
              <a:rPr lang="en-US" sz="2800" dirty="0">
                <a:solidFill>
                  <a:schemeClr val="tx2"/>
                </a:solidFill>
              </a:rPr>
              <a:t>Late homework policy:</a:t>
            </a:r>
            <a:r>
              <a:rPr lang="en-US" sz="2800" dirty="0"/>
              <a:t> Late submission of assignments will result in “zero” marks</a:t>
            </a:r>
          </a:p>
          <a:p>
            <a:pPr>
              <a:lnSpc>
                <a:spcPct val="80000"/>
              </a:lnSpc>
            </a:pPr>
            <a:r>
              <a:rPr lang="en-US" sz="2800" dirty="0"/>
              <a:t>Assignments are to be submitted to CR before last date and he will submit them to me on Last date.</a:t>
            </a:r>
          </a:p>
          <a:p>
            <a:pPr>
              <a:lnSpc>
                <a:spcPct val="80000"/>
              </a:lnSpc>
            </a:pPr>
            <a:r>
              <a:rPr lang="en-US" sz="2800" dirty="0"/>
              <a:t>Done on an individual basis</a:t>
            </a:r>
          </a:p>
          <a:p>
            <a:pPr>
              <a:lnSpc>
                <a:spcPct val="80000"/>
              </a:lnSpc>
            </a:pPr>
            <a:r>
              <a:rPr lang="en-US" sz="2800" dirty="0"/>
              <a:t>Collaboration is fine, but it should be you alone who writes up the answers. </a:t>
            </a:r>
          </a:p>
          <a:p>
            <a:pPr>
              <a:lnSpc>
                <a:spcPct val="80000"/>
              </a:lnSpc>
            </a:pPr>
            <a:endParaRPr lang="en-US" sz="2800" dirty="0"/>
          </a:p>
          <a:p>
            <a:pPr>
              <a:lnSpc>
                <a:spcPct val="80000"/>
              </a:lnSpc>
            </a:pPr>
            <a:endParaRPr lang="en-US" sz="2800" dirty="0"/>
          </a:p>
          <a:p>
            <a:pPr>
              <a:lnSpc>
                <a:spcPct val="80000"/>
              </a:lnSpc>
            </a:pPr>
            <a:endParaRPr lang="en-US" sz="2800" dirty="0"/>
          </a:p>
        </p:txBody>
      </p:sp>
      <p:pic>
        <p:nvPicPr>
          <p:cNvPr id="23555" name="Picture 3" descr="E:\Dropbox\Courses taught\1st semester\ME -2015A Engineering Drawing and Graphics\lecture 1\pictures\zero mark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778803">
            <a:off x="194815" y="5083481"/>
            <a:ext cx="2296522" cy="13954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3106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2355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a:defRPr/>
            </a:pPr>
            <a:fld id="{93145503-2006-43FD-8062-28C71C82B363}" type="datetime1">
              <a:rPr lang="en-US" smtClean="0"/>
              <a:t>3/1/2023</a:t>
            </a:fld>
            <a:endParaRPr lang="en-US" dirty="0"/>
          </a:p>
        </p:txBody>
      </p:sp>
      <p:sp>
        <p:nvSpPr>
          <p:cNvPr id="8" name="Slide Number Placeholder 7"/>
          <p:cNvSpPr>
            <a:spLocks noGrp="1"/>
          </p:cNvSpPr>
          <p:nvPr>
            <p:ph type="sldNum" sz="quarter" idx="12"/>
          </p:nvPr>
        </p:nvSpPr>
        <p:spPr/>
        <p:txBody>
          <a:bodyPr/>
          <a:lstStyle/>
          <a:p>
            <a:pPr>
              <a:defRPr/>
            </a:pPr>
            <a:fld id="{17D0511D-28A0-42F5-8503-6972ADA47337}" type="slidenum">
              <a:rPr lang="en-US" smtClean="0"/>
              <a:pPr>
                <a:defRPr/>
              </a:pPr>
              <a:t>6</a:t>
            </a:fld>
            <a:endParaRPr lang="en-US" dirty="0"/>
          </a:p>
        </p:txBody>
      </p:sp>
      <p:sp>
        <p:nvSpPr>
          <p:cNvPr id="5" name="Title 4"/>
          <p:cNvSpPr>
            <a:spLocks noGrp="1"/>
          </p:cNvSpPr>
          <p:nvPr>
            <p:ph type="title"/>
          </p:nvPr>
        </p:nvSpPr>
        <p:spPr>
          <a:xfrm>
            <a:off x="689773" y="177421"/>
            <a:ext cx="8126681" cy="1009433"/>
          </a:xfrm>
        </p:spPr>
        <p:txBody>
          <a:bodyPr>
            <a:normAutofit/>
          </a:bodyPr>
          <a:lstStyle/>
          <a:p>
            <a:r>
              <a:rPr lang="en-US" dirty="0"/>
              <a:t>Quizzes </a:t>
            </a:r>
            <a:r>
              <a:rPr lang="en-US" dirty="0">
                <a:solidFill>
                  <a:schemeClr val="bg1"/>
                </a:solidFill>
              </a:rPr>
              <a:t>(10%)</a:t>
            </a:r>
            <a:endParaRPr lang="en-US" dirty="0"/>
          </a:p>
        </p:txBody>
      </p:sp>
      <p:pic>
        <p:nvPicPr>
          <p:cNvPr id="32770" name="Picture 2" descr="E:\Dropbox\Courses taught\1st semester\ME -2015A Engineering Drawing and Graphics\lecture 1\pictures\quiz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1393" y="4013651"/>
            <a:ext cx="2428875" cy="1885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06098" y="1631448"/>
            <a:ext cx="8510356" cy="1261884"/>
          </a:xfrm>
          <a:prstGeom prst="rect">
            <a:avLst/>
          </a:prstGeom>
          <a:noFill/>
        </p:spPr>
        <p:txBody>
          <a:bodyPr wrap="square" rtlCol="0">
            <a:spAutoFit/>
          </a:bodyPr>
          <a:lstStyle/>
          <a:p>
            <a:r>
              <a:rPr lang="en-US" sz="2800" dirty="0">
                <a:latin typeface="+mn-lt"/>
              </a:rPr>
              <a:t>Quiz may be announced or may be surprise.</a:t>
            </a:r>
          </a:p>
          <a:p>
            <a:endParaRPr lang="en-US" dirty="0">
              <a:latin typeface="+mn-lt"/>
            </a:endParaRPr>
          </a:p>
          <a:p>
            <a:endParaRPr lang="en-US" dirty="0">
              <a:latin typeface="+mn-lt"/>
            </a:endParaRPr>
          </a:p>
        </p:txBody>
      </p:sp>
    </p:spTree>
    <p:extLst>
      <p:ext uri="{BB962C8B-B14F-4D97-AF65-F5344CB8AC3E}">
        <p14:creationId xmlns:p14="http://schemas.microsoft.com/office/powerpoint/2010/main" val="186429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2"/>
          <p:cNvSpPr>
            <a:spLocks noGrp="1" noChangeArrowheads="1"/>
          </p:cNvSpPr>
          <p:nvPr>
            <p:ph type="title"/>
          </p:nvPr>
        </p:nvSpPr>
        <p:spPr/>
        <p:txBody>
          <a:bodyPr>
            <a:normAutofit/>
          </a:bodyPr>
          <a:lstStyle/>
          <a:p>
            <a:r>
              <a:rPr lang="en-US" dirty="0">
                <a:solidFill>
                  <a:schemeClr val="tx1"/>
                </a:solidFill>
              </a:rPr>
              <a:t>Mid term Exam</a:t>
            </a:r>
          </a:p>
        </p:txBody>
      </p:sp>
      <p:sp>
        <p:nvSpPr>
          <p:cNvPr id="3" name="Date Placeholder 2"/>
          <p:cNvSpPr>
            <a:spLocks noGrp="1"/>
          </p:cNvSpPr>
          <p:nvPr>
            <p:ph type="dt" sz="half" idx="10"/>
          </p:nvPr>
        </p:nvSpPr>
        <p:spPr/>
        <p:txBody>
          <a:bodyPr/>
          <a:lstStyle/>
          <a:p>
            <a:pPr>
              <a:defRPr/>
            </a:pPr>
            <a:fld id="{7C7D1415-C107-402D-AA9C-A5A32E9B202A}" type="datetime1">
              <a:rPr lang="en-US" smtClean="0"/>
              <a:t>3/1/2023</a:t>
            </a:fld>
            <a:endParaRPr lang="en-US"/>
          </a:p>
        </p:txBody>
      </p:sp>
      <p:sp>
        <p:nvSpPr>
          <p:cNvPr id="4" name="Slide Number Placeholder 3"/>
          <p:cNvSpPr>
            <a:spLocks noGrp="1"/>
          </p:cNvSpPr>
          <p:nvPr>
            <p:ph type="sldNum" sz="quarter" idx="12"/>
          </p:nvPr>
        </p:nvSpPr>
        <p:spPr/>
        <p:txBody>
          <a:bodyPr>
            <a:normAutofit/>
          </a:bodyPr>
          <a:lstStyle/>
          <a:p>
            <a:pPr>
              <a:defRPr/>
            </a:pPr>
            <a:fld id="{11A17182-9153-4FDF-9DDC-CD083DE81F8D}" type="slidenum">
              <a:rPr lang="en-US" smtClean="0"/>
              <a:pPr>
                <a:defRPr/>
              </a:pPr>
              <a:t>7</a:t>
            </a:fld>
            <a:endParaRPr lang="en-US"/>
          </a:p>
        </p:txBody>
      </p:sp>
      <p:sp>
        <p:nvSpPr>
          <p:cNvPr id="198659" name="Rectangle 3"/>
          <p:cNvSpPr>
            <a:spLocks noGrp="1" noChangeArrowheads="1"/>
          </p:cNvSpPr>
          <p:nvPr>
            <p:ph sz="quarter" idx="1"/>
          </p:nvPr>
        </p:nvSpPr>
        <p:spPr>
          <a:xfrm>
            <a:off x="356467" y="1604480"/>
            <a:ext cx="7772400" cy="4114800"/>
          </a:xfrm>
        </p:spPr>
        <p:txBody>
          <a:bodyPr/>
          <a:lstStyle/>
          <a:p>
            <a:r>
              <a:rPr lang="en-US" sz="2800" dirty="0"/>
              <a:t>As per academic calendar </a:t>
            </a:r>
          </a:p>
          <a:p>
            <a:r>
              <a:rPr lang="en-US" sz="2800" dirty="0"/>
              <a:t>Duration: </a:t>
            </a:r>
            <a:r>
              <a:rPr lang="en-US" sz="2800" dirty="0">
                <a:solidFill>
                  <a:schemeClr val="tx2"/>
                </a:solidFill>
              </a:rPr>
              <a:t>Two hours</a:t>
            </a:r>
          </a:p>
          <a:p>
            <a:r>
              <a:rPr lang="en-US" sz="2800" dirty="0"/>
              <a:t>Will cover </a:t>
            </a:r>
            <a:r>
              <a:rPr lang="en-US" sz="2800" dirty="0">
                <a:solidFill>
                  <a:schemeClr val="tx2"/>
                </a:solidFill>
              </a:rPr>
              <a:t>all material</a:t>
            </a:r>
            <a:r>
              <a:rPr lang="en-US" sz="2800" dirty="0"/>
              <a:t> covered during the first 8 weeks</a:t>
            </a:r>
          </a:p>
        </p:txBody>
      </p:sp>
      <p:pic>
        <p:nvPicPr>
          <p:cNvPr id="25602" name="Picture 2" descr="E:\Dropbox\Courses taught\1st semester\ME -2015A Engineering Drawing and Graphics\lecture 1\pictures\mid wx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70246">
            <a:off x="141310" y="5128658"/>
            <a:ext cx="2576581" cy="1456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970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vert="horz" lIns="91440" tIns="45720" rIns="91440" bIns="45720" rtlCol="0" anchor="ctr">
            <a:normAutofit/>
          </a:bodyPr>
          <a:lstStyle/>
          <a:p>
            <a:r>
              <a:rPr lang="en-US" dirty="0">
                <a:solidFill>
                  <a:schemeClr val="tx1"/>
                </a:solidFill>
              </a:rPr>
              <a:t>Final Exam</a:t>
            </a:r>
          </a:p>
        </p:txBody>
      </p:sp>
      <p:sp>
        <p:nvSpPr>
          <p:cNvPr id="3" name="Date Placeholder 2"/>
          <p:cNvSpPr>
            <a:spLocks noGrp="1"/>
          </p:cNvSpPr>
          <p:nvPr>
            <p:ph type="dt" sz="half" idx="10"/>
          </p:nvPr>
        </p:nvSpPr>
        <p:spPr/>
        <p:txBody>
          <a:bodyPr/>
          <a:lstStyle/>
          <a:p>
            <a:pPr>
              <a:defRPr/>
            </a:pPr>
            <a:fld id="{315B1A89-3E7D-4EB9-A76A-AEC2FE02148D}" type="datetime1">
              <a:rPr lang="en-US" smtClean="0"/>
              <a:t>3/1/2023</a:t>
            </a:fld>
            <a:endParaRPr lang="en-US"/>
          </a:p>
        </p:txBody>
      </p:sp>
      <p:sp>
        <p:nvSpPr>
          <p:cNvPr id="4" name="Slide Number Placeholder 3"/>
          <p:cNvSpPr>
            <a:spLocks noGrp="1"/>
          </p:cNvSpPr>
          <p:nvPr>
            <p:ph type="sldNum" sz="quarter" idx="12"/>
          </p:nvPr>
        </p:nvSpPr>
        <p:spPr/>
        <p:txBody>
          <a:bodyPr>
            <a:normAutofit/>
          </a:bodyPr>
          <a:lstStyle/>
          <a:p>
            <a:pPr>
              <a:defRPr/>
            </a:pPr>
            <a:fld id="{11A17182-9153-4FDF-9DDC-CD083DE81F8D}" type="slidenum">
              <a:rPr lang="en-US" smtClean="0"/>
              <a:pPr>
                <a:defRPr/>
              </a:pPr>
              <a:t>8</a:t>
            </a:fld>
            <a:endParaRPr lang="en-US"/>
          </a:p>
        </p:txBody>
      </p:sp>
      <p:sp>
        <p:nvSpPr>
          <p:cNvPr id="200707" name="Rectangle 3"/>
          <p:cNvSpPr>
            <a:spLocks noGrp="1" noChangeArrowheads="1"/>
          </p:cNvSpPr>
          <p:nvPr>
            <p:ph sz="quarter" idx="1"/>
          </p:nvPr>
        </p:nvSpPr>
        <p:spPr>
          <a:xfrm>
            <a:off x="590265" y="1616122"/>
            <a:ext cx="8153400" cy="4114800"/>
          </a:xfrm>
        </p:spPr>
        <p:txBody>
          <a:bodyPr/>
          <a:lstStyle/>
          <a:p>
            <a:r>
              <a:rPr lang="en-US" sz="2800" dirty="0"/>
              <a:t>As per academic calendar</a:t>
            </a:r>
            <a:endParaRPr lang="en-US" sz="2800" dirty="0">
              <a:solidFill>
                <a:schemeClr val="hlink"/>
              </a:solidFill>
            </a:endParaRPr>
          </a:p>
          <a:p>
            <a:endParaRPr lang="en-US" sz="2800" dirty="0"/>
          </a:p>
          <a:p>
            <a:r>
              <a:rPr lang="en-US" sz="2800" dirty="0"/>
              <a:t>Will cover the whole course before and after midterm</a:t>
            </a:r>
          </a:p>
          <a:p>
            <a:r>
              <a:rPr lang="en-US" sz="2800" dirty="0"/>
              <a:t>Duration: </a:t>
            </a:r>
            <a:r>
              <a:rPr lang="en-US" sz="2800" dirty="0">
                <a:solidFill>
                  <a:schemeClr val="tx2"/>
                </a:solidFill>
              </a:rPr>
              <a:t>- two hours</a:t>
            </a:r>
            <a:endParaRPr lang="en-US" dirty="0">
              <a:solidFill>
                <a:schemeClr val="tx2"/>
              </a:solidFill>
            </a:endParaRPr>
          </a:p>
        </p:txBody>
      </p:sp>
      <p:pic>
        <p:nvPicPr>
          <p:cNvPr id="26626" name="Picture 2" descr="E:\Dropbox\Courses taught\1st semester\ME -2015A Engineering Drawing and Graphics\lecture 1\pictures\final exam.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8679384">
            <a:off x="6114104" y="3944390"/>
            <a:ext cx="2229441" cy="1721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7929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pPr>
              <a:defRPr/>
            </a:pPr>
            <a:fld id="{9CE9B0DB-B8A7-4265-865F-8BD2325D9EB0}" type="datetime1">
              <a:rPr lang="en-US" smtClean="0"/>
              <a:t>3/1/2023</a:t>
            </a:fld>
            <a:endParaRPr lang="en-US" dirty="0"/>
          </a:p>
        </p:txBody>
      </p:sp>
      <p:sp>
        <p:nvSpPr>
          <p:cNvPr id="8" name="Slide Number Placeholder 7"/>
          <p:cNvSpPr>
            <a:spLocks noGrp="1"/>
          </p:cNvSpPr>
          <p:nvPr>
            <p:ph type="sldNum" sz="quarter" idx="12"/>
          </p:nvPr>
        </p:nvSpPr>
        <p:spPr/>
        <p:txBody>
          <a:bodyPr/>
          <a:lstStyle/>
          <a:p>
            <a:pPr>
              <a:defRPr/>
            </a:pPr>
            <a:fld id="{17D0511D-28A0-42F5-8503-6972ADA47337}" type="slidenum">
              <a:rPr lang="en-US" smtClean="0"/>
              <a:pPr>
                <a:defRPr/>
              </a:pPr>
              <a:t>9</a:t>
            </a:fld>
            <a:endParaRPr lang="en-US" dirty="0"/>
          </a:p>
        </p:txBody>
      </p:sp>
      <p:sp>
        <p:nvSpPr>
          <p:cNvPr id="5" name="Title 4"/>
          <p:cNvSpPr>
            <a:spLocks noGrp="1"/>
          </p:cNvSpPr>
          <p:nvPr>
            <p:ph type="title"/>
          </p:nvPr>
        </p:nvSpPr>
        <p:spPr>
          <a:xfrm>
            <a:off x="109182" y="296337"/>
            <a:ext cx="8144824" cy="685800"/>
          </a:xfrm>
        </p:spPr>
        <p:txBody>
          <a:bodyPr/>
          <a:lstStyle/>
          <a:p>
            <a:r>
              <a:rPr lang="en-US" dirty="0"/>
              <a:t>Recommended Books</a:t>
            </a:r>
          </a:p>
        </p:txBody>
      </p:sp>
      <p:sp>
        <p:nvSpPr>
          <p:cNvPr id="6" name="Rectangle 5"/>
          <p:cNvSpPr/>
          <p:nvPr/>
        </p:nvSpPr>
        <p:spPr>
          <a:xfrm>
            <a:off x="109182" y="1553716"/>
            <a:ext cx="8816454" cy="5262979"/>
          </a:xfrm>
          <a:prstGeom prst="rect">
            <a:avLst/>
          </a:prstGeom>
        </p:spPr>
        <p:txBody>
          <a:bodyPr wrap="square">
            <a:spAutoFit/>
          </a:bodyPr>
          <a:lstStyle/>
          <a:p>
            <a:pPr marL="342900" indent="-342900" algn="just">
              <a:buClr>
                <a:schemeClr val="tx1"/>
              </a:buClr>
              <a:buFont typeface="Arial" pitchFamily="34" charset="0"/>
              <a:buChar char="•"/>
            </a:pPr>
            <a:r>
              <a:rPr lang="en-US" sz="2800" dirty="0">
                <a:latin typeface="+mn-lt"/>
              </a:rPr>
              <a:t>Elementary Engineering Drawing, ANY Edition by N. D. Bhatt.</a:t>
            </a:r>
          </a:p>
          <a:p>
            <a:pPr marL="342900" indent="-342900" algn="just">
              <a:buClr>
                <a:schemeClr val="tx1"/>
              </a:buClr>
              <a:buFont typeface="Arial" pitchFamily="34" charset="0"/>
              <a:buChar char="•"/>
            </a:pPr>
            <a:endParaRPr lang="en-US" sz="2800" dirty="0">
              <a:latin typeface="+mn-lt"/>
            </a:endParaRPr>
          </a:p>
          <a:p>
            <a:pPr marL="342900" indent="-342900" algn="just">
              <a:buClr>
                <a:schemeClr val="tx1"/>
              </a:buClr>
              <a:buFont typeface="Arial" pitchFamily="34" charset="0"/>
              <a:buChar char="•"/>
            </a:pPr>
            <a:r>
              <a:rPr lang="en-US" sz="2800" dirty="0">
                <a:latin typeface="+mn-lt"/>
              </a:rPr>
              <a:t>First Year Engineering Drawing by A.C Parkinson.</a:t>
            </a:r>
          </a:p>
          <a:p>
            <a:pPr marL="342900" indent="-342900" algn="just">
              <a:buClr>
                <a:schemeClr val="tx1"/>
              </a:buClr>
              <a:buFont typeface="Arial" pitchFamily="34" charset="0"/>
              <a:buChar char="•"/>
            </a:pPr>
            <a:endParaRPr lang="en-US" sz="2800" dirty="0">
              <a:latin typeface="+mn-lt"/>
            </a:endParaRPr>
          </a:p>
          <a:p>
            <a:pPr marL="342900" indent="-342900" algn="just">
              <a:buClr>
                <a:schemeClr val="tx1"/>
              </a:buClr>
              <a:buFont typeface="Arial" pitchFamily="34" charset="0"/>
              <a:buChar char="•"/>
            </a:pPr>
            <a:r>
              <a:rPr lang="en-US" sz="2800" dirty="0">
                <a:latin typeface="+mn-lt"/>
              </a:rPr>
              <a:t>Introduction  to AutoCAD 2009  2D and 3D Design First edition  Alf  </a:t>
            </a:r>
            <a:r>
              <a:rPr lang="en-US" sz="2800" dirty="0" err="1">
                <a:latin typeface="+mn-lt"/>
              </a:rPr>
              <a:t>Yarwood</a:t>
            </a:r>
            <a:endParaRPr lang="en-US" sz="2800" dirty="0">
              <a:latin typeface="+mn-lt"/>
            </a:endParaRPr>
          </a:p>
          <a:p>
            <a:pPr marL="342900" indent="-342900" algn="just">
              <a:buClr>
                <a:schemeClr val="tx1"/>
              </a:buClr>
              <a:buFont typeface="Arial" pitchFamily="34" charset="0"/>
              <a:buChar char="•"/>
            </a:pPr>
            <a:endParaRPr lang="en-US" sz="2800" dirty="0">
              <a:latin typeface="+mn-lt"/>
            </a:endParaRPr>
          </a:p>
          <a:p>
            <a:pPr marL="342900" indent="-342900" algn="just">
              <a:buClr>
                <a:schemeClr val="tx1"/>
              </a:buClr>
              <a:buFont typeface="Arial" pitchFamily="34" charset="0"/>
              <a:buChar char="•"/>
            </a:pPr>
            <a:r>
              <a:rPr lang="en-US" sz="2800" dirty="0">
                <a:latin typeface="+mn-lt"/>
              </a:rPr>
              <a:t>Illustrated AutoCAD by T. W. </a:t>
            </a:r>
            <a:r>
              <a:rPr lang="en-US" sz="2800" dirty="0" err="1">
                <a:latin typeface="+mn-lt"/>
              </a:rPr>
              <a:t>Berghauser</a:t>
            </a:r>
            <a:r>
              <a:rPr lang="en-US" sz="2800" dirty="0">
                <a:latin typeface="+mn-lt"/>
              </a:rPr>
              <a:t> and P. L. </a:t>
            </a:r>
            <a:r>
              <a:rPr lang="en-US" sz="2800" dirty="0" err="1">
                <a:latin typeface="+mn-lt"/>
              </a:rPr>
              <a:t>Sclive</a:t>
            </a:r>
            <a:endParaRPr lang="en-US" sz="2800" dirty="0">
              <a:latin typeface="+mn-lt"/>
            </a:endParaRPr>
          </a:p>
          <a:p>
            <a:pPr marL="342900" indent="-342900" algn="just">
              <a:buClr>
                <a:schemeClr val="tx1"/>
              </a:buClr>
              <a:buFont typeface="Arial" pitchFamily="34" charset="0"/>
              <a:buChar char="•"/>
            </a:pPr>
            <a:r>
              <a:rPr lang="en-US" sz="2800" dirty="0">
                <a:latin typeface="+mn-lt"/>
              </a:rPr>
              <a:t>Other latest books/online resources covering the course content.</a:t>
            </a:r>
          </a:p>
        </p:txBody>
      </p:sp>
    </p:spTree>
    <p:extLst>
      <p:ext uri="{BB962C8B-B14F-4D97-AF65-F5344CB8AC3E}">
        <p14:creationId xmlns:p14="http://schemas.microsoft.com/office/powerpoint/2010/main" val="74158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642</TotalTime>
  <Words>1128</Words>
  <Application>Microsoft Office PowerPoint</Application>
  <PresentationFormat>On-screen Show (4:3)</PresentationFormat>
  <Paragraphs>200</Paragraphs>
  <Slides>36</Slides>
  <Notes>5</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0" baseType="lpstr">
      <vt:lpstr>Arial</vt:lpstr>
      <vt:lpstr>Calibri</vt:lpstr>
      <vt:lpstr>Default Design</vt:lpstr>
      <vt:lpstr>Drawing</vt:lpstr>
      <vt:lpstr>Engineering Drawing &amp; Graphics</vt:lpstr>
      <vt:lpstr>Communications</vt:lpstr>
      <vt:lpstr>Reading Assignments</vt:lpstr>
      <vt:lpstr>Marks Distribution</vt:lpstr>
      <vt:lpstr>Assignments (15%)</vt:lpstr>
      <vt:lpstr>Quizzes (10%)</vt:lpstr>
      <vt:lpstr>Mid term Exam</vt:lpstr>
      <vt:lpstr>Final Exam</vt:lpstr>
      <vt:lpstr>Recommended Books</vt:lpstr>
      <vt:lpstr>Course 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Development &amp; Municipal Department, Peshawar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Arif</dc:creator>
  <cp:lastModifiedBy>Usman</cp:lastModifiedBy>
  <cp:revision>39</cp:revision>
  <dcterms:created xsi:type="dcterms:W3CDTF">2004-10-24T06:33:32Z</dcterms:created>
  <dcterms:modified xsi:type="dcterms:W3CDTF">2023-03-01T06:33:22Z</dcterms:modified>
</cp:coreProperties>
</file>