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7" r:id="rId2"/>
    <p:sldId id="258" r:id="rId3"/>
    <p:sldId id="294" r:id="rId4"/>
    <p:sldId id="295" r:id="rId5"/>
    <p:sldId id="296" r:id="rId6"/>
    <p:sldId id="297" r:id="rId7"/>
    <p:sldId id="298" r:id="rId8"/>
    <p:sldId id="299" r:id="rId9"/>
    <p:sldId id="300" r:id="rId10"/>
    <p:sldId id="301" r:id="rId11"/>
    <p:sldId id="302" r:id="rId12"/>
    <p:sldId id="303" r:id="rId13"/>
    <p:sldId id="304" r:id="rId14"/>
    <p:sldId id="305" r:id="rId15"/>
    <p:sldId id="306" r:id="rId16"/>
    <p:sldId id="307" r:id="rId17"/>
    <p:sldId id="308" r:id="rId18"/>
    <p:sldId id="309" r:id="rId19"/>
    <p:sldId id="310" r:id="rId20"/>
    <p:sldId id="311" r:id="rId21"/>
    <p:sldId id="312" r:id="rId22"/>
    <p:sldId id="313" r:id="rId23"/>
    <p:sldId id="324" r:id="rId24"/>
    <p:sldId id="315" r:id="rId25"/>
    <p:sldId id="316" r:id="rId26"/>
    <p:sldId id="317" r:id="rId27"/>
    <p:sldId id="319" r:id="rId28"/>
    <p:sldId id="320" r:id="rId29"/>
    <p:sldId id="321" r:id="rId30"/>
    <p:sldId id="322" r:id="rId31"/>
    <p:sldId id="323" r:id="rId32"/>
    <p:sldId id="293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B7E306-1AAD-4A16-8162-1AD3C8650F57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9B9EFA-172B-4059-9EAA-4B7104B1BDE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5F18A-EA6E-4E90-A778-16EEA951CDF9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7AB9F-8F21-4B70-96D1-D20C90229732}" type="datetimeFigureOut">
              <a:rPr lang="en-US" smtClean="0"/>
              <a:pPr/>
              <a:t>6/8/2020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96BC8-C7D1-4982-97D7-5E64877F0C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7AB9F-8F21-4B70-96D1-D20C90229732}" type="datetimeFigureOut">
              <a:rPr lang="en-US" smtClean="0"/>
              <a:pPr/>
              <a:t>6/8/2020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96BC8-C7D1-4982-97D7-5E64877F0C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7AB9F-8F21-4B70-96D1-D20C90229732}" type="datetimeFigureOut">
              <a:rPr lang="en-US" smtClean="0"/>
              <a:pPr/>
              <a:t>6/8/2020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96BC8-C7D1-4982-97D7-5E64877F0C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3051"/>
            <a:ext cx="8229600" cy="58531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BEC01DF6-01F3-45CB-A5F1-BC6B3280317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7AB9F-8F21-4B70-96D1-D20C90229732}" type="datetimeFigureOut">
              <a:rPr lang="en-US" smtClean="0"/>
              <a:pPr/>
              <a:t>6/8/2020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96BC8-C7D1-4982-97D7-5E64877F0C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7AB9F-8F21-4B70-96D1-D20C90229732}" type="datetimeFigureOut">
              <a:rPr lang="en-US" smtClean="0"/>
              <a:pPr/>
              <a:t>6/8/2020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96BC8-C7D1-4982-97D7-5E64877F0C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7AB9F-8F21-4B70-96D1-D20C90229732}" type="datetimeFigureOut">
              <a:rPr lang="en-US" smtClean="0"/>
              <a:pPr/>
              <a:t>6/8/2020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96BC8-C7D1-4982-97D7-5E64877F0C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7AB9F-8F21-4B70-96D1-D20C90229732}" type="datetimeFigureOut">
              <a:rPr lang="en-US" smtClean="0"/>
              <a:pPr/>
              <a:t>6/8/2020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96BC8-C7D1-4982-97D7-5E64877F0C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7AB9F-8F21-4B70-96D1-D20C90229732}" type="datetimeFigureOut">
              <a:rPr lang="en-US" smtClean="0"/>
              <a:pPr/>
              <a:t>6/8/2020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96BC8-C7D1-4982-97D7-5E64877F0C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7AB9F-8F21-4B70-96D1-D20C90229732}" type="datetimeFigureOut">
              <a:rPr lang="en-US" smtClean="0"/>
              <a:pPr/>
              <a:t>6/8/2020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96BC8-C7D1-4982-97D7-5E64877F0C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7AB9F-8F21-4B70-96D1-D20C90229732}" type="datetimeFigureOut">
              <a:rPr lang="en-US" smtClean="0"/>
              <a:pPr/>
              <a:t>6/8/2020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96BC8-C7D1-4982-97D7-5E64877F0C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7AB9F-8F21-4B70-96D1-D20C90229732}" type="datetimeFigureOut">
              <a:rPr lang="en-US" smtClean="0"/>
              <a:pPr/>
              <a:t>6/8/2020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96BC8-C7D1-4982-97D7-5E64877F0C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7AB9F-8F21-4B70-96D1-D20C90229732}" type="datetimeFigureOut">
              <a:rPr lang="en-US" smtClean="0"/>
              <a:pPr/>
              <a:t>6/8/2020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96BC8-C7D1-4982-97D7-5E64877F0CC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7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8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9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0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1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2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13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14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15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16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17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18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19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20.w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4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5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INTRODUCTION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A STRAIGHT LINE IS THE SHORTEST DISTANCE BETWEEN TWO POINTS.</a:t>
            </a:r>
          </a:p>
          <a:p>
            <a:r>
              <a:rPr lang="en-AU" dirty="0" smtClean="0"/>
              <a:t>PROJECTIONS OF THE ENDS OF ANY LINE CAN BE DRAWN USING THE PRINCIPLES FOR THE PROJECTIONS OF POINTS.</a:t>
            </a:r>
            <a:endParaRPr lang="en-AU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485D7-F8C1-4781-AF6A-7DDFAF57678C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/>
          <p:cNvSpPr>
            <a:spLocks noChangeArrowheads="1"/>
          </p:cNvSpPr>
          <p:nvPr/>
        </p:nvSpPr>
        <p:spPr bwMode="auto">
          <a:xfrm>
            <a:off x="281354" y="304801"/>
            <a:ext cx="3024554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marL="342900" indent="-342900" algn="just">
              <a:buFontTx/>
              <a:buAutoNum type="arabicPeriod"/>
            </a:pPr>
            <a:r>
              <a:rPr lang="en-GB"/>
              <a:t>Parallel to Both Planes</a:t>
            </a:r>
            <a:endParaRPr lang="en-US"/>
          </a:p>
        </p:txBody>
      </p:sp>
      <p:graphicFrame>
        <p:nvGraphicFramePr>
          <p:cNvPr id="282629" name="Object 5"/>
          <p:cNvGraphicFramePr>
            <a:graphicFrameLocks noGrp="1" noChangeAspect="1"/>
          </p:cNvGraphicFramePr>
          <p:nvPr>
            <p:ph/>
          </p:nvPr>
        </p:nvGraphicFramePr>
        <p:xfrm>
          <a:off x="457200" y="1381126"/>
          <a:ext cx="8229600" cy="479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name="Drawing" r:id="rId3" imgW="9553680" imgH="5133960" progId="">
                  <p:embed/>
                </p:oleObj>
              </mc:Choice>
              <mc:Fallback>
                <p:oleObj name="Drawing" r:id="rId3" imgW="9553680" imgH="513396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381126"/>
                        <a:ext cx="8229600" cy="479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med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ChangeArrowheads="1"/>
          </p:cNvSpPr>
          <p:nvPr/>
        </p:nvSpPr>
        <p:spPr bwMode="auto">
          <a:xfrm>
            <a:off x="281354" y="304800"/>
            <a:ext cx="7104185" cy="915988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marL="342900" indent="-342900" algn="just">
              <a:buFontTx/>
              <a:buAutoNum type="arabicPeriod" startAt="2"/>
            </a:pPr>
            <a:r>
              <a:rPr lang="en-GB"/>
              <a:t>Perpendicular to One Plane (parallel to the other plane)</a:t>
            </a:r>
          </a:p>
          <a:p>
            <a:pPr marL="342900" indent="-342900" algn="just">
              <a:buFontTx/>
              <a:buAutoNum type="arabicPeriod" startAt="2"/>
            </a:pPr>
            <a:endParaRPr lang="en-GB"/>
          </a:p>
          <a:p>
            <a:pPr marL="800100" lvl="1" indent="-342900" algn="just">
              <a:buFontTx/>
              <a:buChar char="•"/>
            </a:pPr>
            <a:r>
              <a:rPr lang="en-GB" i="1"/>
              <a:t>Perpendicular to H.P. (must be parallel to the V.P.)</a:t>
            </a:r>
            <a:endParaRPr lang="en-US" i="1"/>
          </a:p>
        </p:txBody>
      </p:sp>
      <p:graphicFrame>
        <p:nvGraphicFramePr>
          <p:cNvPr id="283655" name="Object 7"/>
          <p:cNvGraphicFramePr>
            <a:graphicFrameLocks noGrp="1" noChangeAspect="1"/>
          </p:cNvGraphicFramePr>
          <p:nvPr>
            <p:ph/>
          </p:nvPr>
        </p:nvGraphicFramePr>
        <p:xfrm>
          <a:off x="457200" y="1381126"/>
          <a:ext cx="8229600" cy="479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" name="Drawing" r:id="rId3" imgW="9553680" imgH="5133960" progId="">
                  <p:embed/>
                </p:oleObj>
              </mc:Choice>
              <mc:Fallback>
                <p:oleObj name="Drawing" r:id="rId3" imgW="9553680" imgH="513396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381126"/>
                        <a:ext cx="8229600" cy="479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med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ChangeArrowheads="1"/>
          </p:cNvSpPr>
          <p:nvPr/>
        </p:nvSpPr>
        <p:spPr bwMode="auto">
          <a:xfrm>
            <a:off x="281354" y="304801"/>
            <a:ext cx="710418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marL="800100" lvl="1" indent="-342900" algn="just">
              <a:buFontTx/>
              <a:buChar char="•"/>
            </a:pPr>
            <a:r>
              <a:rPr lang="en-GB" i="1"/>
              <a:t>Perpendicular to V.P. (must be parallel to the H.P.)</a:t>
            </a:r>
            <a:endParaRPr lang="en-US" i="1"/>
          </a:p>
        </p:txBody>
      </p:sp>
      <p:graphicFrame>
        <p:nvGraphicFramePr>
          <p:cNvPr id="284677" name="Object 5"/>
          <p:cNvGraphicFramePr>
            <a:graphicFrameLocks noGrp="1" noChangeAspect="1"/>
          </p:cNvGraphicFramePr>
          <p:nvPr>
            <p:ph/>
          </p:nvPr>
        </p:nvGraphicFramePr>
        <p:xfrm>
          <a:off x="457200" y="1381126"/>
          <a:ext cx="8229600" cy="479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" name="Drawing" r:id="rId3" imgW="9553680" imgH="5133960" progId="">
                  <p:embed/>
                </p:oleObj>
              </mc:Choice>
              <mc:Fallback>
                <p:oleObj name="Drawing" r:id="rId3" imgW="9553680" imgH="513396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381126"/>
                        <a:ext cx="8229600" cy="479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med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"/>
          <p:cNvSpPr>
            <a:spLocks noChangeArrowheads="1"/>
          </p:cNvSpPr>
          <p:nvPr/>
        </p:nvSpPr>
        <p:spPr bwMode="auto">
          <a:xfrm>
            <a:off x="281354" y="304800"/>
            <a:ext cx="7104185" cy="915988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marL="342900" indent="-342900" algn="just">
              <a:buFontTx/>
              <a:buAutoNum type="arabicPeriod" startAt="3"/>
            </a:pPr>
            <a:r>
              <a:rPr lang="en-GB"/>
              <a:t>Inclined to One Plane and parallel to the other plane</a:t>
            </a:r>
          </a:p>
          <a:p>
            <a:pPr marL="342900" indent="-342900" algn="just">
              <a:buFontTx/>
              <a:buAutoNum type="arabicPeriod" startAt="3"/>
            </a:pPr>
            <a:endParaRPr lang="en-GB"/>
          </a:p>
          <a:p>
            <a:pPr marL="800100" lvl="1" indent="-342900" algn="just">
              <a:buFontTx/>
              <a:buChar char="•"/>
            </a:pPr>
            <a:r>
              <a:rPr lang="en-GB" i="1"/>
              <a:t>Inclined to the H.P. and parallel to the V.P.</a:t>
            </a:r>
            <a:endParaRPr lang="en-US" i="1"/>
          </a:p>
        </p:txBody>
      </p:sp>
      <p:graphicFrame>
        <p:nvGraphicFramePr>
          <p:cNvPr id="285701" name="Object 5"/>
          <p:cNvGraphicFramePr>
            <a:graphicFrameLocks noGrp="1" noChangeAspect="1"/>
          </p:cNvGraphicFramePr>
          <p:nvPr>
            <p:ph/>
          </p:nvPr>
        </p:nvGraphicFramePr>
        <p:xfrm>
          <a:off x="457200" y="1381126"/>
          <a:ext cx="8229600" cy="479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4" name="Drawing" r:id="rId3" imgW="9553680" imgH="5133960" progId="">
                  <p:embed/>
                </p:oleObj>
              </mc:Choice>
              <mc:Fallback>
                <p:oleObj name="Drawing" r:id="rId3" imgW="9553680" imgH="513396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381126"/>
                        <a:ext cx="8229600" cy="479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med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ChangeArrowheads="1"/>
          </p:cNvSpPr>
          <p:nvPr/>
        </p:nvSpPr>
        <p:spPr bwMode="auto">
          <a:xfrm>
            <a:off x="281354" y="304800"/>
            <a:ext cx="7104185" cy="915988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marL="342900" indent="-342900" algn="just">
              <a:buFontTx/>
              <a:buAutoNum type="arabicPeriod" startAt="3"/>
            </a:pPr>
            <a:r>
              <a:rPr lang="en-GB"/>
              <a:t>Inclined to One Plane and parallel to the other plane</a:t>
            </a:r>
          </a:p>
          <a:p>
            <a:pPr marL="342900" indent="-342900" algn="just">
              <a:buFontTx/>
              <a:buAutoNum type="arabicPeriod" startAt="3"/>
            </a:pPr>
            <a:endParaRPr lang="en-GB"/>
          </a:p>
          <a:p>
            <a:pPr marL="800100" lvl="1" indent="-342900" algn="just">
              <a:buFontTx/>
              <a:buChar char="•"/>
            </a:pPr>
            <a:r>
              <a:rPr lang="en-GB" i="1"/>
              <a:t>Inclined to the V.P. and parallel to the H.P.</a:t>
            </a:r>
            <a:endParaRPr lang="en-US" i="1"/>
          </a:p>
        </p:txBody>
      </p:sp>
      <p:graphicFrame>
        <p:nvGraphicFramePr>
          <p:cNvPr id="286725" name="Object 5"/>
          <p:cNvGraphicFramePr>
            <a:graphicFrameLocks noGrp="1" noChangeAspect="1"/>
          </p:cNvGraphicFramePr>
          <p:nvPr>
            <p:ph/>
          </p:nvPr>
        </p:nvGraphicFramePr>
        <p:xfrm>
          <a:off x="457200" y="1381126"/>
          <a:ext cx="8229600" cy="479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8" name="Drawing" r:id="rId3" imgW="9553680" imgH="5133960" progId="">
                  <p:embed/>
                </p:oleObj>
              </mc:Choice>
              <mc:Fallback>
                <p:oleObj name="Drawing" r:id="rId3" imgW="9553680" imgH="513396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381126"/>
                        <a:ext cx="8229600" cy="479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med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/>
          <p:cNvSpPr>
            <a:spLocks noChangeArrowheads="1"/>
          </p:cNvSpPr>
          <p:nvPr/>
        </p:nvSpPr>
        <p:spPr bwMode="auto">
          <a:xfrm>
            <a:off x="281354" y="304801"/>
            <a:ext cx="710418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marL="342900" indent="-342900" algn="just">
              <a:buFontTx/>
              <a:buAutoNum type="arabicPeriod" startAt="4"/>
            </a:pPr>
            <a:r>
              <a:rPr lang="en-GB"/>
              <a:t>Inclined to Both Planes</a:t>
            </a:r>
            <a:endParaRPr lang="en-US" i="1"/>
          </a:p>
        </p:txBody>
      </p:sp>
      <p:graphicFrame>
        <p:nvGraphicFramePr>
          <p:cNvPr id="287749" name="Object 5"/>
          <p:cNvGraphicFramePr>
            <a:graphicFrameLocks noGrp="1" noChangeAspect="1"/>
          </p:cNvGraphicFramePr>
          <p:nvPr>
            <p:ph/>
          </p:nvPr>
        </p:nvGraphicFramePr>
        <p:xfrm>
          <a:off x="457200" y="1381126"/>
          <a:ext cx="8229600" cy="479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2" name="Drawing" r:id="rId3" imgW="9553680" imgH="5133960" progId="">
                  <p:embed/>
                </p:oleObj>
              </mc:Choice>
              <mc:Fallback>
                <p:oleObj name="Drawing" r:id="rId3" imgW="9553680" imgH="513396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381126"/>
                        <a:ext cx="8229600" cy="479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med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2031" y="228600"/>
            <a:ext cx="8229600" cy="5715000"/>
          </a:xfrm>
        </p:spPr>
        <p:txBody>
          <a:bodyPr/>
          <a:lstStyle/>
          <a:p>
            <a:pPr marL="660400" indent="-660400" algn="ctr">
              <a:buClr>
                <a:schemeClr val="tx1"/>
              </a:buClr>
              <a:buFontTx/>
              <a:buNone/>
            </a:pPr>
            <a:r>
              <a:rPr lang="en-GB" sz="1800" b="1" u="sng" dirty="0"/>
              <a:t>POSITIONS OF A STRAIGHT LINE WITH RESPECT TO THE TWO PLANES</a:t>
            </a:r>
            <a:endParaRPr lang="en-GB" sz="1800" b="1" dirty="0"/>
          </a:p>
          <a:p>
            <a:pPr marL="660400" indent="-660400" algn="just">
              <a:buClr>
                <a:schemeClr val="tx1"/>
              </a:buClr>
              <a:buFontTx/>
              <a:buNone/>
            </a:pPr>
            <a:endParaRPr lang="en-GB" sz="1800" b="1" u="sng" dirty="0"/>
          </a:p>
          <a:p>
            <a:pPr marL="660400" indent="-660400" algn="just">
              <a:buClr>
                <a:schemeClr val="tx1"/>
              </a:buClr>
              <a:buFontTx/>
              <a:buAutoNum type="arabicPeriod"/>
            </a:pPr>
            <a:r>
              <a:rPr lang="en-GB" sz="1800" dirty="0"/>
              <a:t>Parallel to both planes</a:t>
            </a:r>
          </a:p>
          <a:p>
            <a:pPr marL="660400" indent="-660400" algn="just">
              <a:buClr>
                <a:schemeClr val="tx1"/>
              </a:buClr>
              <a:buFontTx/>
              <a:buNone/>
            </a:pPr>
            <a:endParaRPr lang="en-GB" sz="1800" dirty="0"/>
          </a:p>
          <a:p>
            <a:pPr marL="660400" indent="-660400" algn="just">
              <a:buClr>
                <a:schemeClr val="tx1"/>
              </a:buClr>
              <a:buFontTx/>
              <a:buAutoNum type="arabicPeriod" startAt="2"/>
            </a:pPr>
            <a:r>
              <a:rPr lang="en-GB" sz="1800" dirty="0"/>
              <a:t>Perpendicular to one plane (must be parallel to the other plane)</a:t>
            </a:r>
          </a:p>
          <a:p>
            <a:pPr marL="1409700" lvl="2" indent="-495300" algn="just">
              <a:buClr>
                <a:schemeClr val="tx1"/>
              </a:buClr>
              <a:buFontTx/>
              <a:buNone/>
            </a:pPr>
            <a:endParaRPr lang="en-GB" sz="1400" dirty="0"/>
          </a:p>
          <a:p>
            <a:pPr marL="1409700" lvl="2" indent="-495300" algn="just">
              <a:buClr>
                <a:schemeClr val="tx1"/>
              </a:buClr>
              <a:buFontTx/>
              <a:buAutoNum type="romanLcPeriod"/>
            </a:pPr>
            <a:r>
              <a:rPr lang="en-GB" sz="1800" dirty="0"/>
              <a:t>Perpendicular to the H.P. (must be parallel to the V.P.)</a:t>
            </a:r>
          </a:p>
          <a:p>
            <a:pPr marL="1409700" lvl="2" indent="-495300" algn="just">
              <a:buClr>
                <a:schemeClr val="tx1"/>
              </a:buClr>
              <a:buFontTx/>
              <a:buAutoNum type="romanLcPeriod"/>
            </a:pPr>
            <a:r>
              <a:rPr lang="en-GB" sz="1800" dirty="0"/>
              <a:t>Perpendicular to the V.P. (must be parallel to the H.P.)</a:t>
            </a:r>
          </a:p>
          <a:p>
            <a:pPr marL="660400" indent="-660400" algn="just">
              <a:buClr>
                <a:schemeClr val="tx1"/>
              </a:buClr>
              <a:buFontTx/>
              <a:buNone/>
            </a:pPr>
            <a:endParaRPr lang="en-GB" sz="2400" dirty="0"/>
          </a:p>
          <a:p>
            <a:pPr marL="660400" indent="-660400" algn="just">
              <a:buClr>
                <a:schemeClr val="tx1"/>
              </a:buClr>
              <a:buFontTx/>
              <a:buAutoNum type="arabicPeriod" startAt="3"/>
            </a:pPr>
            <a:r>
              <a:rPr lang="en-GB" sz="1800" dirty="0"/>
              <a:t>Inclined to one plane and parallel to the other plane</a:t>
            </a:r>
          </a:p>
          <a:p>
            <a:pPr marL="660400" indent="-660400" algn="just">
              <a:buClr>
                <a:schemeClr val="tx1"/>
              </a:buClr>
              <a:buFontTx/>
              <a:buNone/>
            </a:pPr>
            <a:endParaRPr lang="en-GB" sz="1800" dirty="0"/>
          </a:p>
          <a:p>
            <a:pPr marL="1409700" lvl="2" indent="-495300" algn="just">
              <a:buClr>
                <a:schemeClr val="tx1"/>
              </a:buClr>
              <a:buFontTx/>
              <a:buAutoNum type="romanLcPeriod"/>
            </a:pPr>
            <a:r>
              <a:rPr lang="en-GB" sz="1800" dirty="0"/>
              <a:t>Inclined to the H.P. and parallel to the V.P.</a:t>
            </a:r>
          </a:p>
          <a:p>
            <a:pPr marL="1409700" lvl="2" indent="-495300" algn="just">
              <a:buClr>
                <a:schemeClr val="tx1"/>
              </a:buClr>
              <a:buFontTx/>
              <a:buAutoNum type="romanLcPeriod"/>
            </a:pPr>
            <a:r>
              <a:rPr lang="en-GB" sz="1800" dirty="0"/>
              <a:t>Inclined to the V.P. and parallel to the H.P.</a:t>
            </a:r>
          </a:p>
          <a:p>
            <a:pPr marL="660400" indent="-660400" algn="just">
              <a:buClr>
                <a:schemeClr val="tx1"/>
              </a:buClr>
              <a:buFontTx/>
              <a:buNone/>
            </a:pPr>
            <a:endParaRPr lang="en-GB" sz="2400" dirty="0"/>
          </a:p>
          <a:p>
            <a:pPr marL="660400" indent="-660400" algn="just">
              <a:buClr>
                <a:schemeClr val="tx1"/>
              </a:buClr>
              <a:buFontTx/>
              <a:buAutoNum type="arabicPeriod" startAt="4"/>
            </a:pPr>
            <a:r>
              <a:rPr lang="en-GB" sz="1800" dirty="0"/>
              <a:t>Inclined to both planes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3" name="Rectangle 5"/>
          <p:cNvSpPr>
            <a:spLocks noChangeArrowheads="1"/>
          </p:cNvSpPr>
          <p:nvPr/>
        </p:nvSpPr>
        <p:spPr bwMode="auto">
          <a:xfrm>
            <a:off x="422031" y="228600"/>
            <a:ext cx="82296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33" tIns="45717" rIns="91433" bIns="45717"/>
          <a:lstStyle/>
          <a:p>
            <a:pPr marL="660400" indent="-660400" algn="just">
              <a:spcBef>
                <a:spcPct val="20000"/>
              </a:spcBef>
              <a:buClr>
                <a:schemeClr val="tx1"/>
              </a:buClr>
            </a:pPr>
            <a:r>
              <a:rPr lang="en-GB" b="1"/>
              <a:t>PROJECTION RULE OF PARALLELISM</a:t>
            </a:r>
          </a:p>
          <a:p>
            <a:pPr marL="660400" indent="-660400" algn="just">
              <a:spcBef>
                <a:spcPct val="20000"/>
              </a:spcBef>
              <a:buClr>
                <a:schemeClr val="tx1"/>
              </a:buClr>
            </a:pPr>
            <a:endParaRPr lang="en-GB" b="1"/>
          </a:p>
          <a:p>
            <a:pPr marL="660400" indent="-660400" algn="just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en-GB"/>
              <a:t>If a straight line is parallel to a principal plane, its projection on the same principal plane must be equal to its True Length (T.L.), whereas its projection on the other principal plane must be parallel to the </a:t>
            </a:r>
            <a:r>
              <a:rPr lang="en-GB" i="1"/>
              <a:t>xy</a:t>
            </a:r>
            <a:r>
              <a:rPr lang="en-GB"/>
              <a:t> line.</a:t>
            </a:r>
          </a:p>
        </p:txBody>
      </p:sp>
      <p:graphicFrame>
        <p:nvGraphicFramePr>
          <p:cNvPr id="288793" name="Object 25"/>
          <p:cNvGraphicFramePr>
            <a:graphicFrameLocks noGrp="1" noChangeAspect="1"/>
          </p:cNvGraphicFramePr>
          <p:nvPr>
            <p:ph/>
          </p:nvPr>
        </p:nvGraphicFramePr>
        <p:xfrm>
          <a:off x="457200" y="1914526"/>
          <a:ext cx="8229600" cy="479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6" name="Drawing" r:id="rId3" imgW="9553680" imgH="5133960" progId="">
                  <p:embed/>
                </p:oleObj>
              </mc:Choice>
              <mc:Fallback>
                <p:oleObj name="Drawing" r:id="rId3" imgW="9553680" imgH="513396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914526"/>
                        <a:ext cx="8229600" cy="479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med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8789" name="Text Box 21"/>
          <p:cNvSpPr txBox="1">
            <a:spLocks noChangeArrowheads="1"/>
          </p:cNvSpPr>
          <p:nvPr/>
        </p:nvSpPr>
        <p:spPr bwMode="auto">
          <a:xfrm>
            <a:off x="5627077" y="2133600"/>
            <a:ext cx="3376246" cy="1061829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marL="342900" indent="-342900" algn="just">
              <a:spcBef>
                <a:spcPct val="50000"/>
              </a:spcBef>
              <a:buFontTx/>
              <a:buChar char="•"/>
            </a:pPr>
            <a:r>
              <a:rPr lang="en-GB" sz="1400"/>
              <a:t>Line is parallel to the H.P., therefore its T.V. is T.L. and F.V. parallel to </a:t>
            </a:r>
            <a:r>
              <a:rPr lang="en-GB" sz="1400" i="1"/>
              <a:t>xy</a:t>
            </a:r>
            <a:r>
              <a:rPr lang="en-GB" sz="1400"/>
              <a:t>.</a:t>
            </a:r>
          </a:p>
          <a:p>
            <a:pPr marL="342900" indent="-342900" algn="just">
              <a:spcBef>
                <a:spcPct val="50000"/>
              </a:spcBef>
              <a:buFontTx/>
              <a:buChar char="•"/>
            </a:pPr>
            <a:r>
              <a:rPr lang="en-GB" sz="1400"/>
              <a:t>Line is parallel to the V.P., therefore its F.V. is T.L. and T.V. parallel to </a:t>
            </a:r>
            <a:r>
              <a:rPr lang="en-GB" sz="1400" i="1"/>
              <a:t>xy</a:t>
            </a:r>
            <a:r>
              <a:rPr lang="en-GB" sz="1400"/>
              <a:t>.</a:t>
            </a:r>
            <a:endParaRPr lang="en-US" sz="1400" i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0824" name="Object 8"/>
          <p:cNvGraphicFramePr>
            <a:graphicFrameLocks noGrp="1" noChangeAspect="1"/>
          </p:cNvGraphicFramePr>
          <p:nvPr>
            <p:ph/>
          </p:nvPr>
        </p:nvGraphicFramePr>
        <p:xfrm>
          <a:off x="457200" y="1914526"/>
          <a:ext cx="8229600" cy="479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0" name="Drawing" r:id="rId3" imgW="9553680" imgH="5133960" progId="">
                  <p:embed/>
                </p:oleObj>
              </mc:Choice>
              <mc:Fallback>
                <p:oleObj name="Drawing" r:id="rId3" imgW="9553680" imgH="513396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914526"/>
                        <a:ext cx="8229600" cy="479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med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0826" name="Text Box 10"/>
          <p:cNvSpPr txBox="1">
            <a:spLocks noChangeArrowheads="1"/>
          </p:cNvSpPr>
          <p:nvPr/>
        </p:nvSpPr>
        <p:spPr bwMode="auto">
          <a:xfrm>
            <a:off x="5627077" y="2133601"/>
            <a:ext cx="3376246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marL="342900" indent="-342900" algn="just">
              <a:spcBef>
                <a:spcPct val="50000"/>
              </a:spcBef>
              <a:buFontTx/>
              <a:buChar char="•"/>
            </a:pPr>
            <a:r>
              <a:rPr lang="en-GB" sz="1400"/>
              <a:t>Line is parallel to the H.P., therefore its T.V. is T.L. and F.V. parallel to </a:t>
            </a:r>
            <a:r>
              <a:rPr lang="en-GB" sz="1400" i="1"/>
              <a:t>xy</a:t>
            </a:r>
            <a:r>
              <a:rPr lang="en-GB" sz="140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2870" name="Object 6"/>
          <p:cNvGraphicFramePr>
            <a:graphicFrameLocks noGrp="1" noChangeAspect="1"/>
          </p:cNvGraphicFramePr>
          <p:nvPr>
            <p:ph/>
          </p:nvPr>
        </p:nvGraphicFramePr>
        <p:xfrm>
          <a:off x="457200" y="1914526"/>
          <a:ext cx="8229600" cy="479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4" name="Drawing" r:id="rId3" imgW="9553680" imgH="5133960" progId="">
                  <p:embed/>
                </p:oleObj>
              </mc:Choice>
              <mc:Fallback>
                <p:oleObj name="Drawing" r:id="rId3" imgW="9553680" imgH="513396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914526"/>
                        <a:ext cx="8229600" cy="479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med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2872" name="Text Box 8"/>
          <p:cNvSpPr txBox="1">
            <a:spLocks noChangeArrowheads="1"/>
          </p:cNvSpPr>
          <p:nvPr/>
        </p:nvSpPr>
        <p:spPr bwMode="auto">
          <a:xfrm>
            <a:off x="5627077" y="2133601"/>
            <a:ext cx="3376246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marL="342900" indent="-342900" algn="just">
              <a:spcBef>
                <a:spcPct val="50000"/>
              </a:spcBef>
              <a:buFontTx/>
              <a:buChar char="•"/>
            </a:pPr>
            <a:r>
              <a:rPr lang="en-GB" sz="1400"/>
              <a:t>Line is parallel to the H.P., therefore its T.V. is T.L. and F.V. parallel to </a:t>
            </a:r>
            <a:r>
              <a:rPr lang="en-GB" sz="1400" i="1"/>
              <a:t>xy</a:t>
            </a:r>
            <a:r>
              <a:rPr lang="en-GB" sz="1400"/>
              <a:t>.</a:t>
            </a:r>
            <a:endParaRPr lang="en-US" sz="1400" i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````INTRODUCTION</a:t>
            </a:r>
            <a:endParaRPr lang="en-AU" dirty="0"/>
          </a:p>
        </p:txBody>
      </p:sp>
      <p:sp>
        <p:nvSpPr>
          <p:cNvPr id="972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endParaRPr lang="en-AU" dirty="0" smtClean="0"/>
          </a:p>
          <a:p>
            <a:r>
              <a:rPr lang="en-AU" dirty="0" smtClean="0"/>
              <a:t>TOP VIEWS OF THE TWO END POINTS OF A LINE, WHEN JOINED GIVE THE TOP VIEW OF THE LINE. </a:t>
            </a:r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r>
              <a:rPr lang="en-AU" dirty="0" smtClean="0"/>
              <a:t>FRONT VIEWS OF THE TWO END POINTS OF THE LINE ,WHEN JOINED ,GIVE THE FRONT VIEW OF THE LINE. BOTH THESE PROJECTIONS ARE STRAIGHT LINES.</a:t>
            </a:r>
          </a:p>
          <a:p>
            <a:pPr>
              <a:buFontTx/>
              <a:buNone/>
            </a:pPr>
            <a:r>
              <a:rPr lang="en-AU" dirty="0" smtClean="0"/>
              <a:t> </a:t>
            </a:r>
            <a:endParaRPr lang="en-AU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A18E-496A-4513-990E-176BA8E53DCC}" type="slidenum">
              <a:rPr lang="en-US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4919" name="Object 7"/>
          <p:cNvGraphicFramePr>
            <a:graphicFrameLocks noGrp="1" noChangeAspect="1"/>
          </p:cNvGraphicFramePr>
          <p:nvPr>
            <p:ph/>
          </p:nvPr>
        </p:nvGraphicFramePr>
        <p:xfrm>
          <a:off x="457200" y="1914526"/>
          <a:ext cx="8229600" cy="479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8" name="Drawing" r:id="rId3" imgW="9553680" imgH="5133960" progId="">
                  <p:embed/>
                </p:oleObj>
              </mc:Choice>
              <mc:Fallback>
                <p:oleObj name="Drawing" r:id="rId3" imgW="9553680" imgH="513396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914526"/>
                        <a:ext cx="8229600" cy="479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med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4921" name="Text Box 9"/>
          <p:cNvSpPr txBox="1">
            <a:spLocks noChangeArrowheads="1"/>
          </p:cNvSpPr>
          <p:nvPr/>
        </p:nvSpPr>
        <p:spPr bwMode="auto">
          <a:xfrm>
            <a:off x="5627077" y="2133601"/>
            <a:ext cx="3376246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marL="342900" indent="-342900" algn="just">
              <a:spcBef>
                <a:spcPct val="50000"/>
              </a:spcBef>
              <a:buFontTx/>
              <a:buChar char="•"/>
            </a:pPr>
            <a:r>
              <a:rPr lang="en-GB" sz="1400"/>
              <a:t>Line is parallel to the V.P., therefore its F.V. is T.L. and T.V. parallel to </a:t>
            </a:r>
            <a:r>
              <a:rPr lang="en-GB" sz="1400" i="1"/>
              <a:t>xy</a:t>
            </a:r>
            <a:r>
              <a:rPr lang="en-GB" sz="1400"/>
              <a:t>.</a:t>
            </a:r>
            <a:endParaRPr lang="en-US" sz="1400" i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5941" name="Object 5"/>
          <p:cNvGraphicFramePr>
            <a:graphicFrameLocks noGrp="1" noChangeAspect="1"/>
          </p:cNvGraphicFramePr>
          <p:nvPr>
            <p:ph/>
          </p:nvPr>
        </p:nvGraphicFramePr>
        <p:xfrm>
          <a:off x="457200" y="1914526"/>
          <a:ext cx="8229600" cy="479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2" name="Drawing" r:id="rId3" imgW="9553680" imgH="5133960" progId="">
                  <p:embed/>
                </p:oleObj>
              </mc:Choice>
              <mc:Fallback>
                <p:oleObj name="Drawing" r:id="rId3" imgW="9553680" imgH="513396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914526"/>
                        <a:ext cx="8229600" cy="479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med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5943" name="Text Box 7"/>
          <p:cNvSpPr txBox="1">
            <a:spLocks noChangeArrowheads="1"/>
          </p:cNvSpPr>
          <p:nvPr/>
        </p:nvSpPr>
        <p:spPr bwMode="auto">
          <a:xfrm>
            <a:off x="5627077" y="2133601"/>
            <a:ext cx="3376246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marL="342900" indent="-342900" algn="just">
              <a:spcBef>
                <a:spcPct val="50000"/>
              </a:spcBef>
              <a:buFontTx/>
              <a:buChar char="•"/>
            </a:pPr>
            <a:r>
              <a:rPr lang="en-GB" sz="1400"/>
              <a:t>Line is parallel to the V.P., therefore its F.V. is T.L. and T.V. parallel to </a:t>
            </a:r>
            <a:r>
              <a:rPr lang="en-GB" sz="1400" i="1"/>
              <a:t>xy</a:t>
            </a:r>
            <a:r>
              <a:rPr lang="en-GB" sz="1400"/>
              <a:t>.</a:t>
            </a:r>
            <a:endParaRPr lang="en-US" sz="1400" i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5" name="Rectangle 7"/>
          <p:cNvSpPr>
            <a:spLocks noChangeArrowheads="1"/>
          </p:cNvSpPr>
          <p:nvPr/>
        </p:nvSpPr>
        <p:spPr bwMode="auto">
          <a:xfrm>
            <a:off x="422031" y="457200"/>
            <a:ext cx="82296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33" tIns="45717" rIns="91433" bIns="45717"/>
          <a:lstStyle/>
          <a:p>
            <a:pPr marL="660400" indent="-660400" algn="just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en-GB"/>
              <a:t>If the F.V. is T.L., then the T.V. is parallel to </a:t>
            </a:r>
            <a:r>
              <a:rPr lang="en-GB" i="1"/>
              <a:t>xy</a:t>
            </a:r>
            <a:r>
              <a:rPr lang="en-GB"/>
              <a:t> line.</a:t>
            </a:r>
          </a:p>
          <a:p>
            <a:pPr marL="660400" indent="-660400" algn="just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en-GB"/>
              <a:t>If the T.V. is T.L., then the F.V. is parallel to </a:t>
            </a:r>
            <a:r>
              <a:rPr lang="en-GB" i="1"/>
              <a:t>xy</a:t>
            </a:r>
            <a:r>
              <a:rPr lang="en-GB"/>
              <a:t> line.</a:t>
            </a:r>
          </a:p>
          <a:p>
            <a:pPr marL="660400" indent="-660400" algn="just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en-GB"/>
              <a:t>If the T.V. is parallel to </a:t>
            </a:r>
            <a:r>
              <a:rPr lang="en-GB" i="1"/>
              <a:t>xy</a:t>
            </a:r>
            <a:r>
              <a:rPr lang="en-GB"/>
              <a:t> line, then the F.V. is T.L.</a:t>
            </a:r>
          </a:p>
          <a:p>
            <a:pPr marL="660400" indent="-660400" algn="just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en-GB"/>
              <a:t>If the F.V. is parallel to </a:t>
            </a:r>
            <a:r>
              <a:rPr lang="en-GB" i="1"/>
              <a:t>xy</a:t>
            </a:r>
            <a:r>
              <a:rPr lang="en-GB"/>
              <a:t> line, then the T.V. is T.L.</a:t>
            </a:r>
          </a:p>
          <a:p>
            <a:pPr marL="660400" indent="-660400" algn="just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en-GB"/>
              <a:t>If one view is T.L., the other must be parallel to </a:t>
            </a:r>
            <a:r>
              <a:rPr lang="en-GB" i="1"/>
              <a:t>xy</a:t>
            </a:r>
            <a:r>
              <a:rPr lang="en-GB"/>
              <a:t>.</a:t>
            </a:r>
          </a:p>
          <a:p>
            <a:pPr marL="660400" indent="-660400" algn="just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en-GB"/>
              <a:t>If one view is parallel to </a:t>
            </a:r>
            <a:r>
              <a:rPr lang="en-GB" i="1"/>
              <a:t>xy</a:t>
            </a:r>
            <a:r>
              <a:rPr lang="en-GB"/>
              <a:t>, the other must be T.L.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533400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dirty="0" smtClean="0"/>
              <a:t> 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</a:rPr>
              <a:t>Engineering  Graphics 					                  Lecture Notes  </a:t>
            </a:r>
          </a:p>
        </p:txBody>
      </p:sp>
      <p:sp>
        <p:nvSpPr>
          <p:cNvPr id="12293" name="TextBox 6"/>
          <p:cNvSpPr txBox="1">
            <a:spLocks noChangeArrowheads="1"/>
          </p:cNvSpPr>
          <p:nvPr/>
        </p:nvSpPr>
        <p:spPr bwMode="auto">
          <a:xfrm>
            <a:off x="228600" y="457200"/>
            <a:ext cx="8610600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300" b="1">
                <a:latin typeface="Calibri" pitchFamily="34" charset="0"/>
              </a:rPr>
              <a:t>SUMMARY OF PROJECTION OF LINES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81000" y="1143000"/>
          <a:ext cx="8458200" cy="4892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43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14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14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S.NO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POSITION OF LINE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FRONT VIEW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TOP VIEW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LINE PARALLEL TO BOTH V.P &amp; H.P 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HORIZONTAL LINE PARALLEL TO XY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HORIZONTAL LINE</a:t>
                      </a:r>
                      <a:r>
                        <a:rPr lang="en-US" b="1" baseline="0" dirty="0" smtClean="0"/>
                        <a:t> PARALLEL TO XY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LINE PERPENDICULAR TO H.P AND PARALLEL TO V.P 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VERTICAL LINE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POINT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LINE PERPENDICULAR</a:t>
                      </a:r>
                      <a:r>
                        <a:rPr lang="en-US" b="1" baseline="0" dirty="0" smtClean="0"/>
                        <a:t> TO V.P AND PARALLEL TO H.P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POINT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VERTICAL LINE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LINE PARALLEL TO H.P AND INCLINED TO V.P</a:t>
                      </a:r>
                      <a:r>
                        <a:rPr lang="en-US" b="1" baseline="0" dirty="0" smtClean="0"/>
                        <a:t> AT ANGLE “</a:t>
                      </a:r>
                      <a:r>
                        <a:rPr lang="az-Cyrl-AZ" b="1" baseline="0" dirty="0" smtClean="0"/>
                        <a:t>Ѳ</a:t>
                      </a:r>
                      <a:r>
                        <a:rPr lang="en-US" b="1" baseline="0" dirty="0" smtClean="0"/>
                        <a:t>”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LINE PARALLEL</a:t>
                      </a:r>
                      <a:r>
                        <a:rPr lang="en-US" b="1" baseline="0" dirty="0" smtClean="0"/>
                        <a:t> TO XY WITH FORESHORTENED LENGTH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INCLINED</a:t>
                      </a:r>
                      <a:r>
                        <a:rPr lang="en-US" b="1" baseline="0" dirty="0" smtClean="0"/>
                        <a:t> LINE WITH TRUE LENGTH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LINE</a:t>
                      </a:r>
                      <a:r>
                        <a:rPr lang="en-US" b="1" baseline="0" dirty="0" smtClean="0"/>
                        <a:t> PARALLEL TO V.P AND INCLINED TO H.P AT ANGLE“</a:t>
                      </a:r>
                      <a:r>
                        <a:rPr lang="az-Cyrl-AZ" b="1" baseline="0" dirty="0" smtClean="0"/>
                        <a:t>Ѳ</a:t>
                      </a:r>
                      <a:r>
                        <a:rPr lang="en-US" b="1" baseline="0" dirty="0" smtClean="0"/>
                        <a:t>”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INCLINED LINE</a:t>
                      </a:r>
                      <a:r>
                        <a:rPr lang="en-US" b="1" baseline="0" dirty="0" smtClean="0"/>
                        <a:t> WITH TRUE LENGTH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LINE PARALLEL</a:t>
                      </a:r>
                      <a:r>
                        <a:rPr lang="en-US" b="1" baseline="0" dirty="0" smtClean="0"/>
                        <a:t> TO XY WITH FORESHORTENED LENGTH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3106" name="Object 2"/>
          <p:cNvGraphicFramePr>
            <a:graphicFrameLocks noChangeAspect="1"/>
          </p:cNvGraphicFramePr>
          <p:nvPr/>
        </p:nvGraphicFramePr>
        <p:xfrm>
          <a:off x="162658" y="862014"/>
          <a:ext cx="8818685" cy="513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1" name="Drawing" r:id="rId3" imgW="9553680" imgH="5133960" progId="">
                  <p:embed/>
                </p:oleObj>
              </mc:Choice>
              <mc:Fallback>
                <p:oleObj name="Drawing" r:id="rId3" imgW="9553680" imgH="513396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658" y="862014"/>
                        <a:ext cx="8818685" cy="5133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med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3108" name="Text Box 4"/>
          <p:cNvSpPr txBox="1">
            <a:spLocks noChangeArrowheads="1"/>
          </p:cNvSpPr>
          <p:nvPr/>
        </p:nvSpPr>
        <p:spPr bwMode="auto">
          <a:xfrm>
            <a:off x="211016" y="228600"/>
            <a:ext cx="3727938" cy="1923604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marL="342900" indent="-342900" algn="just">
              <a:spcBef>
                <a:spcPct val="50000"/>
              </a:spcBef>
              <a:buFontTx/>
              <a:buChar char="•"/>
            </a:pPr>
            <a:r>
              <a:rPr lang="en-GB" sz="1400" dirty="0"/>
              <a:t>Straight line </a:t>
            </a:r>
            <a:r>
              <a:rPr lang="en-GB" sz="1400" dirty="0" smtClean="0"/>
              <a:t>AB 60mm</a:t>
            </a:r>
            <a:endParaRPr lang="en-GB" sz="1400" dirty="0"/>
          </a:p>
          <a:p>
            <a:pPr marL="342900" indent="-342900" algn="just">
              <a:spcBef>
                <a:spcPct val="50000"/>
              </a:spcBef>
              <a:buFontTx/>
              <a:buChar char="•"/>
            </a:pPr>
            <a:r>
              <a:rPr lang="en-GB" sz="1400" dirty="0"/>
              <a:t>End A is 40 mm above the H.P. and 50 mm in front of the V.P.</a:t>
            </a:r>
          </a:p>
          <a:p>
            <a:pPr marL="342900" indent="-342900" algn="just">
              <a:spcBef>
                <a:spcPct val="50000"/>
              </a:spcBef>
              <a:buFontTx/>
              <a:buChar char="•"/>
            </a:pPr>
            <a:r>
              <a:rPr lang="en-GB" sz="1400" dirty="0"/>
              <a:t>Line is parallel to the V.P. and inclined </a:t>
            </a:r>
            <a:r>
              <a:rPr lang="en-GB" sz="1400" dirty="0" smtClean="0"/>
              <a:t>30 degree to </a:t>
            </a:r>
            <a:r>
              <a:rPr lang="en-GB" sz="1400" dirty="0"/>
              <a:t>the H.P., therefore F.V. (</a:t>
            </a:r>
            <a:r>
              <a:rPr lang="en-GB" sz="1400" dirty="0" err="1"/>
              <a:t>a’b</a:t>
            </a:r>
            <a:r>
              <a:rPr lang="en-GB" sz="1400" dirty="0"/>
              <a:t>’) is T.L.</a:t>
            </a:r>
          </a:p>
          <a:p>
            <a:pPr marL="342900" indent="-342900" algn="just">
              <a:spcBef>
                <a:spcPct val="50000"/>
              </a:spcBef>
              <a:buFontTx/>
              <a:buChar char="•"/>
            </a:pPr>
            <a:r>
              <a:rPr lang="en-GB" sz="1400" dirty="0"/>
              <a:t>End B is also above the H.P. and in front of the V.P.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4131" name="Object 3"/>
          <p:cNvGraphicFramePr>
            <a:graphicFrameLocks noChangeAspect="1"/>
          </p:cNvGraphicFramePr>
          <p:nvPr/>
        </p:nvGraphicFramePr>
        <p:xfrm>
          <a:off x="162658" y="862014"/>
          <a:ext cx="8818685" cy="513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4" name="Drawing" r:id="rId3" imgW="9553680" imgH="5133960" progId="">
                  <p:embed/>
                </p:oleObj>
              </mc:Choice>
              <mc:Fallback>
                <p:oleObj name="Drawing" r:id="rId3" imgW="9553680" imgH="513396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658" y="862014"/>
                        <a:ext cx="8818685" cy="5133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med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5155" name="Object 3"/>
          <p:cNvGraphicFramePr>
            <a:graphicFrameLocks noChangeAspect="1"/>
          </p:cNvGraphicFramePr>
          <p:nvPr/>
        </p:nvGraphicFramePr>
        <p:xfrm>
          <a:off x="162658" y="862014"/>
          <a:ext cx="8818685" cy="513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8" name="Drawing" r:id="rId3" imgW="9553680" imgH="5133960" progId="">
                  <p:embed/>
                </p:oleObj>
              </mc:Choice>
              <mc:Fallback>
                <p:oleObj name="Drawing" r:id="rId3" imgW="9553680" imgH="513396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658" y="862014"/>
                        <a:ext cx="8818685" cy="5133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med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533400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dirty="0" smtClean="0"/>
              <a:t> 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</a:rPr>
              <a:t>Engineering  Graphics 					                  Lecture Notes  </a:t>
            </a:r>
          </a:p>
        </p:txBody>
      </p:sp>
      <p:sp>
        <p:nvSpPr>
          <p:cNvPr id="11269" name="TextBox 6"/>
          <p:cNvSpPr txBox="1">
            <a:spLocks noChangeArrowheads="1"/>
          </p:cNvSpPr>
          <p:nvPr/>
        </p:nvSpPr>
        <p:spPr bwMode="auto">
          <a:xfrm>
            <a:off x="228600" y="457200"/>
            <a:ext cx="8610600" cy="1862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300" b="1" dirty="0">
                <a:latin typeface="Calibri" pitchFamily="34" charset="0"/>
              </a:rPr>
              <a:t>EXAMPLE PROBLEMS:-</a:t>
            </a:r>
          </a:p>
          <a:p>
            <a:pPr>
              <a:defRPr/>
            </a:pPr>
            <a:r>
              <a:rPr lang="en-US" sz="2300" cap="small" dirty="0">
                <a:latin typeface="Calibri" pitchFamily="34" charset="0"/>
              </a:rPr>
              <a:t>I.DRAW THE PROJECTION OF A LINE PQ, 25 mm LONG IN THE FOLLOWING POSITIONS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300" dirty="0">
                <a:latin typeface="Calibri" pitchFamily="34" charset="0"/>
              </a:rPr>
              <a:t>Perpendicular to the H.P., 20 mm infront of V.P and its one end 15 mm above the H.P  </a:t>
            </a:r>
          </a:p>
        </p:txBody>
      </p:sp>
      <p:pic>
        <p:nvPicPr>
          <p:cNvPr id="133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19400" y="2432050"/>
            <a:ext cx="3095625" cy="350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533400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dirty="0" smtClean="0"/>
              <a:t> 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</a:rPr>
              <a:t>Engineering  Graphics 					                  Lecture Notes  </a:t>
            </a:r>
          </a:p>
        </p:txBody>
      </p:sp>
      <p:sp>
        <p:nvSpPr>
          <p:cNvPr id="11269" name="TextBox 6"/>
          <p:cNvSpPr txBox="1">
            <a:spLocks noChangeArrowheads="1"/>
          </p:cNvSpPr>
          <p:nvPr/>
        </p:nvSpPr>
        <p:spPr bwMode="auto">
          <a:xfrm>
            <a:off x="228600" y="457200"/>
            <a:ext cx="8610600" cy="1862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300" b="1" dirty="0">
                <a:latin typeface="Calibri" pitchFamily="34" charset="0"/>
              </a:rPr>
              <a:t>EXAMPLE PROBLEMS:-</a:t>
            </a:r>
          </a:p>
          <a:p>
            <a:pPr>
              <a:defRPr/>
            </a:pPr>
            <a:r>
              <a:rPr lang="en-US" sz="2300" cap="small" dirty="0">
                <a:latin typeface="Calibri" pitchFamily="34" charset="0"/>
              </a:rPr>
              <a:t>ii.DRAW THE PROJECTION OF A LINE PQ, 25 mm LONG IN THE FOLLOWING POSITIONS</a:t>
            </a:r>
            <a:endParaRPr lang="en-US" sz="2300" dirty="0">
              <a:latin typeface="Calibri" pitchFamily="34" charset="0"/>
            </a:endParaRP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300" dirty="0">
                <a:latin typeface="Calibri" pitchFamily="34" charset="0"/>
              </a:rPr>
              <a:t>Perpendicular to the V.P., 25 mm above the H.P and its end in the V.P  </a:t>
            </a:r>
          </a:p>
        </p:txBody>
      </p:sp>
      <p:pic>
        <p:nvPicPr>
          <p:cNvPr id="14342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2133600"/>
            <a:ext cx="3857625" cy="377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533400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dirty="0" smtClean="0"/>
              <a:t> 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</a:rPr>
              <a:t>Engineering  Graphics 					                  Lecture Notes  </a:t>
            </a:r>
          </a:p>
        </p:txBody>
      </p:sp>
      <p:sp>
        <p:nvSpPr>
          <p:cNvPr id="11269" name="TextBox 6"/>
          <p:cNvSpPr txBox="1">
            <a:spLocks noChangeArrowheads="1"/>
          </p:cNvSpPr>
          <p:nvPr/>
        </p:nvSpPr>
        <p:spPr bwMode="auto">
          <a:xfrm>
            <a:off x="228600" y="457200"/>
            <a:ext cx="8610600" cy="1154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300" b="1" dirty="0">
                <a:latin typeface="Calibri" pitchFamily="34" charset="0"/>
              </a:rPr>
              <a:t>EXAMPLE PROBLEMS:-</a:t>
            </a:r>
          </a:p>
          <a:p>
            <a:pPr>
              <a:defRPr/>
            </a:pPr>
            <a:r>
              <a:rPr lang="en-US" sz="2300" cap="small" dirty="0">
                <a:latin typeface="Calibri" pitchFamily="34" charset="0"/>
              </a:rPr>
              <a:t>iii.</a:t>
            </a:r>
            <a:r>
              <a:rPr lang="en-US" sz="2300" dirty="0">
                <a:latin typeface="Calibri" pitchFamily="34" charset="0"/>
              </a:rPr>
              <a:t>Draw the projection of a 30 mm long AB, straight line parallel to both H.P and V.P and 25 mm above H.P and 20 mm infront of V.P</a:t>
            </a:r>
          </a:p>
        </p:txBody>
      </p:sp>
      <p:pic>
        <p:nvPicPr>
          <p:cNvPr id="153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4125" y="1905000"/>
            <a:ext cx="6518275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2031" y="914400"/>
            <a:ext cx="8229600" cy="5715000"/>
          </a:xfrm>
        </p:spPr>
        <p:txBody>
          <a:bodyPr/>
          <a:lstStyle/>
          <a:p>
            <a:pPr marL="609600" indent="-609600" algn="just">
              <a:buClr>
                <a:schemeClr val="tx1"/>
              </a:buClr>
              <a:buFontTx/>
              <a:buAutoNum type="arabicPeriod"/>
            </a:pPr>
            <a:r>
              <a:rPr lang="en-GB" sz="1800" b="1"/>
              <a:t>POSSIBLE POSITIONS</a:t>
            </a:r>
          </a:p>
          <a:p>
            <a:pPr marL="609600" indent="-609600" algn="just">
              <a:buClr>
                <a:schemeClr val="tx1"/>
              </a:buClr>
              <a:buFontTx/>
              <a:buNone/>
            </a:pPr>
            <a:endParaRPr lang="en-GB" sz="1800" b="1"/>
          </a:p>
          <a:p>
            <a:pPr marL="990600" lvl="1" indent="-533400" algn="just">
              <a:buClr>
                <a:schemeClr val="tx1"/>
              </a:buClr>
              <a:buFontTx/>
              <a:buAutoNum type="alphaUcPeriod"/>
            </a:pPr>
            <a:r>
              <a:rPr lang="en-GB" sz="1800" b="1"/>
              <a:t>With Respect to H.P.</a:t>
            </a:r>
            <a:endParaRPr lang="en-GB" sz="1800"/>
          </a:p>
          <a:p>
            <a:pPr marL="990600" lvl="1" indent="-533400" algn="just">
              <a:buClr>
                <a:schemeClr val="tx1"/>
              </a:buClr>
              <a:buFontTx/>
              <a:buNone/>
            </a:pPr>
            <a:endParaRPr lang="en-GB" sz="1800" b="1"/>
          </a:p>
          <a:p>
            <a:pPr marL="1371600" lvl="2" indent="-457200" algn="just">
              <a:buClr>
                <a:schemeClr val="tx1"/>
              </a:buClr>
            </a:pPr>
            <a:r>
              <a:rPr lang="en-GB" sz="1800"/>
              <a:t>Parallel to the H.P.</a:t>
            </a:r>
          </a:p>
          <a:p>
            <a:pPr marL="1371600" lvl="2" indent="-457200" algn="just">
              <a:buClr>
                <a:schemeClr val="tx1"/>
              </a:buClr>
            </a:pPr>
            <a:r>
              <a:rPr lang="en-GB" sz="1800"/>
              <a:t>Perpendicular to the H.P.</a:t>
            </a:r>
          </a:p>
          <a:p>
            <a:pPr marL="1371600" lvl="2" indent="-457200" algn="just">
              <a:buClr>
                <a:schemeClr val="tx1"/>
              </a:buClr>
            </a:pPr>
            <a:r>
              <a:rPr lang="en-GB" sz="1800"/>
              <a:t>Inclined to the H.P.</a:t>
            </a:r>
          </a:p>
          <a:p>
            <a:pPr marL="990600" lvl="1" indent="-533400" algn="just">
              <a:buClr>
                <a:schemeClr val="tx1"/>
              </a:buClr>
              <a:buFontTx/>
              <a:buNone/>
            </a:pPr>
            <a:endParaRPr lang="en-GB" sz="2000"/>
          </a:p>
          <a:p>
            <a:pPr marL="990600" lvl="1" indent="-533400" algn="just">
              <a:buClr>
                <a:schemeClr val="tx1"/>
              </a:buClr>
              <a:buFontTx/>
              <a:buAutoNum type="alphaUcPeriod" startAt="2"/>
            </a:pPr>
            <a:r>
              <a:rPr lang="en-GB" sz="1800" b="1"/>
              <a:t>With Respect to V.P.</a:t>
            </a:r>
            <a:endParaRPr lang="en-GB" sz="1800"/>
          </a:p>
          <a:p>
            <a:pPr marL="990600" lvl="1" indent="-533400" algn="just">
              <a:buClr>
                <a:schemeClr val="tx1"/>
              </a:buClr>
              <a:buFontTx/>
              <a:buNone/>
            </a:pPr>
            <a:endParaRPr lang="en-GB" sz="1800" b="1"/>
          </a:p>
          <a:p>
            <a:pPr marL="1371600" lvl="2" indent="-457200" algn="just">
              <a:buClr>
                <a:schemeClr val="tx1"/>
              </a:buClr>
            </a:pPr>
            <a:r>
              <a:rPr lang="en-GB" sz="1800"/>
              <a:t>Parallel to the V.P.</a:t>
            </a:r>
          </a:p>
          <a:p>
            <a:pPr marL="1371600" lvl="2" indent="-457200" algn="just">
              <a:buClr>
                <a:schemeClr val="tx1"/>
              </a:buClr>
            </a:pPr>
            <a:r>
              <a:rPr lang="en-GB" sz="1800"/>
              <a:t>Perpendicular to the V.P.</a:t>
            </a:r>
          </a:p>
          <a:p>
            <a:pPr marL="1371600" lvl="2" indent="-457200" algn="just">
              <a:buClr>
                <a:schemeClr val="tx1"/>
              </a:buClr>
            </a:pPr>
            <a:r>
              <a:rPr lang="en-GB" sz="1800"/>
              <a:t>Inclined to the V.P.</a:t>
            </a:r>
          </a:p>
          <a:p>
            <a:pPr marL="990600" lvl="1" indent="-533400" algn="just">
              <a:buClr>
                <a:schemeClr val="tx1"/>
              </a:buClr>
              <a:buFontTx/>
              <a:buNone/>
            </a:pPr>
            <a:endParaRPr lang="en-GB" sz="2000"/>
          </a:p>
        </p:txBody>
      </p:sp>
      <p:sp>
        <p:nvSpPr>
          <p:cNvPr id="272387" name="Rectangle 3"/>
          <p:cNvSpPr>
            <a:spLocks noChangeArrowheads="1"/>
          </p:cNvSpPr>
          <p:nvPr/>
        </p:nvSpPr>
        <p:spPr bwMode="auto">
          <a:xfrm>
            <a:off x="422031" y="304800"/>
            <a:ext cx="8229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33" tIns="45717" rIns="91433" bIns="45717"/>
          <a:lstStyle/>
          <a:p>
            <a:pPr marL="609600" indent="-609600">
              <a:spcBef>
                <a:spcPct val="20000"/>
              </a:spcBef>
              <a:buClr>
                <a:schemeClr val="tx1"/>
              </a:buClr>
            </a:pPr>
            <a:r>
              <a:rPr lang="en-US" sz="2400" b="1" u="sng"/>
              <a:t>PROJECTIONS OF STRAIGHT LINES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533400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dirty="0" smtClean="0"/>
              <a:t> 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</a:rPr>
              <a:t>Engineering  Graphics 					                  Lecture Notes  </a:t>
            </a:r>
          </a:p>
        </p:txBody>
      </p:sp>
      <p:sp>
        <p:nvSpPr>
          <p:cNvPr id="11269" name="TextBox 6"/>
          <p:cNvSpPr txBox="1">
            <a:spLocks noChangeArrowheads="1"/>
          </p:cNvSpPr>
          <p:nvPr/>
        </p:nvSpPr>
        <p:spPr bwMode="auto">
          <a:xfrm>
            <a:off x="228600" y="457200"/>
            <a:ext cx="8610600" cy="1154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300" b="1" dirty="0">
                <a:latin typeface="Calibri" pitchFamily="34" charset="0"/>
              </a:rPr>
              <a:t>EXAMPLE PROBLEMS:-</a:t>
            </a:r>
          </a:p>
          <a:p>
            <a:pPr>
              <a:defRPr/>
            </a:pPr>
            <a:r>
              <a:rPr lang="en-US" sz="2300" cap="small" dirty="0">
                <a:latin typeface="Calibri" pitchFamily="34" charset="0"/>
              </a:rPr>
              <a:t>IV.</a:t>
            </a:r>
            <a:r>
              <a:rPr lang="en-US" sz="2300" dirty="0">
                <a:latin typeface="Calibri" pitchFamily="34" charset="0"/>
              </a:rPr>
              <a:t>Draw the projection of a 30 mm long AB, straight line parallel to and 30 mm above H.P and in the V.P</a:t>
            </a:r>
          </a:p>
        </p:txBody>
      </p:sp>
      <p:pic>
        <p:nvPicPr>
          <p:cNvPr id="163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33450" y="2209800"/>
            <a:ext cx="721995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533400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dirty="0" smtClean="0"/>
              <a:t> 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</a:rPr>
              <a:t>Engineering  Graphics 					                  Lecture Notes  </a:t>
            </a:r>
          </a:p>
        </p:txBody>
      </p:sp>
      <p:sp>
        <p:nvSpPr>
          <p:cNvPr id="11269" name="TextBox 6"/>
          <p:cNvSpPr txBox="1">
            <a:spLocks noChangeArrowheads="1"/>
          </p:cNvSpPr>
          <p:nvPr/>
        </p:nvSpPr>
        <p:spPr bwMode="auto">
          <a:xfrm>
            <a:off x="228600" y="457200"/>
            <a:ext cx="8610600" cy="150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300" b="1" dirty="0">
                <a:latin typeface="Calibri" pitchFamily="34" charset="0"/>
              </a:rPr>
              <a:t>EXAMPLE PROBLEMS:-</a:t>
            </a:r>
          </a:p>
          <a:p>
            <a:pPr>
              <a:defRPr/>
            </a:pPr>
            <a:r>
              <a:rPr lang="en-US" sz="2300" cap="small" dirty="0">
                <a:latin typeface="Calibri" pitchFamily="34" charset="0"/>
              </a:rPr>
              <a:t>V.</a:t>
            </a:r>
            <a:r>
              <a:rPr lang="en-US" sz="2300" dirty="0">
                <a:latin typeface="Calibri" pitchFamily="34" charset="0"/>
              </a:rPr>
              <a:t>Draw the projection of a straight line AB of 40 mm length is parallel to the H.P and inclined at 30° to the V.P. its end point A is 10 mm from the H.P and 15 mm from the V.P </a:t>
            </a:r>
          </a:p>
        </p:txBody>
      </p:sp>
      <p:pic>
        <p:nvPicPr>
          <p:cNvPr id="174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0800" y="1981200"/>
            <a:ext cx="3414713" cy="4065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b="1" i="1" dirty="0" smtClean="0"/>
              <a:t>THANK YOU</a:t>
            </a:r>
            <a:endParaRPr lang="en-US" sz="7200" b="1" i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7" name="Rectangle 5"/>
          <p:cNvSpPr>
            <a:spLocks noChangeArrowheads="1"/>
          </p:cNvSpPr>
          <p:nvPr/>
        </p:nvSpPr>
        <p:spPr bwMode="auto">
          <a:xfrm>
            <a:off x="281354" y="304801"/>
            <a:ext cx="3024554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just"/>
            <a:r>
              <a:rPr lang="en-GB"/>
              <a:t>Parallel to the H.P.</a:t>
            </a:r>
            <a:endParaRPr lang="en-US"/>
          </a:p>
        </p:txBody>
      </p:sp>
      <p:graphicFrame>
        <p:nvGraphicFramePr>
          <p:cNvPr id="274444" name="Object 12"/>
          <p:cNvGraphicFramePr>
            <a:graphicFrameLocks noGrp="1" noChangeAspect="1"/>
          </p:cNvGraphicFramePr>
          <p:nvPr>
            <p:ph/>
          </p:nvPr>
        </p:nvGraphicFramePr>
        <p:xfrm>
          <a:off x="457200" y="1381126"/>
          <a:ext cx="8229600" cy="479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Drawing" r:id="rId3" imgW="9553680" imgH="5133960" progId="">
                  <p:embed/>
                </p:oleObj>
              </mc:Choice>
              <mc:Fallback>
                <p:oleObj name="Drawing" r:id="rId3" imgW="9553680" imgH="513396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381126"/>
                        <a:ext cx="8229600" cy="479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med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/>
          <p:cNvSpPr>
            <a:spLocks noChangeArrowheads="1"/>
          </p:cNvSpPr>
          <p:nvPr/>
        </p:nvSpPr>
        <p:spPr bwMode="auto">
          <a:xfrm>
            <a:off x="281354" y="304801"/>
            <a:ext cx="3024554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just"/>
            <a:r>
              <a:rPr lang="en-GB"/>
              <a:t>Perpendicular to the H.P.</a:t>
            </a:r>
            <a:endParaRPr lang="en-US"/>
          </a:p>
        </p:txBody>
      </p:sp>
      <p:graphicFrame>
        <p:nvGraphicFramePr>
          <p:cNvPr id="277509" name="Object 5"/>
          <p:cNvGraphicFramePr>
            <a:graphicFrameLocks noGrp="1" noChangeAspect="1"/>
          </p:cNvGraphicFramePr>
          <p:nvPr>
            <p:ph/>
          </p:nvPr>
        </p:nvGraphicFramePr>
        <p:xfrm>
          <a:off x="457200" y="1381126"/>
          <a:ext cx="8229600" cy="479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Drawing" r:id="rId3" imgW="9553680" imgH="5133960" progId="">
                  <p:embed/>
                </p:oleObj>
              </mc:Choice>
              <mc:Fallback>
                <p:oleObj name="Drawing" r:id="rId3" imgW="9553680" imgH="513396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381126"/>
                        <a:ext cx="8229600" cy="479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med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2"/>
          <p:cNvSpPr>
            <a:spLocks noChangeArrowheads="1"/>
          </p:cNvSpPr>
          <p:nvPr/>
        </p:nvSpPr>
        <p:spPr bwMode="auto">
          <a:xfrm>
            <a:off x="281354" y="304801"/>
            <a:ext cx="3024554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just"/>
            <a:r>
              <a:rPr lang="en-GB"/>
              <a:t>Inclined to the H.P.</a:t>
            </a:r>
            <a:endParaRPr lang="en-US"/>
          </a:p>
        </p:txBody>
      </p:sp>
      <p:graphicFrame>
        <p:nvGraphicFramePr>
          <p:cNvPr id="278533" name="Object 5"/>
          <p:cNvGraphicFramePr>
            <a:graphicFrameLocks noGrp="1" noChangeAspect="1"/>
          </p:cNvGraphicFramePr>
          <p:nvPr>
            <p:ph/>
          </p:nvPr>
        </p:nvGraphicFramePr>
        <p:xfrm>
          <a:off x="457200" y="1381126"/>
          <a:ext cx="8229600" cy="479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Drawing" r:id="rId3" imgW="9553680" imgH="5133960" progId="">
                  <p:embed/>
                </p:oleObj>
              </mc:Choice>
              <mc:Fallback>
                <p:oleObj name="Drawing" r:id="rId3" imgW="9553680" imgH="513396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381126"/>
                        <a:ext cx="8229600" cy="479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med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ChangeArrowheads="1"/>
          </p:cNvSpPr>
          <p:nvPr/>
        </p:nvSpPr>
        <p:spPr bwMode="auto">
          <a:xfrm>
            <a:off x="281354" y="304801"/>
            <a:ext cx="3024554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just"/>
            <a:r>
              <a:rPr lang="en-GB"/>
              <a:t>Parallel to the V.P.</a:t>
            </a:r>
            <a:endParaRPr lang="en-US"/>
          </a:p>
        </p:txBody>
      </p:sp>
      <p:graphicFrame>
        <p:nvGraphicFramePr>
          <p:cNvPr id="279560" name="Object 8"/>
          <p:cNvGraphicFramePr>
            <a:graphicFrameLocks noGrp="1" noChangeAspect="1"/>
          </p:cNvGraphicFramePr>
          <p:nvPr>
            <p:ph/>
          </p:nvPr>
        </p:nvGraphicFramePr>
        <p:xfrm>
          <a:off x="457200" y="1381126"/>
          <a:ext cx="8229600" cy="479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Drawing" r:id="rId3" imgW="9553680" imgH="5133960" progId="">
                  <p:embed/>
                </p:oleObj>
              </mc:Choice>
              <mc:Fallback>
                <p:oleObj name="Drawing" r:id="rId3" imgW="9553680" imgH="513396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381126"/>
                        <a:ext cx="8229600" cy="479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med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/>
          <p:cNvSpPr>
            <a:spLocks noChangeArrowheads="1"/>
          </p:cNvSpPr>
          <p:nvPr/>
        </p:nvSpPr>
        <p:spPr bwMode="auto">
          <a:xfrm>
            <a:off x="281354" y="304801"/>
            <a:ext cx="3024554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just"/>
            <a:r>
              <a:rPr lang="en-GB"/>
              <a:t>Perpendicular to the V.P.</a:t>
            </a:r>
            <a:endParaRPr lang="en-US"/>
          </a:p>
        </p:txBody>
      </p:sp>
      <p:graphicFrame>
        <p:nvGraphicFramePr>
          <p:cNvPr id="280581" name="Object 5"/>
          <p:cNvGraphicFramePr>
            <a:graphicFrameLocks noGrp="1" noChangeAspect="1"/>
          </p:cNvGraphicFramePr>
          <p:nvPr>
            <p:ph/>
          </p:nvPr>
        </p:nvGraphicFramePr>
        <p:xfrm>
          <a:off x="457200" y="1381126"/>
          <a:ext cx="8229600" cy="479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Drawing" r:id="rId3" imgW="9553680" imgH="5133960" progId="">
                  <p:embed/>
                </p:oleObj>
              </mc:Choice>
              <mc:Fallback>
                <p:oleObj name="Drawing" r:id="rId3" imgW="9553680" imgH="513396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381126"/>
                        <a:ext cx="8229600" cy="479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med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2"/>
          <p:cNvSpPr>
            <a:spLocks noChangeArrowheads="1"/>
          </p:cNvSpPr>
          <p:nvPr/>
        </p:nvSpPr>
        <p:spPr bwMode="auto">
          <a:xfrm>
            <a:off x="281354" y="304801"/>
            <a:ext cx="3024554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just"/>
            <a:r>
              <a:rPr lang="en-GB"/>
              <a:t>Inclined to the V.P.</a:t>
            </a:r>
            <a:endParaRPr lang="en-US"/>
          </a:p>
        </p:txBody>
      </p:sp>
      <p:graphicFrame>
        <p:nvGraphicFramePr>
          <p:cNvPr id="281605" name="Object 5"/>
          <p:cNvGraphicFramePr>
            <a:graphicFrameLocks noGrp="1" noChangeAspect="1"/>
          </p:cNvGraphicFramePr>
          <p:nvPr>
            <p:ph/>
          </p:nvPr>
        </p:nvGraphicFramePr>
        <p:xfrm>
          <a:off x="457200" y="1381126"/>
          <a:ext cx="8229600" cy="479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Drawing" r:id="rId3" imgW="9553680" imgH="5133960" progId="">
                  <p:embed/>
                </p:oleObj>
              </mc:Choice>
              <mc:Fallback>
                <p:oleObj name="Drawing" r:id="rId3" imgW="9553680" imgH="513396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381126"/>
                        <a:ext cx="8229600" cy="479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med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1020</Words>
  <Application>Microsoft Office PowerPoint</Application>
  <PresentationFormat>On-screen Show (4:3)</PresentationFormat>
  <Paragraphs>127</Paragraphs>
  <Slides>32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Office Theme</vt:lpstr>
      <vt:lpstr>Drawing</vt:lpstr>
      <vt:lpstr>INTRODUCTION</vt:lpstr>
      <vt:lpstr>````INTRODUCTION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Usmans</dc:creator>
  <cp:lastModifiedBy>UsmanKhan</cp:lastModifiedBy>
  <cp:revision>9</cp:revision>
  <dcterms:created xsi:type="dcterms:W3CDTF">2015-09-17T14:34:28Z</dcterms:created>
  <dcterms:modified xsi:type="dcterms:W3CDTF">2020-06-08T09:59:38Z</dcterms:modified>
</cp:coreProperties>
</file>