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406" r:id="rId2"/>
    <p:sldId id="483" r:id="rId3"/>
    <p:sldId id="496" r:id="rId4"/>
    <p:sldId id="497" r:id="rId5"/>
    <p:sldId id="498" r:id="rId6"/>
    <p:sldId id="499" r:id="rId7"/>
    <p:sldId id="500" r:id="rId8"/>
    <p:sldId id="505" r:id="rId9"/>
    <p:sldId id="506" r:id="rId10"/>
    <p:sldId id="507" r:id="rId11"/>
    <p:sldId id="501" r:id="rId12"/>
    <p:sldId id="502" r:id="rId13"/>
    <p:sldId id="503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492" r:id="rId23"/>
    <p:sldId id="493" r:id="rId24"/>
    <p:sldId id="494" r:id="rId25"/>
    <p:sldId id="495" r:id="rId26"/>
    <p:sldId id="504" r:id="rId27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DFFDEB"/>
    <a:srgbClr val="0000FF"/>
    <a:srgbClr val="FECED8"/>
    <a:srgbClr val="FFA500"/>
    <a:srgbClr val="EEEEEE"/>
    <a:srgbClr val="EAEAEA"/>
    <a:srgbClr val="DDDDDD"/>
    <a:srgbClr val="F6C61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4" autoAdjust="0"/>
    <p:restoredTop sz="92818" autoAdjust="0"/>
  </p:normalViewPr>
  <p:slideViewPr>
    <p:cSldViewPr>
      <p:cViewPr varScale="1">
        <p:scale>
          <a:sx n="113" d="100"/>
          <a:sy n="113" d="100"/>
        </p:scale>
        <p:origin x="131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616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DD048019-5F46-456D-B381-E7D96B0F868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1814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6514D86-3445-407C-92B6-98F8C2E923F0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3525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514D86-3445-407C-92B6-98F8C2E923F0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cs typeface="Times New Roman" pitchFamily="18" charset="0"/>
              </a:rPr>
              <a:t>Teaching tip</a:t>
            </a:r>
          </a:p>
          <a:p>
            <a:r>
              <a:rPr lang="en-US" dirty="0">
                <a:ea typeface="Times" pitchFamily="34" charset="0"/>
                <a:cs typeface="Times" pitchFamily="34" charset="0"/>
              </a:rPr>
              <a:t>Bit size tends to confuse students. A simple example clarifies the importance of bit size. Consider two equal computers, one has a 32-bit processor, the other a 64 bit processor. With all other items equal, the 64-bit processor will handle twice the data the 32 bit processor handles. This is like driving a car at 55 Mph then doubling it to 110 </a:t>
            </a:r>
            <a:r>
              <a:rPr lang="en-US">
                <a:ea typeface="Times" pitchFamily="34" charset="0"/>
                <a:cs typeface="Times" pitchFamily="34" charset="0"/>
              </a:rPr>
              <a:t>Mph</a:t>
            </a:r>
            <a:r>
              <a:rPr lang="en-US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514D86-3445-407C-92B6-98F8C2E923F0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IBM also manufactures</a:t>
            </a:r>
            <a:r>
              <a:rPr lang="en-US" baseline="0" dirty="0"/>
              <a:t> for Apple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514D86-3445-407C-92B6-98F8C2E923F0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opposing architecture is called complex instruction set computing (CISC)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514D86-3445-407C-92B6-98F8C2E923F0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UART: Universal Asynchronous Receiver/Transmitter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514D86-3445-407C-92B6-98F8C2E923F0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0192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cs typeface="Times New Roman" pitchFamily="18" charset="0"/>
              </a:rPr>
              <a:t>Insider Information</a:t>
            </a:r>
          </a:p>
          <a:p>
            <a:r>
              <a:rPr lang="en-US" dirty="0">
                <a:ea typeface="Times" pitchFamily="34" charset="0"/>
                <a:cs typeface="Times" pitchFamily="34" charset="0"/>
              </a:rPr>
              <a:t>Plug and play was introduced by Apple Computers.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514D86-3445-407C-92B6-98F8C2E923F0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 userDrawn="1"/>
        </p:nvSpPr>
        <p:spPr bwMode="auto">
          <a:xfrm flipV="1">
            <a:off x="1214438" y="1857375"/>
            <a:ext cx="333375" cy="3571875"/>
          </a:xfrm>
          <a:prstGeom prst="rect">
            <a:avLst/>
          </a:prstGeom>
          <a:blipFill dpi="0" rotWithShape="1">
            <a:blip r:embed="rId2" cstate="print">
              <a:alphaModFix amt="3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0000CC"/>
              </a:buClr>
              <a:buFontTx/>
              <a:buChar char="•"/>
              <a:defRPr/>
            </a:pPr>
            <a:endParaRPr lang="de-DE" dirty="0">
              <a:cs typeface="+mn-cs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>
          <a:xfrm>
            <a:off x="1881024" y="3714781"/>
            <a:ext cx="6120000" cy="1643045"/>
          </a:xfrm>
        </p:spPr>
        <p:txBody>
          <a:bodyPr/>
          <a:lstStyle>
            <a:lvl1pPr>
              <a:buNone/>
              <a:defRPr>
                <a:latin typeface="Comic Sans MS" pitchFamily="66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ClrTx/>
              <a:buFont typeface="Arial" pitchFamily="34" charset="0"/>
              <a:buNone/>
              <a:defRPr/>
            </a:lvl4pPr>
            <a:lvl5pPr>
              <a:buClrTx/>
              <a:buFont typeface="Arial" pitchFamily="34" charset="0"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1881024" y="1928803"/>
            <a:ext cx="6120000" cy="1071570"/>
          </a:xfrm>
        </p:spPr>
        <p:txBody>
          <a:bodyPr anchor="t"/>
          <a:lstStyle>
            <a:lvl1pPr>
              <a:defRPr b="1">
                <a:latin typeface="Comic Sans MS" pitchFamily="66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2088" y="950119"/>
            <a:ext cx="1968500" cy="3481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33414" y="950119"/>
            <a:ext cx="5756275" cy="3481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431088" y="6505401"/>
            <a:ext cx="5334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fld id="{356BD203-65A8-4F21-967A-8381984B94C5}" type="slidenum">
              <a:rPr lang="en-US" sz="1400">
                <a:latin typeface="Comic Sans MS" pitchFamily="66" charset="0"/>
                <a:cs typeface="+mn-cs"/>
              </a:rPr>
              <a:pPr>
                <a:defRPr/>
              </a:pPr>
              <a:t>‹#›</a:t>
            </a:fld>
            <a:endParaRPr lang="en-US" sz="1400" dirty="0">
              <a:latin typeface="Comic Sans MS" pitchFamily="66" charset="0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0600" y="188913"/>
            <a:ext cx="8027987" cy="5492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0" y="1052513"/>
            <a:ext cx="8458200" cy="5184799"/>
          </a:xfrm>
        </p:spPr>
        <p:txBody>
          <a:bodyPr/>
          <a:lstStyle>
            <a:lvl3pPr>
              <a:defRPr/>
            </a:lvl3pPr>
            <a:lvl4pPr>
              <a:buClr>
                <a:schemeClr val="tx2"/>
              </a:buClr>
              <a:buFont typeface="Wingdings" pitchFamily="2" charset="2"/>
              <a:buChar char="§"/>
              <a:defRPr/>
            </a:lvl4pPr>
            <a:lvl5pPr>
              <a:buClr>
                <a:schemeClr val="tx2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33414" y="1828801"/>
            <a:ext cx="3862387" cy="26027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828801"/>
            <a:ext cx="3862388" cy="26027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-8368"/>
            <a:ext cx="9144000" cy="836613"/>
          </a:xfrm>
          <a:prstGeom prst="rect">
            <a:avLst/>
          </a:prstGeom>
          <a:solidFill>
            <a:srgbClr val="DFFDE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0000CC"/>
              </a:buClr>
              <a:buFontTx/>
              <a:buChar char="•"/>
              <a:defRPr/>
            </a:pPr>
            <a:endParaRPr lang="de-DE" dirty="0">
              <a:cs typeface="+mn-cs"/>
            </a:endParaRPr>
          </a:p>
        </p:txBody>
      </p:sp>
      <p:sp>
        <p:nvSpPr>
          <p:cNvPr id="2050" name="Freeform 2"/>
          <p:cNvSpPr>
            <a:spLocks/>
          </p:cNvSpPr>
          <p:nvPr/>
        </p:nvSpPr>
        <p:spPr bwMode="auto">
          <a:xfrm>
            <a:off x="0" y="6453336"/>
            <a:ext cx="9144000" cy="40466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61" y="0"/>
              </a:cxn>
              <a:cxn ang="0">
                <a:pos x="5761" y="453"/>
              </a:cxn>
              <a:cxn ang="0">
                <a:pos x="0" y="453"/>
              </a:cxn>
              <a:cxn ang="0">
                <a:pos x="0" y="0"/>
              </a:cxn>
            </a:cxnLst>
            <a:rect l="0" t="0" r="r" b="b"/>
            <a:pathLst>
              <a:path w="5761" h="453">
                <a:moveTo>
                  <a:pt x="0" y="0"/>
                </a:moveTo>
                <a:lnTo>
                  <a:pt x="5761" y="0"/>
                </a:lnTo>
                <a:lnTo>
                  <a:pt x="5761" y="453"/>
                </a:lnTo>
                <a:lnTo>
                  <a:pt x="0" y="453"/>
                </a:lnTo>
                <a:lnTo>
                  <a:pt x="0" y="0"/>
                </a:lnTo>
                <a:close/>
              </a:path>
            </a:pathLst>
          </a:custGeom>
          <a:solidFill>
            <a:srgbClr val="DFFDEB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rgbClr val="0000CC"/>
              </a:buClr>
              <a:buFontTx/>
              <a:buChar char="•"/>
              <a:defRPr/>
            </a:pPr>
            <a:endParaRPr lang="de-DE" dirty="0">
              <a:cs typeface="+mn-cs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188913"/>
            <a:ext cx="8027987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4399" tIns="42200" rIns="84399" bIns="422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Tit</a:t>
            </a:r>
            <a:r>
              <a:rPr lang="en-US" altLang="en-US" dirty="0"/>
              <a:t>el</a:t>
            </a:r>
            <a:endParaRPr lang="de-DE" alt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052513"/>
            <a:ext cx="7877175" cy="518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4399" tIns="42200" rIns="84399" bIns="422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Hier klicken, um Master-Textformat zu bearbeiten</a:t>
            </a:r>
          </a:p>
          <a:p>
            <a:pPr lvl="1"/>
            <a:r>
              <a:rPr lang="de-DE" altLang="en-US" dirty="0"/>
              <a:t>Zweite Ebene</a:t>
            </a:r>
          </a:p>
          <a:p>
            <a:pPr lvl="2"/>
            <a:r>
              <a:rPr lang="de-DE" altLang="en-US" dirty="0"/>
              <a:t>Dritte Ebene</a:t>
            </a: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0" y="836613"/>
            <a:ext cx="9144000" cy="0"/>
          </a:xfrm>
          <a:prstGeom prst="line">
            <a:avLst/>
          </a:prstGeom>
          <a:noFill/>
          <a:ln w="25400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rgbClr val="0000CC"/>
              </a:buClr>
              <a:buFontTx/>
              <a:buChar char="•"/>
              <a:defRPr/>
            </a:pPr>
            <a:endParaRPr lang="de-DE" dirty="0">
              <a:cs typeface="+mn-cs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0" y="6453336"/>
            <a:ext cx="9144000" cy="0"/>
          </a:xfrm>
          <a:prstGeom prst="line">
            <a:avLst/>
          </a:prstGeom>
          <a:noFill/>
          <a:ln w="3175">
            <a:solidFill>
              <a:srgbClr val="00B05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rgbClr val="0000CC"/>
              </a:buClr>
              <a:buFontTx/>
              <a:buChar char="•"/>
              <a:defRPr/>
            </a:pPr>
            <a:endParaRPr lang="de-DE" dirty="0">
              <a:cs typeface="+mn-cs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3261353" y="6525344"/>
            <a:ext cx="203613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spcBef>
                <a:spcPct val="20000"/>
              </a:spcBef>
              <a:buClr>
                <a:srgbClr val="0000CC"/>
              </a:buClr>
              <a:defRPr/>
            </a:pPr>
            <a:r>
              <a:rPr lang="de-DE" sz="1100" dirty="0">
                <a:latin typeface="Comic Sans MS" pitchFamily="66" charset="0"/>
                <a:cs typeface="+mn-cs"/>
              </a:rPr>
              <a:t>safdar@uetpeshawar.edu.pk</a:t>
            </a:r>
          </a:p>
        </p:txBody>
      </p:sp>
      <p:pic>
        <p:nvPicPr>
          <p:cNvPr id="19" name="Picture 18" descr="UET_logo.jpg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EFFFD"/>
              </a:clrFrom>
              <a:clrTo>
                <a:srgbClr val="FEFF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008" y="61580"/>
            <a:ext cx="755576" cy="707688"/>
          </a:xfrm>
          <a:prstGeom prst="rect">
            <a:avLst/>
          </a:prstGeom>
        </p:spPr>
      </p:pic>
      <p:pic>
        <p:nvPicPr>
          <p:cNvPr id="11" name="Picture 1">
            <a:extLst>
              <a:ext uri="{FF2B5EF4-FFF2-40B4-BE49-F238E27FC236}">
                <a16:creationId xmlns:a16="http://schemas.microsoft.com/office/drawing/2014/main" id="{6066C081-DEF4-40BB-ABF6-3F3B1644A9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6" y="6121712"/>
            <a:ext cx="792088" cy="69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56" r:id="rId8"/>
    <p:sldLayoutId id="2147483655" r:id="rId9"/>
    <p:sldLayoutId id="2147483654" r:id="rId10"/>
    <p:sldLayoutId id="2147483653" r:id="rId11"/>
  </p:sldLayoutIdLst>
  <p:transition/>
  <p:hf hdr="0" ftr="0" dt="0"/>
  <p:txStyles>
    <p:titleStyle>
      <a:lvl1pPr algn="l" defTabSz="844550" rtl="0" eaLnBrk="0" fontAlgn="base" hangingPunct="0">
        <a:spcBef>
          <a:spcPct val="0"/>
        </a:spcBef>
        <a:spcAft>
          <a:spcPct val="0"/>
        </a:spcAft>
        <a:defRPr sz="3200">
          <a:solidFill>
            <a:srgbClr val="008000"/>
          </a:solidFill>
          <a:latin typeface="Comic Sans MS" pitchFamily="66" charset="0"/>
          <a:ea typeface="+mj-ea"/>
          <a:cs typeface="+mj-cs"/>
        </a:defRPr>
      </a:lvl1pPr>
      <a:lvl2pPr algn="l" defTabSz="84455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2pPr>
      <a:lvl3pPr algn="l" defTabSz="84455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3pPr>
      <a:lvl4pPr algn="l" defTabSz="84455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4pPr>
      <a:lvl5pPr algn="l" defTabSz="84455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5pPr>
      <a:lvl6pPr marL="457200" algn="l" defTabSz="84455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6pPr>
      <a:lvl7pPr marL="914400" algn="l" defTabSz="84455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7pPr>
      <a:lvl8pPr marL="1371600" algn="l" defTabSz="84455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8pPr>
      <a:lvl9pPr marL="1828800" algn="l" defTabSz="844550" rtl="0" eaLnBrk="1" fontAlgn="base" hangingPunct="1">
        <a:spcBef>
          <a:spcPct val="0"/>
        </a:spcBef>
        <a:spcAft>
          <a:spcPct val="0"/>
        </a:spcAft>
        <a:defRPr sz="3700">
          <a:solidFill>
            <a:schemeClr val="tx2"/>
          </a:solidFill>
          <a:latin typeface="Arial" charset="0"/>
        </a:defRPr>
      </a:lvl9pPr>
    </p:titleStyle>
    <p:bodyStyle>
      <a:lvl1pPr marL="315913" indent="-315913" algn="l" defTabSz="844550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95000"/>
        <a:buFont typeface="Wingdings" pitchFamily="2" charset="2"/>
        <a:buChar char="Ø"/>
        <a:defRPr sz="2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685800" indent="-263525" algn="l" defTabSz="844550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q"/>
        <a:defRPr>
          <a:solidFill>
            <a:schemeClr val="tx1"/>
          </a:solidFill>
          <a:latin typeface="Comic Sans MS" pitchFamily="66" charset="0"/>
        </a:defRPr>
      </a:lvl2pPr>
      <a:lvl3pPr marL="1055688" indent="-211138" algn="l" defTabSz="844550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Font typeface="Courier New" pitchFamily="49" charset="0"/>
        <a:buChar char="o"/>
        <a:defRPr sz="1500">
          <a:solidFill>
            <a:schemeClr val="tx1"/>
          </a:solidFill>
          <a:latin typeface="Comic Sans MS" pitchFamily="66" charset="0"/>
        </a:defRPr>
      </a:lvl3pPr>
      <a:lvl4pPr marL="1476375" indent="-211138" algn="l" defTabSz="84455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M"/>
        <a:defRPr sz="1500">
          <a:solidFill>
            <a:schemeClr val="tx1"/>
          </a:solidFill>
          <a:latin typeface="+mn-lt"/>
        </a:defRPr>
      </a:lvl4pPr>
      <a:lvl5pPr marL="1898650" indent="-211138" algn="l" defTabSz="84455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5pPr>
      <a:lvl6pPr marL="2355850" indent="-211138" algn="l" defTabSz="844550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6pPr>
      <a:lvl7pPr marL="2813050" indent="-211138" algn="l" defTabSz="844550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7pPr>
      <a:lvl8pPr marL="3270250" indent="-211138" algn="l" defTabSz="844550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8pPr>
      <a:lvl9pPr marL="3727450" indent="-211138" algn="l" defTabSz="844550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Inhaltsplatzhalter 1"/>
          <p:cNvSpPr>
            <a:spLocks noGrp="1"/>
          </p:cNvSpPr>
          <p:nvPr>
            <p:ph sz="quarter" idx="10"/>
          </p:nvPr>
        </p:nvSpPr>
        <p:spPr>
          <a:xfrm>
            <a:off x="1908572" y="3802161"/>
            <a:ext cx="6119812" cy="1643063"/>
          </a:xfrm>
        </p:spPr>
        <p:txBody>
          <a:bodyPr/>
          <a:lstStyle/>
          <a:p>
            <a:pPr eaLnBrk="1" hangingPunct="1"/>
            <a:r>
              <a:rPr lang="en-US" noProof="0" dirty="0"/>
              <a:t>Dr. Safdar Nawaz Khan Marwat</a:t>
            </a:r>
          </a:p>
          <a:p>
            <a:pPr eaLnBrk="1" hangingPunct="1"/>
            <a:r>
              <a:rPr lang="en-US" noProof="0" dirty="0"/>
              <a:t>DCSE, UET Peshawar</a:t>
            </a:r>
          </a:p>
          <a:p>
            <a:pPr eaLnBrk="1" hangingPunct="1"/>
            <a:endParaRPr lang="en-US" noProof="0" dirty="0"/>
          </a:p>
          <a:p>
            <a:pPr eaLnBrk="1" hangingPunct="1"/>
            <a:r>
              <a:rPr lang="en-GB" noProof="0"/>
              <a:t>Lecture 10</a:t>
            </a:r>
            <a:endParaRPr lang="en-US" noProof="0" dirty="0"/>
          </a:p>
        </p:txBody>
      </p:sp>
      <p:sp>
        <p:nvSpPr>
          <p:cNvPr id="16386" name="Titel 2"/>
          <p:cNvSpPr>
            <a:spLocks noGrp="1"/>
          </p:cNvSpPr>
          <p:nvPr>
            <p:ph type="title"/>
          </p:nvPr>
        </p:nvSpPr>
        <p:spPr>
          <a:xfrm>
            <a:off x="1881188" y="1928813"/>
            <a:ext cx="6651252" cy="1071562"/>
          </a:xfrm>
        </p:spPr>
        <p:txBody>
          <a:bodyPr/>
          <a:lstStyle/>
          <a:p>
            <a:pPr eaLnBrk="1" hangingPunct="1"/>
            <a:r>
              <a:rPr lang="en-US" altLang="en-US" dirty="0"/>
              <a:t>Computer Fundamentals</a:t>
            </a:r>
            <a:endParaRPr lang="en-US" noProof="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6A9E8-18FF-4B62-A711-FDF81E96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</a:t>
            </a:r>
            <a:r>
              <a:rPr lang="en-US"/>
              <a:t>O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919E7-1CF8-4D99-99AD-5AFD876BD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078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Length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4004 dealt with data in chunks (words) of 4-bits at a time</a:t>
            </a:r>
          </a:p>
          <a:p>
            <a:r>
              <a:rPr lang="en-US" dirty="0"/>
              <a:t>Pentium IV deals with data in chunks of 32-bit length</a:t>
            </a:r>
          </a:p>
          <a:p>
            <a:r>
              <a:rPr lang="en-US" dirty="0"/>
              <a:t>New processors deal with 64-bit chunks at a time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Frequency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4004 worked at a clock frequency of 740 kHz</a:t>
            </a:r>
          </a:p>
          <a:p>
            <a:pPr>
              <a:lnSpc>
                <a:spcPct val="90000"/>
              </a:lnSpc>
            </a:pPr>
            <a:r>
              <a:rPr lang="en-US" dirty="0"/>
              <a:t>Pentium IV worked at 3.8 GHz</a:t>
            </a:r>
          </a:p>
          <a:p>
            <a:pPr>
              <a:lnSpc>
                <a:spcPct val="90000"/>
              </a:lnSpc>
            </a:pPr>
            <a:r>
              <a:rPr lang="en-US" dirty="0"/>
              <a:t>Latest processors have clock frequencies in GHz</a:t>
            </a:r>
          </a:p>
          <a:p>
            <a:pPr>
              <a:lnSpc>
                <a:spcPct val="90000"/>
              </a:lnSpc>
            </a:pPr>
            <a:r>
              <a:rPr lang="en-US" dirty="0"/>
              <a:t>Higher clock frequency results in more power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both processors have same design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Example: PowerPC &amp; Pentium 4 microprocessors at same frequency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Former performs better due to superior design</a:t>
            </a:r>
          </a:p>
          <a:p>
            <a:endParaRPr lang="en-GB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Enhancing Performance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Computing capability of microprocessor</a:t>
            </a:r>
          </a:p>
          <a:p>
            <a:r>
              <a:rPr lang="en-US" sz="2400" dirty="0"/>
              <a:t>Can be enhanced in different ways</a:t>
            </a:r>
          </a:p>
          <a:p>
            <a:pPr lvl="1"/>
            <a:r>
              <a:rPr lang="en-GB" dirty="0"/>
              <a:t>By increasing clock frequency</a:t>
            </a:r>
          </a:p>
          <a:p>
            <a:pPr lvl="1"/>
            <a:r>
              <a:rPr lang="en-GB" dirty="0"/>
              <a:t>By having a more effective caching algorithm and the right cache size</a:t>
            </a:r>
          </a:p>
          <a:p>
            <a:pPr lvl="1"/>
            <a:r>
              <a:rPr lang="en-GB" dirty="0"/>
              <a:t>By adding more functional units (e.g. ALU’s, FPU’s etc.)</a:t>
            </a:r>
          </a:p>
          <a:p>
            <a:pPr lvl="1"/>
            <a:r>
              <a:rPr lang="en-GB" dirty="0"/>
              <a:t>Improving architecture (registers, bus etc.)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Inside the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  <a:p>
            <a:pPr lvl="1"/>
            <a:r>
              <a:rPr lang="en-US" dirty="0"/>
              <a:t>Determines</a:t>
            </a:r>
          </a:p>
          <a:p>
            <a:pPr lvl="2"/>
            <a:r>
              <a:rPr lang="en-US" dirty="0"/>
              <a:t>Location of CPU parts</a:t>
            </a:r>
          </a:p>
          <a:p>
            <a:pPr lvl="2"/>
            <a:r>
              <a:rPr lang="en-US" dirty="0"/>
              <a:t>Word size</a:t>
            </a:r>
          </a:p>
          <a:p>
            <a:pPr lvl="2"/>
            <a:r>
              <a:rPr lang="en-US" dirty="0"/>
              <a:t>Number of registers</a:t>
            </a:r>
          </a:p>
          <a:p>
            <a:pPr lvl="2"/>
            <a:r>
              <a:rPr lang="en-US" dirty="0"/>
              <a:t>Pipelines</a:t>
            </a:r>
          </a:p>
          <a:p>
            <a:pPr lvl="1"/>
            <a:r>
              <a:rPr lang="en-US" dirty="0"/>
              <a:t>Main difference between CPUs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Microcomputer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</a:t>
            </a:r>
          </a:p>
          <a:p>
            <a:pPr lvl="1"/>
            <a:r>
              <a:rPr lang="en-US" dirty="0"/>
              <a:t>Leading manufacturer of processors</a:t>
            </a:r>
          </a:p>
          <a:p>
            <a:pPr lvl="1"/>
            <a:r>
              <a:rPr lang="en-US" dirty="0"/>
              <a:t>Intel 4004 was worlds first commercial microprocessor</a:t>
            </a:r>
          </a:p>
          <a:p>
            <a:pPr lvl="1"/>
            <a:r>
              <a:rPr lang="en-US" dirty="0"/>
              <a:t>IBM PC in 80s powered by Intel 8088</a:t>
            </a:r>
          </a:p>
          <a:p>
            <a:pPr lvl="1"/>
            <a:r>
              <a:rPr lang="en-US" dirty="0"/>
              <a:t>Well known Intel processors</a:t>
            </a:r>
          </a:p>
          <a:p>
            <a:pPr lvl="2"/>
            <a:r>
              <a:rPr lang="en-US" dirty="0" err="1"/>
              <a:t>Centrino</a:t>
            </a:r>
            <a:endParaRPr lang="en-US" dirty="0"/>
          </a:p>
          <a:p>
            <a:pPr lvl="2"/>
            <a:r>
              <a:rPr lang="en-US" dirty="0"/>
              <a:t>Itanium</a:t>
            </a:r>
          </a:p>
          <a:p>
            <a:pPr lvl="2"/>
            <a:r>
              <a:rPr lang="en-US" dirty="0"/>
              <a:t>Pentium IV</a:t>
            </a:r>
          </a:p>
          <a:p>
            <a:pPr lvl="2"/>
            <a:r>
              <a:rPr lang="en-US" dirty="0"/>
              <a:t>Xeon</a:t>
            </a:r>
          </a:p>
          <a:p>
            <a:pPr lvl="2"/>
            <a:r>
              <a:rPr lang="en-US" dirty="0"/>
              <a:t>Core i7</a:t>
            </a:r>
          </a:p>
          <a:p>
            <a:endParaRPr lang="en-US" dirty="0"/>
          </a:p>
        </p:txBody>
      </p:sp>
      <p:pic>
        <p:nvPicPr>
          <p:cNvPr id="4" name="Picture 32" descr="D:\My Documents\!books\norton im\chapter 5\intel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3140968"/>
            <a:ext cx="4572000" cy="277177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Microcomputer Processors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Advanced Micro Devices (AMD)</a:t>
            </a:r>
          </a:p>
          <a:p>
            <a:pPr lvl="1"/>
            <a:r>
              <a:rPr lang="en-US" dirty="0"/>
              <a:t>Main competitor to Intel</a:t>
            </a:r>
          </a:p>
          <a:p>
            <a:pPr lvl="1"/>
            <a:r>
              <a:rPr lang="en-US" dirty="0"/>
              <a:t>Originally produced budget products</a:t>
            </a:r>
          </a:p>
          <a:p>
            <a:pPr lvl="1"/>
            <a:r>
              <a:rPr lang="en-US" dirty="0"/>
              <a:t>Current products outperform Intel</a:t>
            </a:r>
          </a:p>
          <a:p>
            <a:pPr lvl="1"/>
            <a:r>
              <a:rPr lang="en-US" dirty="0"/>
              <a:t>Designed processors</a:t>
            </a:r>
          </a:p>
          <a:p>
            <a:pPr lvl="2"/>
            <a:r>
              <a:rPr lang="en-US" dirty="0" err="1"/>
              <a:t>Sempron</a:t>
            </a:r>
            <a:endParaRPr lang="en-US" dirty="0"/>
          </a:p>
          <a:p>
            <a:pPr lvl="2"/>
            <a:r>
              <a:rPr lang="en-US" dirty="0" err="1"/>
              <a:t>Athlon</a:t>
            </a:r>
            <a:r>
              <a:rPr lang="en-US" dirty="0"/>
              <a:t> FX 64</a:t>
            </a:r>
          </a:p>
          <a:p>
            <a:pPr lvl="2"/>
            <a:r>
              <a:rPr lang="en-US" dirty="0" err="1"/>
              <a:t>Athlon</a:t>
            </a:r>
            <a:r>
              <a:rPr lang="en-US" dirty="0"/>
              <a:t> XP</a:t>
            </a:r>
          </a:p>
        </p:txBody>
      </p:sp>
      <p:pic>
        <p:nvPicPr>
          <p:cNvPr id="5" name="Picture 4" descr="D:\My Documents\!books\norton im\chapter 5\amd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3645024"/>
            <a:ext cx="3429000" cy="237966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Microcomputer Processors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Freescale</a:t>
            </a:r>
          </a:p>
          <a:p>
            <a:pPr lvl="1"/>
            <a:r>
              <a:rPr lang="en-US" dirty="0"/>
              <a:t>A subsidiary of Motorola</a:t>
            </a:r>
          </a:p>
          <a:p>
            <a:pPr lvl="2"/>
            <a:r>
              <a:rPr lang="en-US" dirty="0"/>
              <a:t>Apple computers primarily have Freescale</a:t>
            </a:r>
          </a:p>
          <a:p>
            <a:pPr lvl="1"/>
            <a:r>
              <a:rPr lang="en-US" dirty="0"/>
              <a:t>Currently focuses on Linux market</a:t>
            </a:r>
          </a:p>
          <a:p>
            <a:r>
              <a:rPr lang="en-US" dirty="0"/>
              <a:t>IBM</a:t>
            </a:r>
          </a:p>
          <a:p>
            <a:pPr lvl="1"/>
            <a:r>
              <a:rPr lang="en-US" dirty="0"/>
              <a:t>Historically manufactured mainframes</a:t>
            </a:r>
          </a:p>
          <a:p>
            <a:pPr lvl="1"/>
            <a:r>
              <a:rPr lang="en-US" dirty="0"/>
              <a:t>Series of high performance microprocessor called POWER</a:t>
            </a:r>
          </a:p>
          <a:p>
            <a:pPr lvl="2"/>
            <a:r>
              <a:rPr lang="en-US" dirty="0"/>
              <a:t>Performance Optimization With Enhanced RISC (POWER)</a:t>
            </a:r>
          </a:p>
          <a:p>
            <a:pPr lvl="2"/>
            <a:r>
              <a:rPr lang="en-US" dirty="0"/>
              <a:t>Named as POWER1, POWER2, up to recent POWER9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of processor</a:t>
            </a:r>
          </a:p>
          <a:p>
            <a:r>
              <a:rPr lang="en-US" dirty="0"/>
              <a:t>Size of cache</a:t>
            </a:r>
          </a:p>
          <a:p>
            <a:r>
              <a:rPr lang="en-US" dirty="0"/>
              <a:t>Word size</a:t>
            </a:r>
          </a:p>
          <a:p>
            <a:r>
              <a:rPr lang="en-US" dirty="0"/>
              <a:t>Speed of system bus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Processor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RISC processors</a:t>
            </a:r>
          </a:p>
          <a:p>
            <a:pPr lvl="1"/>
            <a:r>
              <a:rPr lang="en-US" dirty="0"/>
              <a:t>Reduced Instruction Set Computing</a:t>
            </a:r>
          </a:p>
          <a:p>
            <a:pPr lvl="1"/>
            <a:r>
              <a:rPr lang="en-US" dirty="0"/>
              <a:t>Smaller instruction sets</a:t>
            </a:r>
          </a:p>
          <a:p>
            <a:pPr lvl="2"/>
            <a:r>
              <a:rPr lang="en-US" dirty="0"/>
              <a:t>May process data faster</a:t>
            </a:r>
          </a:p>
          <a:p>
            <a:pPr lvl="2"/>
            <a:r>
              <a:rPr lang="en-US" dirty="0"/>
              <a:t>Processor capable of executing those instructions using fewer cycles</a:t>
            </a:r>
          </a:p>
          <a:p>
            <a:pPr lvl="1"/>
            <a:r>
              <a:rPr lang="en-US" dirty="0"/>
              <a:t>IBM Power, </a:t>
            </a:r>
            <a:r>
              <a:rPr lang="en-US" dirty="0" err="1"/>
              <a:t>iPhone</a:t>
            </a:r>
            <a:r>
              <a:rPr lang="en-US" dirty="0"/>
              <a:t>, </a:t>
            </a:r>
            <a:r>
              <a:rPr lang="en-US" dirty="0" err="1"/>
              <a:t>iPad</a:t>
            </a:r>
            <a:r>
              <a:rPr lang="en-US" dirty="0"/>
              <a:t> and several Android based-systems</a:t>
            </a:r>
          </a:p>
          <a:p>
            <a:r>
              <a:rPr lang="en-US" dirty="0"/>
              <a:t>Parallel Processing</a:t>
            </a:r>
          </a:p>
          <a:p>
            <a:pPr lvl="1"/>
            <a:r>
              <a:rPr lang="en-US" dirty="0"/>
              <a:t>Multiple processors in a system</a:t>
            </a:r>
          </a:p>
          <a:p>
            <a:pPr lvl="2"/>
            <a:r>
              <a:rPr lang="en-US" dirty="0"/>
              <a:t>Computational task is broken down in several subtasks</a:t>
            </a:r>
          </a:p>
          <a:p>
            <a:pPr lvl="2"/>
            <a:r>
              <a:rPr lang="en-US" dirty="0"/>
              <a:t>Processed independently</a:t>
            </a:r>
          </a:p>
          <a:p>
            <a:pPr lvl="1"/>
            <a:r>
              <a:rPr lang="en-US" dirty="0"/>
              <a:t>Symmetric Multiple Processing (SMP)</a:t>
            </a:r>
          </a:p>
          <a:p>
            <a:pPr lvl="2"/>
            <a:r>
              <a:rPr lang="en-US" dirty="0"/>
              <a:t>Processors share common memory</a:t>
            </a:r>
          </a:p>
          <a:p>
            <a:pPr lvl="2"/>
            <a:r>
              <a:rPr lang="en-US" dirty="0"/>
              <a:t>Number of processors preferably a power of 2 (divide and crush)</a:t>
            </a:r>
          </a:p>
          <a:p>
            <a:pPr lvl="1"/>
            <a:r>
              <a:rPr lang="en-US" dirty="0"/>
              <a:t>Massively Parallel Processing</a:t>
            </a:r>
          </a:p>
          <a:p>
            <a:pPr lvl="2"/>
            <a:r>
              <a:rPr lang="en-US" dirty="0"/>
              <a:t>Thousands of processors</a:t>
            </a:r>
          </a:p>
          <a:p>
            <a:pPr lvl="2"/>
            <a:r>
              <a:rPr lang="en-US" dirty="0"/>
              <a:t>Mainframes and super computers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CPUs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Processors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computer ports</a:t>
            </a:r>
          </a:p>
          <a:p>
            <a:pPr lvl="1"/>
            <a:r>
              <a:rPr lang="en-US" dirty="0"/>
              <a:t>Keyboard and mouse ports</a:t>
            </a:r>
          </a:p>
          <a:p>
            <a:pPr lvl="1"/>
            <a:r>
              <a:rPr lang="en-US" dirty="0"/>
              <a:t>USB ports</a:t>
            </a:r>
          </a:p>
          <a:p>
            <a:pPr lvl="1"/>
            <a:r>
              <a:rPr lang="en-US" dirty="0"/>
              <a:t>Parallel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/>
              <a:t>Modem</a:t>
            </a:r>
          </a:p>
          <a:p>
            <a:pPr lvl="1"/>
            <a:r>
              <a:rPr lang="en-US" dirty="0"/>
              <a:t>Audio</a:t>
            </a:r>
          </a:p>
          <a:p>
            <a:pPr lvl="1"/>
            <a:r>
              <a:rPr lang="en-US" dirty="0"/>
              <a:t>Serial</a:t>
            </a:r>
          </a:p>
          <a:p>
            <a:pPr lvl="1"/>
            <a:r>
              <a:rPr lang="en-US" dirty="0"/>
              <a:t>Video</a:t>
            </a:r>
          </a:p>
          <a:p>
            <a:endParaRPr lang="en-US" dirty="0"/>
          </a:p>
        </p:txBody>
      </p:sp>
      <p:pic>
        <p:nvPicPr>
          <p:cNvPr id="4" name="Picture 4" descr="D:\My Documents\!books\norton im\chapter 5\ports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068960"/>
            <a:ext cx="6062223" cy="2986666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Processors Power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 and parallel ports</a:t>
            </a:r>
          </a:p>
          <a:p>
            <a:pPr lvl="1"/>
            <a:r>
              <a:rPr lang="en-US" dirty="0"/>
              <a:t>Connect to printers or modems</a:t>
            </a:r>
          </a:p>
          <a:p>
            <a:pPr lvl="1"/>
            <a:r>
              <a:rPr lang="en-US" dirty="0"/>
              <a:t>Parallel ports move bits simultaneously</a:t>
            </a:r>
          </a:p>
          <a:p>
            <a:pPr lvl="2"/>
            <a:r>
              <a:rPr lang="en-US" dirty="0"/>
              <a:t>Made of 8 – 32 wires</a:t>
            </a:r>
          </a:p>
          <a:p>
            <a:pPr lvl="2"/>
            <a:r>
              <a:rPr lang="en-US" dirty="0"/>
              <a:t>Internal busses are parallel</a:t>
            </a:r>
          </a:p>
          <a:p>
            <a:pPr lvl="1"/>
            <a:r>
              <a:rPr lang="en-US" dirty="0"/>
              <a:t>Serial ports move one bit</a:t>
            </a:r>
          </a:p>
          <a:p>
            <a:pPr lvl="2"/>
            <a:r>
              <a:rPr lang="en-US" dirty="0"/>
              <a:t>Lower data flow than parallel</a:t>
            </a:r>
          </a:p>
          <a:p>
            <a:pPr lvl="2"/>
            <a:r>
              <a:rPr lang="en-US" dirty="0"/>
              <a:t>Requires wires for control and ground purposes</a:t>
            </a:r>
          </a:p>
          <a:p>
            <a:pPr lvl="1"/>
            <a:r>
              <a:rPr lang="en-US" dirty="0"/>
              <a:t>Universal Asynchronous Receiver/Transmitter (UART)</a:t>
            </a:r>
          </a:p>
          <a:p>
            <a:pPr lvl="2"/>
            <a:r>
              <a:rPr lang="en-US" dirty="0"/>
              <a:t>Converts from parallel to serial and vice versa</a:t>
            </a:r>
          </a:p>
          <a:p>
            <a:pPr lvl="1"/>
            <a:r>
              <a:rPr lang="en-US" dirty="0"/>
              <a:t>Why USB based on serial architecture?</a:t>
            </a:r>
          </a:p>
          <a:p>
            <a:pPr lvl="2"/>
            <a:r>
              <a:rPr lang="en-US"/>
              <a:t>Assignment 1.</a:t>
            </a:r>
            <a:endParaRPr lang="en-US" dirty="0"/>
          </a:p>
          <a:p>
            <a:pPr lvl="2"/>
            <a:endParaRPr 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6" descr="D:\My Documents\!books\norton im\chapter 5\serial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0650" y="1600200"/>
            <a:ext cx="6361113" cy="36576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:\My Documents\!books\norton im\chapter 5\parallel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052736"/>
            <a:ext cx="4852988" cy="51816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Processors Power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SCSI</a:t>
            </a:r>
          </a:p>
          <a:p>
            <a:pPr lvl="1"/>
            <a:r>
              <a:rPr lang="en-US" dirty="0"/>
              <a:t>Small Computer System Interface</a:t>
            </a:r>
          </a:p>
          <a:p>
            <a:pPr lvl="2"/>
            <a:r>
              <a:rPr lang="en-US" dirty="0"/>
              <a:t>Set of standards</a:t>
            </a:r>
          </a:p>
          <a:p>
            <a:pPr lvl="2"/>
            <a:r>
              <a:rPr lang="en-US" dirty="0"/>
              <a:t>Physical connection between computers and peripheral devices</a:t>
            </a:r>
          </a:p>
          <a:p>
            <a:pPr lvl="2"/>
            <a:r>
              <a:rPr lang="en-US" dirty="0"/>
              <a:t>For transferring data </a:t>
            </a:r>
          </a:p>
          <a:p>
            <a:pPr lvl="1"/>
            <a:r>
              <a:rPr lang="en-US" dirty="0"/>
              <a:t>Supports dozens of devices</a:t>
            </a:r>
          </a:p>
          <a:p>
            <a:pPr lvl="1"/>
            <a:r>
              <a:rPr lang="en-US" dirty="0"/>
              <a:t>External devices daisy chain</a:t>
            </a:r>
          </a:p>
          <a:p>
            <a:pPr lvl="1"/>
            <a:r>
              <a:rPr lang="en-US" dirty="0"/>
              <a:t>Fast hard drives and CD-ROMs</a:t>
            </a:r>
          </a:p>
          <a:p>
            <a:r>
              <a:rPr lang="en-US" dirty="0"/>
              <a:t>USB</a:t>
            </a:r>
          </a:p>
          <a:p>
            <a:pPr lvl="1"/>
            <a:r>
              <a:rPr lang="en-US" dirty="0"/>
              <a:t>Universal Serial Bus</a:t>
            </a:r>
          </a:p>
          <a:p>
            <a:pPr lvl="1"/>
            <a:r>
              <a:rPr lang="en-US" dirty="0"/>
              <a:t>Most popular external bus</a:t>
            </a:r>
          </a:p>
          <a:p>
            <a:pPr lvl="1"/>
            <a:r>
              <a:rPr lang="en-US" dirty="0"/>
              <a:t>Supports up to 127 devices</a:t>
            </a:r>
          </a:p>
          <a:p>
            <a:pPr lvl="1"/>
            <a:r>
              <a:rPr lang="en-US" dirty="0"/>
              <a:t>Hot swappable</a:t>
            </a:r>
          </a:p>
          <a:p>
            <a:r>
              <a:rPr lang="en-US" dirty="0"/>
              <a:t>FireWire</a:t>
            </a:r>
          </a:p>
          <a:p>
            <a:pPr lvl="1"/>
            <a:r>
              <a:rPr lang="en-US"/>
              <a:t>IEEE 1394</a:t>
            </a:r>
            <a:endParaRPr lang="en-US" dirty="0"/>
          </a:p>
          <a:p>
            <a:pPr lvl="1"/>
            <a:r>
              <a:rPr lang="en-US" dirty="0"/>
              <a:t>Cameras and video equipment</a:t>
            </a:r>
          </a:p>
          <a:p>
            <a:pPr lvl="1"/>
            <a:r>
              <a:rPr lang="en-US" dirty="0"/>
              <a:t>Hot swappable</a:t>
            </a:r>
          </a:p>
          <a:p>
            <a:pPr lvl="1"/>
            <a:r>
              <a:rPr lang="en-US" dirty="0"/>
              <a:t>Port is very expensive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Expansion 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Expansion slots and boards</a:t>
            </a:r>
          </a:p>
          <a:p>
            <a:pPr lvl="1"/>
            <a:r>
              <a:rPr lang="en-US" dirty="0"/>
              <a:t>Allows users to configure machine</a:t>
            </a:r>
          </a:p>
          <a:p>
            <a:pPr lvl="1"/>
            <a:r>
              <a:rPr lang="en-US" dirty="0"/>
              <a:t>Slots allow addition of new devices</a:t>
            </a:r>
          </a:p>
          <a:p>
            <a:pPr lvl="1"/>
            <a:r>
              <a:rPr lang="en-US" dirty="0"/>
              <a:t>Devices are stored on cards</a:t>
            </a:r>
          </a:p>
          <a:p>
            <a:pPr lvl="1"/>
            <a:r>
              <a:rPr lang="en-US" dirty="0"/>
              <a:t>Computer must be off before inserting</a:t>
            </a:r>
          </a:p>
          <a:p>
            <a:r>
              <a:rPr lang="en-US" dirty="0"/>
              <a:t>PC Cards</a:t>
            </a:r>
          </a:p>
          <a:p>
            <a:pPr lvl="1"/>
            <a:r>
              <a:rPr lang="en-US" dirty="0"/>
              <a:t>Expansion bus for laptops</a:t>
            </a:r>
          </a:p>
          <a:p>
            <a:pPr lvl="1"/>
            <a:r>
              <a:rPr lang="en-US" dirty="0"/>
              <a:t>Standardized by PCMCIA</a:t>
            </a:r>
          </a:p>
          <a:p>
            <a:pPr lvl="2"/>
            <a:r>
              <a:rPr lang="en-US" dirty="0"/>
              <a:t>Personal Computer Memory Card International Association</a:t>
            </a:r>
          </a:p>
          <a:p>
            <a:pPr lvl="1"/>
            <a:r>
              <a:rPr lang="en-US" dirty="0"/>
              <a:t>Hot swappable</a:t>
            </a:r>
          </a:p>
          <a:p>
            <a:pPr lvl="1"/>
            <a:r>
              <a:rPr lang="en-US" dirty="0"/>
              <a:t>Small card size</a:t>
            </a:r>
          </a:p>
          <a:p>
            <a:pPr lvl="1"/>
            <a:r>
              <a:rPr lang="en-US" dirty="0"/>
              <a:t>Three types</a:t>
            </a:r>
          </a:p>
          <a:p>
            <a:pPr lvl="2"/>
            <a:r>
              <a:rPr lang="en-US" dirty="0"/>
              <a:t>I for memory</a:t>
            </a:r>
          </a:p>
          <a:p>
            <a:pPr lvl="2"/>
            <a:r>
              <a:rPr lang="en-US" dirty="0"/>
              <a:t>II for network adapters</a:t>
            </a:r>
          </a:p>
          <a:p>
            <a:pPr lvl="2"/>
            <a:r>
              <a:rPr lang="en-US" dirty="0"/>
              <a:t>III for hard drives</a:t>
            </a:r>
          </a:p>
          <a:p>
            <a:r>
              <a:rPr lang="en-US"/>
              <a:t>Plug </a:t>
            </a:r>
            <a:r>
              <a:rPr lang="en-US" dirty="0"/>
              <a:t>and play</a:t>
            </a:r>
          </a:p>
          <a:p>
            <a:pPr lvl="1"/>
            <a:r>
              <a:rPr lang="en-US" dirty="0"/>
              <a:t>New hardware detected automatically</a:t>
            </a:r>
          </a:p>
          <a:p>
            <a:pPr lvl="1"/>
            <a:r>
              <a:rPr lang="en-US" dirty="0"/>
              <a:t>Prompts to install drivers</a:t>
            </a:r>
          </a:p>
          <a:p>
            <a:pPr lvl="1"/>
            <a:r>
              <a:rPr lang="en-US" dirty="0"/>
              <a:t>Non-technical users can install devices</a:t>
            </a:r>
          </a:p>
          <a:p>
            <a:endParaRPr lang="en-US" dirty="0"/>
          </a:p>
        </p:txBody>
      </p:sp>
      <p:pic>
        <p:nvPicPr>
          <p:cNvPr id="4" name="Picture 4" descr="D:\My Documents\!books\norton im\chapter 5\card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898525"/>
            <a:ext cx="3081536" cy="2131931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type of microprocessor systems</a:t>
            </a:r>
          </a:p>
          <a:p>
            <a:r>
              <a:rPr lang="en-US" dirty="0"/>
              <a:t>Not very powerful, not expensive</a:t>
            </a:r>
          </a:p>
          <a:p>
            <a:r>
              <a:rPr lang="en-US" dirty="0"/>
              <a:t>Found embedded in </a:t>
            </a:r>
          </a:p>
          <a:p>
            <a:pPr lvl="1"/>
            <a:r>
              <a:rPr lang="en-US" dirty="0"/>
              <a:t>Video games</a:t>
            </a:r>
          </a:p>
          <a:p>
            <a:pPr lvl="1"/>
            <a:r>
              <a:rPr lang="en-US" dirty="0"/>
              <a:t>VCRs</a:t>
            </a:r>
          </a:p>
          <a:p>
            <a:pPr lvl="1"/>
            <a:r>
              <a:rPr lang="en-US" dirty="0"/>
              <a:t>Microwave ovens</a:t>
            </a:r>
          </a:p>
          <a:p>
            <a:pPr lvl="1"/>
            <a:r>
              <a:rPr lang="en-US" dirty="0"/>
              <a:t>Printers</a:t>
            </a:r>
          </a:p>
          <a:p>
            <a:pPr lvl="1"/>
            <a:r>
              <a:rPr lang="en-US" dirty="0"/>
              <a:t>Autos, etc.</a:t>
            </a:r>
          </a:p>
          <a:p>
            <a:r>
              <a:rPr lang="en-US" dirty="0"/>
              <a:t>Complete CPU on a chip</a:t>
            </a:r>
          </a:p>
          <a:p>
            <a:r>
              <a:rPr lang="en-US" dirty="0"/>
              <a:t>Direct input/output capability and memory</a:t>
            </a:r>
          </a:p>
          <a:p>
            <a:r>
              <a:rPr lang="en-US" dirty="0"/>
              <a:t>Specialized application-specific components</a:t>
            </a:r>
          </a:p>
          <a:p>
            <a:r>
              <a:rPr lang="en-US" dirty="0"/>
              <a:t>More than 90% of the microprocessors are microcontrollers</a:t>
            </a:r>
          </a:p>
          <a:p>
            <a:pPr lvl="1"/>
            <a:r>
              <a:rPr lang="en-US" dirty="0"/>
              <a:t>Manufactured for embedded computing applications</a:t>
            </a:r>
          </a:p>
          <a:p>
            <a:pPr lvl="1"/>
            <a:r>
              <a:rPr lang="en-US" dirty="0"/>
              <a:t>In 2000, 365 million microprocessors and 6.4 billion microcontrollers manufactured</a:t>
            </a:r>
          </a:p>
          <a:p>
            <a:endParaRPr lang="en-GB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4004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1</a:t>
            </a:r>
            <a:r>
              <a:rPr lang="en-US" baseline="30000" dirty="0"/>
              <a:t>st</a:t>
            </a:r>
            <a:r>
              <a:rPr lang="en-US" dirty="0"/>
              <a:t> commercially available microprocessor</a:t>
            </a:r>
          </a:p>
          <a:p>
            <a:pPr>
              <a:lnSpc>
                <a:spcPct val="90000"/>
              </a:lnSpc>
            </a:pPr>
            <a:r>
              <a:rPr lang="en-US" dirty="0"/>
              <a:t>Introduced in 1971</a:t>
            </a:r>
          </a:p>
          <a:p>
            <a:pPr>
              <a:lnSpc>
                <a:spcPct val="90000"/>
              </a:lnSpc>
            </a:pPr>
            <a:r>
              <a:rPr lang="en-US" dirty="0"/>
              <a:t>4-bit CPU</a:t>
            </a:r>
          </a:p>
          <a:p>
            <a:pPr>
              <a:lnSpc>
                <a:spcPct val="90000"/>
              </a:lnSpc>
            </a:pPr>
            <a:r>
              <a:rPr lang="en-US" dirty="0"/>
              <a:t>2250 transistors</a:t>
            </a:r>
          </a:p>
          <a:p>
            <a:pPr>
              <a:lnSpc>
                <a:spcPct val="90000"/>
              </a:lnSpc>
            </a:pPr>
            <a:r>
              <a:rPr lang="en-US" dirty="0"/>
              <a:t>740 kHz max clock rate</a:t>
            </a:r>
          </a:p>
          <a:p>
            <a:pPr>
              <a:lnSpc>
                <a:spcPct val="90000"/>
              </a:lnSpc>
            </a:pPr>
            <a:r>
              <a:rPr lang="en-US" dirty="0"/>
              <a:t>Packaged in 16-pin ceramic package</a:t>
            </a:r>
          </a:p>
          <a:p>
            <a:pPr>
              <a:lnSpc>
                <a:spcPct val="90000"/>
              </a:lnSpc>
            </a:pPr>
            <a:r>
              <a:rPr lang="en-US" dirty="0"/>
              <a:t>As powerful as ENIAC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Which had 18000 vacuum tubes and occupied a large room</a:t>
            </a:r>
          </a:p>
          <a:p>
            <a:pPr>
              <a:lnSpc>
                <a:spcPct val="90000"/>
              </a:lnSpc>
            </a:pPr>
            <a:r>
              <a:rPr lang="en-US" dirty="0"/>
              <a:t>Targeted </a:t>
            </a:r>
            <a:r>
              <a:rPr lang="en-US"/>
              <a:t>use: </a:t>
            </a:r>
            <a:r>
              <a:rPr lang="en-US" dirty="0"/>
              <a:t>Calculators</a:t>
            </a:r>
          </a:p>
          <a:p>
            <a:pPr>
              <a:lnSpc>
                <a:spcPct val="90000"/>
              </a:lnSpc>
            </a:pPr>
            <a:r>
              <a:rPr lang="en-US" dirty="0"/>
              <a:t>Cost: less than $100</a:t>
            </a:r>
          </a:p>
          <a:p>
            <a:endParaRPr lang="en-GB" dirty="0"/>
          </a:p>
        </p:txBody>
      </p:sp>
      <p:pic>
        <p:nvPicPr>
          <p:cNvPr id="25602" name="Picture 2" descr="Image result for intel 4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4055690"/>
            <a:ext cx="3300257" cy="189359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0" y="6191726"/>
            <a:ext cx="9144000" cy="261610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latin typeface="Comic Sans MS" pitchFamily="66" charset="0"/>
              </a:rPr>
              <a:t>Source</a:t>
            </a:r>
            <a:r>
              <a:rPr lang="en-US" sz="1100" dirty="0">
                <a:latin typeface="Comic Sans MS" pitchFamily="66" charset="0"/>
              </a:rPr>
              <a:t>: </a:t>
            </a:r>
            <a:r>
              <a:rPr lang="en-US" sz="1100" i="1" dirty="0">
                <a:latin typeface="Comic Sans MS" pitchFamily="66" charset="0"/>
              </a:rPr>
              <a:t>https://www.linkedin.com/pulse/intel-4004-italian-job-edoardo-piccari</a:t>
            </a:r>
            <a:endParaRPr lang="en-GB" sz="1100" i="1" dirty="0">
              <a:latin typeface="Comic Sans MS" pitchFamily="66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88913"/>
            <a:ext cx="8316416" cy="549275"/>
          </a:xfrm>
        </p:spPr>
        <p:txBody>
          <a:bodyPr/>
          <a:lstStyle/>
          <a:p>
            <a:r>
              <a:rPr lang="en-US" dirty="0"/>
              <a:t>Intel 4004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Busicom</a:t>
            </a:r>
            <a:r>
              <a:rPr lang="en-US" dirty="0"/>
              <a:t>, Japanese calculator manufacturer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Demanded from Intel to develop 16 separate IC’s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For a line of new calculators</a:t>
            </a:r>
          </a:p>
          <a:p>
            <a:pPr>
              <a:lnSpc>
                <a:spcPct val="90000"/>
              </a:lnSpc>
            </a:pPr>
            <a:r>
              <a:rPr lang="en-US" dirty="0"/>
              <a:t>Chief designers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Federico </a:t>
            </a:r>
            <a:r>
              <a:rPr lang="en-US" dirty="0" err="1"/>
              <a:t>Faggin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Ted Hoff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Masatoshi </a:t>
            </a:r>
            <a:r>
              <a:rPr lang="en-US" dirty="0" err="1"/>
              <a:t>Shima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Intel known only as memory manufacturer at that time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Was quite small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Lacked resources to do all 16 chips</a:t>
            </a:r>
          </a:p>
          <a:p>
            <a:pPr>
              <a:lnSpc>
                <a:spcPct val="90000"/>
              </a:lnSpc>
            </a:pPr>
            <a:r>
              <a:rPr lang="en-US" dirty="0"/>
              <a:t>Ted Hoff came up with the idea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Do all 16 on a single chip</a:t>
            </a:r>
          </a:p>
          <a:p>
            <a:pPr>
              <a:lnSpc>
                <a:spcPct val="90000"/>
              </a:lnSpc>
            </a:pPr>
            <a:r>
              <a:rPr lang="en-US" dirty="0"/>
              <a:t>Later realized that 4004 could have other uses</a:t>
            </a:r>
          </a:p>
          <a:p>
            <a:endParaRPr lang="en-GB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Pentium IV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Introduced in December 2001</a:t>
            </a:r>
          </a:p>
          <a:p>
            <a:r>
              <a:rPr lang="en-US" sz="2400" dirty="0"/>
              <a:t>Single core CPU</a:t>
            </a:r>
          </a:p>
          <a:p>
            <a:r>
              <a:rPr lang="en-US" sz="2400" dirty="0"/>
              <a:t>55 million transistors</a:t>
            </a:r>
          </a:p>
          <a:p>
            <a:r>
              <a:rPr lang="en-US" sz="2400" dirty="0"/>
              <a:t>32-bit processor</a:t>
            </a:r>
          </a:p>
          <a:p>
            <a:r>
              <a:rPr lang="en-US" sz="2400" dirty="0"/>
              <a:t>2 ALU’s</a:t>
            </a:r>
          </a:p>
          <a:p>
            <a:r>
              <a:rPr lang="en-US" sz="2400" dirty="0"/>
              <a:t>3.8 GHz max clock rate</a:t>
            </a:r>
          </a:p>
          <a:p>
            <a:r>
              <a:rPr lang="en-US" sz="2400" dirty="0"/>
              <a:t>For PC’s and low-end workstations </a:t>
            </a:r>
          </a:p>
          <a:p>
            <a:r>
              <a:rPr lang="en-US" sz="2400" dirty="0"/>
              <a:t>Introductory cost: around $600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191726"/>
            <a:ext cx="9144000" cy="261610"/>
          </a:xfrm>
          <a:prstGeom prst="rect">
            <a:avLst/>
          </a:prstGeom>
          <a:noFill/>
          <a:ln w="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latin typeface="Comic Sans MS" pitchFamily="66" charset="0"/>
              </a:rPr>
              <a:t>Source</a:t>
            </a:r>
            <a:r>
              <a:rPr lang="en-US" sz="1100" dirty="0">
                <a:latin typeface="Comic Sans MS" pitchFamily="66" charset="0"/>
              </a:rPr>
              <a:t>: </a:t>
            </a:r>
            <a:r>
              <a:rPr lang="en-US" sz="1100" i="1" dirty="0">
                <a:latin typeface="Comic Sans MS" pitchFamily="66" charset="0"/>
              </a:rPr>
              <a:t>https://www.amazon.com/Intel-Pentium-2-6Ghz-SL6PP-Socket/dp/B004NKB7GE</a:t>
            </a:r>
            <a:endParaRPr lang="en-GB" sz="1100" i="1" dirty="0">
              <a:latin typeface="Comic Sans MS" pitchFamily="66" charset="0"/>
            </a:endParaRPr>
          </a:p>
        </p:txBody>
      </p:sp>
      <p:pic>
        <p:nvPicPr>
          <p:cNvPr id="23554" name="Picture 2" descr="Image resul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3645024"/>
            <a:ext cx="2362200" cy="1943101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Moore’s Law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Gordon Moore, one of the founders of Intel</a:t>
            </a:r>
          </a:p>
          <a:p>
            <a:pPr lvl="1"/>
            <a:r>
              <a:rPr lang="en-US" dirty="0"/>
              <a:t>Predicted that</a:t>
            </a:r>
          </a:p>
          <a:p>
            <a:pPr lvl="2"/>
            <a:r>
              <a:rPr lang="en-US" dirty="0"/>
              <a:t>The number of transistors on an IC </a:t>
            </a:r>
            <a:r>
              <a:rPr lang="en-US" b="1" u="sng" dirty="0"/>
              <a:t>OR</a:t>
            </a:r>
            <a:r>
              <a:rPr lang="en-US" dirty="0"/>
              <a:t> the capability of microprocessors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Will double every year</a:t>
            </a:r>
          </a:p>
          <a:p>
            <a:pPr lvl="1"/>
            <a:r>
              <a:rPr lang="en-US" dirty="0"/>
              <a:t>Later modified it to 18 months</a:t>
            </a:r>
          </a:p>
          <a:p>
            <a:endParaRPr lang="en-US" dirty="0"/>
          </a:p>
          <a:p>
            <a:r>
              <a:rPr lang="en-US" dirty="0"/>
              <a:t>Still holds true</a:t>
            </a:r>
          </a:p>
          <a:p>
            <a:r>
              <a:rPr lang="en-US" dirty="0"/>
              <a:t>In fact, time required for doubling is contracting </a:t>
            </a:r>
          </a:p>
          <a:p>
            <a:pPr lvl="1"/>
            <a:r>
              <a:rPr lang="en-US" dirty="0"/>
              <a:t>Closer to a year now</a:t>
            </a:r>
          </a:p>
          <a:p>
            <a:endParaRPr lang="en-GB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Moore’s Law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8" descr="mooreslawgraph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940056"/>
            <a:ext cx="8964488" cy="5160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1594-245C-48AA-8705-BBA424D8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Koomey’s</a:t>
            </a:r>
            <a:r>
              <a:rPr lang="en-US" dirty="0"/>
              <a:t> Law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FF4A-EFEB-4BF3-9B5C-FF2F209D0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https://www.extremetech.com/computing/95913-koomeys-law-replacing-moores-focus-on-power-with-efficiency</a:t>
            </a:r>
          </a:p>
        </p:txBody>
      </p:sp>
    </p:spTree>
    <p:extLst>
      <p:ext uri="{BB962C8B-B14F-4D97-AF65-F5344CB8AC3E}">
        <p14:creationId xmlns:p14="http://schemas.microsoft.com/office/powerpoint/2010/main" val="30702023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F825-8320-4A93-BB8D-A96A792E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Metcalfe’s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859EA-CCD0-48E6-B907-2F2A8FF5B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https://en.wikipedia.org/wiki/Metcalfe%27s_law</a:t>
            </a:r>
          </a:p>
        </p:txBody>
      </p:sp>
    </p:spTree>
    <p:extLst>
      <p:ext uri="{BB962C8B-B14F-4D97-AF65-F5344CB8AC3E}">
        <p14:creationId xmlns:p14="http://schemas.microsoft.com/office/powerpoint/2010/main" val="111154847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L_BPC_Implementation_Validatio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ZI-FOLIEN-dt-eng-06-02-2004-mb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Tx/>
          <a:buChar char="•"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CC"/>
          </a:buClr>
          <a:buSzTx/>
          <a:buFontTx/>
          <a:buChar char="•"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ZI-FOLIEN-dt-eng-06-02-2004-mb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ZI-FOLIEN-dt-eng-06-02-2004-mb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I-FOLIEN-dt-eng-06-02-2004-mb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I-FOLIEN-dt-eng-06-02-2004-mb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I-FOLIEN-dt-eng-06-02-2004-m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I-FOLIEN-dt-eng-06-02-2004-m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I-FOLIEN-dt-eng-06-02-2004-m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I-FOLIEN-dt-eng-06-02-2004-mb 8">
        <a:dk1>
          <a:srgbClr val="000000"/>
        </a:dk1>
        <a:lt1>
          <a:srgbClr val="FFFFFF"/>
        </a:lt1>
        <a:dk2>
          <a:srgbClr val="000000"/>
        </a:dk2>
        <a:lt2>
          <a:srgbClr val="EEEDE0"/>
        </a:lt2>
        <a:accent1>
          <a:srgbClr val="000099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8AE7"/>
        </a:accent6>
        <a:hlink>
          <a:srgbClr val="000099"/>
        </a:hlink>
        <a:folHlink>
          <a:srgbClr val="C62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I-FOLIEN-dt-eng-06-02-2004-mb 9">
        <a:dk1>
          <a:srgbClr val="000000"/>
        </a:dk1>
        <a:lt1>
          <a:srgbClr val="FFFFFF"/>
        </a:lt1>
        <a:dk2>
          <a:srgbClr val="000000"/>
        </a:dk2>
        <a:lt2>
          <a:srgbClr val="EEEDE0"/>
        </a:lt2>
        <a:accent1>
          <a:srgbClr val="000099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8AE7"/>
        </a:accent6>
        <a:hlink>
          <a:srgbClr val="0033CC"/>
        </a:hlink>
        <a:folHlink>
          <a:srgbClr val="C62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ZI-FOLIEN-dt-eng-06-02-2004-mb 10">
        <a:dk1>
          <a:srgbClr val="000000"/>
        </a:dk1>
        <a:lt1>
          <a:srgbClr val="FFFFFF"/>
        </a:lt1>
        <a:dk2>
          <a:srgbClr val="000000"/>
        </a:dk2>
        <a:lt2>
          <a:srgbClr val="EEEDE0"/>
        </a:lt2>
        <a:accent1>
          <a:srgbClr val="000099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2D8AE7"/>
        </a:accent6>
        <a:hlink>
          <a:srgbClr val="0066FF"/>
        </a:hlink>
        <a:folHlink>
          <a:srgbClr val="C6263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4062</TotalTime>
  <Words>1077</Words>
  <Application>Microsoft Macintosh PowerPoint</Application>
  <PresentationFormat>On-screen Show (4:3)</PresentationFormat>
  <Paragraphs>231</Paragraphs>
  <Slides>26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Comic Sans MS</vt:lpstr>
      <vt:lpstr>Courier New</vt:lpstr>
      <vt:lpstr>Wingdings</vt:lpstr>
      <vt:lpstr>UL_BPC_Implementation_Validation</vt:lpstr>
      <vt:lpstr>Computer Fundamentals</vt:lpstr>
      <vt:lpstr>Outline</vt:lpstr>
      <vt:lpstr>Intel 4004</vt:lpstr>
      <vt:lpstr>Intel 4004 (cont.)</vt:lpstr>
      <vt:lpstr>Intel Pentium IV</vt:lpstr>
      <vt:lpstr>Moore’s Law</vt:lpstr>
      <vt:lpstr>Moore’s Law (cont.)</vt:lpstr>
      <vt:lpstr>Koomey’s Law </vt:lpstr>
      <vt:lpstr>Metcalfe’s Law</vt:lpstr>
      <vt:lpstr>Big O Notation</vt:lpstr>
      <vt:lpstr>Word Length</vt:lpstr>
      <vt:lpstr>Clock Frequency</vt:lpstr>
      <vt:lpstr>Enhancing Performance</vt:lpstr>
      <vt:lpstr>Looking Inside the Processor</vt:lpstr>
      <vt:lpstr>Microcomputer Processors</vt:lpstr>
      <vt:lpstr>Microcomputer Processors (cont.)</vt:lpstr>
      <vt:lpstr>Microcomputer Processors (cont.)</vt:lpstr>
      <vt:lpstr>Comparing Processors</vt:lpstr>
      <vt:lpstr>Advanced Processor Topics</vt:lpstr>
      <vt:lpstr>Extending Processors Power</vt:lpstr>
      <vt:lpstr>Extending Processors Power (cont.)</vt:lpstr>
      <vt:lpstr>Serial Communications</vt:lpstr>
      <vt:lpstr>Parallel Communications</vt:lpstr>
      <vt:lpstr>Extending Processors Power (cont.)</vt:lpstr>
      <vt:lpstr>Specialized Expansion Ports</vt:lpstr>
      <vt:lpstr>Microcontrollers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Fundamentals</dc:title>
  <dc:creator>Safdar Marwat</dc:creator>
  <cp:lastModifiedBy>Yasir Saleem</cp:lastModifiedBy>
  <cp:revision>5353</cp:revision>
  <dcterms:created xsi:type="dcterms:W3CDTF">2010-10-26T10:39:52Z</dcterms:created>
  <dcterms:modified xsi:type="dcterms:W3CDTF">2022-11-21T09:04:04Z</dcterms:modified>
</cp:coreProperties>
</file>