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3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2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5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3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E3202E-17F2-4B67-80BD-D020B2F1607F}" type="datetimeFigureOut">
              <a:rPr lang="en-US" smtClean="0"/>
              <a:t>01/26/2023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4E2706-7FE8-4F87-848E-785DA00147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4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fif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fif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fif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fif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fif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fif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fif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9246" y="1275741"/>
            <a:ext cx="3374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Edwardian Script ITC" panose="030303020407070D0804" pitchFamily="66" charset="0"/>
              </a:rPr>
              <a:t>           </a:t>
            </a:r>
            <a:r>
              <a:rPr lang="en-US" sz="4000" b="1" dirty="0">
                <a:latin typeface="Broadway" panose="04040905080B02020502" pitchFamily="82" charset="0"/>
              </a:rPr>
              <a:t>WELCOME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7405" y="3056757"/>
            <a:ext cx="2188391" cy="96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8" dirty="0">
                <a:latin typeface="Broadway" panose="04040905080B02020502" pitchFamily="82" charset="0"/>
              </a:rPr>
              <a:t>                           </a:t>
            </a:r>
            <a:r>
              <a:rPr lang="en-US" sz="4000" b="1" dirty="0">
                <a:latin typeface="Broadway" panose="04040905080B02020502" pitchFamily="82" charset="0"/>
              </a:rPr>
              <a:t>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9246" y="4481971"/>
            <a:ext cx="8735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roadway" panose="04040905080B02020502" pitchFamily="82" charset="0"/>
              </a:rPr>
              <a:t>POWERPOINT</a:t>
            </a:r>
            <a:r>
              <a:rPr lang="en-US" sz="4000" dirty="0">
                <a:latin typeface="Broadway" panose="04040905080B02020502" pitchFamily="82" charset="0"/>
              </a:rPr>
              <a:t>  </a:t>
            </a:r>
            <a:r>
              <a:rPr lang="en-US" sz="4000" b="1" dirty="0">
                <a:latin typeface="Broadway" panose="04040905080B02020502" pitchFamily="82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24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0638" y="11189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otype Corsiva" panose="03010101010201010101" pitchFamily="66" charset="0"/>
              </a:rPr>
              <a:t>Entertainment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794191" y="1703675"/>
            <a:ext cx="237573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6647" y="2107074"/>
            <a:ext cx="35557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Computer graphics method are now commonly used in making motion pictures, music videos and television shows.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Computer graphics are used regularly in many movies, TV series for generating some graphics scene.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Most modern films are done in 3D computer generated animation.</a:t>
            </a:r>
          </a:p>
          <a:p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15" y="2107074"/>
            <a:ext cx="3174050" cy="1977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15" y="4324318"/>
            <a:ext cx="3174050" cy="2035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78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7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8519" y="972009"/>
            <a:ext cx="4557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otype Corsiva" panose="03010101010201010101" pitchFamily="66" charset="0"/>
              </a:rPr>
              <a:t>Image processing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640366" y="1556784"/>
            <a:ext cx="2700471" cy="1404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5731" y="2042980"/>
            <a:ext cx="3829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Processing image of existing images into refined ones for better interpretation is one of the many application of computer graphics.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Performing operation on an image in order to get an enhance image or to extract some useful information from it.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It perform operation on image like rotation and blurriness.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27" y="2042980"/>
            <a:ext cx="3268054" cy="1839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27" y="4010648"/>
            <a:ext cx="3268054" cy="1962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78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8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5852" y="1028781"/>
            <a:ext cx="544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otype Corsiva" panose="03010101010201010101" pitchFamily="66" charset="0"/>
              </a:rPr>
              <a:t>Visualization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01839" y="1613556"/>
            <a:ext cx="233300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96269" y="2004523"/>
            <a:ext cx="42137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It is the process of representing data graphically and interacting with these representation in order to gain insight into data.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Producing graphical representation for scientific engineering and medical data sets.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Scientist, engineers, medical personal, business analysis and other often need to analyze large amount of information.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58" y="1998114"/>
            <a:ext cx="2973223" cy="1712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59" y="3961786"/>
            <a:ext cx="2973222" cy="1839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324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AF9"/>
              </a:clrFrom>
              <a:clrTo>
                <a:srgbClr val="FEFA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70" y="2964358"/>
            <a:ext cx="5143500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526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2842" y="1032217"/>
            <a:ext cx="5860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002060"/>
                </a:solidFill>
                <a:latin typeface="Monotype Corsiva" panose="03010101010201010101" pitchFamily="66" charset="0"/>
              </a:rPr>
              <a:t>COMPUTER  FUNDAMENTALS (Lab)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7892" y="2459813"/>
            <a:ext cx="35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Britannic Bold" panose="020B0903060703020204" pitchFamily="34" charset="0"/>
              </a:rPr>
              <a:t>PREPARED BY:</a:t>
            </a:r>
          </a:p>
          <a:p>
            <a:pPr marL="1243013" lvl="3" indent="-214313" algn="just">
              <a:buFont typeface="Wingdings" panose="05000000000000000000" pitchFamily="2" charset="2"/>
              <a:buChar char="Ø"/>
            </a:pPr>
            <a:r>
              <a:rPr lang="en-US" b="1" i="1" u="sng" dirty="0">
                <a:latin typeface="Britannic Bold" panose="020B0903060703020204" pitchFamily="34" charset="0"/>
              </a:rPr>
              <a:t>HARIS KHAN</a:t>
            </a:r>
          </a:p>
          <a:p>
            <a:pPr lvl="3" algn="just"/>
            <a:r>
              <a:rPr lang="en-US" b="1" i="1" dirty="0">
                <a:latin typeface="Britannic Bold" panose="020B0903060703020204" pitchFamily="34" charset="0"/>
              </a:rPr>
              <a:t>     </a:t>
            </a:r>
            <a:r>
              <a:rPr lang="en-US" b="1" i="1" u="sng" dirty="0">
                <a:latin typeface="Britannic Bold" panose="020B0903060703020204" pitchFamily="34" charset="0"/>
              </a:rPr>
              <a:t>ETEA ID:60032</a:t>
            </a:r>
          </a:p>
          <a:p>
            <a:pPr marL="1243013" lvl="3" indent="-214313" algn="just">
              <a:buFont typeface="Wingdings" panose="05000000000000000000" pitchFamily="2" charset="2"/>
              <a:buChar char="Ø"/>
            </a:pPr>
            <a:r>
              <a:rPr lang="en-US" b="1" i="1" u="sng" dirty="0">
                <a:latin typeface="Britannic Bold" panose="020B0903060703020204" pitchFamily="34" charset="0"/>
              </a:rPr>
              <a:t>SHAFIQUE QURESHI</a:t>
            </a:r>
          </a:p>
          <a:p>
            <a:pPr lvl="3" algn="just"/>
            <a:r>
              <a:rPr lang="en-US" b="1" i="1" dirty="0">
                <a:latin typeface="Britannic Bold" panose="020B0903060703020204" pitchFamily="34" charset="0"/>
              </a:rPr>
              <a:t>     </a:t>
            </a:r>
            <a:r>
              <a:rPr lang="en-US" b="1" i="1" u="sng" dirty="0">
                <a:latin typeface="Britannic Bold" panose="020B0903060703020204" pitchFamily="34" charset="0"/>
              </a:rPr>
              <a:t>ROLL NO:41</a:t>
            </a:r>
          </a:p>
          <a:p>
            <a:r>
              <a:rPr lang="en-US" b="1" i="1" u="sng" dirty="0">
                <a:latin typeface="Britannic Bold" panose="020B0903060703020204" pitchFamily="34" charset="0"/>
              </a:rPr>
              <a:t>SECTION:</a:t>
            </a:r>
          </a:p>
          <a:p>
            <a:r>
              <a:rPr lang="en-US" dirty="0">
                <a:latin typeface="Britannic Bold" panose="020B0903060703020204" pitchFamily="34" charset="0"/>
              </a:rPr>
              <a:t>                 </a:t>
            </a:r>
            <a:r>
              <a:rPr lang="en-US" b="1" i="1" u="sng" dirty="0">
                <a:latin typeface="Britannic Bold" panose="020B0903060703020204" pitchFamily="34" charset="0"/>
              </a:rPr>
              <a:t>“A”</a:t>
            </a:r>
          </a:p>
          <a:p>
            <a:r>
              <a:rPr lang="en-US" b="1" i="1" u="sng" dirty="0">
                <a:latin typeface="Britannic Bold" panose="020B0903060703020204" pitchFamily="34" charset="0"/>
              </a:rPr>
              <a:t>DATE: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</a:p>
          <a:p>
            <a:r>
              <a:rPr lang="en-US" dirty="0">
                <a:latin typeface="Britannic Bold" panose="020B0903060703020204" pitchFamily="34" charset="0"/>
              </a:rPr>
              <a:t>           </a:t>
            </a:r>
            <a:r>
              <a:rPr lang="en-US" b="1" i="1" u="sng" dirty="0">
                <a:latin typeface="Britannic Bold" panose="020B0903060703020204" pitchFamily="34" charset="0"/>
              </a:rPr>
              <a:t>23/01/2023</a:t>
            </a:r>
          </a:p>
          <a:p>
            <a:r>
              <a:rPr lang="en-US" b="1" i="1" u="sng" dirty="0">
                <a:latin typeface="Britannic Bold" panose="020B0903060703020204" pitchFamily="34" charset="0"/>
              </a:rPr>
              <a:t>TOPIC:</a:t>
            </a:r>
          </a:p>
          <a:p>
            <a:r>
              <a:rPr lang="en-US" dirty="0">
                <a:latin typeface="Britannic Bold" panose="020B0903060703020204" pitchFamily="34" charset="0"/>
              </a:rPr>
              <a:t>            </a:t>
            </a:r>
            <a:r>
              <a:rPr lang="en-US" b="1" i="1" u="sng" dirty="0">
                <a:latin typeface="Britannic Bold" panose="020B0903060703020204" pitchFamily="34" charset="0"/>
              </a:rPr>
              <a:t>COMPUTER GRAPHICS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32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403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486" y="1090477"/>
            <a:ext cx="6204247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rgbClr val="0070C0"/>
                </a:solidFill>
                <a:latin typeface="Monotype Corsiva" panose="03010101010201010101" pitchFamily="66" charset="0"/>
              </a:rPr>
              <a:t>            </a:t>
            </a:r>
            <a:r>
              <a:rPr lang="en-US" sz="4000" b="1" i="1" dirty="0">
                <a:solidFill>
                  <a:srgbClr val="0070C0"/>
                </a:solidFill>
                <a:latin typeface="Monotype Corsiva" panose="03010101010201010101" pitchFamily="66" charset="0"/>
              </a:rPr>
              <a:t>COMPUTER  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2787" y="2329279"/>
            <a:ext cx="42914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u="sng" dirty="0"/>
              <a:t> </a:t>
            </a:r>
            <a:r>
              <a:rPr lang="en-US" sz="2800" b="1" i="1" u="sng" dirty="0">
                <a:solidFill>
                  <a:srgbClr val="002060"/>
                </a:solidFill>
                <a:latin typeface="Monotype Corsiva" panose="03010101010201010101" pitchFamily="66" charset="0"/>
              </a:rPr>
              <a:t>BASIC TERMINOLOGIES:    </a:t>
            </a:r>
          </a:p>
          <a:p>
            <a:endParaRPr lang="en-US" sz="2800" b="1" i="1" u="sng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Pristina" panose="03060402040406080204" pitchFamily="66" charset="0"/>
              </a:rPr>
              <a:t>Pixel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Pristina" panose="03060402040406080204" pitchFamily="66" charset="0"/>
              </a:rPr>
              <a:t>Resolution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Pristina" panose="03060402040406080204" pitchFamily="66" charset="0"/>
              </a:rPr>
              <a:t>PPI (Pixel Per Inch)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Pristina" panose="03060402040406080204" pitchFamily="66" charset="0"/>
              </a:rPr>
              <a:t>Aspect ratio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Pristina" panose="03060402040406080204" pitchFamily="66" charset="0"/>
              </a:rPr>
              <a:t>Frame buffer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019515" y="1798363"/>
            <a:ext cx="57043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78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827" y="862940"/>
            <a:ext cx="7810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onotype Corsiva" panose="03010101010201010101" pitchFamily="66" charset="0"/>
              </a:rPr>
              <a:t>WHAT IS COMPUTER GRAPHICS?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2823" y="1775924"/>
            <a:ext cx="769121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/>
          </a:p>
          <a:p>
            <a:endParaRPr lang="en-US" sz="1350" dirty="0"/>
          </a:p>
          <a:p>
            <a:r>
              <a:rPr lang="en-US" sz="2400" b="1" i="1" dirty="0">
                <a:latin typeface="Algerian" panose="04020705040A02060702" pitchFamily="82" charset="0"/>
              </a:rPr>
              <a:t>Computer graphics is an art of drawing image on computer screen using programming language</a:t>
            </a:r>
            <a:r>
              <a:rPr lang="en-US" sz="2400" b="1" i="1" dirty="0" smtClean="0">
                <a:latin typeface="Algerian" panose="04020705040A02060702" pitchFamily="82" charset="0"/>
              </a:rPr>
              <a:t>.</a:t>
            </a:r>
            <a:endParaRPr lang="en-US" sz="2400" b="1" i="1" dirty="0">
              <a:latin typeface="Algerian" panose="04020705040A02060702" pitchFamily="82" charset="0"/>
            </a:endParaRPr>
          </a:p>
          <a:p>
            <a:r>
              <a:rPr lang="en-US" sz="2400" b="1" i="1" dirty="0" smtClean="0">
                <a:latin typeface="Algerian" panose="04020705040A02060702" pitchFamily="82" charset="0"/>
              </a:rPr>
              <a:t> </a:t>
            </a:r>
            <a:endParaRPr lang="en-US" sz="2400" b="1" i="1" dirty="0">
              <a:latin typeface="Algerian" panose="04020705040A02060702" pitchFamily="82" charset="0"/>
            </a:endParaRP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400" i="1" dirty="0">
                <a:latin typeface="Georgia" panose="02040502050405020303" pitchFamily="18" charset="0"/>
              </a:rPr>
              <a:t>It involves creation, manipulation of data.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400" i="1" dirty="0">
                <a:latin typeface="Georgia" panose="02040502050405020303" pitchFamily="18" charset="0"/>
              </a:rPr>
              <a:t>It is a rendering tool for generation and manipulation of </a:t>
            </a:r>
            <a:r>
              <a:rPr lang="en-US" sz="2400" i="1" dirty="0" smtClean="0">
                <a:latin typeface="Georgia" panose="02040502050405020303" pitchFamily="18" charset="0"/>
              </a:rPr>
              <a:t>image.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2400" i="1" dirty="0" smtClean="0">
                <a:latin typeface="Georgia" panose="02040502050405020303" pitchFamily="18" charset="0"/>
              </a:rPr>
              <a:t>The first computer graphics design system was developed by “Evan Sutherland” in 1963.</a:t>
            </a:r>
            <a:endParaRPr lang="en-US" sz="2400" i="1" dirty="0">
              <a:latin typeface="Georgia" panose="02040502050405020303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92823" y="1570826"/>
            <a:ext cx="7518928" cy="0"/>
          </a:xfrm>
          <a:prstGeom prst="line">
            <a:avLst/>
          </a:prstGeom>
          <a:ln w="38100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70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9937" y="670935"/>
            <a:ext cx="652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APPLICATIONS OF COMPUTER GRAPHICS</a:t>
            </a:r>
          </a:p>
        </p:txBody>
      </p:sp>
      <p:sp>
        <p:nvSpPr>
          <p:cNvPr id="4" name="Oval 3"/>
          <p:cNvSpPr/>
          <p:nvPr/>
        </p:nvSpPr>
        <p:spPr>
          <a:xfrm>
            <a:off x="5062493" y="2946697"/>
            <a:ext cx="1900372" cy="13203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GRAPHICS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7452" y="1812245"/>
            <a:ext cx="2065412" cy="5896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CAD (Computer Aided Design)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98406" y="2691925"/>
            <a:ext cx="1991972" cy="671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 Graphic</a:t>
            </a:r>
          </a:p>
        </p:txBody>
      </p:sp>
      <p:sp>
        <p:nvSpPr>
          <p:cNvPr id="7" name="Rectangle 6"/>
          <p:cNvSpPr/>
          <p:nvPr/>
        </p:nvSpPr>
        <p:spPr>
          <a:xfrm>
            <a:off x="7198406" y="3908100"/>
            <a:ext cx="1743345" cy="57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Education and training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597" y="4811818"/>
            <a:ext cx="2115084" cy="660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processing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1760" y="4811816"/>
            <a:ext cx="2063810" cy="6601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art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74943" y="3908100"/>
            <a:ext cx="1722511" cy="57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Entertainment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6159" y="2786463"/>
            <a:ext cx="1640793" cy="5768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cxnSp>
        <p:nvCxnSpPr>
          <p:cNvPr id="13" name="Straight Arrow Connector 12"/>
          <p:cNvCxnSpPr>
            <a:stCxn id="4" idx="0"/>
          </p:cNvCxnSpPr>
          <p:nvPr/>
        </p:nvCxnSpPr>
        <p:spPr>
          <a:xfrm flipV="1">
            <a:off x="6012679" y="2459589"/>
            <a:ext cx="96141" cy="487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7"/>
          </p:cNvCxnSpPr>
          <p:nvPr/>
        </p:nvCxnSpPr>
        <p:spPr>
          <a:xfrm flipV="1">
            <a:off x="6684562" y="3004381"/>
            <a:ext cx="456163" cy="135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</p:cNvCxnSpPr>
          <p:nvPr/>
        </p:nvCxnSpPr>
        <p:spPr>
          <a:xfrm>
            <a:off x="6684562" y="4073667"/>
            <a:ext cx="462572" cy="90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4"/>
          </p:cNvCxnSpPr>
          <p:nvPr/>
        </p:nvCxnSpPr>
        <p:spPr>
          <a:xfrm>
            <a:off x="6012679" y="4267024"/>
            <a:ext cx="705029" cy="455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</p:cNvCxnSpPr>
          <p:nvPr/>
        </p:nvCxnSpPr>
        <p:spPr>
          <a:xfrm flipH="1">
            <a:off x="5062494" y="4073667"/>
            <a:ext cx="278303" cy="60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</p:cNvCxnSpPr>
          <p:nvPr/>
        </p:nvCxnSpPr>
        <p:spPr>
          <a:xfrm flipH="1">
            <a:off x="4551350" y="3606861"/>
            <a:ext cx="511143" cy="224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 flipV="1">
            <a:off x="4897453" y="3113341"/>
            <a:ext cx="443343" cy="26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97921" y="1194155"/>
            <a:ext cx="659245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78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0252" y="986051"/>
            <a:ext cx="5781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otype Corsiva" panose="03010101010201010101" pitchFamily="66" charset="0"/>
              </a:rPr>
              <a:t>Computer Aided Design (CAD)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880" y="1934022"/>
            <a:ext cx="3700329" cy="2159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4975" y="1936696"/>
            <a:ext cx="4010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Introduced in 1957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Computer Aided Design (CAD) is a type of computer based tool used for drafting and designing.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CAD is useful in various designing field such as architecture, mechanical and electrical automobiles, aircrafts etc.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Types of CAD </a:t>
            </a:r>
          </a:p>
          <a:p>
            <a:pPr marL="642938" lvl="1" indent="-300038">
              <a:buFont typeface="+mj-lt"/>
              <a:buAutoNum type="romanLcPeriod"/>
            </a:pPr>
            <a:r>
              <a:rPr lang="en-US" dirty="0"/>
              <a:t>2D CAD </a:t>
            </a:r>
          </a:p>
          <a:p>
            <a:pPr marL="642938" lvl="1" indent="-300038">
              <a:buFont typeface="+mj-lt"/>
              <a:buAutoNum type="romanLcPeriod"/>
            </a:pPr>
            <a:r>
              <a:rPr lang="en-US" dirty="0"/>
              <a:t>2.5D CAD</a:t>
            </a:r>
          </a:p>
          <a:p>
            <a:pPr marL="642938" lvl="1" indent="-300038">
              <a:buFont typeface="+mj-lt"/>
              <a:buAutoNum type="romanLcPeriod"/>
            </a:pPr>
            <a:r>
              <a:rPr lang="en-US" dirty="0"/>
              <a:t>3D CAD</a:t>
            </a:r>
          </a:p>
          <a:p>
            <a:pPr marL="642938" lvl="1" indent="-300038">
              <a:buFont typeface="+mj-lt"/>
              <a:buAutoNum type="romanLcPeriod"/>
            </a:pPr>
            <a:r>
              <a:rPr lang="en-US" dirty="0"/>
              <a:t>3D wireframe</a:t>
            </a:r>
          </a:p>
          <a:p>
            <a:pPr marL="642938" lvl="1" indent="-300038">
              <a:buFont typeface="+mj-lt"/>
              <a:buAutoNum type="romanLcPeriod"/>
            </a:pPr>
            <a:r>
              <a:rPr lang="en-US" dirty="0"/>
              <a:t>Solid modelling</a:t>
            </a:r>
          </a:p>
          <a:p>
            <a:pPr marL="300038" indent="-300038">
              <a:buFont typeface="+mj-lt"/>
              <a:buAutoNum type="romanL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880" y="4272897"/>
            <a:ext cx="3700329" cy="205099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243700" y="1567696"/>
            <a:ext cx="379433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78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9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5657" y="986051"/>
            <a:ext cx="5941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otype Corsiva" panose="03010101010201010101" pitchFamily="66" charset="0"/>
              </a:rPr>
              <a:t>Presentation Graphic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5617" y="1671777"/>
            <a:ext cx="361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An image designed to visually enhance a presentation.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Can be used in electronic slide shows, as well as in printed reports.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Presentation graphic is used to summarize financial, statistical, mathematical, scientific data for research reports and other types of reports.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Typical examples:</a:t>
            </a:r>
          </a:p>
          <a:p>
            <a:r>
              <a:rPr lang="en-US" dirty="0"/>
              <a:t>      Bar charts, line graph, surface </a:t>
            </a:r>
            <a:r>
              <a:rPr lang="en-US" dirty="0" smtClean="0"/>
              <a:t>graph, pie </a:t>
            </a:r>
            <a:r>
              <a:rPr lang="en-US" dirty="0"/>
              <a:t>chart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56" y="1677649"/>
            <a:ext cx="3802879" cy="209959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383993" y="1570826"/>
            <a:ext cx="346959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60" y="3974996"/>
            <a:ext cx="3374875" cy="2109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78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2064" y="850442"/>
            <a:ext cx="5896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otype Corsiva" panose="03010101010201010101" pitchFamily="66" charset="0"/>
              </a:rPr>
              <a:t>Education and Training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195985" y="1435217"/>
            <a:ext cx="36576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15910" y="1574011"/>
            <a:ext cx="3819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Computer graphical technique is used in education and training.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Computer generated models of physical, financial and economics system are often used, which can help trainees to understand the operation of system.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Useful for teaching huge number of concepts and fundamentals in an easy to understand and learn manner.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Using computer graphics many educational models can be created through which more interest can be generated among the students regarding the subject.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79" y="1649339"/>
            <a:ext cx="3597779" cy="2247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79" y="4111005"/>
            <a:ext cx="3597779" cy="206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78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556" y="811253"/>
            <a:ext cx="525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otype Corsiva" panose="03010101010201010101" pitchFamily="66" charset="0"/>
              </a:rPr>
              <a:t>Computer Art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96740" y="1396028"/>
            <a:ext cx="2521010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65760" y="1570826"/>
            <a:ext cx="35992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Computer graphics method are widely used in both fine art and commercial art application.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Artists use a variety of computer methods including special purpose hardware artists paint brush programs specially developed software, symbolic mathematics packages.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To generate images.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dirty="0"/>
              <a:t>Manipulation of computer-generated images (pictures, designs, scenery, portraits etc.) as part of purposeful creative process.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47" y="1570826"/>
            <a:ext cx="3478138" cy="2254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47" y="4000571"/>
            <a:ext cx="3478137" cy="2174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78" y="262872"/>
            <a:ext cx="1376451" cy="13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7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546</TotalTime>
  <Words>562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Algerian</vt:lpstr>
      <vt:lpstr>Britannic Bold</vt:lpstr>
      <vt:lpstr>Broadway</vt:lpstr>
      <vt:lpstr>Edwardian Script ITC</vt:lpstr>
      <vt:lpstr>Georgia</vt:lpstr>
      <vt:lpstr>Monotype Corsiva</vt:lpstr>
      <vt:lpstr>Pristina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44</cp:revision>
  <dcterms:created xsi:type="dcterms:W3CDTF">2023-01-22T07:33:23Z</dcterms:created>
  <dcterms:modified xsi:type="dcterms:W3CDTF">2023-01-26T10:06:42Z</dcterms:modified>
</cp:coreProperties>
</file>