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06" r:id="rId2"/>
    <p:sldId id="462" r:id="rId3"/>
    <p:sldId id="466" r:id="rId4"/>
    <p:sldId id="467" r:id="rId5"/>
    <p:sldId id="465" r:id="rId6"/>
    <p:sldId id="496" r:id="rId7"/>
    <p:sldId id="495" r:id="rId8"/>
    <p:sldId id="497" r:id="rId9"/>
    <p:sldId id="498" r:id="rId10"/>
    <p:sldId id="468" r:id="rId11"/>
    <p:sldId id="493" r:id="rId12"/>
    <p:sldId id="469" r:id="rId13"/>
    <p:sldId id="470" r:id="rId14"/>
    <p:sldId id="494" r:id="rId15"/>
    <p:sldId id="471" r:id="rId16"/>
    <p:sldId id="472" r:id="rId17"/>
    <p:sldId id="485" r:id="rId18"/>
    <p:sldId id="473" r:id="rId19"/>
    <p:sldId id="474" r:id="rId20"/>
    <p:sldId id="491" r:id="rId21"/>
    <p:sldId id="492" r:id="rId22"/>
    <p:sldId id="475" r:id="rId2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FFDEB"/>
    <a:srgbClr val="0000FF"/>
    <a:srgbClr val="FECED8"/>
    <a:srgbClr val="FFA500"/>
    <a:srgbClr val="EEEEEE"/>
    <a:srgbClr val="EAEAEA"/>
    <a:srgbClr val="DDDDDD"/>
    <a:srgbClr val="F6C6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5226" autoAdjust="0"/>
  </p:normalViewPr>
  <p:slideViewPr>
    <p:cSldViewPr>
      <p:cViewPr varScale="1">
        <p:scale>
          <a:sx n="78" d="100"/>
          <a:sy n="7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16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D048019-5F46-456D-B381-E7D96B0F868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81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6514D86-3445-407C-92B6-98F8C2E923F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525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Take Quiz</a:t>
            </a:r>
            <a:r>
              <a:rPr lang="en-GB" baseline="0" dirty="0"/>
              <a:t>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Flip-flop or latch is a circuit that has two stable states and can be used to store state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 flipV="1">
            <a:off x="1214438" y="1857375"/>
            <a:ext cx="333375" cy="3571875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881024" y="3714781"/>
            <a:ext cx="6120000" cy="1643045"/>
          </a:xfrm>
        </p:spPr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ClrTx/>
              <a:buFont typeface="Arial" pitchFamily="34" charset="0"/>
              <a:buNone/>
              <a:defRPr/>
            </a:lvl4pPr>
            <a:lvl5pPr>
              <a:buClrTx/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81024" y="1928803"/>
            <a:ext cx="6120000" cy="1071570"/>
          </a:xfrm>
        </p:spPr>
        <p:txBody>
          <a:bodyPr anchor="t"/>
          <a:lstStyle>
            <a:lvl1pPr>
              <a:defRPr b="1">
                <a:latin typeface="Comic Sans MS" pitchFamily="66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2088" y="950119"/>
            <a:ext cx="1968500" cy="3481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3414" y="950119"/>
            <a:ext cx="5756275" cy="3481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431088" y="6505401"/>
            <a:ext cx="533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356BD203-65A8-4F21-967A-8381984B94C5}" type="slidenum">
              <a:rPr lang="en-US" sz="1400">
                <a:latin typeface="Comic Sans MS" pitchFamily="66" charset="0"/>
                <a:cs typeface="+mn-cs"/>
              </a:rPr>
              <a:pPr>
                <a:defRPr/>
              </a:pPr>
              <a:t>‹#›</a:t>
            </a:fld>
            <a:endParaRPr lang="en-US" sz="1400" dirty="0">
              <a:latin typeface="Comic Sans MS" pitchFamily="66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88913"/>
            <a:ext cx="8027987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52513"/>
            <a:ext cx="8458200" cy="5184799"/>
          </a:xfrm>
        </p:spPr>
        <p:txBody>
          <a:bodyPr/>
          <a:lstStyle>
            <a:lvl3pPr>
              <a:defRPr/>
            </a:lvl3pPr>
            <a:lvl4pPr>
              <a:buClr>
                <a:schemeClr val="tx2"/>
              </a:buClr>
              <a:buFont typeface="Wingdings" pitchFamily="2" charset="2"/>
              <a:buChar char="§"/>
              <a:defRPr/>
            </a:lvl4pPr>
            <a:lvl5pPr>
              <a:buClr>
                <a:schemeClr val="tx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3414" y="1828801"/>
            <a:ext cx="3862387" cy="2602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3862388" cy="2602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-8368"/>
            <a:ext cx="9144000" cy="836613"/>
          </a:xfrm>
          <a:prstGeom prst="rect">
            <a:avLst/>
          </a:prstGeom>
          <a:solidFill>
            <a:srgbClr val="DFFD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2050" name="Freeform 2"/>
          <p:cNvSpPr>
            <a:spLocks/>
          </p:cNvSpPr>
          <p:nvPr/>
        </p:nvSpPr>
        <p:spPr bwMode="auto">
          <a:xfrm>
            <a:off x="0" y="6453336"/>
            <a:ext cx="9144000" cy="4046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1" y="0"/>
              </a:cxn>
              <a:cxn ang="0">
                <a:pos x="5761" y="453"/>
              </a:cxn>
              <a:cxn ang="0">
                <a:pos x="0" y="453"/>
              </a:cxn>
              <a:cxn ang="0">
                <a:pos x="0" y="0"/>
              </a:cxn>
            </a:cxnLst>
            <a:rect l="0" t="0" r="r" b="b"/>
            <a:pathLst>
              <a:path w="5761" h="453">
                <a:moveTo>
                  <a:pt x="0" y="0"/>
                </a:moveTo>
                <a:lnTo>
                  <a:pt x="5761" y="0"/>
                </a:lnTo>
                <a:lnTo>
                  <a:pt x="5761" y="453"/>
                </a:lnTo>
                <a:lnTo>
                  <a:pt x="0" y="453"/>
                </a:lnTo>
                <a:lnTo>
                  <a:pt x="0" y="0"/>
                </a:lnTo>
                <a:close/>
              </a:path>
            </a:pathLst>
          </a:custGeom>
          <a:solidFill>
            <a:srgbClr val="DFFDEB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8027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399" tIns="42200" rIns="84399" bIns="42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Tit</a:t>
            </a:r>
            <a:r>
              <a:rPr lang="en-US" altLang="en-US" dirty="0"/>
              <a:t>el</a:t>
            </a:r>
            <a:endParaRPr lang="de-DE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7877175" cy="518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399" tIns="42200" rIns="84399" bIns="42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Hier klicken, um Master-Textformat zu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0" y="6453336"/>
            <a:ext cx="9144000" cy="0"/>
          </a:xfrm>
          <a:prstGeom prst="line">
            <a:avLst/>
          </a:prstGeom>
          <a:noFill/>
          <a:ln w="31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3261353" y="6525344"/>
            <a:ext cx="20361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0000CC"/>
              </a:buClr>
              <a:defRPr/>
            </a:pPr>
            <a:r>
              <a:rPr lang="de-DE" sz="1100" dirty="0">
                <a:latin typeface="Comic Sans MS" pitchFamily="66" charset="0"/>
                <a:cs typeface="+mn-cs"/>
              </a:rPr>
              <a:t>safdar@uetpeshawar.edu.pk</a:t>
            </a:r>
          </a:p>
        </p:txBody>
      </p:sp>
      <p:pic>
        <p:nvPicPr>
          <p:cNvPr id="19" name="Picture 18" descr="UET_logo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08" y="61580"/>
            <a:ext cx="755576" cy="707688"/>
          </a:xfrm>
          <a:prstGeom prst="rect">
            <a:avLst/>
          </a:prstGeom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D644817E-DD6E-4F35-B168-E078B01651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6" y="6121712"/>
            <a:ext cx="792088" cy="69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/>
  <p:hf hdr="0" ftr="0" dt="0"/>
  <p:txStyles>
    <p:titleStyle>
      <a:lvl1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rgbClr val="008000"/>
          </a:solidFill>
          <a:latin typeface="Comic Sans MS" pitchFamily="66" charset="0"/>
          <a:ea typeface="+mj-ea"/>
          <a:cs typeface="+mj-cs"/>
        </a:defRPr>
      </a:lvl1pPr>
      <a:lvl2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9144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3716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8288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315913" indent="-315913" algn="l" defTabSz="844550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95000"/>
        <a:buFont typeface="Wingdings" pitchFamily="2" charset="2"/>
        <a:buChar char="Ø"/>
        <a:defRPr sz="2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685800" indent="-263525" algn="l" defTabSz="844550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q"/>
        <a:defRPr>
          <a:solidFill>
            <a:schemeClr val="tx1"/>
          </a:solidFill>
          <a:latin typeface="Comic Sans MS" pitchFamily="66" charset="0"/>
        </a:defRPr>
      </a:lvl2pPr>
      <a:lvl3pPr marL="1055688" indent="-211138" algn="l" defTabSz="844550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Courier New" pitchFamily="49" charset="0"/>
        <a:buChar char="o"/>
        <a:defRPr sz="1500">
          <a:solidFill>
            <a:schemeClr val="tx1"/>
          </a:solidFill>
          <a:latin typeface="Comic Sans MS" pitchFamily="66" charset="0"/>
        </a:defRPr>
      </a:lvl3pPr>
      <a:lvl4pPr marL="1476375" indent="-211138" algn="l" defTabSz="84455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M"/>
        <a:defRPr sz="1500">
          <a:solidFill>
            <a:schemeClr val="tx1"/>
          </a:solidFill>
          <a:latin typeface="+mn-lt"/>
        </a:defRPr>
      </a:lvl4pPr>
      <a:lvl5pPr marL="1898650" indent="-211138" algn="l" defTabSz="84455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23558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8130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32702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37274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Inhaltsplatzhalter 1"/>
          <p:cNvSpPr>
            <a:spLocks noGrp="1"/>
          </p:cNvSpPr>
          <p:nvPr>
            <p:ph sz="quarter" idx="10"/>
          </p:nvPr>
        </p:nvSpPr>
        <p:spPr>
          <a:xfrm>
            <a:off x="1908572" y="3802161"/>
            <a:ext cx="6119812" cy="1643063"/>
          </a:xfrm>
        </p:spPr>
        <p:txBody>
          <a:bodyPr/>
          <a:lstStyle/>
          <a:p>
            <a:pPr eaLnBrk="1" hangingPunct="1"/>
            <a:r>
              <a:rPr lang="en-US" noProof="0" dirty="0"/>
              <a:t>Dr. Safdar Nawaz Khan Marwat</a:t>
            </a:r>
          </a:p>
          <a:p>
            <a:pPr eaLnBrk="1" hangingPunct="1"/>
            <a:r>
              <a:rPr lang="en-US" noProof="0" dirty="0"/>
              <a:t>DCSE, UET Peshawar</a:t>
            </a:r>
          </a:p>
          <a:p>
            <a:pPr eaLnBrk="1" hangingPunct="1"/>
            <a:endParaRPr lang="en-US" noProof="0" dirty="0"/>
          </a:p>
          <a:p>
            <a:pPr eaLnBrk="1" hangingPunct="1"/>
            <a:r>
              <a:rPr lang="en-GB" noProof="0" dirty="0"/>
              <a:t>Lecture 9</a:t>
            </a:r>
            <a:endParaRPr lang="en-US" noProof="0" dirty="0"/>
          </a:p>
        </p:txBody>
      </p:sp>
      <p:sp>
        <p:nvSpPr>
          <p:cNvPr id="16386" name="Titel 2"/>
          <p:cNvSpPr>
            <a:spLocks noGrp="1"/>
          </p:cNvSpPr>
          <p:nvPr>
            <p:ph type="title"/>
          </p:nvPr>
        </p:nvSpPr>
        <p:spPr>
          <a:xfrm>
            <a:off x="1881188" y="1928813"/>
            <a:ext cx="6651252" cy="1071562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Fundamentals</a:t>
            </a:r>
            <a:endParaRPr lang="en-US" noProof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Registers</a:t>
            </a:r>
          </a:p>
          <a:p>
            <a:pPr lvl="1" eaLnBrk="1" hangingPunct="1"/>
            <a:r>
              <a:rPr lang="en-US" altLang="en-US" dirty="0"/>
              <a:t>Number of bits processor can handle</a:t>
            </a:r>
          </a:p>
          <a:p>
            <a:pPr lvl="2" eaLnBrk="1" hangingPunct="1"/>
            <a:r>
              <a:rPr lang="en-US" altLang="en-US" dirty="0"/>
              <a:t>Word size</a:t>
            </a:r>
          </a:p>
          <a:p>
            <a:pPr lvl="2" eaLnBrk="1" hangingPunct="1"/>
            <a:r>
              <a:rPr lang="en-US" altLang="en-US" dirty="0"/>
              <a:t>Indicates amount of data computer can work on at a time</a:t>
            </a:r>
          </a:p>
          <a:p>
            <a:pPr lvl="1" eaLnBrk="1" hangingPunct="1"/>
            <a:r>
              <a:rPr lang="en-US" altLang="en-US" dirty="0"/>
              <a:t>Larger indicates more powerful computer</a:t>
            </a:r>
          </a:p>
          <a:p>
            <a:pPr lvl="1" eaLnBrk="1" hangingPunct="1"/>
            <a:r>
              <a:rPr lang="en-US" altLang="en-US" dirty="0"/>
              <a:t>Increase by purchasing new CPU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Virtual RAM</a:t>
            </a:r>
          </a:p>
          <a:p>
            <a:pPr lvl="1" eaLnBrk="1" hangingPunct="1"/>
            <a:r>
              <a:rPr lang="en-US" altLang="en-US" dirty="0"/>
              <a:t>Computer is out of actual RAM</a:t>
            </a:r>
          </a:p>
          <a:p>
            <a:pPr lvl="1" eaLnBrk="1" hangingPunct="1"/>
            <a:r>
              <a:rPr lang="en-US" altLang="en-US" dirty="0"/>
              <a:t>Another drive used to emulate RAM</a:t>
            </a:r>
          </a:p>
          <a:p>
            <a:pPr lvl="1" eaLnBrk="1" hangingPunct="1"/>
            <a:r>
              <a:rPr lang="en-US" altLang="en-US" dirty="0"/>
              <a:t>Computer swaps data to this virtual RAM</a:t>
            </a:r>
          </a:p>
          <a:p>
            <a:pPr lvl="2" eaLnBrk="1" hangingPunct="1"/>
            <a:r>
              <a:rPr lang="en-US" altLang="en-US" dirty="0"/>
              <a:t>Least recently used data is moved</a:t>
            </a:r>
          </a:p>
          <a:p>
            <a:endParaRPr lang="en-GB" dirty="0"/>
          </a:p>
        </p:txBody>
      </p:sp>
      <p:pic>
        <p:nvPicPr>
          <p:cNvPr id="13314" name="Picture 2" descr="Image result for virtual 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196752"/>
            <a:ext cx="3024336" cy="47809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https://en.wikipedia.org/wiki/Virtual_memory</a:t>
            </a:r>
            <a:endParaRPr lang="en-GB" sz="11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028" descr="fact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6962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computer’s internal clock</a:t>
            </a:r>
          </a:p>
          <a:p>
            <a:pPr lvl="1" eaLnBrk="1" hangingPunct="1"/>
            <a:r>
              <a:rPr lang="en-US" altLang="en-US" dirty="0"/>
              <a:t>Quartz crystal</a:t>
            </a:r>
          </a:p>
          <a:p>
            <a:pPr lvl="2" eaLnBrk="1" hangingPunct="1"/>
            <a:r>
              <a:rPr lang="en-US" altLang="en-US" dirty="0"/>
              <a:t>Molecule vibrate at a fixed rate when electricity provided</a:t>
            </a:r>
          </a:p>
          <a:p>
            <a:pPr lvl="2" eaLnBrk="1" hangingPunct="1"/>
            <a:r>
              <a:rPr lang="en-US" altLang="en-US" dirty="0"/>
              <a:t>Frequency determined by thickness of crystal</a:t>
            </a:r>
          </a:p>
          <a:p>
            <a:pPr lvl="1" eaLnBrk="1" hangingPunct="1"/>
            <a:r>
              <a:rPr lang="en-US" altLang="en-US" dirty="0"/>
              <a:t>Every tick causes a cycle</a:t>
            </a:r>
          </a:p>
          <a:p>
            <a:pPr lvl="2" eaLnBrk="1" hangingPunct="1"/>
            <a:r>
              <a:rPr lang="en-US" altLang="en-US" dirty="0"/>
              <a:t>Time for turning transistor off and back on again</a:t>
            </a:r>
          </a:p>
          <a:p>
            <a:pPr lvl="1" eaLnBrk="1" hangingPunct="1"/>
            <a:r>
              <a:rPr lang="en-US" altLang="en-US" dirty="0"/>
              <a:t>Speeds measured in Hertz (Hz)</a:t>
            </a:r>
          </a:p>
          <a:p>
            <a:pPr lvl="2" eaLnBrk="1" hangingPunct="1"/>
            <a:r>
              <a:rPr lang="en-US" altLang="en-US" dirty="0"/>
              <a:t>Modern machines use Giga Hertz (GHz)</a:t>
            </a:r>
          </a:p>
          <a:p>
            <a:pPr lvl="1" eaLnBrk="1" hangingPunct="1"/>
            <a:r>
              <a:rPr lang="en-US" altLang="en-US" dirty="0"/>
              <a:t>Each instruction require a given number of clock cycles</a:t>
            </a:r>
          </a:p>
          <a:p>
            <a:pPr eaLnBrk="1" hangingPunct="1"/>
            <a:endParaRPr lang="en-US" altLang="en-US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bus</a:t>
            </a:r>
          </a:p>
          <a:p>
            <a:pPr lvl="1" eaLnBrk="1" hangingPunct="1"/>
            <a:r>
              <a:rPr lang="en-US" altLang="en-US" dirty="0"/>
              <a:t>Electronic pathway between components</a:t>
            </a:r>
          </a:p>
          <a:p>
            <a:pPr lvl="1" eaLnBrk="1" hangingPunct="1"/>
            <a:r>
              <a:rPr lang="en-US" altLang="en-US" dirty="0"/>
              <a:t>Expansion bus connects to peripherals</a:t>
            </a:r>
          </a:p>
          <a:p>
            <a:pPr lvl="1" eaLnBrk="1" hangingPunct="1"/>
            <a:r>
              <a:rPr lang="en-US" altLang="en-US" dirty="0"/>
              <a:t>System bus connects CPU and RAM</a:t>
            </a:r>
          </a:p>
          <a:p>
            <a:pPr lvl="2" eaLnBrk="1" hangingPunct="1"/>
            <a:r>
              <a:rPr lang="en-US" altLang="en-US" dirty="0"/>
              <a:t>Data bus</a:t>
            </a:r>
          </a:p>
          <a:p>
            <a:pPr lvl="2" eaLnBrk="1" hangingPunct="1"/>
            <a:r>
              <a:rPr lang="en-US" altLang="en-US" dirty="0"/>
              <a:t>Address bus</a:t>
            </a:r>
          </a:p>
          <a:p>
            <a:pPr lvl="1" eaLnBrk="1" hangingPunct="1"/>
            <a:r>
              <a:rPr lang="en-US" altLang="en-US" dirty="0"/>
              <a:t>Bus width is measured in bits</a:t>
            </a:r>
          </a:p>
          <a:p>
            <a:pPr lvl="1" eaLnBrk="1" hangingPunct="1"/>
            <a:r>
              <a:rPr lang="en-US" altLang="en-US" dirty="0"/>
              <a:t>Speed is tied to the clock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bus operation and sizes</a:t>
            </a:r>
          </a:p>
          <a:p>
            <a:pPr lvl="1"/>
            <a:r>
              <a:rPr lang="en-US" dirty="0"/>
              <a:t>Data bus connects CPU, memory and hardware</a:t>
            </a:r>
          </a:p>
          <a:p>
            <a:pPr lvl="1"/>
            <a:r>
              <a:rPr lang="en-US" dirty="0"/>
              <a:t>Address bus connect only CPU and memory</a:t>
            </a:r>
          </a:p>
          <a:p>
            <a:pPr lvl="2"/>
            <a:r>
              <a:rPr lang="en-US" dirty="0"/>
              <a:t>Carries memory addresses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5400" y="2207096"/>
            <a:ext cx="2362200" cy="38862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81013" y="2564904"/>
            <a:ext cx="4090987" cy="3073896"/>
            <a:chOff x="481013" y="2564904"/>
            <a:chExt cx="4090987" cy="307389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81013" y="2667000"/>
              <a:ext cx="3986212" cy="29718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 bwMode="auto">
            <a:xfrm>
              <a:off x="3419872" y="2564904"/>
              <a:ext cx="1152128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96336" y="1124744"/>
            <a:ext cx="1342877" cy="4867597"/>
            <a:chOff x="7596336" y="1124744"/>
            <a:chExt cx="1342877" cy="486759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96200" y="1124744"/>
              <a:ext cx="1243013" cy="396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6336" y="5373216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Bus standards</a:t>
            </a:r>
          </a:p>
          <a:p>
            <a:pPr lvl="1" eaLnBrk="1" hangingPunct="1"/>
            <a:r>
              <a:rPr lang="en-US" altLang="en-US" dirty="0"/>
              <a:t>Industry Standard Architecture (ISA)</a:t>
            </a:r>
          </a:p>
          <a:p>
            <a:pPr lvl="1" eaLnBrk="1" hangingPunct="1"/>
            <a:r>
              <a:rPr lang="en-US" altLang="en-US" dirty="0"/>
              <a:t>Local bus</a:t>
            </a:r>
          </a:p>
          <a:p>
            <a:pPr lvl="1" eaLnBrk="1" hangingPunct="1"/>
            <a:r>
              <a:rPr lang="en-US" altLang="en-US" dirty="0"/>
              <a:t>Peripheral component interconnect (PCI)</a:t>
            </a:r>
          </a:p>
          <a:p>
            <a:pPr lvl="1" eaLnBrk="1" hangingPunct="1"/>
            <a:r>
              <a:rPr lang="en-US" altLang="en-US" dirty="0"/>
              <a:t>Accelerated graphics port (AGP)</a:t>
            </a:r>
          </a:p>
          <a:p>
            <a:pPr lvl="1" eaLnBrk="1" hangingPunct="1"/>
            <a:r>
              <a:rPr lang="en-US" altLang="en-US" dirty="0"/>
              <a:t>Universal serial bus (USB)</a:t>
            </a:r>
          </a:p>
          <a:p>
            <a:pPr lvl="1" eaLnBrk="1" hangingPunct="1"/>
            <a:r>
              <a:rPr lang="en-US" altLang="en-US" dirty="0"/>
              <a:t>IEEE 1394 (FireWire)</a:t>
            </a:r>
          </a:p>
          <a:p>
            <a:pPr lvl="1" eaLnBrk="1" hangingPunct="1"/>
            <a:r>
              <a:rPr lang="en-US" altLang="en-US" dirty="0"/>
              <a:t>PC Card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Industry Standard Architecture (ISA) bus</a:t>
            </a:r>
          </a:p>
          <a:p>
            <a:pPr lvl="1"/>
            <a:r>
              <a:rPr lang="en-US" dirty="0"/>
              <a:t>16-bit data bus</a:t>
            </a:r>
          </a:p>
          <a:p>
            <a:pPr lvl="1"/>
            <a:r>
              <a:rPr lang="en-US" dirty="0"/>
              <a:t>Widely used in 80’s</a:t>
            </a:r>
          </a:p>
          <a:p>
            <a:pPr lvl="1"/>
            <a:r>
              <a:rPr lang="en-US" dirty="0"/>
              <a:t>Later on used for attaching slow devices</a:t>
            </a:r>
          </a:p>
          <a:p>
            <a:pPr lvl="2"/>
            <a:r>
              <a:rPr lang="en-US" dirty="0"/>
              <a:t>Modems</a:t>
            </a:r>
          </a:p>
          <a:p>
            <a:pPr lvl="2"/>
            <a:r>
              <a:rPr lang="en-US" dirty="0"/>
              <a:t>Input devices</a:t>
            </a:r>
          </a:p>
          <a:p>
            <a:pPr lvl="2"/>
            <a:r>
              <a:rPr lang="en-US" dirty="0"/>
              <a:t>Etc.</a:t>
            </a:r>
          </a:p>
          <a:p>
            <a:r>
              <a:rPr lang="en-US" dirty="0"/>
              <a:t>Local bus</a:t>
            </a:r>
          </a:p>
          <a:p>
            <a:pPr lvl="1"/>
            <a:r>
              <a:rPr lang="en-US" dirty="0"/>
              <a:t>Used to attach fast devices</a:t>
            </a:r>
          </a:p>
          <a:p>
            <a:pPr lvl="1"/>
            <a:r>
              <a:rPr lang="en-US" dirty="0"/>
              <a:t>Runs between components on motherboard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Peripheral control interface (PCI) bus</a:t>
            </a:r>
          </a:p>
          <a:p>
            <a:pPr lvl="1" eaLnBrk="1" hangingPunct="1"/>
            <a:r>
              <a:rPr lang="en-US" altLang="en-US" dirty="0"/>
              <a:t>Connects video and sound cards to motherboard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</a:rPr>
              <a:t>Card can not access system memory directly</a:t>
            </a:r>
          </a:p>
          <a:p>
            <a:pPr lvl="2" eaLnBrk="1" hangingPunct="1"/>
            <a:r>
              <a:rPr lang="en-US" altLang="en-US" dirty="0"/>
              <a:t>Card can only access its own memory</a:t>
            </a:r>
          </a:p>
          <a:p>
            <a:pPr lvl="1" eaLnBrk="1" hangingPunct="1"/>
            <a:r>
              <a:rPr lang="en-US" altLang="en-US" dirty="0"/>
              <a:t>Found in most modern computers</a:t>
            </a:r>
          </a:p>
          <a:p>
            <a:pPr eaLnBrk="1" hangingPunct="1"/>
            <a:r>
              <a:rPr lang="en-US" altLang="en-US" dirty="0"/>
              <a:t>Accelerated Graphics Port (AGP) bus</a:t>
            </a:r>
          </a:p>
          <a:p>
            <a:pPr lvl="1" eaLnBrk="1" hangingPunct="1"/>
            <a:r>
              <a:rPr lang="en-US" altLang="en-US" dirty="0"/>
              <a:t>Connects modern video cards to motherboard</a:t>
            </a:r>
          </a:p>
          <a:p>
            <a:pPr lvl="2" eaLnBrk="1" hangingPunct="1"/>
            <a:r>
              <a:rPr lang="en-US" altLang="en-US" dirty="0">
                <a:solidFill>
                  <a:srgbClr val="00B050"/>
                </a:solidFill>
              </a:rPr>
              <a:t>Allows video card to access system memory directly</a:t>
            </a:r>
          </a:p>
          <a:p>
            <a:pPr lvl="1" eaLnBrk="1" hangingPunct="1"/>
            <a:r>
              <a:rPr lang="en-US" altLang="en-US" dirty="0"/>
              <a:t>Extremely fast bus</a:t>
            </a:r>
          </a:p>
          <a:p>
            <a:pPr lvl="2" eaLnBrk="1" hangingPunct="1"/>
            <a:r>
              <a:rPr lang="en-US" altLang="en-US" dirty="0"/>
              <a:t>3-D support</a:t>
            </a:r>
          </a:p>
          <a:p>
            <a:pPr eaLnBrk="1" hangingPunct="1"/>
            <a:r>
              <a:rPr lang="en-US" altLang="en-US" dirty="0"/>
              <a:t>Universal Serial Bus (USB)</a:t>
            </a:r>
          </a:p>
          <a:p>
            <a:pPr lvl="1" eaLnBrk="1" hangingPunct="1"/>
            <a:r>
              <a:rPr lang="en-US" altLang="en-US" dirty="0"/>
              <a:t>Connects external devices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Hot swappable</a:t>
            </a:r>
          </a:p>
          <a:p>
            <a:pPr lvl="1" eaLnBrk="1" hangingPunct="1"/>
            <a:r>
              <a:rPr lang="en-US" altLang="en-US" dirty="0"/>
              <a:t>Allows up to 127 devices</a:t>
            </a:r>
          </a:p>
          <a:p>
            <a:pPr lvl="2" eaLnBrk="1" hangingPunct="1"/>
            <a:r>
              <a:rPr lang="en-US" altLang="en-US" dirty="0"/>
              <a:t>Hub layout or daisy chain</a:t>
            </a:r>
          </a:p>
          <a:p>
            <a:pPr lvl="1" eaLnBrk="1" hangingPunct="1"/>
            <a:r>
              <a:rPr lang="en-US" altLang="en-US" dirty="0"/>
              <a:t>For cameras, printers and scanners</a:t>
            </a:r>
          </a:p>
          <a:p>
            <a:pPr eaLnBrk="1" hangingPunct="1"/>
            <a:endParaRPr lang="en-US" altLang="en-US" b="1" dirty="0"/>
          </a:p>
        </p:txBody>
      </p:sp>
      <p:pic>
        <p:nvPicPr>
          <p:cNvPr id="15364" name="Picture 4" descr="Image result for usb daisy ch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149080"/>
            <a:ext cx="2922095" cy="16573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https://www.reddit.com/r/raspberry_pi/comments/4upogl/question_daisychaining_of_usb_for_up_to_10</a:t>
            </a:r>
            <a:endParaRPr lang="en-GB" sz="11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1394 (FireWire) bus</a:t>
            </a:r>
          </a:p>
          <a:p>
            <a:pPr lvl="1" eaLnBrk="1" hangingPunct="1"/>
            <a:r>
              <a:rPr lang="en-US" altLang="en-US" dirty="0"/>
              <a:t>Connects cameras on Macintosh and IBM</a:t>
            </a:r>
          </a:p>
          <a:p>
            <a:pPr eaLnBrk="1" hangingPunct="1"/>
            <a:r>
              <a:rPr lang="en-US" altLang="en-US" dirty="0"/>
              <a:t>PC Card bus</a:t>
            </a:r>
          </a:p>
          <a:p>
            <a:pPr lvl="1" eaLnBrk="1" hangingPunct="1"/>
            <a:r>
              <a:rPr lang="en-US" altLang="en-US" dirty="0"/>
              <a:t>Used on laptops</a:t>
            </a:r>
          </a:p>
          <a:p>
            <a:pPr lvl="1" eaLnBrk="1" hangingPunct="1"/>
            <a:r>
              <a:rPr lang="en-US" altLang="en-US" dirty="0"/>
              <a:t>Hot swappable</a:t>
            </a:r>
          </a:p>
          <a:p>
            <a:pPr lvl="1" eaLnBrk="1" hangingPunct="1"/>
            <a:r>
              <a:rPr lang="en-US" altLang="en-US" dirty="0"/>
              <a:t>Devices are the size of a credit card</a:t>
            </a:r>
          </a:p>
          <a:p>
            <a:pPr lvl="1" eaLnBrk="1" hangingPunct="1"/>
            <a:r>
              <a:rPr lang="en-US" altLang="en-US" dirty="0"/>
              <a:t>Expansion of memory</a:t>
            </a:r>
          </a:p>
        </p:txBody>
      </p:sp>
      <p:pic>
        <p:nvPicPr>
          <p:cNvPr id="4" name="Picture 5" descr="pcc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42291"/>
            <a:ext cx="2645296" cy="200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933056"/>
            <a:ext cx="4267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Stores open programs and data</a:t>
            </a:r>
          </a:p>
          <a:p>
            <a:pPr eaLnBrk="1" hangingPunct="1"/>
            <a:r>
              <a:rPr lang="en-US" altLang="en-US" dirty="0"/>
              <a:t>Small chips on the motherboard</a:t>
            </a:r>
          </a:p>
          <a:p>
            <a:pPr eaLnBrk="1" hangingPunct="1"/>
            <a:r>
              <a:rPr lang="en-US" altLang="en-US" dirty="0"/>
              <a:t>More memory makes a computer faster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microprocessors process data in short time</a:t>
            </a:r>
          </a:p>
          <a:p>
            <a:pPr lvl="1"/>
            <a:r>
              <a:rPr lang="en-US" dirty="0"/>
              <a:t>However, quick access to data required</a:t>
            </a:r>
          </a:p>
          <a:p>
            <a:r>
              <a:rPr lang="en-US" dirty="0"/>
              <a:t>If data not available, processor has to wait </a:t>
            </a:r>
          </a:p>
          <a:p>
            <a:pPr lvl="1"/>
            <a:r>
              <a:rPr lang="en-US" dirty="0"/>
              <a:t>Results in reduced performance</a:t>
            </a:r>
          </a:p>
          <a:p>
            <a:r>
              <a:rPr lang="en-US" dirty="0"/>
              <a:t>Current processors process instruction in nanoseconds (ns)</a:t>
            </a:r>
          </a:p>
          <a:p>
            <a:r>
              <a:rPr lang="en-US" dirty="0"/>
              <a:t>Time for fetching data from main memory is about 100 ns</a:t>
            </a:r>
          </a:p>
          <a:p>
            <a:endParaRPr lang="en-US" dirty="0"/>
          </a:p>
          <a:p>
            <a:r>
              <a:rPr lang="en-US" dirty="0"/>
              <a:t>Solution???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2513"/>
            <a:ext cx="8458200" cy="273652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Make main memory faster</a:t>
            </a:r>
          </a:p>
          <a:p>
            <a:pPr lvl="1"/>
            <a:r>
              <a:rPr lang="en-US" sz="2000" dirty="0"/>
              <a:t>1 ns memory extremely expensive</a:t>
            </a:r>
          </a:p>
          <a:p>
            <a:pPr lvl="1"/>
            <a:r>
              <a:rPr lang="en-US" sz="2000" dirty="0"/>
              <a:t>100 ns memory widely used</a:t>
            </a:r>
          </a:p>
          <a:p>
            <a:r>
              <a:rPr lang="en-US" sz="2400" dirty="0"/>
              <a:t>Add cache memory right next to microprocessor</a:t>
            </a:r>
          </a:p>
          <a:p>
            <a:pPr lvl="1"/>
            <a:r>
              <a:rPr lang="en-US" sz="2000" dirty="0"/>
              <a:t>Placed on the same chip</a:t>
            </a:r>
          </a:p>
          <a:p>
            <a:pPr lvl="1"/>
            <a:r>
              <a:rPr lang="en-US" sz="2000" dirty="0"/>
              <a:t>Frequently used data and instructions resides in cache</a:t>
            </a:r>
          </a:p>
          <a:p>
            <a:pPr lvl="1"/>
            <a:r>
              <a:rPr lang="en-US" sz="2000" dirty="0"/>
              <a:t>Also RAM type</a:t>
            </a:r>
          </a:p>
          <a:p>
            <a:pPr lvl="1"/>
            <a:r>
              <a:rPr lang="en-US" sz="2000" dirty="0"/>
              <a:t>Improves overall performance</a:t>
            </a:r>
          </a:p>
          <a:p>
            <a:pPr lvl="2"/>
            <a:r>
              <a:rPr lang="en-US" sz="1700" dirty="0"/>
              <a:t>Fast access to frequently-used data and instructions</a:t>
            </a:r>
            <a:endParaRPr lang="en-GB" dirty="0"/>
          </a:p>
        </p:txBody>
      </p:sp>
      <p:pic>
        <p:nvPicPr>
          <p:cNvPr id="2050" name="Picture 2" descr="http://www.pantherproducts.co.uk/Articles/CPU/CPU%20Cache%20Syst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252" y="3717032"/>
            <a:ext cx="3314700" cy="26193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http://www.pantherproducts.co.uk/index.php?pageid=cpucache</a:t>
            </a:r>
            <a:endParaRPr lang="en-GB" sz="11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Affecting Speed (cont.)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memory</a:t>
            </a:r>
          </a:p>
          <a:p>
            <a:pPr lvl="1" eaLnBrk="1" hangingPunct="1"/>
            <a:r>
              <a:rPr lang="en-US" altLang="en-US" dirty="0"/>
              <a:t>Very fast memory</a:t>
            </a:r>
          </a:p>
          <a:p>
            <a:pPr lvl="1" eaLnBrk="1" hangingPunct="1"/>
            <a:r>
              <a:rPr lang="en-US" altLang="en-US" dirty="0"/>
              <a:t>Holds common or recently used data</a:t>
            </a:r>
          </a:p>
          <a:p>
            <a:pPr lvl="1" eaLnBrk="1" hangingPunct="1"/>
            <a:r>
              <a:rPr lang="en-US" altLang="en-US" dirty="0"/>
              <a:t>Speeds up computer processing</a:t>
            </a:r>
          </a:p>
          <a:p>
            <a:pPr lvl="2" eaLnBrk="1" hangingPunct="1"/>
            <a:r>
              <a:rPr lang="en-US" altLang="en-US" dirty="0"/>
              <a:t>Moving data between CPU and RAM takes time as RAM is slow</a:t>
            </a:r>
          </a:p>
          <a:p>
            <a:pPr lvl="2" eaLnBrk="1" hangingPunct="1"/>
            <a:r>
              <a:rPr lang="en-US" altLang="en-US" dirty="0"/>
              <a:t>CPU checks if data is in cache</a:t>
            </a:r>
          </a:p>
          <a:p>
            <a:pPr lvl="1" eaLnBrk="1" hangingPunct="1"/>
            <a:r>
              <a:rPr lang="en-US" altLang="en-US" dirty="0"/>
              <a:t>Most computers have several caches</a:t>
            </a:r>
          </a:p>
          <a:p>
            <a:pPr lvl="2" eaLnBrk="1" hangingPunct="1"/>
            <a:r>
              <a:rPr lang="en-US" altLang="en-US" dirty="0"/>
              <a:t>L1 holds recently used data</a:t>
            </a:r>
          </a:p>
          <a:p>
            <a:pPr lvl="2" eaLnBrk="1" hangingPunct="1"/>
            <a:r>
              <a:rPr lang="en-US" altLang="en-US" dirty="0"/>
              <a:t>L2 holds potential upcoming instructions</a:t>
            </a:r>
          </a:p>
          <a:p>
            <a:pPr lvl="2" eaLnBrk="1" hangingPunct="1"/>
            <a:r>
              <a:rPr lang="en-US" altLang="en-US" dirty="0"/>
              <a:t>L3 holds possible upcoming instructions</a:t>
            </a:r>
          </a:p>
          <a:p>
            <a:pPr lvl="1" eaLnBrk="1" hangingPunct="1"/>
            <a:endParaRPr lang="en-US" altLang="en-US" dirty="0"/>
          </a:p>
          <a:p>
            <a:endParaRPr lang="en-GB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221" y="4423370"/>
            <a:ext cx="5553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Non-volatile memory</a:t>
            </a:r>
          </a:p>
          <a:p>
            <a:pPr lvl="1" eaLnBrk="1" hangingPunct="1"/>
            <a:r>
              <a:rPr lang="en-US" altLang="en-US" dirty="0"/>
              <a:t>Holds data when power is off</a:t>
            </a:r>
          </a:p>
          <a:p>
            <a:pPr lvl="2" eaLnBrk="1" hangingPunct="1"/>
            <a:r>
              <a:rPr lang="en-US" altLang="en-US" dirty="0"/>
              <a:t>Read Only Memory (ROM)</a:t>
            </a:r>
          </a:p>
          <a:p>
            <a:pPr lvl="1" eaLnBrk="1" hangingPunct="1"/>
            <a:r>
              <a:rPr lang="en-US" altLang="en-US" dirty="0"/>
              <a:t>Basic Input Output System (BIOS)</a:t>
            </a:r>
          </a:p>
          <a:p>
            <a:pPr lvl="2" eaLnBrk="1" hangingPunct="1"/>
            <a:r>
              <a:rPr lang="en-US" altLang="en-US" dirty="0"/>
              <a:t>Start-up instructions for turning on the system</a:t>
            </a:r>
          </a:p>
          <a:p>
            <a:pPr lvl="2" eaLnBrk="1" hangingPunct="1"/>
            <a:r>
              <a:rPr lang="en-US" altLang="en-US" dirty="0"/>
              <a:t>Boot-up information</a:t>
            </a:r>
          </a:p>
          <a:p>
            <a:pPr lvl="1" eaLnBrk="1" hangingPunct="1"/>
            <a:r>
              <a:rPr lang="en-US" altLang="en-US" dirty="0"/>
              <a:t>Power On Self Test (POST)</a:t>
            </a:r>
          </a:p>
          <a:p>
            <a:pPr lvl="2" eaLnBrk="1" hangingPunct="1"/>
            <a:r>
              <a:rPr lang="en-US" altLang="en-US" dirty="0"/>
              <a:t>Ensuring that system functioning properly</a:t>
            </a:r>
          </a:p>
          <a:p>
            <a:pPr lvl="2" eaLnBrk="1" hangingPunct="1"/>
            <a:r>
              <a:rPr lang="en-US" altLang="en-US" dirty="0"/>
              <a:t>Ensure presence of necessary hardware</a:t>
            </a:r>
          </a:p>
          <a:p>
            <a:pPr eaLnBrk="1" hangingPunct="1"/>
            <a:r>
              <a:rPr lang="en-US" altLang="en-US" dirty="0"/>
              <a:t>Flash memory</a:t>
            </a:r>
          </a:p>
          <a:p>
            <a:pPr lvl="1" eaLnBrk="1" hangingPunct="1"/>
            <a:r>
              <a:rPr lang="en-US" altLang="en-US" dirty="0"/>
              <a:t>Data is stored using physical switches</a:t>
            </a:r>
          </a:p>
          <a:p>
            <a:pPr lvl="1" eaLnBrk="1" hangingPunct="1"/>
            <a:r>
              <a:rPr lang="en-US" altLang="en-US" dirty="0"/>
              <a:t>Special form of nonvolatile memory</a:t>
            </a:r>
          </a:p>
          <a:p>
            <a:pPr lvl="1" eaLnBrk="1" hangingPunct="1"/>
            <a:r>
              <a:rPr lang="en-US" altLang="en-US" dirty="0"/>
              <a:t>Camera cards, USB key chains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653136"/>
            <a:ext cx="3067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Volatile memory</a:t>
            </a:r>
          </a:p>
          <a:p>
            <a:pPr lvl="1" eaLnBrk="1" hangingPunct="1"/>
            <a:r>
              <a:rPr lang="en-US" altLang="en-US" dirty="0"/>
              <a:t>Requires power to hold data</a:t>
            </a:r>
          </a:p>
          <a:p>
            <a:pPr lvl="2" eaLnBrk="1" hangingPunct="1"/>
            <a:r>
              <a:rPr lang="en-US" altLang="en-US" dirty="0"/>
              <a:t>Random Access Memory (RAM)</a:t>
            </a:r>
          </a:p>
          <a:p>
            <a:pPr lvl="1" eaLnBrk="1" hangingPunct="1"/>
            <a:r>
              <a:rPr lang="en-US" altLang="en-US" dirty="0"/>
              <a:t>Data in RAM has an address</a:t>
            </a:r>
          </a:p>
          <a:p>
            <a:pPr lvl="1" eaLnBrk="1" hangingPunct="1"/>
            <a:r>
              <a:rPr lang="en-US" altLang="en-US" dirty="0"/>
              <a:t>CPU reads data using the address</a:t>
            </a:r>
          </a:p>
          <a:p>
            <a:pPr lvl="1" eaLnBrk="1" hangingPunct="1"/>
            <a:r>
              <a:rPr lang="en-US" altLang="en-US" dirty="0"/>
              <a:t>CPU can read any address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4" name="Picture 4" descr="dim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45445"/>
            <a:ext cx="54864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SIMM</a:t>
            </a:r>
          </a:p>
          <a:p>
            <a:pPr lvl="1" eaLnBrk="1" hangingPunct="1"/>
            <a:r>
              <a:rPr lang="en-US" altLang="en-US" dirty="0"/>
              <a:t>Single in-line memory module</a:t>
            </a:r>
          </a:p>
          <a:p>
            <a:pPr lvl="1" eaLnBrk="1" hangingPunct="1"/>
            <a:r>
              <a:rPr lang="en-US" altLang="en-US" dirty="0"/>
              <a:t>Used from early 1980s to late 1990s</a:t>
            </a:r>
          </a:p>
          <a:p>
            <a:pPr eaLnBrk="1" hangingPunct="1"/>
            <a:r>
              <a:rPr lang="en-US" altLang="en-US" dirty="0"/>
              <a:t>DIMM</a:t>
            </a:r>
          </a:p>
          <a:p>
            <a:pPr lvl="1" eaLnBrk="1" hangingPunct="1"/>
            <a:r>
              <a:rPr lang="en-US" altLang="en-US" dirty="0"/>
              <a:t>Double in-line memory module</a:t>
            </a:r>
          </a:p>
          <a:p>
            <a:pPr eaLnBrk="1" hangingPunct="1"/>
            <a:r>
              <a:rPr lang="en-US" dirty="0"/>
              <a:t>SO-DIMM</a:t>
            </a:r>
          </a:p>
          <a:p>
            <a:pPr lvl="1" eaLnBrk="1" hangingPunct="1"/>
            <a:r>
              <a:rPr lang="en-US" dirty="0"/>
              <a:t>Small outline DIMM</a:t>
            </a:r>
          </a:p>
          <a:p>
            <a:pPr lvl="2" eaLnBrk="1" hangingPunct="1"/>
            <a:r>
              <a:rPr lang="en-US" dirty="0"/>
              <a:t>Have small size</a:t>
            </a:r>
          </a:p>
          <a:p>
            <a:pPr lvl="1" eaLnBrk="1" hangingPunct="1"/>
            <a:r>
              <a:rPr lang="en-US" dirty="0"/>
              <a:t>Designed for laptops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SIMM vs. DIMM</a:t>
            </a:r>
          </a:p>
          <a:p>
            <a:pPr lvl="1" eaLnBrk="1" hangingPunct="1"/>
            <a:r>
              <a:rPr lang="en-US" dirty="0"/>
              <a:t>DIMM has twice as many pins compared to SIMM</a:t>
            </a:r>
          </a:p>
          <a:p>
            <a:pPr lvl="2" eaLnBrk="1" hangingPunct="1"/>
            <a:r>
              <a:rPr lang="en-US" dirty="0"/>
              <a:t>Although the number looks similar</a:t>
            </a:r>
          </a:p>
          <a:p>
            <a:pPr lvl="1" eaLnBrk="1" hangingPunct="1"/>
            <a:r>
              <a:rPr lang="en-US" dirty="0"/>
              <a:t>Connectors on either side are connected to each other in SIMM</a:t>
            </a:r>
          </a:p>
          <a:p>
            <a:pPr lvl="2" eaLnBrk="1" hangingPunct="1"/>
            <a:r>
              <a:rPr lang="en-US" dirty="0"/>
              <a:t>Electrical contacts redundant on both sides of module</a:t>
            </a:r>
          </a:p>
          <a:p>
            <a:pPr lvl="1" eaLnBrk="1" hangingPunct="1"/>
            <a:r>
              <a:rPr lang="en-US" dirty="0"/>
              <a:t>SIMMs have 32-bit data path, while DIMMs have 64-bit data path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DRAM</a:t>
            </a:r>
          </a:p>
          <a:p>
            <a:pPr lvl="1" eaLnBrk="1" hangingPunct="1"/>
            <a:r>
              <a:rPr lang="en-US" altLang="en-US" dirty="0"/>
              <a:t>Dynamic RAM, often used as main memory</a:t>
            </a:r>
          </a:p>
          <a:p>
            <a:pPr lvl="1" eaLnBrk="1" hangingPunct="1"/>
            <a:r>
              <a:rPr lang="en-US" altLang="en-US" dirty="0"/>
              <a:t>Stores each bit of data in a capacitor</a:t>
            </a:r>
          </a:p>
          <a:p>
            <a:pPr lvl="1" eaLnBrk="1" hangingPunct="1"/>
            <a:r>
              <a:rPr lang="en-US" altLang="en-US" dirty="0"/>
              <a:t>Capacitor either charged or discharged</a:t>
            </a:r>
          </a:p>
          <a:p>
            <a:pPr lvl="2" eaLnBrk="1" hangingPunct="1"/>
            <a:r>
              <a:rPr lang="en-US" altLang="en-US" dirty="0"/>
              <a:t>States represent two values of a bit,</a:t>
            </a:r>
          </a:p>
          <a:p>
            <a:pPr lvl="1" eaLnBrk="1" hangingPunct="1"/>
            <a:r>
              <a:rPr lang="en-US" altLang="en-US" dirty="0"/>
              <a:t>Storage cell is dynamic</a:t>
            </a:r>
          </a:p>
          <a:p>
            <a:pPr lvl="2" eaLnBrk="1" hangingPunct="1"/>
            <a:r>
              <a:rPr lang="en-US" altLang="en-US" dirty="0"/>
              <a:t>Needs to be recharged periodically to compensates for charge leaks</a:t>
            </a:r>
          </a:p>
          <a:p>
            <a:pPr eaLnBrk="1" hangingPunct="1"/>
            <a:r>
              <a:rPr lang="en-US" altLang="en-US" dirty="0"/>
              <a:t>SRAM</a:t>
            </a:r>
          </a:p>
          <a:p>
            <a:pPr lvl="1" eaLnBrk="1" hangingPunct="1"/>
            <a:r>
              <a:rPr lang="en-US" altLang="en-US" dirty="0"/>
              <a:t>Static RAM, often used as cache</a:t>
            </a:r>
          </a:p>
          <a:p>
            <a:pPr lvl="1" eaLnBrk="1" hangingPunct="1"/>
            <a:r>
              <a:rPr lang="en-US" altLang="en-US" dirty="0"/>
              <a:t>Uses flip-flop circuitry to store each bit</a:t>
            </a:r>
          </a:p>
          <a:p>
            <a:pPr lvl="1" eaLnBrk="1" hangingPunct="1"/>
            <a:r>
              <a:rPr lang="en-US" altLang="en-US" dirty="0"/>
              <a:t>Storage cell is static</a:t>
            </a:r>
          </a:p>
          <a:p>
            <a:pPr lvl="2" eaLnBrk="1" hangingPunct="1"/>
            <a:r>
              <a:rPr lang="en-US" altLang="en-US" dirty="0"/>
              <a:t>Needs no periodic recharged</a:t>
            </a:r>
          </a:p>
          <a:p>
            <a:pPr lvl="1" eaLnBrk="1" hangingPunct="1"/>
            <a:r>
              <a:rPr lang="en-US" altLang="en-US" dirty="0"/>
              <a:t>Still volatile, data lost when not powered</a:t>
            </a:r>
          </a:p>
          <a:p>
            <a:pPr eaLnBrk="1" hangingPunct="1"/>
            <a:r>
              <a:rPr lang="en-US" altLang="en-US" dirty="0"/>
              <a:t>SDRAM</a:t>
            </a:r>
          </a:p>
          <a:p>
            <a:pPr lvl="1" eaLnBrk="1" hangingPunct="1"/>
            <a:r>
              <a:rPr lang="en-US" dirty="0"/>
              <a:t>Synchronous DRAM</a:t>
            </a:r>
          </a:p>
          <a:p>
            <a:pPr lvl="1" eaLnBrk="1" hangingPunct="1"/>
            <a:r>
              <a:rPr lang="en-US" dirty="0"/>
              <a:t>Kind of DRAM synchronized with clock speed of microprocessor</a:t>
            </a:r>
          </a:p>
          <a:p>
            <a:pPr lvl="2" eaLnBrk="1" hangingPunct="1"/>
            <a:r>
              <a:rPr lang="en-US" altLang="en-US" dirty="0"/>
              <a:t>Operation of external pin interface coordinated by clock signal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91726"/>
            <a:ext cx="9144000" cy="2462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Comic Sans MS" pitchFamily="66" charset="0"/>
              </a:rPr>
              <a:t>Source</a:t>
            </a:r>
            <a:r>
              <a:rPr lang="en-US" sz="1000" dirty="0">
                <a:latin typeface="Comic Sans MS" pitchFamily="66" charset="0"/>
              </a:rPr>
              <a:t>: </a:t>
            </a:r>
            <a:r>
              <a:rPr lang="en-US" sz="1000" i="1" dirty="0">
                <a:latin typeface="Comic Sans MS" pitchFamily="66" charset="0"/>
              </a:rPr>
              <a:t>https://www.quora.com/What-is-the-difference-between-DRAM-SRAM-and-SDRAM-Which-one-is-the-best-RAM-technology</a:t>
            </a:r>
            <a:endParaRPr lang="en-GB" sz="10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SDR SDRAM</a:t>
            </a:r>
          </a:p>
          <a:p>
            <a:pPr lvl="1" eaLnBrk="1" hangingPunct="1"/>
            <a:r>
              <a:rPr lang="en-US" altLang="en-US" dirty="0"/>
              <a:t>Single Data Rate SDRAM</a:t>
            </a:r>
          </a:p>
          <a:p>
            <a:pPr lvl="1" eaLnBrk="1" hangingPunct="1"/>
            <a:r>
              <a:rPr lang="en-US" altLang="en-US" dirty="0"/>
              <a:t>Transfers data on rising edges of clock signal</a:t>
            </a:r>
          </a:p>
          <a:p>
            <a:pPr lvl="1" eaLnBrk="1" hangingPunct="1"/>
            <a:r>
              <a:rPr lang="en-US" dirty="0"/>
              <a:t>Delivers single bit of data per signal line per clock cycle</a:t>
            </a:r>
            <a:endParaRPr lang="en-US" altLang="en-US" dirty="0"/>
          </a:p>
          <a:p>
            <a:pPr eaLnBrk="1" hangingPunct="1"/>
            <a:r>
              <a:rPr lang="en-US" altLang="en-US" dirty="0"/>
              <a:t>DDR SDRAM</a:t>
            </a:r>
          </a:p>
          <a:p>
            <a:pPr lvl="1" eaLnBrk="1" hangingPunct="1"/>
            <a:r>
              <a:rPr lang="en-US" altLang="en-US" dirty="0"/>
              <a:t>Double Data Rate SDRAM</a:t>
            </a:r>
          </a:p>
          <a:p>
            <a:pPr lvl="1" eaLnBrk="1" hangingPunct="1"/>
            <a:r>
              <a:rPr lang="en-US" altLang="en-US" dirty="0"/>
              <a:t>Transfers data on both rising and falling edges of clock signal</a:t>
            </a:r>
          </a:p>
          <a:p>
            <a:pPr lvl="1" eaLnBrk="1" hangingPunct="1"/>
            <a:r>
              <a:rPr lang="en-US" dirty="0"/>
              <a:t>Delivers two bits of data per signal line per clock cycle</a:t>
            </a:r>
            <a:endParaRPr lang="en-US" altLang="en-US" dirty="0"/>
          </a:p>
          <a:p>
            <a:pPr eaLnBrk="1" hangingPunct="1"/>
            <a:r>
              <a:rPr lang="en-US" altLang="en-US" dirty="0"/>
              <a:t>QDR SDRAM</a:t>
            </a:r>
          </a:p>
          <a:p>
            <a:pPr lvl="1" eaLnBrk="1" hangingPunct="1"/>
            <a:r>
              <a:rPr lang="en-US" altLang="en-US" dirty="0"/>
              <a:t>Quad Data Rate SDRAM</a:t>
            </a:r>
          </a:p>
          <a:p>
            <a:pPr lvl="1" eaLnBrk="1" hangingPunct="1"/>
            <a:r>
              <a:rPr lang="en-US" altLang="en-US" dirty="0"/>
              <a:t>Transfers data </a:t>
            </a:r>
            <a:r>
              <a:rPr lang="en-US" dirty="0"/>
              <a:t>on rising and falling edges, and two points in between</a:t>
            </a:r>
            <a:endParaRPr lang="en-US" altLang="en-US" dirty="0"/>
          </a:p>
          <a:p>
            <a:pPr lvl="1" eaLnBrk="1" hangingPunct="1"/>
            <a:r>
              <a:rPr lang="en-US" dirty="0"/>
              <a:t>Delivers four bits of data per signal line per clock cycle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https://en.wikipedia.org/wiki/Double_data_rate</a:t>
            </a:r>
            <a:endParaRPr lang="en-GB" sz="11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https://en.wikipedia.org/wiki/Double_data_rate</a:t>
            </a:r>
            <a:endParaRPr lang="en-GB" sz="1100" i="1" dirty="0">
              <a:latin typeface="Comic Sans MS" pitchFamily="66" charset="0"/>
            </a:endParaRPr>
          </a:p>
        </p:txBody>
      </p:sp>
      <p:pic>
        <p:nvPicPr>
          <p:cNvPr id="38914" name="Picture 2" descr="https://upload.wikimedia.org/wikipedia/commons/thumb/8/81/SDR_DDR_QDR.svg/401px-SDR_DDR_QDR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628800"/>
            <a:ext cx="6588033" cy="338437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UL_BPC_Implementation_Valid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ZI-FOLIEN-dt-eng-06-02-2004-m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Tx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Tx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ZI-FOLIEN-dt-eng-06-02-2004-m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I-FOLIEN-dt-eng-06-02-2004-m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8">
        <a:dk1>
          <a:srgbClr val="000000"/>
        </a:dk1>
        <a:lt1>
          <a:srgbClr val="FFFFFF"/>
        </a:lt1>
        <a:dk2>
          <a:srgbClr val="000000"/>
        </a:dk2>
        <a:lt2>
          <a:srgbClr val="EEEDE0"/>
        </a:lt2>
        <a:accent1>
          <a:srgbClr val="000099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8AE7"/>
        </a:accent6>
        <a:hlink>
          <a:srgbClr val="000099"/>
        </a:hlink>
        <a:folHlink>
          <a:srgbClr val="C62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9">
        <a:dk1>
          <a:srgbClr val="000000"/>
        </a:dk1>
        <a:lt1>
          <a:srgbClr val="FFFFFF"/>
        </a:lt1>
        <a:dk2>
          <a:srgbClr val="000000"/>
        </a:dk2>
        <a:lt2>
          <a:srgbClr val="EEEDE0"/>
        </a:lt2>
        <a:accent1>
          <a:srgbClr val="000099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8AE7"/>
        </a:accent6>
        <a:hlink>
          <a:srgbClr val="0033CC"/>
        </a:hlink>
        <a:folHlink>
          <a:srgbClr val="C62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10">
        <a:dk1>
          <a:srgbClr val="000000"/>
        </a:dk1>
        <a:lt1>
          <a:srgbClr val="FFFFFF"/>
        </a:lt1>
        <a:dk2>
          <a:srgbClr val="000000"/>
        </a:dk2>
        <a:lt2>
          <a:srgbClr val="EEEDE0"/>
        </a:lt2>
        <a:accent1>
          <a:srgbClr val="000099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8AE7"/>
        </a:accent6>
        <a:hlink>
          <a:srgbClr val="0066FF"/>
        </a:hlink>
        <a:folHlink>
          <a:srgbClr val="C626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1142</Words>
  <Application>Microsoft Office PowerPoint</Application>
  <PresentationFormat>On-screen Show (4:3)</PresentationFormat>
  <Paragraphs>209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Wingdings</vt:lpstr>
      <vt:lpstr>UL_BPC_Implementation_Validation</vt:lpstr>
      <vt:lpstr>Computer Fundamentals</vt:lpstr>
      <vt:lpstr>Memory</vt:lpstr>
      <vt:lpstr>Memory (cont.)</vt:lpstr>
      <vt:lpstr>Memory (cont.)</vt:lpstr>
      <vt:lpstr>Memory (cont.)</vt:lpstr>
      <vt:lpstr>Memory (cont.)</vt:lpstr>
      <vt:lpstr>Memory (cont.)</vt:lpstr>
      <vt:lpstr>Memory (cont.)</vt:lpstr>
      <vt:lpstr>Memory (cont.)</vt:lpstr>
      <vt:lpstr>Components Affecting Speed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  <vt:lpstr>Components Affecting Speed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Fundamentals</dc:title>
  <dc:creator>Safdar Marwat</dc:creator>
  <cp:lastModifiedBy>Safdar Nawaz Khan Marwat</cp:lastModifiedBy>
  <cp:revision>5402</cp:revision>
  <dcterms:created xsi:type="dcterms:W3CDTF">2010-10-26T10:39:52Z</dcterms:created>
  <dcterms:modified xsi:type="dcterms:W3CDTF">2020-12-28T06:58:55Z</dcterms:modified>
</cp:coreProperties>
</file>