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90" r:id="rId3"/>
    <p:sldId id="273" r:id="rId4"/>
    <p:sldId id="288" r:id="rId5"/>
    <p:sldId id="274" r:id="rId6"/>
    <p:sldId id="289" r:id="rId7"/>
    <p:sldId id="259" r:id="rId8"/>
    <p:sldId id="258" r:id="rId9"/>
    <p:sldId id="292" r:id="rId10"/>
    <p:sldId id="263" r:id="rId11"/>
    <p:sldId id="265" r:id="rId12"/>
    <p:sldId id="275" r:id="rId13"/>
    <p:sldId id="266" r:id="rId14"/>
    <p:sldId id="276" r:id="rId15"/>
    <p:sldId id="293" r:id="rId16"/>
    <p:sldId id="277" r:id="rId17"/>
    <p:sldId id="294" r:id="rId18"/>
    <p:sldId id="295" r:id="rId19"/>
    <p:sldId id="267" r:id="rId20"/>
    <p:sldId id="268" r:id="rId21"/>
    <p:sldId id="269" r:id="rId22"/>
    <p:sldId id="278" r:id="rId23"/>
    <p:sldId id="291" r:id="rId24"/>
    <p:sldId id="261" r:id="rId25"/>
    <p:sldId id="298" r:id="rId26"/>
    <p:sldId id="260" r:id="rId27"/>
    <p:sldId id="297" r:id="rId28"/>
    <p:sldId id="279" r:id="rId29"/>
    <p:sldId id="270" r:id="rId30"/>
    <p:sldId id="271" r:id="rId31"/>
    <p:sldId id="272" r:id="rId32"/>
    <p:sldId id="280" r:id="rId33"/>
    <p:sldId id="281" r:id="rId34"/>
    <p:sldId id="282" r:id="rId35"/>
    <p:sldId id="283" r:id="rId36"/>
    <p:sldId id="262" r:id="rId37"/>
    <p:sldId id="284" r:id="rId38"/>
    <p:sldId id="285" r:id="rId39"/>
    <p:sldId id="286" r:id="rId40"/>
    <p:sldId id="287" r:id="rId41"/>
    <p:sldId id="296" r:id="rId42"/>
  </p:sldIdLst>
  <p:sldSz cx="6858000" cy="51435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78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>
      <p:cViewPr varScale="1">
        <p:scale>
          <a:sx n="91" d="100"/>
          <a:sy n="91" d="100"/>
        </p:scale>
        <p:origin x="902" y="26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84C47-BFA9-446E-84EB-3B0076746E56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E4B54-FD9F-4768-A8F3-1AEA11E0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04B-BB0D-44AE-9922-D3E053668E3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6836-E348-478D-91AF-472287C3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9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04B-BB0D-44AE-9922-D3E053668E3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6836-E348-478D-91AF-472287C3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004B-BB0D-44AE-9922-D3E053668E39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06836-E348-478D-91AF-472287C3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9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storm.com/lumos.asp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outube.com/c/DigitalLogicProgramming_LaMeres" TargetMode="Externa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storm.com/lumos.asp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eodem.wp.horizon.ac.uk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eodem.wp.horizon.ac.uk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eodem.wp.horizon.ac.uk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neodem.wp.horizon.ac.uk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storm.com/lumos.asp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outube.com/c/DigitalLogicProgramming_LaMeres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digitalstorm.com/lumos.asp" TargetMode="External"/><Relationship Id="rId4" Type="http://schemas.openxmlformats.org/officeDocument/2006/relationships/hyperlink" Target="https://www.pcbunlimited.com/blog/in-case-you-didnt-know-printed-circuit-boards-are-in-almost-everythin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outube.com/c/DigitalLogicProgramming_LaMeres" TargetMode="Externa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808325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66700" y="1205339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	Computer Overview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953000" y="2952750"/>
            <a:ext cx="1219200" cy="1612490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60AB90C1-2E35-4CFC-9041-C307A7C8D6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42119"/>
            <a:ext cx="1937664" cy="27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9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	 Computer Hardware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3.2.2 Data Memory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248400" cy="394133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hold temporary variables that are created by the software program.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written to  and read from during normal operation.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with      read/write memory.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“RAM” refers to the data memory of a computer.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983ADA-8891-445C-90A2-C25312481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962" y="2690572"/>
            <a:ext cx="3629438" cy="20636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52698DD-F430-43B3-838C-70A3D53CFA61}"/>
              </a:ext>
            </a:extLst>
          </p:cNvPr>
          <p:cNvSpPr/>
          <p:nvPr/>
        </p:nvSpPr>
        <p:spPr>
          <a:xfrm>
            <a:off x="5715000" y="3722376"/>
            <a:ext cx="762000" cy="44957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75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	 Computer Hardware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3.2.3 Central Processing Unit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248400" cy="375545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Reads instructions from memory, decodes the op-code to determine the instruction is being performed, and executes the necessary steps to complete the instruction.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registers that are used for general purpose   data storage, operational information, and system status.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circuitry to perform arithmetic and logic operations on data.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A520DF-2A1F-4BA1-AF0C-BA1F755D5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962" y="2690572"/>
            <a:ext cx="3629438" cy="206360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404799-6BCE-4E2C-A972-61F7F9BFCB11}"/>
              </a:ext>
            </a:extLst>
          </p:cNvPr>
          <p:cNvSpPr/>
          <p:nvPr/>
        </p:nvSpPr>
        <p:spPr>
          <a:xfrm>
            <a:off x="3048000" y="2800351"/>
            <a:ext cx="1981200" cy="1850262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6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	 Computer Hardware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3.2.3 Central Processing Unit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438900" cy="378651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3.2.3.1 Control Unit</a:t>
            </a:r>
          </a:p>
          <a:p>
            <a:pPr marL="457200" indent="-457200" algn="l"/>
            <a:endParaRPr lang="en-US" sz="600" b="1" i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Finite state machine that controls the operation of the computer by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fetching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instruction,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decoding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instruction op-code, and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executing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appropriate steps to accomplish the functionality of the instruction.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667C9A1B-24A8-406F-B7D2-A07B49B7BF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768" y="2414881"/>
            <a:ext cx="2038388" cy="23385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CD87BA-A4C8-4B4F-994B-57F1A56E76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2459244"/>
            <a:ext cx="2818638" cy="23658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299069F-834E-4761-874F-DEF85F693648}"/>
              </a:ext>
            </a:extLst>
          </p:cNvPr>
          <p:cNvSpPr/>
          <p:nvPr/>
        </p:nvSpPr>
        <p:spPr>
          <a:xfrm>
            <a:off x="4038600" y="2767616"/>
            <a:ext cx="1371600" cy="117573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2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	 Computer Hardware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3.2.3 Central Processing Unit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438138" cy="375545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3.2.3.2 Registers</a:t>
            </a:r>
          </a:p>
          <a:p>
            <a:pPr marL="457200" indent="-457200" algn="l"/>
            <a:endParaRPr lang="en-US" sz="1600" b="1" i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instructions and hold status information.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Dedicated Registers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used as part of the normal operation of the computer and are not under the control of the program.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General-purpose Registers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used by the program as needed.</a:t>
            </a: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B35FFB-E9D3-4314-A189-B7B4607ECC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2459244"/>
            <a:ext cx="2818638" cy="23658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414D3C2-F1B4-4E79-B98E-52D9632F8E74}"/>
              </a:ext>
            </a:extLst>
          </p:cNvPr>
          <p:cNvSpPr/>
          <p:nvPr/>
        </p:nvSpPr>
        <p:spPr>
          <a:xfrm>
            <a:off x="5334000" y="2755512"/>
            <a:ext cx="1066800" cy="187363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17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	 Computer Hardware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3.2.3 Central Processing Unit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248400" cy="375545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3.2.3.2 Registers (Cont.)</a:t>
            </a:r>
          </a:p>
          <a:p>
            <a:pPr marL="457200" indent="-457200" algn="l"/>
            <a:endParaRPr lang="en-US" sz="1600" b="1" i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Counter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holds the address of the next instruction in program memory to execute.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B35FFB-E9D3-4314-A189-B7B4607ECC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2459244"/>
            <a:ext cx="2818638" cy="23658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6D034C-4FE7-4CB2-9975-294CF06D5077}"/>
              </a:ext>
            </a:extLst>
          </p:cNvPr>
          <p:cNvSpPr/>
          <p:nvPr/>
        </p:nvSpPr>
        <p:spPr>
          <a:xfrm>
            <a:off x="5410200" y="3105150"/>
            <a:ext cx="91694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74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	 Computer Hardware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3.2.3 Central Processing Unit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248400" cy="375545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3.2.3.2 Registers (Cont.)</a:t>
            </a:r>
          </a:p>
          <a:p>
            <a:pPr marL="457200" indent="-457200" algn="l"/>
            <a:endParaRPr lang="en-US" sz="1600" b="1" i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Counter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holds the address of the next instruction in program memory to execute.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 Pointer (SP)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provides a way to dynamically allocate variable space in the data memory without having to keep track of specific addresses.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B35FFB-E9D3-4314-A189-B7B4607ECC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2459244"/>
            <a:ext cx="2818638" cy="23658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6D034C-4FE7-4CB2-9975-294CF06D5077}"/>
              </a:ext>
            </a:extLst>
          </p:cNvPr>
          <p:cNvSpPr/>
          <p:nvPr/>
        </p:nvSpPr>
        <p:spPr>
          <a:xfrm>
            <a:off x="5410200" y="3257550"/>
            <a:ext cx="91694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82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	 Computer Hardware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3.2.3 Central Processing Unit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248400" cy="375545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3.2.3.2 Registers (Cont.)</a:t>
            </a:r>
          </a:p>
          <a:p>
            <a:pPr marL="457200" indent="-457200" algn="l"/>
            <a:endParaRPr lang="en-US" sz="1600" b="1" i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Register (SR) 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contains flags that are asserted when various conditions occur during the execution of the program.</a:t>
            </a:r>
          </a:p>
          <a:p>
            <a:pPr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B35FFB-E9D3-4314-A189-B7B4607ECC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2459244"/>
            <a:ext cx="2818638" cy="23658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F6E3791-0291-4CCE-9FB6-F90C972C8C37}"/>
              </a:ext>
            </a:extLst>
          </p:cNvPr>
          <p:cNvSpPr/>
          <p:nvPr/>
        </p:nvSpPr>
        <p:spPr>
          <a:xfrm>
            <a:off x="5410200" y="3409950"/>
            <a:ext cx="91694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4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	 Computer Hardware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3.2.3 Central Processing Unit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248400" cy="375545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3.2.3.2 Registers (Cont.)</a:t>
            </a:r>
          </a:p>
          <a:p>
            <a:pPr marL="457200" indent="-457200" algn="l"/>
            <a:endParaRPr lang="en-US" sz="1600" b="1" i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Register (SR) 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contains flags that are asserted when various conditions occur during the execution of the program.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Register (IR)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holds the op-code/operand that is fetched from program memory.</a:t>
            </a:r>
          </a:p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B35FFB-E9D3-4314-A189-B7B4607ECC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2459244"/>
            <a:ext cx="2818638" cy="23658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F6E3791-0291-4CCE-9FB6-F90C972C8C37}"/>
              </a:ext>
            </a:extLst>
          </p:cNvPr>
          <p:cNvSpPr/>
          <p:nvPr/>
        </p:nvSpPr>
        <p:spPr>
          <a:xfrm>
            <a:off x="5410200" y="3562350"/>
            <a:ext cx="91694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3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	 Computer Hardware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3.2.3 Central Processing Unit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248400" cy="375545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3.2.3.2 Registers (Cont.)</a:t>
            </a:r>
          </a:p>
          <a:p>
            <a:pPr marL="457200" indent="-457200" algn="l"/>
            <a:endParaRPr lang="en-US" sz="1600" b="1" i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Purpose Registers 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can be accessed directly by the program.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B35FFB-E9D3-4314-A189-B7B4607ECC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2459244"/>
            <a:ext cx="2818638" cy="23658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F6E3791-0291-4CCE-9FB6-F90C972C8C37}"/>
              </a:ext>
            </a:extLst>
          </p:cNvPr>
          <p:cNvSpPr/>
          <p:nvPr/>
        </p:nvSpPr>
        <p:spPr>
          <a:xfrm>
            <a:off x="5410200" y="3790950"/>
            <a:ext cx="916940" cy="838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24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	 Computer Hardware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3.2.3 Central Processing Unit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248400" cy="375545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3.2.3.3 Arithmetic Logic Unit (ALU)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system that performs all mathematical and logic operations.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logic to produce status bits that provide the ability for subsequent instructions to react to particular results.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F25BDC-C8FE-4FCD-95F3-B86466D830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2459244"/>
            <a:ext cx="2818638" cy="236588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4EAC007-79E1-40F5-B6D1-1872BC907917}"/>
              </a:ext>
            </a:extLst>
          </p:cNvPr>
          <p:cNvSpPr/>
          <p:nvPr/>
        </p:nvSpPr>
        <p:spPr>
          <a:xfrm>
            <a:off x="4114800" y="3929087"/>
            <a:ext cx="1295400" cy="689775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72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4857750"/>
            <a:ext cx="19050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	 Computer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Definitions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438900" cy="3755458"/>
          </a:xfrm>
          <a:custGeom>
            <a:avLst/>
            <a:gdLst>
              <a:gd name="connsiteX0" fmla="*/ 0 w 6438900"/>
              <a:gd name="connsiteY0" fmla="*/ 0 h 3755458"/>
              <a:gd name="connsiteX1" fmla="*/ 6438900 w 6438900"/>
              <a:gd name="connsiteY1" fmla="*/ 0 h 3755458"/>
              <a:gd name="connsiteX2" fmla="*/ 6438900 w 6438900"/>
              <a:gd name="connsiteY2" fmla="*/ 3755458 h 3755458"/>
              <a:gd name="connsiteX3" fmla="*/ 0 w 6438900"/>
              <a:gd name="connsiteY3" fmla="*/ 3755458 h 3755458"/>
              <a:gd name="connsiteX4" fmla="*/ 0 w 6438900"/>
              <a:gd name="connsiteY4" fmla="*/ 0 h 3755458"/>
              <a:gd name="connsiteX0" fmla="*/ 0 w 6438900"/>
              <a:gd name="connsiteY0" fmla="*/ 0 h 3755458"/>
              <a:gd name="connsiteX1" fmla="*/ 6353175 w 6438900"/>
              <a:gd name="connsiteY1" fmla="*/ 28575 h 3755458"/>
              <a:gd name="connsiteX2" fmla="*/ 6438900 w 6438900"/>
              <a:gd name="connsiteY2" fmla="*/ 3755458 h 3755458"/>
              <a:gd name="connsiteX3" fmla="*/ 0 w 6438900"/>
              <a:gd name="connsiteY3" fmla="*/ 3755458 h 3755458"/>
              <a:gd name="connsiteX4" fmla="*/ 0 w 6438900"/>
              <a:gd name="connsiteY4" fmla="*/ 0 h 3755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8900" h="3755458">
                <a:moveTo>
                  <a:pt x="0" y="0"/>
                </a:moveTo>
                <a:lnTo>
                  <a:pt x="6353175" y="28575"/>
                </a:lnTo>
                <a:lnTo>
                  <a:pt x="6438900" y="3755458"/>
                </a:lnTo>
                <a:lnTo>
                  <a:pt x="0" y="3755458"/>
                </a:lnTo>
                <a:lnTo>
                  <a:pt x="0" y="0"/>
                </a:lnTo>
                <a:close/>
              </a:path>
            </a:pathLst>
          </a:custGeom>
        </p:spPr>
        <p:txBody>
          <a:bodyPr vert="horz" wrap="square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 defTabSz="971550">
              <a:tabLst>
                <a:tab pos="2857500" algn="l"/>
                <a:tab pos="2914650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collection of hardware and software working together to accomplish a task.</a:t>
            </a:r>
          </a:p>
          <a:p>
            <a:pPr marL="457200" indent="-457200" algn="l">
              <a:tabLst>
                <a:tab pos="2857500" algn="l"/>
                <a:tab pos="2914650" algn="l"/>
              </a:tabLst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tabLst>
                <a:tab pos="2857500" algn="l"/>
                <a:tab pos="2914650" algn="l"/>
              </a:tabLst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close up of electronics&#10;&#10;Description automatically generated">
            <a:extLst>
              <a:ext uri="{FF2B5EF4-FFF2-40B4-BE49-F238E27FC236}">
                <a16:creationId xmlns:a16="http://schemas.microsoft.com/office/drawing/2014/main" id="{2F1DDA0E-A00A-42D0-83E2-4EF4AF6879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8" r="6707"/>
          <a:stretch/>
        </p:blipFill>
        <p:spPr>
          <a:xfrm>
            <a:off x="1981200" y="1541874"/>
            <a:ext cx="2708787" cy="2666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65DEB1-0AE0-4BD7-9403-4EF5AD2F8D55}"/>
              </a:ext>
            </a:extLst>
          </p:cNvPr>
          <p:cNvSpPr/>
          <p:nvPr/>
        </p:nvSpPr>
        <p:spPr>
          <a:xfrm>
            <a:off x="2661904" y="4512114"/>
            <a:ext cx="1486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Storm Desktop Computer</a:t>
            </a:r>
          </a:p>
          <a:p>
            <a:pPr lvl="0"/>
            <a:r>
              <a:rPr lang="en-US" sz="6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https://www.digitalstorm.com/lumos.asp</a:t>
            </a:r>
            <a:endParaRPr lang="en-US" sz="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834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	 Computer Hardware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3.2.4 Input / Output Ports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248400" cy="375545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hardware component used to access the outside world; can be input, output, or bidirectional.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/ Output ports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designed to pass information in parallel or serial format.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 ports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pass data    as a bus and allow more information to be      transferred per instruction.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Serial ports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use a single line and send data bit-by-bit.</a:t>
            </a: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85EF93-22E4-41F3-A039-A7DC6F83A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772884"/>
            <a:ext cx="3629438" cy="206360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75C79D-F7DE-42BB-94E8-603A8C3AB5AE}"/>
              </a:ext>
            </a:extLst>
          </p:cNvPr>
          <p:cNvSpPr/>
          <p:nvPr/>
        </p:nvSpPr>
        <p:spPr>
          <a:xfrm>
            <a:off x="5750560" y="2876550"/>
            <a:ext cx="802640" cy="7620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68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2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	 Computer Hardware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3.2.5 Bus System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248400" cy="375545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Handles routing of signals between the CPU and memory.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I/O ports, data memory, and program memory share the address and data busses.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3135BA-3DC2-4CC5-8E9B-AB09D052D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09750"/>
            <a:ext cx="5323381" cy="302674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9D22A3-42E4-4DFC-8287-D0BEFA045DFC}"/>
              </a:ext>
            </a:extLst>
          </p:cNvPr>
          <p:cNvSpPr/>
          <p:nvPr/>
        </p:nvSpPr>
        <p:spPr>
          <a:xfrm>
            <a:off x="3771900" y="2010883"/>
            <a:ext cx="876300" cy="2639729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3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	 Computer Hardware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3.2.5 Bus System (Cont.) 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248400" cy="375545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Address Bus (MAB)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provides a single address to data memory, program memory, and the I/O ports.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Data Bus (MDB)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carries information back and forth between the CPU and  the memory &amp; I/O ports.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map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gives all the addresses for all locations in memory.</a:t>
            </a: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3135BA-3DC2-4CC5-8E9B-AB09D052D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772884"/>
            <a:ext cx="3629438" cy="206360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092117-A17F-485E-A712-68E88E364EA9}"/>
              </a:ext>
            </a:extLst>
          </p:cNvPr>
          <p:cNvSpPr/>
          <p:nvPr/>
        </p:nvSpPr>
        <p:spPr>
          <a:xfrm>
            <a:off x="5181600" y="2876550"/>
            <a:ext cx="609600" cy="18288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27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8230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66700" y="1223110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	Computer Hardware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267200" y="2888491"/>
            <a:ext cx="1219200" cy="1612490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58418CFD-8DEA-4477-AF25-EA8C5B7B24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30317"/>
            <a:ext cx="1937664" cy="2710855"/>
          </a:xfrm>
          <a:prstGeom prst="rect">
            <a:avLst/>
          </a:prstGeom>
        </p:spPr>
      </p:pic>
      <p:pic>
        <p:nvPicPr>
          <p:cNvPr id="15" name="Picture 2" descr="Subscribe to Dr. LaMeres' YouTube Channel">
            <a:extLst>
              <a:ext uri="{FF2B5EF4-FFF2-40B4-BE49-F238E27FC236}">
                <a16:creationId xmlns:a16="http://schemas.microsoft.com/office/drawing/2014/main" id="{EFFCDAE1-11E3-4299-8D6F-66689BC95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52323"/>
            <a:ext cx="2209800" cy="6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42432A-3673-481A-8FF4-724870A72DF9}"/>
              </a:ext>
            </a:extLst>
          </p:cNvPr>
          <p:cNvSpPr txBox="1"/>
          <p:nvPr/>
        </p:nvSpPr>
        <p:spPr>
          <a:xfrm>
            <a:off x="2906652" y="2372181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www.youtube.com/c/DigitalLogicProgramming_LaMeres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665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81915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66700" y="1164056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	Computer Software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953000" y="2952750"/>
            <a:ext cx="1219200" cy="1612490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DD47202-8152-4390-AA46-3B1A3D8F44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42119"/>
            <a:ext cx="1937664" cy="27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61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	Computer 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524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438900" cy="3753105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6DE20C-2BBC-4F04-BDC3-A6D6FD6E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72" y="788840"/>
            <a:ext cx="6271498" cy="356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62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	Computer 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524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RISC vs. CISC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438900" cy="3753105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RISC</a:t>
            </a:r>
            <a:r>
              <a:rPr lang="en-US" sz="18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Instruction </a:t>
            </a:r>
          </a:p>
          <a:p>
            <a:r>
              <a:rPr lang="en-US" sz="1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Computer</a:t>
            </a:r>
            <a: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 of instructions.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CISC (</a:t>
            </a:r>
            <a:r>
              <a:rPr lang="en-US" sz="1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Instruction </a:t>
            </a:r>
          </a:p>
          <a:p>
            <a:r>
              <a:rPr lang="en-US" sz="1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Computer</a:t>
            </a:r>
            <a: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 of instructions.</a:t>
            </a:r>
          </a:p>
        </p:txBody>
      </p:sp>
      <p:pic>
        <p:nvPicPr>
          <p:cNvPr id="13" name="Picture 1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BAAFA54-B5AC-4D34-8CDB-B4D939C2FA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1962150"/>
            <a:ext cx="2362200" cy="271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73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	Computer 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524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RISC vs. CISC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438900" cy="3753105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RISC</a:t>
            </a:r>
            <a:r>
              <a:rPr lang="en-US" sz="18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Instruction </a:t>
            </a:r>
          </a:p>
          <a:p>
            <a:r>
              <a:rPr lang="en-US" sz="1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Computer</a:t>
            </a:r>
            <a: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 of instructions.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Reduces 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size of the needed circuitry in the CPU.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Executes instructions very quickly.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a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 of operations to accomplish a given task.</a:t>
            </a:r>
          </a:p>
          <a:p>
            <a: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CISC (</a:t>
            </a:r>
            <a:r>
              <a:rPr lang="en-US" sz="1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Instruction </a:t>
            </a:r>
          </a:p>
          <a:p>
            <a:r>
              <a:rPr lang="en-US" sz="1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Computer</a:t>
            </a:r>
            <a: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 of instructions.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physical size of the computer.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Executes instructions very quickly	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fewer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 of instructions to accomplish a given task.</a:t>
            </a:r>
          </a:p>
        </p:txBody>
      </p:sp>
    </p:spTree>
    <p:extLst>
      <p:ext uri="{BB962C8B-B14F-4D97-AF65-F5344CB8AC3E}">
        <p14:creationId xmlns:p14="http://schemas.microsoft.com/office/powerpoint/2010/main" val="3235645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	Computer 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524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3.3.1 Classes of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438900" cy="37531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3.3.1.1 Data Movement Instructions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information between the CPU and memory or between two memory locations.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use the ALU.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Assert control signals within the bus system to facilitate the routing and storing of information between a source and destination.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015E20-0733-4CAF-A21C-8E43E1A25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02" y="2724019"/>
            <a:ext cx="3702333" cy="21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355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	Computer 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524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3.3.1 Classes of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438900" cy="26671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3.3.1.2 Data Manipulation Instructions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ALU to perform arithmetic or logical operations on information.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Examples: addition, subtraction, ANDs, XORs, increments, decrements, bit-sets, and bit-clears.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E050E7B-E032-4B9B-A721-A287A1D80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02" y="2724019"/>
            <a:ext cx="3702333" cy="21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5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4857750"/>
            <a:ext cx="19050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	 Computer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Definitions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438900" cy="375545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collection of hardware and software working together to accomplish a task.</a:t>
            </a:r>
          </a:p>
          <a:p>
            <a:pPr marL="457200" indent="-457200"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/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Operation code (op-code)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 binary code that identifies the instruction.</a:t>
            </a:r>
          </a:p>
          <a:p>
            <a:pPr marL="457200" indent="-457200" algn="l"/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/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set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 group of instructions the computer is designed to execute.</a:t>
            </a:r>
          </a:p>
          <a:p>
            <a:pPr marL="457200" indent="-457200"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close up of electronics&#10;&#10;Description automatically generated">
            <a:extLst>
              <a:ext uri="{FF2B5EF4-FFF2-40B4-BE49-F238E27FC236}">
                <a16:creationId xmlns:a16="http://schemas.microsoft.com/office/drawing/2014/main" id="{2F1DDA0E-A00A-42D0-83E2-4EF4AF6879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8" r="6707"/>
          <a:stretch/>
        </p:blipFill>
        <p:spPr>
          <a:xfrm>
            <a:off x="3810000" y="1238250"/>
            <a:ext cx="2708787" cy="26669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65DEB1-0AE0-4BD7-9403-4EF5AD2F8D55}"/>
              </a:ext>
            </a:extLst>
          </p:cNvPr>
          <p:cNvSpPr/>
          <p:nvPr/>
        </p:nvSpPr>
        <p:spPr>
          <a:xfrm>
            <a:off x="4363720" y="4152551"/>
            <a:ext cx="1486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Storm Desktop Computer</a:t>
            </a:r>
          </a:p>
          <a:p>
            <a:pPr lvl="0"/>
            <a:r>
              <a:rPr lang="en-US" sz="6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https://www.digitalstorm.com/lumos.asp</a:t>
            </a:r>
            <a:endParaRPr lang="en-US" sz="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6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	Computer 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524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3.3.1 Classes of Instructions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438900" cy="2596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i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3.3.1.3 Program Flow Instructions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the ability to alter the program counter to support looping and conditional statement functionality</a:t>
            </a:r>
            <a:r>
              <a:rPr lang="en-US" sz="1600" b="1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Unconditional program flow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always change the program counter to a fixed value.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 program flow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only alter the program counter when certain conditions exist </a:t>
            </a:r>
            <a:b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 the status register.</a:t>
            </a: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6D7CEA-DA21-4893-B7FB-8111ED8D6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702" y="2724019"/>
            <a:ext cx="3702333" cy="210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25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	Computer 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524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3.3.2 Op-codes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438900" cy="2743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binary code given to each instruction in the set.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Mnemonic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 descriptive name for the op-code that can be used when discussing the instruction functionally.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Assembly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low-level language that uses mnemonics to communicate which instruction is being talked about.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Assembler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translates the mnemonics and additional information for each instruction into its specific op-code.</a:t>
            </a: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8B5674-2244-4402-A612-30461CFAB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79579C1-81D5-40D0-9577-85614DA84AE5}"/>
              </a:ext>
            </a:extLst>
          </p:cNvPr>
          <p:cNvSpPr/>
          <p:nvPr/>
        </p:nvSpPr>
        <p:spPr>
          <a:xfrm>
            <a:off x="4946447" y="3790950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717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	Computer 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524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3.3.2 Operands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438900" cy="2743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additional information needed to complete the instruction.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include moving/copying information: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memory into any of the general-purpose CPU registers.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any CPU register into memory.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any two CPU registers.</a:t>
            </a:r>
          </a:p>
          <a:p>
            <a:pPr marL="685800" lvl="1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any two memory locations.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0E4752-33D2-47A5-9254-27939BDAD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AD24C48-1706-48CE-B674-F43EBF18B6C9}"/>
              </a:ext>
            </a:extLst>
          </p:cNvPr>
          <p:cNvSpPr/>
          <p:nvPr/>
        </p:nvSpPr>
        <p:spPr>
          <a:xfrm>
            <a:off x="4946447" y="3790950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637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	Computer 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524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3.3.2 Op-Codes and Operands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362700" cy="2743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CB7C7B-7913-412E-A421-678A89816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2" y="1163761"/>
            <a:ext cx="6134478" cy="21908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E03B26-3A36-4851-BF0F-E4E8B15D0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3A6DF3-A62D-483A-9D60-EB99C10DB7D3}"/>
              </a:ext>
            </a:extLst>
          </p:cNvPr>
          <p:cNvSpPr/>
          <p:nvPr/>
        </p:nvSpPr>
        <p:spPr>
          <a:xfrm>
            <a:off x="4946447" y="3790950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87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	Computer 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524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3.3.2 Op-Codes and Operands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362700" cy="2743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B7C7B-7913-412E-A421-678A89816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522" y="1163761"/>
            <a:ext cx="6134478" cy="21908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7E7F44-DC3D-437A-AA83-72A82DCF7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F6C63B1-5A6E-4EC3-A6BC-0009E276E47D}"/>
              </a:ext>
            </a:extLst>
          </p:cNvPr>
          <p:cNvSpPr/>
          <p:nvPr/>
        </p:nvSpPr>
        <p:spPr>
          <a:xfrm>
            <a:off x="4946447" y="3790950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144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	Computer 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524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3.3.2 Op-Codes and Operands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362700" cy="2743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B7C7B-7913-412E-A421-678A89816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522" y="1163761"/>
            <a:ext cx="6134478" cy="21908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8E967F-B4CE-40C2-9C26-81FAE59F2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429C0D-3ADC-4715-B00C-1E6EDE932DFA}"/>
              </a:ext>
            </a:extLst>
          </p:cNvPr>
          <p:cNvSpPr/>
          <p:nvPr/>
        </p:nvSpPr>
        <p:spPr>
          <a:xfrm>
            <a:off x="4946447" y="3790950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794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	Computer 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3.3.3 Program Development Flow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438900" cy="3755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highest level of program development, the language C can be used to develop programs without needing to understand the architecture of the CPU or how the internal registers are used to move and manipulate data.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Complier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used to convert high-level programming constructs into individual assembly language instructions.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9C9C39-874A-491E-AA8F-BDCB53C6D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7F8814A-252A-4CB6-86E8-9D4183A27B06}"/>
              </a:ext>
            </a:extLst>
          </p:cNvPr>
          <p:cNvSpPr/>
          <p:nvPr/>
        </p:nvSpPr>
        <p:spPr>
          <a:xfrm>
            <a:off x="4946447" y="3790950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77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	Computer 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3.3.3 Program Development Flow (Cont.)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438900" cy="3755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assembly language programming, each instruction is listed in a file using the mnemonic with the associated operands. Additionally, information can be provided in an assembly file that will dictate memory allocation for variables.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Assembler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used to translate the instruction mnemonics and operands into their corresponding binary codes.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1681CE-8EB1-4B73-BFA0-06360D617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CF9AF0D-F754-45DC-A766-8EAC96254D9D}"/>
              </a:ext>
            </a:extLst>
          </p:cNvPr>
          <p:cNvSpPr/>
          <p:nvPr/>
        </p:nvSpPr>
        <p:spPr>
          <a:xfrm>
            <a:off x="4946447" y="3790950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8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	Computer 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3.3.3 Program Development Flow (Cont.)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438900" cy="3755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Linker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 tool within the development flow that joins multiple source files and assigns the final addresses for the program code.</a:t>
            </a: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output of the linker stage is an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executable object file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is ready to be downloaded to the MSP430 using the 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EEPROM programmer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Debugger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 tool that allows the program to be executed instruction-by-instruction (</a:t>
            </a: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stepped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the values within the CPU registers and memory to be observed as instructions are executed</a:t>
            </a: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EBD424-4A24-4C6C-8E11-099A56D94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76958"/>
            <a:ext cx="6858000" cy="10807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D24C5BF-31B5-4215-B389-4514FC6FA49E}"/>
              </a:ext>
            </a:extLst>
          </p:cNvPr>
          <p:cNvSpPr/>
          <p:nvPr/>
        </p:nvSpPr>
        <p:spPr>
          <a:xfrm>
            <a:off x="4946447" y="3790950"/>
            <a:ext cx="1919115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  <a:r>
              <a:rPr lang="en-US" sz="6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https://neodem.wp.horizon.ac.uk/</a:t>
            </a:r>
            <a:endParaRPr lang="en-US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561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	Computer 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3.3.3 Program Development Flow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438900" cy="3755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BF8470-9CC7-44B8-BA2E-AD39281D65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85" y="845820"/>
            <a:ext cx="5116830" cy="393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4857750"/>
            <a:ext cx="19050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	 Computer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Definitions (Cont.)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438900" cy="375545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tabLst>
                <a:tab pos="2286000" algn="l"/>
              </a:tabLst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the sequence of instructions that when executed one-by-one, will accomplish a task.</a:t>
            </a:r>
          </a:p>
          <a:p>
            <a:pPr marL="457200" indent="-457200"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/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the sequence of instructions perform the task.</a:t>
            </a:r>
          </a:p>
          <a:p>
            <a:pPr marL="457200" indent="-457200"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/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developer / programmer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 person who designs the program by deciding which instruction and in what order to use.</a:t>
            </a: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/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 descr="A close up of electronics&#10;&#10;Description automatically generated">
            <a:extLst>
              <a:ext uri="{FF2B5EF4-FFF2-40B4-BE49-F238E27FC236}">
                <a16:creationId xmlns:a16="http://schemas.microsoft.com/office/drawing/2014/main" id="{6368E4E9-4205-46AA-8B01-7D2DEAE1EC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8" r="6707"/>
          <a:stretch/>
        </p:blipFill>
        <p:spPr>
          <a:xfrm>
            <a:off x="3810000" y="1238250"/>
            <a:ext cx="2708787" cy="266699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EEDEACE-4428-41B3-A7FB-3E0E04CDBBED}"/>
              </a:ext>
            </a:extLst>
          </p:cNvPr>
          <p:cNvSpPr/>
          <p:nvPr/>
        </p:nvSpPr>
        <p:spPr>
          <a:xfrm>
            <a:off x="4363720" y="4152551"/>
            <a:ext cx="1486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Storm Desktop Computer</a:t>
            </a:r>
          </a:p>
          <a:p>
            <a:pPr lvl="0"/>
            <a:r>
              <a:rPr lang="en-US" sz="6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https://www.digitalstorm.com/lumos.asp</a:t>
            </a:r>
            <a:endParaRPr lang="en-US" sz="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668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57750"/>
            <a:ext cx="19812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	Computer Software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3.3.3 Program Development Flow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438900" cy="3755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BF8470-9CC7-44B8-BA2E-AD39281D65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0585" y="908685"/>
            <a:ext cx="511683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93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8230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66700" y="1223110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3.3	Computer Software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267200" y="2888491"/>
            <a:ext cx="1219200" cy="1612490"/>
          </a:xfrm>
          <a:prstGeom prst="rect">
            <a:avLst/>
          </a:prstGeom>
        </p:spPr>
      </p:pic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58418CFD-8DEA-4477-AF25-EA8C5B7B24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30317"/>
            <a:ext cx="1937664" cy="2710855"/>
          </a:xfrm>
          <a:prstGeom prst="rect">
            <a:avLst/>
          </a:prstGeom>
        </p:spPr>
      </p:pic>
      <p:pic>
        <p:nvPicPr>
          <p:cNvPr id="15" name="Picture 2" descr="Subscribe to Dr. LaMeres' YouTube Channel">
            <a:extLst>
              <a:ext uri="{FF2B5EF4-FFF2-40B4-BE49-F238E27FC236}">
                <a16:creationId xmlns:a16="http://schemas.microsoft.com/office/drawing/2014/main" id="{EFFCDAE1-11E3-4299-8D6F-66689BC95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52323"/>
            <a:ext cx="2209800" cy="6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42432A-3673-481A-8FF4-724870A72DF9}"/>
              </a:ext>
            </a:extLst>
          </p:cNvPr>
          <p:cNvSpPr txBox="1"/>
          <p:nvPr/>
        </p:nvSpPr>
        <p:spPr>
          <a:xfrm>
            <a:off x="2906652" y="2372181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www.youtube.com/c/DigitalLogicProgramming_LaMeres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401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4857750"/>
            <a:ext cx="1905000" cy="285751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	 Computer Overview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Definitions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82549"/>
            <a:ext cx="6438900" cy="375545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marL="457200" indent="-457200"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provides all the necessary functionality to store the program, retrieve the individual instructions from memory, and execute them.</a:t>
            </a:r>
          </a:p>
          <a:p>
            <a:pPr marL="457200" indent="-457200"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- Refers to the physical components within the system.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close up of electronics&#10;&#10;Description automatically generated">
            <a:extLst>
              <a:ext uri="{FF2B5EF4-FFF2-40B4-BE49-F238E27FC236}">
                <a16:creationId xmlns:a16="http://schemas.microsoft.com/office/drawing/2014/main" id="{2F1DDA0E-A00A-42D0-83E2-4EF4AF6879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8" r="6707"/>
          <a:stretch/>
        </p:blipFill>
        <p:spPr>
          <a:xfrm>
            <a:off x="4454677" y="2455320"/>
            <a:ext cx="2162023" cy="2128670"/>
          </a:xfrm>
          <a:prstGeom prst="rect">
            <a:avLst/>
          </a:prstGeom>
        </p:spPr>
      </p:pic>
      <p:pic>
        <p:nvPicPr>
          <p:cNvPr id="5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AFDAF67F-C0F6-423A-98C2-B20DD081B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71750"/>
            <a:ext cx="2781300" cy="16478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5AE2A6C-C029-4B2C-A93F-2A20441D5D12}"/>
              </a:ext>
            </a:extLst>
          </p:cNvPr>
          <p:cNvSpPr/>
          <p:nvPr/>
        </p:nvSpPr>
        <p:spPr>
          <a:xfrm>
            <a:off x="-17710" y="4248150"/>
            <a:ext cx="2261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PCB Unlimited Printed Circuit Boards</a:t>
            </a:r>
          </a:p>
          <a:p>
            <a:pPr lvl="0"/>
            <a:r>
              <a:rPr lang="en-US" sz="600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https://www.pcbunlimited.com/blog/in-case-you-didnt-know-printed-circuit-boards-are-in-almost-everything/</a:t>
            </a:r>
            <a:endParaRPr lang="en-US" sz="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CBEE46-5C7F-4855-9F42-4D0B31B07BD6}"/>
              </a:ext>
            </a:extLst>
          </p:cNvPr>
          <p:cNvSpPr/>
          <p:nvPr/>
        </p:nvSpPr>
        <p:spPr>
          <a:xfrm>
            <a:off x="4654146" y="4575670"/>
            <a:ext cx="1486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Storm Desktop Computer</a:t>
            </a:r>
          </a:p>
          <a:p>
            <a:pPr lvl="0"/>
            <a:r>
              <a:rPr lang="en-US" sz="600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https://www.digitalstorm.com/lumos.asp</a:t>
            </a:r>
            <a:endParaRPr lang="en-US" sz="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90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808325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66700" y="1205339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	Computer Overview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D0121A-5E2B-4677-B361-F2C700D0D3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267200" y="2888491"/>
            <a:ext cx="1219200" cy="1612490"/>
          </a:xfrm>
          <a:prstGeom prst="rect">
            <a:avLst/>
          </a:prstGeom>
        </p:spPr>
      </p:pic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6F14CE39-81A8-4413-8378-FB4479C6E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30317"/>
            <a:ext cx="1937664" cy="2710855"/>
          </a:xfrm>
          <a:prstGeom prst="rect">
            <a:avLst/>
          </a:prstGeom>
        </p:spPr>
      </p:pic>
      <p:pic>
        <p:nvPicPr>
          <p:cNvPr id="18" name="Picture 2" descr="Subscribe to Dr. LaMeres' YouTube Channel">
            <a:extLst>
              <a:ext uri="{FF2B5EF4-FFF2-40B4-BE49-F238E27FC236}">
                <a16:creationId xmlns:a16="http://schemas.microsoft.com/office/drawing/2014/main" id="{3CC2B821-92A6-4EDF-B1B9-73E08AAF9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52323"/>
            <a:ext cx="2209800" cy="6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8989BFE-5A6D-4570-9A7E-7EDCF50BA73D}"/>
              </a:ext>
            </a:extLst>
          </p:cNvPr>
          <p:cNvSpPr txBox="1"/>
          <p:nvPr/>
        </p:nvSpPr>
        <p:spPr>
          <a:xfrm>
            <a:off x="2906652" y="2372181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www.youtube.com/c/DigitalLogicProgramming_LaMeres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288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8230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66700" y="1223110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	Computer Hardware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953000" y="2952750"/>
            <a:ext cx="1219200" cy="1612490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58418CFD-8DEA-4477-AF25-EA8C5B7B24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42119"/>
            <a:ext cx="1937664" cy="27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1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67559"/>
            <a:ext cx="1981200" cy="275942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	 Computer Hardware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438900" cy="375545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76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6800" y="4867559"/>
            <a:ext cx="1981200" cy="275942"/>
          </a:xfrm>
        </p:spPr>
        <p:txBody>
          <a:bodyPr>
            <a:noAutofit/>
          </a:bodyPr>
          <a:lstStyle/>
          <a:p>
            <a:pPr marL="457200" indent="-457200" algn="l"/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	 Computer Hardware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3.2.1 Program Memory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3: Computer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6438900" cy="3755458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storage system that holds the instruction.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Treated as read only memory during execution to prevent instructions from being overwritten.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Programs stored on non- volatile memory, so the computer system does not   lose its program when       power is removed.</a:t>
            </a:r>
          </a:p>
          <a:p>
            <a:pPr marL="228600" indent="-2286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computers implement program memory on an EEPROM – can be read from during normal operations but can only be written to using a dedicated procedure.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34D1D-59F3-4B13-A89F-56155759D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962" y="2690572"/>
            <a:ext cx="3629438" cy="20636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F6D80E-BF70-47A6-ADCE-1613854979B0}"/>
              </a:ext>
            </a:extLst>
          </p:cNvPr>
          <p:cNvSpPr/>
          <p:nvPr/>
        </p:nvSpPr>
        <p:spPr>
          <a:xfrm>
            <a:off x="5715000" y="4111332"/>
            <a:ext cx="762000" cy="51781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6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5974</TotalTime>
  <Words>2120</Words>
  <Application>Microsoft Office PowerPoint</Application>
  <PresentationFormat>Custom</PresentationFormat>
  <Paragraphs>370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Embedded Systems Design</vt:lpstr>
      <vt:lpstr>Chapter 3: Computer Systems</vt:lpstr>
      <vt:lpstr>Chapter 3: Computer Systems</vt:lpstr>
      <vt:lpstr>Chapter 3: Computer Systems</vt:lpstr>
      <vt:lpstr>Chapter 3: Computer Systems</vt:lpstr>
      <vt:lpstr>Embedded Systems Design</vt:lpstr>
      <vt:lpstr>Embedded Systems Design</vt:lpstr>
      <vt:lpstr>Chapter 3: Computer Systems</vt:lpstr>
      <vt:lpstr>Chapter 3: Computer Systems</vt:lpstr>
      <vt:lpstr>Chapter 3: Computer Systems</vt:lpstr>
      <vt:lpstr>Chapter 3: Computer Systems</vt:lpstr>
      <vt:lpstr>Chapter 3: Computer Systems</vt:lpstr>
      <vt:lpstr>Chapter 3: Computer Systems</vt:lpstr>
      <vt:lpstr>Chapter 3: Computer Systems</vt:lpstr>
      <vt:lpstr>Chapter 3: Computer Systems</vt:lpstr>
      <vt:lpstr>Chapter 3: Computer Systems</vt:lpstr>
      <vt:lpstr>Chapter 3: Computer Systems</vt:lpstr>
      <vt:lpstr>Chapter 3: Computer Systems</vt:lpstr>
      <vt:lpstr>Chapter 3: Computer Systems</vt:lpstr>
      <vt:lpstr>Chapter 3: Computer Systems</vt:lpstr>
      <vt:lpstr>Chapter 3: Computer Systems</vt:lpstr>
      <vt:lpstr>Chapter 3: Computer Systems</vt:lpstr>
      <vt:lpstr>Embedded Systems Design</vt:lpstr>
      <vt:lpstr>Embedded Systems Design</vt:lpstr>
      <vt:lpstr>Chapter 3: Computer Systems</vt:lpstr>
      <vt:lpstr>Chapter 3: Computer Systems</vt:lpstr>
      <vt:lpstr>Chapter 3: Computer Systems</vt:lpstr>
      <vt:lpstr>Chapter 3: Computer Systems</vt:lpstr>
      <vt:lpstr>Chapter 3: Computer Systems</vt:lpstr>
      <vt:lpstr>Chapter 3: Computer Systems</vt:lpstr>
      <vt:lpstr>Chapter 3: Computer Systems</vt:lpstr>
      <vt:lpstr>Chapter 3: Computer Systems</vt:lpstr>
      <vt:lpstr>Chapter 3: Computer Systems</vt:lpstr>
      <vt:lpstr>Chapter 3: Computer Systems</vt:lpstr>
      <vt:lpstr>Chapter 3: Computer Systems</vt:lpstr>
      <vt:lpstr>Chapter 3: Computer Systems</vt:lpstr>
      <vt:lpstr>Chapter 3: Computer Systems</vt:lpstr>
      <vt:lpstr>Chapter 3: Computer Systems</vt:lpstr>
      <vt:lpstr>Chapter 3: Computer Systems</vt:lpstr>
      <vt:lpstr>Chapter 3: Computer Systems</vt:lpstr>
      <vt:lpstr>Embedded Systems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Brock J. LaMeres</dc:creator>
  <cp:lastModifiedBy>LaMeres, Brock</cp:lastModifiedBy>
  <cp:revision>120</cp:revision>
  <dcterms:created xsi:type="dcterms:W3CDTF">2015-09-08T19:48:25Z</dcterms:created>
  <dcterms:modified xsi:type="dcterms:W3CDTF">2020-03-25T16:42:13Z</dcterms:modified>
</cp:coreProperties>
</file>