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7" r:id="rId2"/>
    <p:sldId id="258" r:id="rId3"/>
    <p:sldId id="330" r:id="rId4"/>
    <p:sldId id="270" r:id="rId5"/>
    <p:sldId id="269" r:id="rId6"/>
    <p:sldId id="338" r:id="rId7"/>
    <p:sldId id="272" r:id="rId8"/>
    <p:sldId id="271" r:id="rId9"/>
    <p:sldId id="273" r:id="rId10"/>
    <p:sldId id="328" r:id="rId11"/>
    <p:sldId id="329" r:id="rId12"/>
    <p:sldId id="331" r:id="rId13"/>
    <p:sldId id="274" r:id="rId14"/>
    <p:sldId id="276" r:id="rId15"/>
    <p:sldId id="275" r:id="rId16"/>
    <p:sldId id="277" r:id="rId17"/>
    <p:sldId id="278" r:id="rId18"/>
    <p:sldId id="332" r:id="rId19"/>
    <p:sldId id="333" r:id="rId20"/>
    <p:sldId id="259" r:id="rId21"/>
    <p:sldId id="279" r:id="rId22"/>
    <p:sldId id="280" r:id="rId23"/>
    <p:sldId id="281" r:id="rId24"/>
    <p:sldId id="335" r:id="rId25"/>
    <p:sldId id="282" r:id="rId26"/>
    <p:sldId id="283" r:id="rId27"/>
    <p:sldId id="334" r:id="rId28"/>
    <p:sldId id="336" r:id="rId29"/>
    <p:sldId id="284" r:id="rId30"/>
    <p:sldId id="286" r:id="rId31"/>
    <p:sldId id="285" r:id="rId32"/>
    <p:sldId id="287" r:id="rId33"/>
    <p:sldId id="288" r:id="rId34"/>
    <p:sldId id="337" r:id="rId35"/>
    <p:sldId id="339" r:id="rId36"/>
    <p:sldId id="260" r:id="rId37"/>
    <p:sldId id="289" r:id="rId38"/>
    <p:sldId id="290" r:id="rId39"/>
    <p:sldId id="291" r:id="rId40"/>
    <p:sldId id="292" r:id="rId41"/>
    <p:sldId id="293" r:id="rId42"/>
    <p:sldId id="340" r:id="rId43"/>
    <p:sldId id="261" r:id="rId44"/>
    <p:sldId id="262" r:id="rId45"/>
    <p:sldId id="294" r:id="rId46"/>
    <p:sldId id="342" r:id="rId47"/>
    <p:sldId id="343" r:id="rId48"/>
    <p:sldId id="344" r:id="rId49"/>
    <p:sldId id="345" r:id="rId50"/>
    <p:sldId id="295" r:id="rId51"/>
    <p:sldId id="296" r:id="rId52"/>
    <p:sldId id="297" r:id="rId53"/>
    <p:sldId id="298" r:id="rId54"/>
    <p:sldId id="347" r:id="rId55"/>
    <p:sldId id="349" r:id="rId56"/>
    <p:sldId id="350" r:id="rId57"/>
    <p:sldId id="299" r:id="rId58"/>
    <p:sldId id="300" r:id="rId59"/>
    <p:sldId id="351" r:id="rId60"/>
    <p:sldId id="352" r:id="rId61"/>
    <p:sldId id="353" r:id="rId62"/>
    <p:sldId id="301" r:id="rId63"/>
    <p:sldId id="302" r:id="rId64"/>
    <p:sldId id="303" r:id="rId65"/>
    <p:sldId id="304" r:id="rId66"/>
    <p:sldId id="305" r:id="rId67"/>
    <p:sldId id="306" r:id="rId68"/>
    <p:sldId id="341" r:id="rId69"/>
    <p:sldId id="263" r:id="rId70"/>
    <p:sldId id="264" r:id="rId71"/>
    <p:sldId id="307" r:id="rId72"/>
    <p:sldId id="308" r:id="rId73"/>
    <p:sldId id="354" r:id="rId74"/>
    <p:sldId id="265" r:id="rId75"/>
    <p:sldId id="266" r:id="rId76"/>
    <p:sldId id="309" r:id="rId77"/>
    <p:sldId id="310" r:id="rId78"/>
    <p:sldId id="311" r:id="rId79"/>
    <p:sldId id="312" r:id="rId80"/>
    <p:sldId id="313" r:id="rId81"/>
    <p:sldId id="314" r:id="rId82"/>
    <p:sldId id="355" r:id="rId83"/>
    <p:sldId id="267" r:id="rId84"/>
    <p:sldId id="268" r:id="rId85"/>
    <p:sldId id="315" r:id="rId86"/>
    <p:sldId id="316" r:id="rId87"/>
    <p:sldId id="317" r:id="rId88"/>
    <p:sldId id="321" r:id="rId89"/>
    <p:sldId id="318" r:id="rId90"/>
    <p:sldId id="319" r:id="rId91"/>
    <p:sldId id="320" r:id="rId92"/>
    <p:sldId id="323" r:id="rId93"/>
    <p:sldId id="322" r:id="rId94"/>
    <p:sldId id="324" r:id="rId95"/>
    <p:sldId id="325" r:id="rId96"/>
    <p:sldId id="326" r:id="rId97"/>
    <p:sldId id="327" r:id="rId98"/>
    <p:sldId id="356" r:id="rId99"/>
  </p:sldIdLst>
  <p:sldSz cx="6858000" cy="51435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78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>
      <p:cViewPr varScale="1">
        <p:scale>
          <a:sx n="81" d="100"/>
          <a:sy n="81" d="100"/>
        </p:scale>
        <p:origin x="788" y="2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4C47-BFA9-446E-84EB-3B0076746E5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4B54-FD9F-4768-A8F3-1AEA11E0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04B-BB0D-44AE-9922-D3E053668E3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04B-BB0D-44AE-9922-D3E053668E3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004B-BB0D-44AE-9922-D3E053668E3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c/DigitalLogicProgramming_LaMeres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c/DigitalLogicProgramming_LaMeres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c/DigitalLogicProgramming_LaMeres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s://neodem.wp.horizon.ac.uk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neodem.wp.horizon.ac.uk/" TargetMode="Externa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neodem.wp.horizon.ac.uk/" TargetMode="Externa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neodem.wp.horizon.ac.uk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neodem.wp.horizon.ac.uk/" TargetMode="Externa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neodem.wp.horizon.ac.uk/" TargetMode="Externa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neodem.wp.horizon.ac.uk/" TargetMode="Externa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neodem.wp.horizon.ac.uk/" TargetMode="Externa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Arithmetic Instructions (ADD)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9966CB-48C0-408A-8CCE-4F9FEA8F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8849" y="2943388"/>
            <a:ext cx="1219200" cy="161249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D5E7DC-F194-4E33-8FB1-4C20E6FE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9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Addition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01132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the operation of each addition.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2E3E7-7EE4-46DB-8157-9BD1C7240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" y="1962150"/>
            <a:ext cx="6822334" cy="74678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BA256A1-9F2F-461D-B7C0-C9AB536AF4B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6F481C-6C84-4621-BECE-C9DE32515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48F728-C97E-4F49-B86E-B0548EF39CEB}"/>
              </a:ext>
            </a:extLst>
          </p:cNvPr>
          <p:cNvSpPr/>
          <p:nvPr/>
        </p:nvSpPr>
        <p:spPr>
          <a:xfrm>
            <a:off x="4347376" y="3776957"/>
            <a:ext cx="25106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8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6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Arithmetic Instructions (ADD)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8849" y="2943388"/>
            <a:ext cx="1219200" cy="161249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AD6BF95-646E-4D8F-82C7-C049CB4F1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  <p:pic>
        <p:nvPicPr>
          <p:cNvPr id="13" name="Picture 2" descr="Subscribe to Dr. LaMeres' YouTube Channel">
            <a:extLst>
              <a:ext uri="{FF2B5EF4-FFF2-40B4-BE49-F238E27FC236}">
                <a16:creationId xmlns:a16="http://schemas.microsoft.com/office/drawing/2014/main" id="{20EFEDD8-F57A-427B-BD46-C98D652D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95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70FCDC-9BFB-43A0-9B4D-222976182421}"/>
              </a:ext>
            </a:extLst>
          </p:cNvPr>
          <p:cNvSpPr txBox="1"/>
          <p:nvPr/>
        </p:nvSpPr>
        <p:spPr>
          <a:xfrm>
            <a:off x="3011547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42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Arithmetic Instructions (ADDC = Add with Carry)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8849" y="2943388"/>
            <a:ext cx="1219200" cy="161249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AD6BF95-646E-4D8F-82C7-C049CB4F1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5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 Addition with Carry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limitations of the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instruction is that it only operates on 16-bit words.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numbers larger than 16-bit words, we add the lower 16-bit words of the input number first using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include the carry that was potentially generated in the addition of the next upper 16-bit words of the inputs.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addition of higher order words that include the carry from prior additions is repeated until all of the bits in the inputs have been added.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instruction gives us the functionality to include the carry in the addition. 		   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 →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E6EC5-81A0-4B29-9ABD-58D8DE25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47500"/>
            <a:ext cx="5640070" cy="11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Addition with Carry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13D5D-F7D4-44E2-8416-B2806D14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2699"/>
            <a:ext cx="5691963" cy="39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Addition with Carry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Asm_ALU_ADDC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46F37-0025-45AE-B82B-7877DC62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8B9DEF-32C0-406B-AB31-E7605512BEB5}"/>
              </a:ext>
            </a:extLst>
          </p:cNvPr>
          <p:cNvSpPr/>
          <p:nvPr/>
        </p:nvSpPr>
        <p:spPr>
          <a:xfrm>
            <a:off x="4347376" y="3776957"/>
            <a:ext cx="25106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0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Addition with Carry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#Var1,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 item to see the CPU registers. Also expand the status register. Also go to address 0x2000 in the Memory Browser.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46F37-0025-45AE-B82B-7877DC62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8B9DEF-32C0-406B-AB31-E7605512BEB5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0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Addition with Carry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its operation.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3D41D-E9EA-4DDA-9DCE-F900DE124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150"/>
            <a:ext cx="6820786" cy="97361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F10D9FC3-B606-4EBE-8FA5-C3533E816904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5CEB41-D377-459C-BC26-661C09E45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31F6C4-9C74-4CA1-A812-78A2C0C08449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5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Arithmetic Instructions (ADDC = Add with Carry)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8849" y="2943388"/>
            <a:ext cx="1219200" cy="1612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4EAEA-A01D-478A-83AE-C12FB038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67516"/>
            <a:ext cx="2822693" cy="408467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AD6BF95-646E-4D8F-82C7-C049CB4F1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  <p:pic>
        <p:nvPicPr>
          <p:cNvPr id="13" name="Picture 2" descr="Subscribe to Dr. LaMeres' YouTube Channel">
            <a:extLst>
              <a:ext uri="{FF2B5EF4-FFF2-40B4-BE49-F238E27FC236}">
                <a16:creationId xmlns:a16="http://schemas.microsoft.com/office/drawing/2014/main" id="{20EFEDD8-F57A-427B-BD46-C98D652D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95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70FCDC-9BFB-43A0-9B4D-222976182421}"/>
              </a:ext>
            </a:extLst>
          </p:cNvPr>
          <p:cNvSpPr txBox="1"/>
          <p:nvPr/>
        </p:nvSpPr>
        <p:spPr>
          <a:xfrm>
            <a:off x="3011547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77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Arithmetic Instructions (SUB)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8849" y="2943388"/>
            <a:ext cx="1219200" cy="161249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AD6BF95-646E-4D8F-82C7-C049CB4F1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4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Arithmetic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ALU can be thought of as a collection of combinational logic circuits, each that can perform a desired operation on the data coming from the CPU registers.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4E495F-0ECD-439C-9916-9B1EE1876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809750"/>
            <a:ext cx="5638800" cy="26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7.1.2 Subtraction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performs binary addition on two operands and puts the difference back into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operation can be performed on both 8-bit and 16-bit words by appending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.w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four status flags can be updated.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operation works the same regardless of whether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treated as unsigned or signed numbers.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C119E-9ACF-4F3C-9DE3-1A22D3209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43DC12-CE3C-4E30-BCF5-C623241DC3BC}"/>
              </a:ext>
            </a:extLst>
          </p:cNvPr>
          <p:cNvSpPr/>
          <p:nvPr/>
        </p:nvSpPr>
        <p:spPr>
          <a:xfrm>
            <a:off x="4343400" y="3776957"/>
            <a:ext cx="25106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31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7.1.2 Subtraction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01133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MSP430 does not actually contain a subtraction circuit, instead it converts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its negative equivalent by performing two’s compliment on it, and then it adds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 B = A + (-B)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explains how the carry flag can be asserted.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 = 1, then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borrow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required.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 = 0, then a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required. 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C119E-9ACF-4F3C-9DE3-1A22D3209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B88375-5E04-4E58-9C2F-A8A4A6B4A6D6}"/>
              </a:ext>
            </a:extLst>
          </p:cNvPr>
          <p:cNvSpPr/>
          <p:nvPr/>
        </p:nvSpPr>
        <p:spPr>
          <a:xfrm>
            <a:off x="4343400" y="3776957"/>
            <a:ext cx="25106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1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Subtraction instruction Works</a:t>
            </a:r>
            <a:r>
              <a:rPr lang="en-US" sz="12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 1 w/ No Borrow)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66911-B0D0-4259-8CB8-278F2D011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0"/>
          <a:stretch/>
        </p:blipFill>
        <p:spPr>
          <a:xfrm>
            <a:off x="190500" y="1047750"/>
            <a:ext cx="6544372" cy="31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5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Subtraction instruction Works</a:t>
            </a:r>
            <a:r>
              <a:rPr lang="en-US" sz="12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 2 w/ Borrow)</a:t>
            </a:r>
          </a:p>
          <a:p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66911-B0D0-4259-8CB8-278F2D011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5"/>
          <a:stretch/>
        </p:blipFill>
        <p:spPr>
          <a:xfrm>
            <a:off x="198967" y="1123950"/>
            <a:ext cx="6477000" cy="31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5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Subtraction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01132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A0B6F-AE94-4F11-8644-2EEB576C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" y="1733550"/>
            <a:ext cx="6777567" cy="19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0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Subtraction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01132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Asm_ALU_SUB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A0B6F-AE94-4F11-8644-2EEB576C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9" y="2647950"/>
            <a:ext cx="6587509" cy="187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5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Subtraction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01132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mov.b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#0FFh,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 Also expand the status register.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its operation. 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F1338-9F11-4EC2-B87E-CD53D3607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" y="4095750"/>
            <a:ext cx="6798502" cy="7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70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Arithmetic Instructions (SUB)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8849" y="2943388"/>
            <a:ext cx="1219200" cy="161249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AD6BF95-646E-4D8F-82C7-C049CB4F1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  <p:pic>
        <p:nvPicPr>
          <p:cNvPr id="13" name="Picture 2" descr="Subscribe to Dr. LaMeres' YouTube Channel">
            <a:extLst>
              <a:ext uri="{FF2B5EF4-FFF2-40B4-BE49-F238E27FC236}">
                <a16:creationId xmlns:a16="http://schemas.microsoft.com/office/drawing/2014/main" id="{20EFEDD8-F57A-427B-BD46-C98D652D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95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70FCDC-9BFB-43A0-9B4D-222976182421}"/>
              </a:ext>
            </a:extLst>
          </p:cNvPr>
          <p:cNvSpPr txBox="1"/>
          <p:nvPr/>
        </p:nvSpPr>
        <p:spPr>
          <a:xfrm>
            <a:off x="3011547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7194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Arithmetic Instructions (SUBC = Subtract w/ Carry)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8849" y="2943388"/>
            <a:ext cx="1219200" cy="161249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AD6BF95-646E-4D8F-82C7-C049CB4F1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6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7.1.2 Subtraction with Carry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when subtracting numbers that are larger than 16-bit words.                                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not(C) →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subtraction of higher order words that include the borrow from prior subtractions is repeated until all of the bits in  the inputs have been subtracted. 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Accomplished by subtracting the lower 16-bit words of the input numbers first using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then including the borrow that was potentially generated in the subtraction of the next upper 16-bit words of the inputs.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0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borrow occurred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   C = 1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no borrow occurred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7B6EE-AB52-4319-A036-C3A6CF43D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47357"/>
            <a:ext cx="6597502" cy="141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Arithmetic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operation that is desired when designing the CPU, a new circuit is inserted into the ALU.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output must be put into either a CPU register or memory.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4E495F-0ECD-439C-9916-9B1EE1876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80927"/>
            <a:ext cx="4953000" cy="23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63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6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Subtraction with Carry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01132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51CEE-52B9-4772-8C62-731FD2BF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73373"/>
            <a:ext cx="5725632" cy="39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05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6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Subtraction with Carry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117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Asm_ALU_SUBC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5FC3B-8F30-4FFC-9476-396D30030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5BB50A-B79B-4265-A050-A8D383B07821}"/>
              </a:ext>
            </a:extLst>
          </p:cNvPr>
          <p:cNvSpPr/>
          <p:nvPr/>
        </p:nvSpPr>
        <p:spPr>
          <a:xfrm>
            <a:off x="4267200" y="3776957"/>
            <a:ext cx="25106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8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Subtraction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117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#Var1,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 Also expand the status register. Also go to the address 0x2000 in the Memory Browser.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D4EAEFE-7EE8-42DE-A5C5-3E11A87D33A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B49334-24F4-4F0D-9B4C-E1AF0BBEA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0CC1C5-DC5B-4F2A-94A3-E7988ABE66E4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74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Subtraction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01132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 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its operation. 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B11BD-B950-4627-8912-D1C04305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2072020"/>
            <a:ext cx="6629400" cy="95693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0D3F75FA-78FA-4B5F-BAAC-2D69029D95E3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BC7B83-6AB3-4B7F-BECF-03A833994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9E838-5FAD-4F9A-9ADC-DF9011584C2C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8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Arithmetic Instructions (SUBC = Subtract w/ Borrow)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8849" y="2943388"/>
            <a:ext cx="1219200" cy="1612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4EAEA-A01D-478A-83AE-C12FB038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67516"/>
            <a:ext cx="2822693" cy="408467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AD6BF95-646E-4D8F-82C7-C049CB4F1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  <p:pic>
        <p:nvPicPr>
          <p:cNvPr id="13" name="Picture 2" descr="Subscribe to Dr. LaMeres' YouTube Channel">
            <a:extLst>
              <a:ext uri="{FF2B5EF4-FFF2-40B4-BE49-F238E27FC236}">
                <a16:creationId xmlns:a16="http://schemas.microsoft.com/office/drawing/2014/main" id="{20EFEDD8-F57A-427B-BD46-C98D652D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95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70FCDC-9BFB-43A0-9B4D-222976182421}"/>
              </a:ext>
            </a:extLst>
          </p:cNvPr>
          <p:cNvSpPr txBox="1"/>
          <p:nvPr/>
        </p:nvSpPr>
        <p:spPr>
          <a:xfrm>
            <a:off x="3011547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9394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Arithmetic Instructions (Increments and Decrements)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8849" y="2943388"/>
            <a:ext cx="1219200" cy="161249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AD6BF95-646E-4D8F-82C7-C049CB4F1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2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7.1.3 Increments and Decrements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F64F018-BEC5-412D-862D-C33366C227C7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incremented a storage location by 1 and 2 respectively.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decrements a storage location by 1 and 2 respectively. 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978B900-A226-45D4-8173-EA39752235BC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0BFAE3-07F0-4C5E-BD1B-E3A0678B8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FC340E-07FB-4157-B5B6-ACFD406461CD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02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7.1.3 Increments and Decrements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E570C8-C8C5-4FE7-AE76-348970685C20}"/>
              </a:ext>
            </a:extLst>
          </p:cNvPr>
          <p:cNvSpPr txBox="1">
            <a:spLocks/>
          </p:cNvSpPr>
          <p:nvPr/>
        </p:nvSpPr>
        <p:spPr>
          <a:xfrm>
            <a:off x="2117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Asm_ALU_INC_DEC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DFBC5-6A30-46F8-8A96-3913408B9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98322"/>
            <a:ext cx="2418108" cy="26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45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7.1.3 Increments and Decrements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B0F89D8-CA64-40E9-836C-7A87516BCCAF}"/>
              </a:ext>
            </a:extLst>
          </p:cNvPr>
          <p:cNvSpPr txBox="1">
            <a:spLocks/>
          </p:cNvSpPr>
          <p:nvPr/>
        </p:nvSpPr>
        <p:spPr>
          <a:xfrm>
            <a:off x="2117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#0,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 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11F3AC9-2941-48CA-B0B1-8E23E1D8F208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040EED-8D17-4D6A-B3D9-44C8613DC1E9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F9E76E-A3D4-4963-96AC-E3573780A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312D50-EFC4-4A98-A32D-36711A76ED95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64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7.1.3 Increments and Decrements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B0F89D8-CA64-40E9-836C-7A87516BCCAF}"/>
              </a:ext>
            </a:extLst>
          </p:cNvPr>
          <p:cNvSpPr txBox="1">
            <a:spLocks/>
          </p:cNvSpPr>
          <p:nvPr/>
        </p:nvSpPr>
        <p:spPr>
          <a:xfrm>
            <a:off x="2117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its operation.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CA0E5-A31D-45B7-97B0-8D5CB7E7A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8307"/>
            <a:ext cx="5181600" cy="1094443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CBC402DA-0AAD-48A8-8EAE-3CC0E062A15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ED444CD-2B16-4F4A-B7D9-C4375DA0BC4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ED178C-ABDB-4BCD-9448-960EC1656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AFBCEE-90E0-4482-99B3-99D6487C3DAB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Arithmetic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 has circuits that monitor the operations and produce status flags (or status bits) which are stored in the status register.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flags are two’s compliment overflow (V), negative (N), zero (Z), and carry (C).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flags are asserted when the condition exists.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carry flag can also be used to indicate a </a:t>
            </a:r>
            <a:r>
              <a:rPr lang="en-US" sz="16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performing subtraction.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EA8A1F-81BD-46B0-AFE3-613A85B09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36" y="2647950"/>
            <a:ext cx="4511031" cy="21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2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7.1.3 Increments and Decrements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B0F89D8-CA64-40E9-836C-7A87516BCCAF}"/>
              </a:ext>
            </a:extLst>
          </p:cNvPr>
          <p:cNvSpPr txBox="1">
            <a:spLocks/>
          </p:cNvSpPr>
          <p:nvPr/>
        </p:nvSpPr>
        <p:spPr>
          <a:xfrm>
            <a:off x="2117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8: Now enter the following code. You can place this after the prior </a:t>
            </a:r>
            <a:r>
              <a:rPr lang="en-US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9: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10: Step your program to observe its operation.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11: Open the register viewer and memory browsers at 0x2000.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BC402DA-0AAD-48A8-8EAE-3CC0E062A15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ED444CD-2B16-4F4A-B7D9-C4375DA0BC4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ED178C-ABDB-4BCD-9448-960EC165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AFBCEE-90E0-4482-99B3-99D6487C3DAB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32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7.1.3 Increments and Decrements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B0F89D8-CA64-40E9-836C-7A87516BCCAF}"/>
              </a:ext>
            </a:extLst>
          </p:cNvPr>
          <p:cNvSpPr txBox="1">
            <a:spLocks/>
          </p:cNvSpPr>
          <p:nvPr/>
        </p:nvSpPr>
        <p:spPr>
          <a:xfrm>
            <a:off x="2117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B47A6-ADF5-4680-AAE7-E239BCDE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58358"/>
            <a:ext cx="5383619" cy="39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Arithmetic Instructions (Increments and Decrements)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8849" y="2943388"/>
            <a:ext cx="1219200" cy="1612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4EAEA-A01D-478A-83AE-C12FB038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67516"/>
            <a:ext cx="2822693" cy="408467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AD6BF95-646E-4D8F-82C7-C049CB4F1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  <p:pic>
        <p:nvPicPr>
          <p:cNvPr id="13" name="Picture 2" descr="Subscribe to Dr. LaMeres' YouTube Channel">
            <a:extLst>
              <a:ext uri="{FF2B5EF4-FFF2-40B4-BE49-F238E27FC236}">
                <a16:creationId xmlns:a16="http://schemas.microsoft.com/office/drawing/2014/main" id="{20EFEDD8-F57A-427B-BD46-C98D652D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95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70FCDC-9BFB-43A0-9B4D-222976182421}"/>
              </a:ext>
            </a:extLst>
          </p:cNvPr>
          <p:cNvSpPr txBox="1"/>
          <p:nvPr/>
        </p:nvSpPr>
        <p:spPr>
          <a:xfrm>
            <a:off x="3011547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158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	Logic Instructions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06947" y="2952390"/>
            <a:ext cx="1219200" cy="161249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7E1DF0E-B9D5-44C1-94DF-DB1DD406E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94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performs an inversion on each bit of the operand.        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performs a logical </a:t>
            </a:r>
            <a:r>
              <a:rPr lang="en-US" sz="16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two operands and places the result back into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	   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performs a logical </a:t>
            </a:r>
            <a:r>
              <a:rPr lang="en-US" sz="16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two operands and places the result back into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	    </a:t>
            </a:r>
            <a:r>
              <a:rPr lang="en-US" sz="16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performs an exclusive-or operation on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places the result back into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			   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XOR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F60598-72B3-4AE8-AAC1-9DC5C2FE9271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09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operation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takes place on the individual bits of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independent of each other.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of setting, clearing, toggling, or testing the value of a bit within a word.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EF1581-6E7E-4B6E-BFFF-6D7A034281B0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27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417635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 w/ AND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CA59A9F-1C73-4D03-9A5C-2E0B957B056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3818503-0BD7-45FA-8085-482905E4078D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1DBCF4-C1E8-40BD-B7FC-5DB3A983DEFF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7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417635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 w/ AND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CA59A9F-1C73-4D03-9A5C-2E0B957B056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3818503-0BD7-45FA-8085-482905E4078D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1DBCF4-C1E8-40BD-B7FC-5DB3A983DEFF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59F43-E9ED-4EE7-90B2-653BAC43DC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0" t="24814" r="26614" b="63334"/>
          <a:stretch/>
        </p:blipFill>
        <p:spPr>
          <a:xfrm>
            <a:off x="152400" y="1581150"/>
            <a:ext cx="433609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4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417635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 w/ AND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1DBCF4-C1E8-40BD-B7FC-5DB3A983DEFF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59F43-E9ED-4EE7-90B2-653BAC43DC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0" t="24814" r="26614" b="63334"/>
          <a:stretch/>
        </p:blipFill>
        <p:spPr>
          <a:xfrm>
            <a:off x="152400" y="1581150"/>
            <a:ext cx="4336092" cy="1295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DF32FA-0DC0-451E-97F4-6EE8C956D235}"/>
              </a:ext>
            </a:extLst>
          </p:cNvPr>
          <p:cNvSpPr/>
          <p:nvPr/>
        </p:nvSpPr>
        <p:spPr>
          <a:xfrm>
            <a:off x="2895600" y="1809750"/>
            <a:ext cx="1066800" cy="5334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9B06E4-64F6-4125-BECF-884CB00DF226}"/>
              </a:ext>
            </a:extLst>
          </p:cNvPr>
          <p:cNvCxnSpPr>
            <a:cxnSpLocks/>
          </p:cNvCxnSpPr>
          <p:nvPr/>
        </p:nvCxnSpPr>
        <p:spPr>
          <a:xfrm flipH="1">
            <a:off x="4038600" y="2114550"/>
            <a:ext cx="609600" cy="0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5733A6-35A5-4C51-A8F2-0A86FED616F0}"/>
              </a:ext>
            </a:extLst>
          </p:cNvPr>
          <p:cNvSpPr txBox="1"/>
          <p:nvPr/>
        </p:nvSpPr>
        <p:spPr>
          <a:xfrm>
            <a:off x="4724400" y="842486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Clear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AND’ing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anything with a 0 results in a 0.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94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417635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 w/ AND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1DBCF4-C1E8-40BD-B7FC-5DB3A983DEFF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59F43-E9ED-4EE7-90B2-653BAC43DC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0" t="24814" r="26614" b="63334"/>
          <a:stretch/>
        </p:blipFill>
        <p:spPr>
          <a:xfrm>
            <a:off x="152400" y="1581150"/>
            <a:ext cx="4336092" cy="1295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DF32FA-0DC0-451E-97F4-6EE8C956D235}"/>
              </a:ext>
            </a:extLst>
          </p:cNvPr>
          <p:cNvSpPr/>
          <p:nvPr/>
        </p:nvSpPr>
        <p:spPr>
          <a:xfrm>
            <a:off x="2895600" y="1809750"/>
            <a:ext cx="1066800" cy="5334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9B06E4-64F6-4125-BECF-884CB00DF226}"/>
              </a:ext>
            </a:extLst>
          </p:cNvPr>
          <p:cNvCxnSpPr>
            <a:cxnSpLocks/>
          </p:cNvCxnSpPr>
          <p:nvPr/>
        </p:nvCxnSpPr>
        <p:spPr>
          <a:xfrm flipH="1">
            <a:off x="4038600" y="2114550"/>
            <a:ext cx="609600" cy="0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5733A6-35A5-4C51-A8F2-0A86FED616F0}"/>
              </a:ext>
            </a:extLst>
          </p:cNvPr>
          <p:cNvSpPr txBox="1"/>
          <p:nvPr/>
        </p:nvSpPr>
        <p:spPr>
          <a:xfrm>
            <a:off x="4724400" y="842486"/>
            <a:ext cx="182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Clear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AND’ing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anything with a 0 results in a 0.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AND’ing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anything with a 1 has no impact.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5484A8-6D8B-421D-8766-AD42064CCD33}"/>
              </a:ext>
            </a:extLst>
          </p:cNvPr>
          <p:cNvSpPr/>
          <p:nvPr/>
        </p:nvSpPr>
        <p:spPr>
          <a:xfrm>
            <a:off x="2895600" y="2305050"/>
            <a:ext cx="1066800" cy="533400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B0CF9-5F77-4006-BF2A-C2BFE8B4C723}"/>
              </a:ext>
            </a:extLst>
          </p:cNvPr>
          <p:cNvCxnSpPr>
            <a:cxnSpLocks/>
          </p:cNvCxnSpPr>
          <p:nvPr/>
        </p:nvCxnSpPr>
        <p:spPr>
          <a:xfrm flipH="1">
            <a:off x="4023360" y="2724150"/>
            <a:ext cx="609600" cy="0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 Addition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performs binary addition on two inputs,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puts the sum back into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can be performed on both 8-bit and 16-bit words by appending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.w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operation works the same regardless of whether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treated as unsigned or signed numbers.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46F37-0025-45AE-B82B-7877DC62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8B9DEF-32C0-406B-AB31-E7605512BEB5}"/>
              </a:ext>
            </a:extLst>
          </p:cNvPr>
          <p:cNvSpPr/>
          <p:nvPr/>
        </p:nvSpPr>
        <p:spPr>
          <a:xfrm>
            <a:off x="4347376" y="3776957"/>
            <a:ext cx="25106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25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“mask”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set of bits that indicate which bits within a </a:t>
            </a:r>
            <a:r>
              <a:rPr lang="en-US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going to be altered depending on the 1s and 0s in the mask.</a:t>
            </a:r>
            <a:b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 mask with an AND operation, any position within the mask that contains a 0 will result in the corresponding bit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being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cleared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 mask with an AND operation, any position within the mask that contains a 1 will simply leave the original value within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Mask: </a:t>
            </a:r>
            <a:r>
              <a:rPr lang="en-US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CA59A9F-1C73-4D03-9A5C-2E0B957B056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3818503-0BD7-45FA-8085-482905E4078D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F60598-72B3-4AE8-AAC1-9DC5C2FE9271}"/>
              </a:ext>
            </a:extLst>
          </p:cNvPr>
          <p:cNvSpPr/>
          <p:nvPr/>
        </p:nvSpPr>
        <p:spPr>
          <a:xfrm>
            <a:off x="4938885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63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wrap="square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mask and an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 to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6E4D6D-35CA-47CB-A8C2-56D5A3656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" y="1352550"/>
            <a:ext cx="6735378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95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with a mask can also check the value of a particular bit(s).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be accomplished by using a mask with a 1 in the position of interest and 0’s everywhere else.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0’s will be clear all bits except the position of interest.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position of interest is a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the entire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 will be a zero and the Z flag will be asserted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1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position of interest is a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the entire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 will NOT be a zero, and the Z flag will not be asserted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0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CA59A9F-1C73-4D03-9A5C-2E0B957B056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3818503-0BD7-45FA-8085-482905E4078D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F60598-72B3-4AE8-AAC1-9DC5C2FE9271}"/>
              </a:ext>
            </a:extLst>
          </p:cNvPr>
          <p:cNvSpPr/>
          <p:nvPr/>
        </p:nvSpPr>
        <p:spPr>
          <a:xfrm>
            <a:off x="4938885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20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mask and an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 to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6E4D6D-35CA-47CB-A8C2-56D5A3656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" y="1500689"/>
            <a:ext cx="6735378" cy="27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354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417635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 w/ 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92575A-EAD6-4366-8355-44594A0773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2" t="49736" r="25506" b="39630"/>
          <a:stretch/>
        </p:blipFill>
        <p:spPr>
          <a:xfrm>
            <a:off x="60010" y="1657350"/>
            <a:ext cx="4604381" cy="11938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1DBCF4-C1E8-40BD-B7FC-5DB3A983DEFF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37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417635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 w/ 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92575A-EAD6-4366-8355-44594A0773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2" t="49736" r="25506" b="39630"/>
          <a:stretch/>
        </p:blipFill>
        <p:spPr>
          <a:xfrm>
            <a:off x="60010" y="1657350"/>
            <a:ext cx="4604381" cy="11938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1DBCF4-C1E8-40BD-B7FC-5DB3A983DEFF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733A6-35A5-4C51-A8F2-0A86FED616F0}"/>
              </a:ext>
            </a:extLst>
          </p:cNvPr>
          <p:cNvSpPr txBox="1"/>
          <p:nvPr/>
        </p:nvSpPr>
        <p:spPr>
          <a:xfrm>
            <a:off x="4724400" y="842486"/>
            <a:ext cx="182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Set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OR’ing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anything with a 1 will result in a 1.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5484A8-6D8B-421D-8766-AD42064CCD33}"/>
              </a:ext>
            </a:extLst>
          </p:cNvPr>
          <p:cNvSpPr/>
          <p:nvPr/>
        </p:nvSpPr>
        <p:spPr>
          <a:xfrm>
            <a:off x="2895600" y="2376514"/>
            <a:ext cx="1066800" cy="50003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B0CF9-5F77-4006-BF2A-C2BFE8B4C723}"/>
              </a:ext>
            </a:extLst>
          </p:cNvPr>
          <p:cNvCxnSpPr>
            <a:cxnSpLocks/>
          </p:cNvCxnSpPr>
          <p:nvPr/>
        </p:nvCxnSpPr>
        <p:spPr>
          <a:xfrm flipH="1">
            <a:off x="4023360" y="2724150"/>
            <a:ext cx="609600" cy="0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61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417635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 w/ 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92575A-EAD6-4366-8355-44594A0773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2" t="49736" r="25506" b="39630"/>
          <a:stretch/>
        </p:blipFill>
        <p:spPr>
          <a:xfrm>
            <a:off x="60010" y="1657350"/>
            <a:ext cx="4604381" cy="11938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1DBCF4-C1E8-40BD-B7FC-5DB3A983DEFF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F32FA-0DC0-451E-97F4-6EE8C956D235}"/>
              </a:ext>
            </a:extLst>
          </p:cNvPr>
          <p:cNvSpPr/>
          <p:nvPr/>
        </p:nvSpPr>
        <p:spPr>
          <a:xfrm>
            <a:off x="2887182" y="1885949"/>
            <a:ext cx="1066800" cy="5000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9B06E4-64F6-4125-BECF-884CB00DF226}"/>
              </a:ext>
            </a:extLst>
          </p:cNvPr>
          <p:cNvCxnSpPr>
            <a:cxnSpLocks/>
          </p:cNvCxnSpPr>
          <p:nvPr/>
        </p:nvCxnSpPr>
        <p:spPr>
          <a:xfrm flipH="1">
            <a:off x="4038600" y="2114550"/>
            <a:ext cx="609600" cy="0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5733A6-35A5-4C51-A8F2-0A86FED616F0}"/>
              </a:ext>
            </a:extLst>
          </p:cNvPr>
          <p:cNvSpPr txBox="1"/>
          <p:nvPr/>
        </p:nvSpPr>
        <p:spPr>
          <a:xfrm>
            <a:off x="4724400" y="842486"/>
            <a:ext cx="182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Set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OR’ing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anything with a 0 has no impact.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OR’ing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anything with a 1 will result in a 1.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5484A8-6D8B-421D-8766-AD42064CCD33}"/>
              </a:ext>
            </a:extLst>
          </p:cNvPr>
          <p:cNvSpPr/>
          <p:nvPr/>
        </p:nvSpPr>
        <p:spPr>
          <a:xfrm>
            <a:off x="2895600" y="2376514"/>
            <a:ext cx="1066800" cy="50003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B0CF9-5F77-4006-BF2A-C2BFE8B4C723}"/>
              </a:ext>
            </a:extLst>
          </p:cNvPr>
          <p:cNvCxnSpPr>
            <a:cxnSpLocks/>
          </p:cNvCxnSpPr>
          <p:nvPr/>
        </p:nvCxnSpPr>
        <p:spPr>
          <a:xfrm flipH="1">
            <a:off x="4023360" y="2724150"/>
            <a:ext cx="609600" cy="0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40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logical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produce a 1 when either of the bits of the inputs are a 1. Thus, we can use the OR operation with a one to set any bit within a word.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 mask with an OR, the mask indicates which bit(s) to set and which to preserve.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position within the mask that contains a 1 will result in the corresponding bit int eh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being set.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position within the mask that contains a 0 will simply leave the original value within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Mask: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CA59A9F-1C73-4D03-9A5C-2E0B957B056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3818503-0BD7-45FA-8085-482905E4078D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F60598-72B3-4AE8-AAC1-9DC5C2FE9271}"/>
              </a:ext>
            </a:extLst>
          </p:cNvPr>
          <p:cNvSpPr/>
          <p:nvPr/>
        </p:nvSpPr>
        <p:spPr>
          <a:xfrm>
            <a:off x="4938885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48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mask and an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 to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6E4D6D-35CA-47CB-A8C2-56D5A3656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" y="1352550"/>
            <a:ext cx="6667499" cy="29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8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A39B3A-D7FC-4E85-97CA-4F423F40C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1" t="74420" r="27779" b="14700"/>
          <a:stretch/>
        </p:blipFill>
        <p:spPr>
          <a:xfrm>
            <a:off x="76200" y="1590675"/>
            <a:ext cx="4419601" cy="1285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417635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 w/ XOR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1DBCF4-C1E8-40BD-B7FC-5DB3A983DEFF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0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 Addition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79AF5F5-9704-4F69-AC53-6893C889F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19150"/>
            <a:ext cx="5257800" cy="39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56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A39B3A-D7FC-4E85-97CA-4F423F40C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1" t="74420" r="27779" b="14700"/>
          <a:stretch/>
        </p:blipFill>
        <p:spPr>
          <a:xfrm>
            <a:off x="76200" y="1590675"/>
            <a:ext cx="4419601" cy="1285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417635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 w/ XOR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1DBCF4-C1E8-40BD-B7FC-5DB3A983DEFF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733A6-35A5-4C51-A8F2-0A86FED616F0}"/>
              </a:ext>
            </a:extLst>
          </p:cNvPr>
          <p:cNvSpPr txBox="1"/>
          <p:nvPr/>
        </p:nvSpPr>
        <p:spPr>
          <a:xfrm>
            <a:off x="4724400" y="842486"/>
            <a:ext cx="182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Toggle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XOR’ing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anything with a 1 will complement the original value.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5484A8-6D8B-421D-8766-AD42064CCD33}"/>
              </a:ext>
            </a:extLst>
          </p:cNvPr>
          <p:cNvSpPr/>
          <p:nvPr/>
        </p:nvSpPr>
        <p:spPr>
          <a:xfrm>
            <a:off x="2895600" y="2376514"/>
            <a:ext cx="1066800" cy="50003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B0CF9-5F77-4006-BF2A-C2BFE8B4C723}"/>
              </a:ext>
            </a:extLst>
          </p:cNvPr>
          <p:cNvCxnSpPr>
            <a:cxnSpLocks/>
          </p:cNvCxnSpPr>
          <p:nvPr/>
        </p:nvCxnSpPr>
        <p:spPr>
          <a:xfrm flipH="1">
            <a:off x="4023360" y="2724150"/>
            <a:ext cx="609600" cy="0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59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A39B3A-D7FC-4E85-97CA-4F423F40C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1" t="74420" r="27779" b="14700"/>
          <a:stretch/>
        </p:blipFill>
        <p:spPr>
          <a:xfrm>
            <a:off x="76200" y="1590675"/>
            <a:ext cx="4419601" cy="1285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417635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Masking w/ XOR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1DBCF4-C1E8-40BD-B7FC-5DB3A983DEFF}"/>
              </a:ext>
            </a:extLst>
          </p:cNvPr>
          <p:cNvSpPr/>
          <p:nvPr/>
        </p:nvSpPr>
        <p:spPr>
          <a:xfrm>
            <a:off x="49530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F32FA-0DC0-451E-97F4-6EE8C956D235}"/>
              </a:ext>
            </a:extLst>
          </p:cNvPr>
          <p:cNvSpPr/>
          <p:nvPr/>
        </p:nvSpPr>
        <p:spPr>
          <a:xfrm>
            <a:off x="2887182" y="1885949"/>
            <a:ext cx="1066800" cy="5000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9B06E4-64F6-4125-BECF-884CB00DF226}"/>
              </a:ext>
            </a:extLst>
          </p:cNvPr>
          <p:cNvCxnSpPr>
            <a:cxnSpLocks/>
          </p:cNvCxnSpPr>
          <p:nvPr/>
        </p:nvCxnSpPr>
        <p:spPr>
          <a:xfrm flipH="1">
            <a:off x="4038600" y="2114550"/>
            <a:ext cx="609600" cy="0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5733A6-35A5-4C51-A8F2-0A86FED616F0}"/>
              </a:ext>
            </a:extLst>
          </p:cNvPr>
          <p:cNvSpPr txBox="1"/>
          <p:nvPr/>
        </p:nvSpPr>
        <p:spPr>
          <a:xfrm>
            <a:off x="4724400" y="842486"/>
            <a:ext cx="182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Toggle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XOR’ing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anything with a 0 has no impact.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XOR’ing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anything with a 1 will complement the original value.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5484A8-6D8B-421D-8766-AD42064CCD33}"/>
              </a:ext>
            </a:extLst>
          </p:cNvPr>
          <p:cNvSpPr/>
          <p:nvPr/>
        </p:nvSpPr>
        <p:spPr>
          <a:xfrm>
            <a:off x="2895600" y="2376514"/>
            <a:ext cx="1066800" cy="50003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B0CF9-5F77-4006-BF2A-C2BFE8B4C723}"/>
              </a:ext>
            </a:extLst>
          </p:cNvPr>
          <p:cNvCxnSpPr>
            <a:cxnSpLocks/>
          </p:cNvCxnSpPr>
          <p:nvPr/>
        </p:nvCxnSpPr>
        <p:spPr>
          <a:xfrm flipH="1">
            <a:off x="4023360" y="2724150"/>
            <a:ext cx="609600" cy="0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054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XOR instruction can be  used to toggle bits within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XOR’ing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 with a zero,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 will remain unchanged.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toggle bit(s)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simply XOR it with a mask where any bits to be toggled contain a one and all other bits to be preserved are zeros.</a:t>
            </a:r>
            <a:b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Mask: </a:t>
            </a:r>
            <a:r>
              <a:rPr lang="en-US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CA59A9F-1C73-4D03-9A5C-2E0B957B056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3818503-0BD7-45FA-8085-482905E4078D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342-0E75-465D-84AC-E99FF95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F60598-72B3-4AE8-AAC1-9DC5C2FE9271}"/>
              </a:ext>
            </a:extLst>
          </p:cNvPr>
          <p:cNvSpPr/>
          <p:nvPr/>
        </p:nvSpPr>
        <p:spPr>
          <a:xfrm>
            <a:off x="4938885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57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Logic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mask and an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 to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toggle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6E4D6D-35CA-47CB-A8C2-56D5A3656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" y="1455202"/>
            <a:ext cx="6667499" cy="27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74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Logic Instructions to Manipulate Bits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436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Asm_ALU_Logic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007CE56-896C-486E-8535-0D121E9F8D49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3D32721-F435-464C-8991-747EBBD2DBE7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51DAAA1-964D-4385-B624-512F04706882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B57CB1-888D-4697-A29A-60F30333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8E6EC7-A2E5-48B9-A746-01D83EE453CB}"/>
              </a:ext>
            </a:extLst>
          </p:cNvPr>
          <p:cNvSpPr/>
          <p:nvPr/>
        </p:nvSpPr>
        <p:spPr>
          <a:xfrm>
            <a:off x="4910843" y="3838913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001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Logic Instructions to Manipulate Bits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B7C5F-8304-4D3D-88C0-FB4AB3F12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88577"/>
            <a:ext cx="6510670" cy="3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45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Logic Instructions to Manipulate Bits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3303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mov.b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#10101010,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 Also expand SR so you can see the Z flag. Change the number format of R4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R9 to binary.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007CE56-896C-486E-8535-0D121E9F8D49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3D32721-F435-464C-8991-747EBBD2DBE7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51DAAA1-964D-4385-B624-512F04706882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B57CB1-888D-4697-A29A-60F30333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8E6EC7-A2E5-48B9-A746-01D83EE453CB}"/>
              </a:ext>
            </a:extLst>
          </p:cNvPr>
          <p:cNvSpPr/>
          <p:nvPr/>
        </p:nvSpPr>
        <p:spPr>
          <a:xfrm>
            <a:off x="4876800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603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    Logic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Logic Instructions to Manipulate Bits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B2DA5-2D4D-4EFE-87E8-757332B61A74}"/>
              </a:ext>
            </a:extLst>
          </p:cNvPr>
          <p:cNvSpPr txBox="1">
            <a:spLocks/>
          </p:cNvSpPr>
          <p:nvPr/>
        </p:nvSpPr>
        <p:spPr>
          <a:xfrm>
            <a:off x="2436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its operation.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007CE56-896C-486E-8535-0D121E9F8D49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3D32721-F435-464C-8991-747EBBD2DBE7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51DAAA1-964D-4385-B624-512F04706882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B57CB1-888D-4697-A29A-60F30333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8E6EC7-A2E5-48B9-A746-01D83EE453CB}"/>
              </a:ext>
            </a:extLst>
          </p:cNvPr>
          <p:cNvSpPr/>
          <p:nvPr/>
        </p:nvSpPr>
        <p:spPr>
          <a:xfrm>
            <a:off x="4862685" y="3776957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F2FE3-02D3-4095-9187-1E5A504F0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7" y="2049339"/>
            <a:ext cx="5828643" cy="7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364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	Logic Instructions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06947" y="2952390"/>
            <a:ext cx="1219200" cy="161249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7E1DF0E-B9D5-44C1-94DF-DB1DD406E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  <p:pic>
        <p:nvPicPr>
          <p:cNvPr id="18" name="Picture 2" descr="Subscribe to Dr. LaMeres' YouTube Channel">
            <a:extLst>
              <a:ext uri="{FF2B5EF4-FFF2-40B4-BE49-F238E27FC236}">
                <a16:creationId xmlns:a16="http://schemas.microsoft.com/office/drawing/2014/main" id="{0E6F7DF7-DF88-49A4-AF89-BDDC9514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95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EC7F61-6FFD-4124-AE40-A3B0E4FF2928}"/>
              </a:ext>
            </a:extLst>
          </p:cNvPr>
          <p:cNvSpPr txBox="1"/>
          <p:nvPr/>
        </p:nvSpPr>
        <p:spPr>
          <a:xfrm>
            <a:off x="3011547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5821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	Bit Set and Bit Clear Instructions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B51544-7391-44CA-A3DE-8DD16D1A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06947" y="2952390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9F9B1FE5-FC04-4544-ADC6-72D53BECD0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0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ADD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5B16E-E140-4DF3-9AFD-492B57040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04603"/>
            <a:ext cx="6410487" cy="38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89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220" y="4857750"/>
            <a:ext cx="268478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     Bit Set and Bit Clear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 Bit Set and Bit Clear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0" y="895155"/>
            <a:ext cx="69342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 (bit set)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sets the bits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corresponding to 1’s within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operand mask.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(bit clear)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clears the bits 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corresponding to 1’s within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operand mask.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instructions work on both 16-bit words (.w) and 8-bit bytes (.b).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bits within the mask for each instruction that are 0’s will leave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 unaltered.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providing a masking approach that works the same for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same masks can be used throughout the program to alter the same bit location.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mode is most common.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DFDD4BA-FD6D-44C3-935A-AB86C771595E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1AA15FC-9D9C-42CE-84A3-5AA714FC2D2C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403737-40C4-475F-BE15-28F34C11E88D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DD79B-71E9-44AC-A3B5-D01BD3510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" y="3931246"/>
            <a:ext cx="6858000" cy="9265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B2E5E86-0E1B-4239-BFFF-36CD89D5C404}"/>
              </a:ext>
            </a:extLst>
          </p:cNvPr>
          <p:cNvSpPr/>
          <p:nvPr/>
        </p:nvSpPr>
        <p:spPr>
          <a:xfrm>
            <a:off x="4938885" y="3941118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59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220" y="4857750"/>
            <a:ext cx="268478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     Bit Set and Bit Clear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BIS and BIC to Set &amp; Clear Bits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41DE938-ECAF-4C60-90E0-26803594089F}"/>
              </a:ext>
            </a:extLst>
          </p:cNvPr>
          <p:cNvSpPr txBox="1">
            <a:spLocks/>
          </p:cNvSpPr>
          <p:nvPr/>
        </p:nvSpPr>
        <p:spPr>
          <a:xfrm>
            <a:off x="2436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Asm_ALU_BIS_BIC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DD8DB-6658-4D5F-98BE-729BB60A7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3150"/>
            <a:ext cx="5928536" cy="24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6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220" y="4857750"/>
            <a:ext cx="268478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     Bit Set and Bit Clear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BIS and BIC to Set &amp; Clear Bits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8DF52-9D45-473D-A7BC-6FE825A40389}"/>
              </a:ext>
            </a:extLst>
          </p:cNvPr>
          <p:cNvSpPr txBox="1">
            <a:spLocks/>
          </p:cNvSpPr>
          <p:nvPr/>
        </p:nvSpPr>
        <p:spPr>
          <a:xfrm>
            <a:off x="23303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mov.b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#00000000b,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 Change the number format of R4 to binary.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its operation.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DEB40-72DA-406C-81D9-28C488E36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28484"/>
            <a:ext cx="6324600" cy="7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78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	Bit Set and Bit Clear Instructions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B51544-7391-44CA-A3DE-8DD16D1A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06947" y="2952390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9F9B1FE5-FC04-4544-ADC6-72D53BECD0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  <p:pic>
        <p:nvPicPr>
          <p:cNvPr id="19" name="Picture 2" descr="Subscribe to Dr. LaMeres' YouTube Channel">
            <a:extLst>
              <a:ext uri="{FF2B5EF4-FFF2-40B4-BE49-F238E27FC236}">
                <a16:creationId xmlns:a16="http://schemas.microsoft.com/office/drawing/2014/main" id="{FAF66302-2AD9-4EF6-B5F1-5F311C09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95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16351D-2F23-46EE-A684-7B65CCB5FF0B}"/>
              </a:ext>
            </a:extLst>
          </p:cNvPr>
          <p:cNvSpPr txBox="1"/>
          <p:nvPr/>
        </p:nvSpPr>
        <p:spPr>
          <a:xfrm>
            <a:off x="3011547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36570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	Test Instructions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C323C5-26DB-4D80-9193-B23C14CF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06947" y="2952390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D97A856-D116-45ED-8186-53DDD557C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230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    Test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Test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BE5BF06-CD10-4762-9980-B7160A1BC7E0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a bit or word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try to determine whether a bit is one, whether the value is zero, whether the values is negative, or whether the value is the same as another number.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67405B3-F3E6-472D-B4D4-A28858A5FDB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6B5C30-303A-4016-9CAF-61286EFDE50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C97ED3-DA8E-4B34-8340-4F5DA631628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DF8B45C-9929-430D-82AB-11A17B16025B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89AFE3-97E2-483B-890F-5381AC1D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1118"/>
            <a:ext cx="6858000" cy="9265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2F17FA-A9FA-4A52-A346-3F2F39FE630C}"/>
              </a:ext>
            </a:extLst>
          </p:cNvPr>
          <p:cNvSpPr/>
          <p:nvPr/>
        </p:nvSpPr>
        <p:spPr>
          <a:xfrm>
            <a:off x="4938885" y="3941118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097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    Test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1898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Test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BE5BF06-CD10-4762-9980-B7160A1BC7E0}"/>
              </a:ext>
            </a:extLst>
          </p:cNvPr>
          <p:cNvSpPr txBox="1">
            <a:spLocks/>
          </p:cNvSpPr>
          <p:nvPr/>
        </p:nvSpPr>
        <p:spPr>
          <a:xfrm>
            <a:off x="222397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(bit test)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perform a logical AND with the mask provided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value held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used to determine whether certain bits within the 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1’s by checking the Z  flag after the operation.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bit location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dictated by the mask is a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the result of the AND will be value that is not zero and the Z flag will not be asserted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0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Z flag is asserted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1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then the bit value of interest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a zero.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67405B3-F3E6-472D-B4D4-A28858A5FDB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6B5C30-303A-4016-9CAF-61286EFDE50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C97ED3-DA8E-4B34-8340-4F5DA631628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DF8B45C-9929-430D-82AB-11A17B16025B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89AFE3-97E2-483B-890F-5381AC1D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6"/>
            <a:ext cx="6858000" cy="9265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2F17FA-A9FA-4A52-A346-3F2F39FE630C}"/>
              </a:ext>
            </a:extLst>
          </p:cNvPr>
          <p:cNvSpPr/>
          <p:nvPr/>
        </p:nvSpPr>
        <p:spPr>
          <a:xfrm>
            <a:off x="4938885" y="3941118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063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    Test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Test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BE5BF06-CD10-4762-9980-B7160A1BC7E0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(compare)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subtracts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updates the status flags, but leaves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intact.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used to determine if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equal to a specific value by checking the Z flag after the operation.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equal, the result of the subtraction will result in zero, and the Z flag will be asserted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1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Z flag is not asserted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0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then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were not the same.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67405B3-F3E6-472D-B4D4-A28858A5FDB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6B5C30-303A-4016-9CAF-61286EFDE50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C97ED3-DA8E-4B34-8340-4F5DA631628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DF8B45C-9929-430D-82AB-11A17B16025B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89AFE3-97E2-483B-890F-5381AC1D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6"/>
            <a:ext cx="6858000" cy="9265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2F17FA-A9FA-4A52-A346-3F2F39FE630C}"/>
              </a:ext>
            </a:extLst>
          </p:cNvPr>
          <p:cNvSpPr/>
          <p:nvPr/>
        </p:nvSpPr>
        <p:spPr>
          <a:xfrm>
            <a:off x="4938885" y="3941118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489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    Test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Test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BE5BF06-CD10-4762-9980-B7160A1BC7E0}"/>
              </a:ext>
            </a:extLst>
          </p:cNvPr>
          <p:cNvSpPr txBox="1">
            <a:spLocks/>
          </p:cNvSpPr>
          <p:nvPr/>
        </p:nvSpPr>
        <p:spPr>
          <a:xfrm>
            <a:off x="211765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Tst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(test)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subtracts zero form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updates the status flags.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instruction allows us to determine whether the value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zero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1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or negative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67405B3-F3E6-472D-B4D4-A28858A5FDB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6B5C30-303A-4016-9CAF-61286EFDE50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C97ED3-DA8E-4B34-8340-4F5DA631628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DF8B45C-9929-430D-82AB-11A17B16025B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89AFE3-97E2-483B-890F-5381AC1D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6"/>
            <a:ext cx="6858000" cy="92650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C1CC29-9844-487C-BB19-69D7B7F76161}"/>
              </a:ext>
            </a:extLst>
          </p:cNvPr>
          <p:cNvSpPr/>
          <p:nvPr/>
        </p:nvSpPr>
        <p:spPr>
          <a:xfrm>
            <a:off x="4938885" y="3941118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526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    Test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Test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67405B3-F3E6-472D-B4D4-A28858A5FDB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6B5C30-303A-4016-9CAF-61286EFDE50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C97ED3-DA8E-4B34-8340-4F5DA631628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DF8B45C-9929-430D-82AB-11A17B16025B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2F17FA-A9FA-4A52-A346-3F2F39FE630C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C89D2E0-D9BB-4CC9-895A-2A0A0BD14F37}"/>
              </a:ext>
            </a:extLst>
          </p:cNvPr>
          <p:cNvSpPr txBox="1">
            <a:spLocks/>
          </p:cNvSpPr>
          <p:nvPr/>
        </p:nvSpPr>
        <p:spPr>
          <a:xfrm>
            <a:off x="2436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Asm_ALU_TESTS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D1373B-4061-4C32-A258-BA5DDF655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4" y="2439781"/>
            <a:ext cx="6298018" cy="22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Addition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Asm_ALU_ADD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46F37-0025-45AE-B82B-7877DC62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8B9DEF-32C0-406B-AB31-E7605512BEB5}"/>
              </a:ext>
            </a:extLst>
          </p:cNvPr>
          <p:cNvSpPr/>
          <p:nvPr/>
        </p:nvSpPr>
        <p:spPr>
          <a:xfrm>
            <a:off x="4347376" y="3776957"/>
            <a:ext cx="25106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403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    Test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Test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BB5EDCA-4C78-462B-84D8-58895F098830}"/>
              </a:ext>
            </a:extLst>
          </p:cNvPr>
          <p:cNvSpPr txBox="1">
            <a:spLocks/>
          </p:cNvSpPr>
          <p:nvPr/>
        </p:nvSpPr>
        <p:spPr>
          <a:xfrm>
            <a:off x="23303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mov.b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#00010000b,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 Change the number format of R4 to binary and R5/R6 to decimal.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445756D-BEED-49A8-9236-E998EE13D8FC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4B719E3-9B4A-49A5-A53F-9432F9C25C81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4943540-EAAE-4766-9BC3-8252F658D3C1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F63224F-B5D4-4123-A28E-A9ED29BE4302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44FFEE12-1CC5-4005-8E8F-CE2B852DFEB2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11F2D59-AB86-4349-8274-A49DD881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6"/>
            <a:ext cx="6858000" cy="9265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1573D6-E7CD-47B1-BE3E-D27A28ADF12D}"/>
              </a:ext>
            </a:extLst>
          </p:cNvPr>
          <p:cNvSpPr/>
          <p:nvPr/>
        </p:nvSpPr>
        <p:spPr>
          <a:xfrm>
            <a:off x="4938885" y="3941118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255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857750"/>
            <a:ext cx="1676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    Test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Test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67405B3-F3E6-472D-B4D4-A28858A5FDB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6B5C30-303A-4016-9CAF-61286EFDE50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C97ED3-DA8E-4B34-8340-4F5DA631628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DF8B45C-9929-430D-82AB-11A17B16025B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BB5EDCA-4C78-462B-84D8-58895F098830}"/>
              </a:ext>
            </a:extLst>
          </p:cNvPr>
          <p:cNvSpPr txBox="1">
            <a:spLocks/>
          </p:cNvSpPr>
          <p:nvPr/>
        </p:nvSpPr>
        <p:spPr>
          <a:xfrm>
            <a:off x="23303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its operation.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4F78C-3B1E-4298-A65E-443C0CC17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6" y="1962150"/>
            <a:ext cx="6402674" cy="76581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9001CB70-0ED7-455A-A676-DC1D6D230F55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407D593B-2664-459F-88DF-AA883BE03245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4DA15F7-4B64-4821-BDB3-7068C7008BF4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B323B87-9A6D-40D4-8FE5-D51ED958AF15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01AFAB7-92DD-46AC-9623-82F92A3AB492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D32FC4A-8253-43C8-8797-A251E79FC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77BB2E-489C-4C1F-AE87-2D66DE0FA5C4}"/>
              </a:ext>
            </a:extLst>
          </p:cNvPr>
          <p:cNvSpPr/>
          <p:nvPr/>
        </p:nvSpPr>
        <p:spPr>
          <a:xfrm>
            <a:off x="4938885" y="3941118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312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	Test Instructions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C323C5-26DB-4D80-9193-B23C14CF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06947" y="2952390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D97A856-D116-45ED-8186-53DDD557C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  <p:pic>
        <p:nvPicPr>
          <p:cNvPr id="19" name="Picture 2" descr="Subscribe to Dr. LaMeres' YouTube Channel">
            <a:extLst>
              <a:ext uri="{FF2B5EF4-FFF2-40B4-BE49-F238E27FC236}">
                <a16:creationId xmlns:a16="http://schemas.microsoft.com/office/drawing/2014/main" id="{DFACF3B5-D765-4B09-B72C-17F9910E3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95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AE5373-29E2-47B4-9128-D3531815A5CD}"/>
              </a:ext>
            </a:extLst>
          </p:cNvPr>
          <p:cNvSpPr txBox="1"/>
          <p:nvPr/>
        </p:nvSpPr>
        <p:spPr>
          <a:xfrm>
            <a:off x="3011547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2882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	Rotate Operations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548433-B771-48FE-ACFD-B049939689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06947" y="2952390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FD303F4-8991-4729-B0C9-4279431F2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407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Rotate Operations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375DDA0-E547-4F90-9896-88F0971549B7}"/>
              </a:ext>
            </a:extLst>
          </p:cNvPr>
          <p:cNvSpPr txBox="1">
            <a:spLocks/>
          </p:cNvSpPr>
          <p:nvPr/>
        </p:nvSpPr>
        <p:spPr>
          <a:xfrm>
            <a:off x="222397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instructions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 used to shift in serial data into a parallel word, to sign extend negative numbers, or to perform multiply/divide by two operations.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54AA-4459-4484-A2B8-79E21A9F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72725"/>
            <a:ext cx="6744586" cy="23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95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Arithmetically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3F1EC3C-460A-4948-B873-6106B9728CBF}"/>
              </a:ext>
            </a:extLst>
          </p:cNvPr>
          <p:cNvSpPr txBox="1">
            <a:spLocks/>
          </p:cNvSpPr>
          <p:nvPr/>
        </p:nvSpPr>
        <p:spPr>
          <a:xfrm>
            <a:off x="2436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Asm_ALU_ROTATE_ARITH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E5F4C9-25D1-40C3-BF2C-0AE78EE34EE4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A26E29-1603-4780-8A42-6ABF6EAD3DF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E26C07D-A15B-4B39-8688-AF95ED5EB97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3E4AAAC-57CF-4C00-93D0-5755132FCF2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1859C2B-FF76-4659-89DC-C4DE44DE917E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B1883-E335-4972-8680-F5F1619E4805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0617D16-1F4B-4A08-B72F-E4E9661DC685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839B9C2-B3A9-40D4-AA74-C9497269D658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6556709-9F43-4B78-AE93-276596060DC0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0FE07C7-B2E7-4889-9EDC-305225D6BF3D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1F49ED1-A19E-404E-BEEA-1A9D650E0E4B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080C3B-3C5C-4BE9-866F-D1F8C6C0A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D8EFA9-F6A8-4384-B9BD-4654556174FB}"/>
              </a:ext>
            </a:extLst>
          </p:cNvPr>
          <p:cNvSpPr/>
          <p:nvPr/>
        </p:nvSpPr>
        <p:spPr>
          <a:xfrm>
            <a:off x="4068454" y="3941119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737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Arithmetically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E9EF6-9C55-46DD-8F5B-30BBD4EFB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7350"/>
            <a:ext cx="5497830" cy="39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100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Arithmetically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C053EA7-79FE-4CD3-8EBF-BD47463040F1}"/>
              </a:ext>
            </a:extLst>
          </p:cNvPr>
          <p:cNvSpPr txBox="1">
            <a:spLocks/>
          </p:cNvSpPr>
          <p:nvPr/>
        </p:nvSpPr>
        <p:spPr>
          <a:xfrm>
            <a:off x="23303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mov.b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#00000001b,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 Change the number format of R4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 to binary. Expand SR so you can see the C-flag.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B287BEB-B7FF-469A-8FA8-C23992057C18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001839B-6B07-4C43-9022-46CA4CDB9863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22CC925-8E62-43CB-8097-C2D899DC912D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DF25E25-2AF3-4B47-83A9-DFBDEE79C3A1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81660EF-08A2-4BAE-8E31-5484E7C10E3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696C0-136D-4A32-8695-26CAE592CE48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73F46F0-F336-4E24-A332-35F0297236B7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C719773-7805-4F0B-9B49-5F9C61BB1581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8994D6B-C778-4E5B-9EE2-0FA47989E346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DF20DD2-3BE0-4EFB-98DF-28FCC5E36485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59BA7AE-0DAE-4E25-BB24-01DD7409C5AB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416F4E-21EB-46C7-8DF9-E0513AE2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85DF95-557B-41CC-BBF4-68FF1BDF546C}"/>
              </a:ext>
            </a:extLst>
          </p:cNvPr>
          <p:cNvSpPr/>
          <p:nvPr/>
        </p:nvSpPr>
        <p:spPr>
          <a:xfrm>
            <a:off x="4068454" y="3941119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090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Arithmetically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C053EA7-79FE-4CD3-8EBF-BD47463040F1}"/>
              </a:ext>
            </a:extLst>
          </p:cNvPr>
          <p:cNvSpPr txBox="1">
            <a:spLocks/>
          </p:cNvSpPr>
          <p:nvPr/>
        </p:nvSpPr>
        <p:spPr>
          <a:xfrm>
            <a:off x="23303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its operation.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AE0AC-8976-464F-8D5F-E30A8466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3" y="2038350"/>
            <a:ext cx="5379787" cy="74866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50AB54F-95C5-466F-8DA3-17CC2203758B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2DD5C57-D44A-4442-B514-8563BA6711DC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15E9B9B-3353-464D-BEC3-D4DBDBE13381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EC607D9-7B09-4D1A-B24F-9ECD8AB0159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E6E402C-BB86-41CC-B11D-AD257445E46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897C8-FFA6-4848-8757-72F8DB9BA57A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95941BF-7C67-48AA-A846-D5AF3DC13CCB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5537FE3-904F-4B1D-B2CB-96954B92707F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8EE6C7B-E4BE-4166-AFD8-17B587CA648A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BE1466E-DC0E-4B21-84A1-945DA9ACE9FE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45C6656-5715-4613-9407-0BC870104BC6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FA88BE-4638-4C66-95DD-F91E50128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2F0A69-90BA-4B0A-BBA6-8DCE4869976D}"/>
              </a:ext>
            </a:extLst>
          </p:cNvPr>
          <p:cNvSpPr/>
          <p:nvPr/>
        </p:nvSpPr>
        <p:spPr>
          <a:xfrm>
            <a:off x="4068454" y="3941119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638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Through Carry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3F1EC3C-460A-4948-B873-6106B9728CBF}"/>
              </a:ext>
            </a:extLst>
          </p:cNvPr>
          <p:cNvSpPr txBox="1">
            <a:spLocks/>
          </p:cNvSpPr>
          <p:nvPr/>
        </p:nvSpPr>
        <p:spPr>
          <a:xfrm>
            <a:off x="2436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Asm_ALU_ROTATE_THRC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E5F4C9-25D1-40C3-BF2C-0AE78EE34EE4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A26E29-1603-4780-8A42-6ABF6EAD3DF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E26C07D-A15B-4B39-8688-AF95ED5EB97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3E4AAAC-57CF-4C00-93D0-5755132FCF2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1859C2B-FF76-4659-89DC-C4DE44DE917E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B1883-E335-4972-8680-F5F1619E4805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0617D16-1F4B-4A08-B72F-E4E9661DC685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839B9C2-B3A9-40D4-AA74-C9497269D658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6556709-9F43-4B78-AE93-276596060DC0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0FE07C7-B2E7-4889-9EDC-305225D6BF3D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1F49ED1-A19E-404E-BEEA-1A9D650E0E4B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080C3B-3C5C-4BE9-866F-D1F8C6C0A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D8EFA9-F6A8-4384-B9BD-4654556174FB}"/>
              </a:ext>
            </a:extLst>
          </p:cNvPr>
          <p:cNvSpPr/>
          <p:nvPr/>
        </p:nvSpPr>
        <p:spPr>
          <a:xfrm>
            <a:off x="4068454" y="3941119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3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    Arithmetic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the Addition instruction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01132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#371,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 Also expand the status register.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8150D7-6B52-4FF1-983A-14009B5A513F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AEAEBF-0798-4D21-8D6A-23BE8D773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9677D9-E914-4FE6-90E8-235E257ABF44}"/>
              </a:ext>
            </a:extLst>
          </p:cNvPr>
          <p:cNvSpPr/>
          <p:nvPr/>
        </p:nvSpPr>
        <p:spPr>
          <a:xfrm>
            <a:off x="4347376" y="3776957"/>
            <a:ext cx="25106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227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Through Carry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E9EF6-9C55-46DD-8F5B-30BBD4EFB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6" y="837350"/>
            <a:ext cx="5291338" cy="39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64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Through Carry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C053EA7-79FE-4CD3-8EBF-BD47463040F1}"/>
              </a:ext>
            </a:extLst>
          </p:cNvPr>
          <p:cNvSpPr txBox="1">
            <a:spLocks/>
          </p:cNvSpPr>
          <p:nvPr/>
        </p:nvSpPr>
        <p:spPr>
          <a:xfrm>
            <a:off x="23303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mov.b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#00000001b, R6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 Change the number format of R6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R7 to binary. Expand SR so you can see the C-flag.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CAEDE7-D9BC-47CD-B3C0-7805FCE73BE8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55A7CB2-2DEB-4224-86E1-F211B7158B4E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31ACF1F-ECAB-4ACD-AFED-8AD9B3F003A5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B877FA-98B1-4112-9EB0-4B3047FA22C5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C9E4FA0-3E34-4DFB-8962-622FF9A047A8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5A629-A33F-4BC9-B394-A0A72338A4DB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F2D5A6D-09FE-4DBE-8270-D3F4BB644141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ED8329C-4336-4F1E-89BF-5F3BBB584172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99BF822-AB82-477D-A299-0E22E9AE6F5F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93B64B9-B077-4433-84C4-2FCD41110E8A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F332645-7753-49FB-A95E-1C68F4BF97ED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5069AC-BF81-4F1A-A576-BD3EFCDA1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0DD1F05-8173-43DA-8D97-A2ADE231AF9C}"/>
              </a:ext>
            </a:extLst>
          </p:cNvPr>
          <p:cNvSpPr/>
          <p:nvPr/>
        </p:nvSpPr>
        <p:spPr>
          <a:xfrm>
            <a:off x="4068454" y="3941119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275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Through Carry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C053EA7-79FE-4CD3-8EBF-BD47463040F1}"/>
              </a:ext>
            </a:extLst>
          </p:cNvPr>
          <p:cNvSpPr txBox="1">
            <a:spLocks/>
          </p:cNvSpPr>
          <p:nvPr/>
        </p:nvSpPr>
        <p:spPr>
          <a:xfrm>
            <a:off x="23303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its operation.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AE0AC-8976-464F-8D5F-E30A8466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3" y="2038350"/>
            <a:ext cx="5379787" cy="74866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50AB54F-95C5-466F-8DA3-17CC2203758B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2DD5C57-D44A-4442-B514-8563BA6711DC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15E9B9B-3353-464D-BEC3-D4DBDBE13381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EC607D9-7B09-4D1A-B24F-9ECD8AB0159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E6E402C-BB86-41CC-B11D-AD257445E46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897C8-FFA6-4848-8757-72F8DB9BA57A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95941BF-7C67-48AA-A846-D5AF3DC13CCB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5537FE3-904F-4B1D-B2CB-96954B92707F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8EE6C7B-E4BE-4166-AFD8-17B587CA648A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BE1466E-DC0E-4B21-84A1-945DA9ACE9FE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45C6656-5715-4613-9407-0BC870104BC6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FA88BE-4638-4C66-95DD-F91E50128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2F0A69-90BA-4B0A-BBA6-8DCE4869976D}"/>
              </a:ext>
            </a:extLst>
          </p:cNvPr>
          <p:cNvSpPr/>
          <p:nvPr/>
        </p:nvSpPr>
        <p:spPr>
          <a:xfrm>
            <a:off x="4068454" y="3941119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282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Rotate Operations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1CCC866-5017-463A-8DEB-4462AE91528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A0B974-BBD0-409A-886B-632D867B28AD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C60D90A-2C0B-44F5-A813-11EB5329533D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4952F86-2F00-422F-8C00-429860821449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887361-8156-4112-97B0-FCF9196D5AD7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9DDEC9-5EC4-4C2E-98F7-DE6AC6587065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710CECD-D093-4646-86E0-3DDB95774C76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E473483-704D-43D7-BE56-5E581EBA69DD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64D7D12-71A7-40E6-B94F-7B582F9C5722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3AEB4ED-CA4F-460F-89F4-A5A726899AB3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6542CB5-2CEB-43DF-AAE2-3DFE94609F7D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D509BB-5621-4862-82D6-6A9380D57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08870ED-368C-4EE5-B7C8-F950165D11F6}"/>
              </a:ext>
            </a:extLst>
          </p:cNvPr>
          <p:cNvSpPr/>
          <p:nvPr/>
        </p:nvSpPr>
        <p:spPr>
          <a:xfrm>
            <a:off x="4068454" y="3941119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0D0007F-1F23-4C3D-8513-1E1A5798E662}"/>
              </a:ext>
            </a:extLst>
          </p:cNvPr>
          <p:cNvSpPr txBox="1">
            <a:spLocks/>
          </p:cNvSpPr>
          <p:nvPr/>
        </p:nvSpPr>
        <p:spPr>
          <a:xfrm>
            <a:off x="222397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instructions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perform multiply/divide by two operations.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binary number is rotated to the left by one bit and the vacated LSB position is filled with a zero, it doubles the original value.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binary number is rotated to the right by one bit and the vacated MSB position is filled with a zero.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713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to Multiply and Divide by 2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3F1EC3C-460A-4948-B873-6106B9728CBF}"/>
              </a:ext>
            </a:extLst>
          </p:cNvPr>
          <p:cNvSpPr txBox="1">
            <a:spLocks/>
          </p:cNvSpPr>
          <p:nvPr/>
        </p:nvSpPr>
        <p:spPr>
          <a:xfrm>
            <a:off x="243664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project titled: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Asm_ALU_MUL2_DIV2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in the following code into the main.asm file where the comments say “Main loop here.”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E5F4C9-25D1-40C3-BF2C-0AE78EE34EE4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A26E29-1603-4780-8A42-6ABF6EAD3DF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E26C07D-A15B-4B39-8688-AF95ED5EB976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3E4AAAC-57CF-4C00-93D0-5755132FCF2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1859C2B-FF76-4659-89DC-C4DE44DE917E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B1883-E335-4972-8680-F5F1619E4805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0617D16-1F4B-4A08-B72F-E4E9661DC685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839B9C2-B3A9-40D4-AA74-C9497269D658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6556709-9F43-4B78-AE93-276596060DC0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0FE07C7-B2E7-4889-9EDC-305225D6BF3D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1F49ED1-A19E-404E-BEEA-1A9D650E0E4B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080C3B-3C5C-4BE9-866F-D1F8C6C0A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D8EFA9-F6A8-4384-B9BD-4654556174FB}"/>
              </a:ext>
            </a:extLst>
          </p:cNvPr>
          <p:cNvSpPr/>
          <p:nvPr/>
        </p:nvSpPr>
        <p:spPr>
          <a:xfrm>
            <a:off x="4068454" y="3941119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658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to Multiply and Divide by 2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E9EF6-9C55-46DD-8F5B-30BBD4EFB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41116"/>
            <a:ext cx="6010808" cy="40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613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to Multiply and Divide by 2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C053EA7-79FE-4CD3-8EBF-BD47463040F1}"/>
              </a:ext>
            </a:extLst>
          </p:cNvPr>
          <p:cNvSpPr txBox="1">
            <a:spLocks/>
          </p:cNvSpPr>
          <p:nvPr/>
        </p:nvSpPr>
        <p:spPr>
          <a:xfrm>
            <a:off x="23303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 and correct any errors.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mov.b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#25, R8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 Change the number format of R8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R9 to decimal.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CAEDE7-D9BC-47CD-B3C0-7805FCE73BE8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55A7CB2-2DEB-4224-86E1-F211B7158B4E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31ACF1F-ECAB-4ACD-AFED-8AD9B3F003A5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B877FA-98B1-4112-9EB0-4B3047FA22C5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C9E4FA0-3E34-4DFB-8962-622FF9A047A8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5A629-A33F-4BC9-B394-A0A72338A4DB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F2D5A6D-09FE-4DBE-8270-D3F4BB644141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ED8329C-4336-4F1E-89BF-5F3BBB584172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99BF822-AB82-477D-A299-0E22E9AE6F5F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93B64B9-B077-4433-84C4-2FCD41110E8A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F332645-7753-49FB-A95E-1C68F4BF97ED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5069AC-BF81-4F1A-A576-BD3EFCDA1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0DD1F05-8173-43DA-8D97-A2ADE231AF9C}"/>
              </a:ext>
            </a:extLst>
          </p:cNvPr>
          <p:cNvSpPr/>
          <p:nvPr/>
        </p:nvSpPr>
        <p:spPr>
          <a:xfrm>
            <a:off x="4068454" y="3941119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998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57750"/>
            <a:ext cx="1752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    Rotate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53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Rotate to Multiply and Divide by 2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7: Data Manipulation Instructions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C053EA7-79FE-4CD3-8EBF-BD47463040F1}"/>
              </a:ext>
            </a:extLst>
          </p:cNvPr>
          <p:cNvSpPr txBox="1">
            <a:spLocks/>
          </p:cNvSpPr>
          <p:nvPr/>
        </p:nvSpPr>
        <p:spPr>
          <a:xfrm>
            <a:off x="23303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to observe </a:t>
            </a:r>
            <a:r>
              <a:rPr lang="en-US"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operation.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AE0AC-8976-464F-8D5F-E30A8466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62150"/>
            <a:ext cx="6667500" cy="69643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50AB54F-95C5-466F-8DA3-17CC2203758B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2DD5C57-D44A-4442-B514-8563BA6711DC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15E9B9B-3353-464D-BEC3-D4DBDBE13381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EC607D9-7B09-4D1A-B24F-9ECD8AB0159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E6E402C-BB86-41CC-B11D-AD257445E46A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897C8-FFA6-4848-8757-72F8DB9BA57A}"/>
              </a:ext>
            </a:extLst>
          </p:cNvPr>
          <p:cNvSpPr/>
          <p:nvPr/>
        </p:nvSpPr>
        <p:spPr>
          <a:xfrm>
            <a:off x="4081941" y="394111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95941BF-7C67-48AA-A846-D5AF3DC13CCB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5537FE3-904F-4B1D-B2CB-96954B92707F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8EE6C7B-E4BE-4166-AFD8-17B587CA648A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BE1466E-DC0E-4B21-84A1-945DA9ACE9FE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45C6656-5715-4613-9407-0BC870104BC6}"/>
              </a:ext>
            </a:extLst>
          </p:cNvPr>
          <p:cNvSpPr txBox="1">
            <a:spLocks/>
          </p:cNvSpPr>
          <p:nvPr/>
        </p:nvSpPr>
        <p:spPr>
          <a:xfrm>
            <a:off x="959333" y="3931247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FA88BE-4638-4C66-95DD-F91E50128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247"/>
            <a:ext cx="6858000" cy="9265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2F0A69-90BA-4B0A-BBA6-8DCE4869976D}"/>
              </a:ext>
            </a:extLst>
          </p:cNvPr>
          <p:cNvSpPr/>
          <p:nvPr/>
        </p:nvSpPr>
        <p:spPr>
          <a:xfrm>
            <a:off x="4068454" y="3941119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946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Data Manipulation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	Rotate Operations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548433-B771-48FE-ACFD-B049939689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06947" y="2952390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FD303F4-8991-4729-B0C9-4279431F2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3" y="1787822"/>
            <a:ext cx="1937664" cy="2710855"/>
          </a:xfrm>
          <a:prstGeom prst="rect">
            <a:avLst/>
          </a:prstGeom>
        </p:spPr>
      </p:pic>
      <p:pic>
        <p:nvPicPr>
          <p:cNvPr id="19" name="Picture 2" descr="Subscribe to Dr. LaMeres' YouTube Channel">
            <a:extLst>
              <a:ext uri="{FF2B5EF4-FFF2-40B4-BE49-F238E27FC236}">
                <a16:creationId xmlns:a16="http://schemas.microsoft.com/office/drawing/2014/main" id="{2DF27DFE-4FBF-48A5-9028-21FFBCD7A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95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8939FA-E295-4F13-A333-717072500594}"/>
              </a:ext>
            </a:extLst>
          </p:cNvPr>
          <p:cNvSpPr txBox="1"/>
          <p:nvPr/>
        </p:nvSpPr>
        <p:spPr>
          <a:xfrm>
            <a:off x="3011547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3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8991</TotalTime>
  <Words>6194</Words>
  <Application>Microsoft Office PowerPoint</Application>
  <PresentationFormat>Custom</PresentationFormat>
  <Paragraphs>1157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1" baseType="lpstr">
      <vt:lpstr>Arial</vt:lpstr>
      <vt:lpstr>Calibri</vt:lpstr>
      <vt:lpstr>Office Theme</vt:lpstr>
      <vt:lpstr>Embedded Systems Design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Embedded Systems Design</vt:lpstr>
      <vt:lpstr>Embedded Systems Design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Embedded Systems Design</vt:lpstr>
      <vt:lpstr>Embedded Systems Design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Embedded Systems Design</vt:lpstr>
      <vt:lpstr>Embedded Systems Design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Embedded Systems Design</vt:lpstr>
      <vt:lpstr>Embedded Systems Design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Embedded Systems Design</vt:lpstr>
      <vt:lpstr>Embedded Systems Design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Embedded Systems Design</vt:lpstr>
      <vt:lpstr>Embedded Systems Design</vt:lpstr>
      <vt:lpstr>Ch. 7: Data Manipulation Instructions</vt:lpstr>
      <vt:lpstr>Ch. 7: Data Manipulation Instructions</vt:lpstr>
      <vt:lpstr>Ch. 7: Data Manipulation Instructions</vt:lpstr>
      <vt:lpstr>Embedded Systems Design</vt:lpstr>
      <vt:lpstr>Embedded Systems Design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Embedded Systems Design</vt:lpstr>
      <vt:lpstr>Embedded Systems Design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Ch. 7: Data Manipulation Instructions</vt:lpstr>
      <vt:lpstr>Embedded Systems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Brock J. LaMeres</dc:creator>
  <cp:lastModifiedBy>LaMeres, Brock</cp:lastModifiedBy>
  <cp:revision>133</cp:revision>
  <dcterms:created xsi:type="dcterms:W3CDTF">2015-09-08T19:48:25Z</dcterms:created>
  <dcterms:modified xsi:type="dcterms:W3CDTF">2020-03-25T16:22:22Z</dcterms:modified>
</cp:coreProperties>
</file>