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5"/>
  </p:notesMasterIdLst>
  <p:sldIdLst>
    <p:sldId id="259" r:id="rId2"/>
    <p:sldId id="383" r:id="rId3"/>
    <p:sldId id="384" r:id="rId4"/>
    <p:sldId id="385" r:id="rId5"/>
    <p:sldId id="387" r:id="rId6"/>
    <p:sldId id="386" r:id="rId7"/>
    <p:sldId id="388" r:id="rId8"/>
    <p:sldId id="258" r:id="rId9"/>
    <p:sldId id="378" r:id="rId10"/>
    <p:sldId id="389" r:id="rId11"/>
    <p:sldId id="390" r:id="rId12"/>
    <p:sldId id="391" r:id="rId13"/>
    <p:sldId id="392" r:id="rId14"/>
    <p:sldId id="379" r:id="rId15"/>
    <p:sldId id="380" r:id="rId16"/>
    <p:sldId id="382" r:id="rId17"/>
    <p:sldId id="394" r:id="rId18"/>
    <p:sldId id="396" r:id="rId19"/>
    <p:sldId id="393" r:id="rId20"/>
    <p:sldId id="325" r:id="rId21"/>
    <p:sldId id="324" r:id="rId22"/>
    <p:sldId id="326" r:id="rId23"/>
    <p:sldId id="327" r:id="rId24"/>
    <p:sldId id="398" r:id="rId25"/>
    <p:sldId id="260" r:id="rId26"/>
    <p:sldId id="261" r:id="rId27"/>
    <p:sldId id="381" r:id="rId28"/>
    <p:sldId id="329" r:id="rId29"/>
    <p:sldId id="328" r:id="rId30"/>
    <p:sldId id="330" r:id="rId31"/>
    <p:sldId id="331" r:id="rId32"/>
    <p:sldId id="332" r:id="rId33"/>
    <p:sldId id="397" r:id="rId34"/>
    <p:sldId id="399" r:id="rId35"/>
    <p:sldId id="401" r:id="rId36"/>
    <p:sldId id="334" r:id="rId37"/>
    <p:sldId id="333" r:id="rId38"/>
    <p:sldId id="335" r:id="rId39"/>
    <p:sldId id="336" r:id="rId40"/>
    <p:sldId id="337" r:id="rId41"/>
    <p:sldId id="400" r:id="rId42"/>
    <p:sldId id="402" r:id="rId43"/>
    <p:sldId id="404" r:id="rId44"/>
    <p:sldId id="339" r:id="rId45"/>
    <p:sldId id="338" r:id="rId46"/>
    <p:sldId id="340" r:id="rId47"/>
    <p:sldId id="341" r:id="rId48"/>
    <p:sldId id="342" r:id="rId49"/>
    <p:sldId id="403" r:id="rId50"/>
    <p:sldId id="405" r:id="rId51"/>
    <p:sldId id="407" r:id="rId52"/>
    <p:sldId id="264" r:id="rId53"/>
    <p:sldId id="344" r:id="rId54"/>
    <p:sldId id="343" r:id="rId55"/>
    <p:sldId id="345" r:id="rId56"/>
    <p:sldId id="346" r:id="rId57"/>
    <p:sldId id="347" r:id="rId58"/>
    <p:sldId id="406" r:id="rId59"/>
    <p:sldId id="265" r:id="rId60"/>
    <p:sldId id="266" r:id="rId61"/>
    <p:sldId id="349" r:id="rId62"/>
    <p:sldId id="348" r:id="rId63"/>
    <p:sldId id="350" r:id="rId64"/>
    <p:sldId id="351" r:id="rId65"/>
    <p:sldId id="353" r:id="rId66"/>
    <p:sldId id="408" r:id="rId67"/>
    <p:sldId id="409" r:id="rId68"/>
    <p:sldId id="267" r:id="rId69"/>
    <p:sldId id="355" r:id="rId70"/>
    <p:sldId id="354" r:id="rId71"/>
    <p:sldId id="356" r:id="rId72"/>
    <p:sldId id="357" r:id="rId73"/>
    <p:sldId id="410" r:id="rId74"/>
    <p:sldId id="411" r:id="rId75"/>
    <p:sldId id="268" r:id="rId76"/>
    <p:sldId id="377" r:id="rId77"/>
    <p:sldId id="359" r:id="rId78"/>
    <p:sldId id="358" r:id="rId79"/>
    <p:sldId id="360" r:id="rId80"/>
    <p:sldId id="412" r:id="rId81"/>
    <p:sldId id="413" r:id="rId82"/>
    <p:sldId id="269" r:id="rId83"/>
    <p:sldId id="362" r:id="rId84"/>
    <p:sldId id="361" r:id="rId85"/>
    <p:sldId id="363" r:id="rId86"/>
    <p:sldId id="364" r:id="rId87"/>
    <p:sldId id="414" r:id="rId88"/>
    <p:sldId id="270" r:id="rId89"/>
    <p:sldId id="271" r:id="rId90"/>
    <p:sldId id="371" r:id="rId91"/>
    <p:sldId id="372" r:id="rId92"/>
    <p:sldId id="373" r:id="rId93"/>
    <p:sldId id="374" r:id="rId94"/>
    <p:sldId id="375" r:id="rId95"/>
    <p:sldId id="376" r:id="rId96"/>
    <p:sldId id="415" r:id="rId97"/>
    <p:sldId id="416" r:id="rId98"/>
    <p:sldId id="365" r:id="rId99"/>
    <p:sldId id="369" r:id="rId100"/>
    <p:sldId id="370" r:id="rId101"/>
    <p:sldId id="367" r:id="rId102"/>
    <p:sldId id="368" r:id="rId103"/>
    <p:sldId id="417" r:id="rId104"/>
  </p:sldIdLst>
  <p:sldSz cx="6858000" cy="51435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783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2" autoAdjust="0"/>
    <p:restoredTop sz="94660"/>
  </p:normalViewPr>
  <p:slideViewPr>
    <p:cSldViewPr>
      <p:cViewPr>
        <p:scale>
          <a:sx n="100" d="100"/>
          <a:sy n="100" d="100"/>
        </p:scale>
        <p:origin x="340" y="-494"/>
      </p:cViewPr>
      <p:guideLst>
        <p:guide orient="horz" pos="162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1-09T22:10:06.481"/>
    </inkml:context>
    <inkml:brush xml:id="br0">
      <inkml:brushProperty name="width" value="0.05" units="cm"/>
      <inkml:brushProperty name="height" value="0.05" units="cm"/>
    </inkml:brush>
  </inkml:definitions>
  <inkml:trace contextRef="#ctx0" brushRef="#br0">0 0 0 0 0,'0'6'355'0'0,"0"-6"-710"0"0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1-09T22:10:08.120"/>
    </inkml:context>
    <inkml:brush xml:id="br0">
      <inkml:brushProperty name="width" value="0.05" units="cm"/>
      <inkml:brushProperty name="height" value="0.05" units="cm"/>
    </inkml:brush>
  </inkml:definitions>
  <inkml:trace contextRef="#ctx0" brushRef="#br0">81 0 120 0 0,'-6'5'302'0'0,"1"-1"0"0"0,0 0 0 0 0,-1-1 0 0 0,0 1 0 0 0,-2 0-302 0 0,1-1 35 0 0,1 1 1 0 0,0-1 0 0 0,1 1 0 0 0,-1 1-1 0 0,-2 1-35 0 0,2-4-853 0 0,5-2 290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1-09T22:10:06.481"/>
    </inkml:context>
    <inkml:brush xml:id="br0">
      <inkml:brushProperty name="width" value="0.05" units="cm"/>
      <inkml:brushProperty name="height" value="0.05" units="cm"/>
    </inkml:brush>
  </inkml:definitions>
  <inkml:trace contextRef="#ctx0" brushRef="#br0">0 0 0 0 0,'0'6'355'0'0,"0"-6"-710"0"0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1-09T22:10:08.120"/>
    </inkml:context>
    <inkml:brush xml:id="br0">
      <inkml:brushProperty name="width" value="0.05" units="cm"/>
      <inkml:brushProperty name="height" value="0.05" units="cm"/>
    </inkml:brush>
  </inkml:definitions>
  <inkml:trace contextRef="#ctx0" brushRef="#br0">81 0 120 0 0,'-6'5'302'0'0,"1"-1"0"0"0,0 0 0 0 0,-1-1 0 0 0,0 1 0 0 0,-2 0-302 0 0,1-1 35 0 0,1 1 1 0 0,0-1 0 0 0,1 1 0 0 0,-1 1-1 0 0,-2 1-35 0 0,2-4-853 0 0,5-2 290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1-09T22:10:06.481"/>
    </inkml:context>
    <inkml:brush xml:id="br0">
      <inkml:brushProperty name="width" value="0.05" units="cm"/>
      <inkml:brushProperty name="height" value="0.05" units="cm"/>
    </inkml:brush>
  </inkml:definitions>
  <inkml:trace contextRef="#ctx0" brushRef="#br0">0 0 0 0 0,'0'6'355'0'0,"0"-6"-710"0"0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1-09T22:10:08.120"/>
    </inkml:context>
    <inkml:brush xml:id="br0">
      <inkml:brushProperty name="width" value="0.05" units="cm"/>
      <inkml:brushProperty name="height" value="0.05" units="cm"/>
    </inkml:brush>
  </inkml:definitions>
  <inkml:trace contextRef="#ctx0" brushRef="#br0">81 0 120 0 0,'-6'5'302'0'0,"1"-1"0"0"0,0 0 0 0 0,-1-1 0 0 0,0 1 0 0 0,-2 0-302 0 0,1-1 35 0 0,1 1 1 0 0,0-1 0 0 0,1 1 0 0 0,-1 1-1 0 0,-2 1-35 0 0,2-4-853 0 0,5-2 290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1-09T22:10:08.120"/>
    </inkml:context>
    <inkml:brush xml:id="br0">
      <inkml:brushProperty name="width" value="0.05" units="cm"/>
      <inkml:brushProperty name="height" value="0.05" units="cm"/>
    </inkml:brush>
  </inkml:definitions>
  <inkml:trace contextRef="#ctx0" brushRef="#br0">81 0 120 0 0,'-6'5'302'0'0,"1"-1"0"0"0,0 0 0 0 0,-1-1 0 0 0,0 1 0 0 0,-2 0-302 0 0,1-1 35 0 0,1 1 1 0 0,0-1 0 0 0,1 1 0 0 0,-1 1-1 0 0,-2 1-35 0 0,2-4-853 0 0,5-2 290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1-09T22:10:06.481"/>
    </inkml:context>
    <inkml:brush xml:id="br0">
      <inkml:brushProperty name="width" value="0.05" units="cm"/>
      <inkml:brushProperty name="height" value="0.05" units="cm"/>
    </inkml:brush>
  </inkml:definitions>
  <inkml:trace contextRef="#ctx0" brushRef="#br0">0 0 0 0 0,'0'6'355'0'0,"0"-6"-710"0"0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1-09T22:10:08.120"/>
    </inkml:context>
    <inkml:brush xml:id="br0">
      <inkml:brushProperty name="width" value="0.05" units="cm"/>
      <inkml:brushProperty name="height" value="0.05" units="cm"/>
    </inkml:brush>
  </inkml:definitions>
  <inkml:trace contextRef="#ctx0" brushRef="#br0">81 0 120 0 0,'-6'5'302'0'0,"1"-1"0"0"0,0 0 0 0 0,-1-1 0 0 0,0 1 0 0 0,-2 0-302 0 0,1-1 35 0 0,1 1 1 0 0,0-1 0 0 0,1 1 0 0 0,-1 1-1 0 0,-2 1-35 0 0,2-4-853 0 0,5-2 290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1-09T22:10:06.481"/>
    </inkml:context>
    <inkml:brush xml:id="br0">
      <inkml:brushProperty name="width" value="0.05" units="cm"/>
      <inkml:brushProperty name="height" value="0.05" units="cm"/>
    </inkml:brush>
  </inkml:definitions>
  <inkml:trace contextRef="#ctx0" brushRef="#br0">0 0 0 0 0,'0'6'355'0'0,"0"-6"-710"0"0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1-09T22:10:08.120"/>
    </inkml:context>
    <inkml:brush xml:id="br0">
      <inkml:brushProperty name="width" value="0.05" units="cm"/>
      <inkml:brushProperty name="height" value="0.05" units="cm"/>
    </inkml:brush>
  </inkml:definitions>
  <inkml:trace contextRef="#ctx0" brushRef="#br0">81 0 120 0 0,'-6'5'302'0'0,"1"-1"0"0"0,0 0 0 0 0,-1-1 0 0 0,0 1 0 0 0,-2 0-302 0 0,1-1 35 0 0,1 1 1 0 0,0-1 0 0 0,1 1 0 0 0,-1 1-1 0 0,-2 1-35 0 0,2-4-853 0 0,5-2 290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1-09T22:10:06.481"/>
    </inkml:context>
    <inkml:brush xml:id="br0">
      <inkml:brushProperty name="width" value="0.05" units="cm"/>
      <inkml:brushProperty name="height" value="0.05" units="cm"/>
    </inkml:brush>
  </inkml:definitions>
  <inkml:trace contextRef="#ctx0" brushRef="#br0">0 0 0 0 0,'0'6'355'0'0,"0"-6"-710"0"0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1-09T22:10:08.120"/>
    </inkml:context>
    <inkml:brush xml:id="br0">
      <inkml:brushProperty name="width" value="0.05" units="cm"/>
      <inkml:brushProperty name="height" value="0.05" units="cm"/>
    </inkml:brush>
  </inkml:definitions>
  <inkml:trace contextRef="#ctx0" brushRef="#br0">81 0 120 0 0,'-6'5'302'0'0,"1"-1"0"0"0,0 0 0 0 0,-1-1 0 0 0,0 1 0 0 0,-2 0-302 0 0,1-1 35 0 0,1 1 1 0 0,0-1 0 0 0,1 1 0 0 0,-1 1-1 0 0,-2 1-35 0 0,2-4-853 0 0,5-2 290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1-09T22:10:06.481"/>
    </inkml:context>
    <inkml:brush xml:id="br0">
      <inkml:brushProperty name="width" value="0.05" units="cm"/>
      <inkml:brushProperty name="height" value="0.05" units="cm"/>
    </inkml:brush>
  </inkml:definitions>
  <inkml:trace contextRef="#ctx0" brushRef="#br0">0 0 0 0 0,'0'6'355'0'0,"0"-6"-710"0"0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50684C47-BFA9-446E-84EB-3B0076746E56}" type="datetimeFigureOut">
              <a:rPr lang="en-US" smtClean="0"/>
              <a:t>3/26/2020</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844E4B54-FD9F-4768-A8F3-1AEA11E01A5B}" type="slidenum">
              <a:rPr lang="en-US" smtClean="0"/>
              <a:t>‹#›</a:t>
            </a:fld>
            <a:endParaRPr lang="en-US"/>
          </a:p>
        </p:txBody>
      </p:sp>
    </p:spTree>
    <p:extLst>
      <p:ext uri="{BB962C8B-B14F-4D97-AF65-F5344CB8AC3E}">
        <p14:creationId xmlns:p14="http://schemas.microsoft.com/office/powerpoint/2010/main" val="114078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597820"/>
            <a:ext cx="5829300" cy="1102519"/>
          </a:xfrm>
        </p:spPr>
        <p:txBody>
          <a:bodyPr/>
          <a:lstStyle/>
          <a:p>
            <a:r>
              <a:rPr lang="en-US"/>
              <a:t>Click to edit Master title style</a:t>
            </a:r>
          </a:p>
        </p:txBody>
      </p:sp>
      <p:sp>
        <p:nvSpPr>
          <p:cNvPr id="3" name="Subtitle 2"/>
          <p:cNvSpPr>
            <a:spLocks noGrp="1"/>
          </p:cNvSpPr>
          <p:nvPr>
            <p:ph type="subTitle" idx="1"/>
          </p:nvPr>
        </p:nvSpPr>
        <p:spPr>
          <a:xfrm>
            <a:off x="1028700" y="2914650"/>
            <a:ext cx="48006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1CD004B-BB0D-44AE-9922-D3E053668E39}" type="datetimeFigureOut">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06836-E348-478D-91AF-472287C377E3}" type="slidenum">
              <a:rPr lang="en-US" smtClean="0"/>
              <a:t>‹#›</a:t>
            </a:fld>
            <a:endParaRPr lang="en-US"/>
          </a:p>
        </p:txBody>
      </p:sp>
    </p:spTree>
    <p:extLst>
      <p:ext uri="{BB962C8B-B14F-4D97-AF65-F5344CB8AC3E}">
        <p14:creationId xmlns:p14="http://schemas.microsoft.com/office/powerpoint/2010/main" val="739191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b="1"/>
            </a:lvl1pPr>
          </a:lstStyle>
          <a:p>
            <a:r>
              <a:rPr lang="en-US" dirty="0"/>
              <a:t>Click to edit Master title style</a:t>
            </a:r>
          </a:p>
        </p:txBody>
      </p:sp>
      <p:sp>
        <p:nvSpPr>
          <p:cNvPr id="3" name="Content Placeholder 2"/>
          <p:cNvSpPr>
            <a:spLocks noGrp="1"/>
          </p:cNvSpPr>
          <p:nvPr>
            <p:ph idx="1"/>
          </p:nvPr>
        </p:nvSpPr>
        <p:spPr/>
        <p:txBody>
          <a:bodyPr/>
          <a:lstStyle>
            <a:lvl1pPr>
              <a:defRPr sz="2200"/>
            </a:lvl1pPr>
            <a:lvl2pPr>
              <a:defRPr sz="26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1CD004B-BB0D-44AE-9922-D3E053668E39}" type="datetimeFigureOut">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06836-E348-478D-91AF-472287C377E3}" type="slidenum">
              <a:rPr lang="en-US" smtClean="0"/>
              <a:t>‹#›</a:t>
            </a:fld>
            <a:endParaRPr lang="en-US"/>
          </a:p>
        </p:txBody>
      </p:sp>
    </p:spTree>
    <p:extLst>
      <p:ext uri="{BB962C8B-B14F-4D97-AF65-F5344CB8AC3E}">
        <p14:creationId xmlns:p14="http://schemas.microsoft.com/office/powerpoint/2010/main" val="2046219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205979"/>
            <a:ext cx="61722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42900" y="1200151"/>
            <a:ext cx="61722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42900" y="4767263"/>
            <a:ext cx="16002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1CD004B-BB0D-44AE-9922-D3E053668E39}" type="datetimeFigureOut">
              <a:rPr lang="en-US" smtClean="0"/>
              <a:t>3/26/2020</a:t>
            </a:fld>
            <a:endParaRPr lang="en-US"/>
          </a:p>
        </p:txBody>
      </p:sp>
      <p:sp>
        <p:nvSpPr>
          <p:cNvPr id="5" name="Footer Placeholder 4"/>
          <p:cNvSpPr>
            <a:spLocks noGrp="1"/>
          </p:cNvSpPr>
          <p:nvPr>
            <p:ph type="ftr" sz="quarter" idx="3"/>
          </p:nvPr>
        </p:nvSpPr>
        <p:spPr>
          <a:xfrm>
            <a:off x="2343150" y="4767263"/>
            <a:ext cx="21717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4767263"/>
            <a:ext cx="16002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4B06836-E348-478D-91AF-472287C377E3}" type="slidenum">
              <a:rPr lang="en-US" smtClean="0"/>
              <a:t>‹#›</a:t>
            </a:fld>
            <a:endParaRPr lang="en-US"/>
          </a:p>
        </p:txBody>
      </p:sp>
    </p:spTree>
    <p:extLst>
      <p:ext uri="{BB962C8B-B14F-4D97-AF65-F5344CB8AC3E}">
        <p14:creationId xmlns:p14="http://schemas.microsoft.com/office/powerpoint/2010/main" val="157489339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0" hangingPunct="1">
        <a:spcBef>
          <a:spcPct val="0"/>
        </a:spcBef>
        <a:buNone/>
        <a:defRPr sz="28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8" Type="http://schemas.openxmlformats.org/officeDocument/2006/relationships/image" Target="../media/image40.jpg"/><Relationship Id="rId7" Type="http://schemas.openxmlformats.org/officeDocument/2006/relationships/image" Target="../media/image26.png"/><Relationship Id="rId2" Type="http://schemas.openxmlformats.org/officeDocument/2006/relationships/customXml" Target="../ink/ink13.xml"/><Relationship Id="rId1" Type="http://schemas.openxmlformats.org/officeDocument/2006/relationships/slideLayout" Target="../slideLayouts/slideLayout1.xml"/><Relationship Id="rId6" Type="http://schemas.openxmlformats.org/officeDocument/2006/relationships/customXml" Target="../ink/ink14.xml"/><Relationship Id="rId5" Type="http://schemas.openxmlformats.org/officeDocument/2006/relationships/image" Target="../media/image25.png"/><Relationship Id="rId9" Type="http://schemas.openxmlformats.org/officeDocument/2006/relationships/image" Target="../media/image39.jpg"/></Relationships>
</file>

<file path=ppt/slides/_rels/slide10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neodem.wp.horizon.ac.uk/" TargetMode="Externa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neodem.wp.horizon.ac.uk/" TargetMode="External"/><Relationship Id="rId1" Type="http://schemas.openxmlformats.org/officeDocument/2006/relationships/slideLayout" Target="../slideLayouts/slideLayout1.xml"/><Relationship Id="rId4" Type="http://schemas.openxmlformats.org/officeDocument/2006/relationships/image" Target="../media/image41.jpg"/></Relationships>
</file>

<file path=ppt/slides/_rels/slide10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www.youtube.com/c/DigitalLogicProgramming_LaMeres" TargetMode="Externa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www.youtube.com/c/DigitalLogicProgramming_LaMeres" TargetMode="Externa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neodem.wp.horizon.ac.uk/"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neodem.wp.horizon.ac.uk/"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10.jp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www.youtube.com/c/DigitalLogicProgramming_LaMeres" TargetMode="External"/><Relationship Id="rId4" Type="http://schemas.openxmlformats.org/officeDocument/2006/relationships/image" Target="../media/image7.jpe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neodem.wp.horizon.ac.uk/"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12.jp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3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www.youtube.com/c/DigitalLogicProgramming_LaMeres" TargetMode="External"/><Relationship Id="rId4" Type="http://schemas.openxmlformats.org/officeDocument/2006/relationships/image" Target="../media/image7.jpeg"/></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5.jpg"/><Relationship Id="rId1" Type="http://schemas.openxmlformats.org/officeDocument/2006/relationships/slideLayout" Target="../slideLayouts/slideLayout1.xml"/><Relationship Id="rId4" Type="http://schemas.openxmlformats.org/officeDocument/2006/relationships/hyperlink" Target="https://neodem.wp.horizon.ac.uk/"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www.youtube.com/c/DigitalLogicProgramming_LaMeres" TargetMode="External"/><Relationship Id="rId4" Type="http://schemas.openxmlformats.org/officeDocument/2006/relationships/image" Target="../media/image7.jpeg"/></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9.jpg"/><Relationship Id="rId1" Type="http://schemas.openxmlformats.org/officeDocument/2006/relationships/slideLayout" Target="../slideLayouts/slideLayout1.xml"/><Relationship Id="rId4" Type="http://schemas.openxmlformats.org/officeDocument/2006/relationships/hyperlink" Target="https://neodem.wp.horizon.ac.uk/" TargetMode="External"/></Relationships>
</file>

<file path=ppt/slides/_rels/slide4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www.youtube.com/c/DigitalLogicProgramming_LaMeres" TargetMode="Externa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2.jpg"/><Relationship Id="rId1" Type="http://schemas.openxmlformats.org/officeDocument/2006/relationships/slideLayout" Target="../slideLayouts/slideLayout1.xml"/><Relationship Id="rId4" Type="http://schemas.openxmlformats.org/officeDocument/2006/relationships/hyperlink" Target="https://neodem.wp.horizon.ac.uk/" TargetMode="External"/></Relationships>
</file>

<file path=ppt/slides/_rels/slide5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www.youtube.com/c/DigitalLogicProgramming_LaMeres" TargetMode="External"/><Relationship Id="rId4" Type="http://schemas.openxmlformats.org/officeDocument/2006/relationships/image" Target="../media/image7.jpeg"/></Relationships>
</file>

<file path=ppt/slides/_rels/slide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8" Type="http://schemas.openxmlformats.org/officeDocument/2006/relationships/hyperlink" Target="https://neodem.wp.horizon.ac.uk/" TargetMode="External"/><Relationship Id="rId3" Type="http://schemas.openxmlformats.org/officeDocument/2006/relationships/customXml" Target="../ink/ink1.xml"/><Relationship Id="rId7" Type="http://schemas.openxmlformats.org/officeDocument/2006/relationships/image" Target="../media/image26.png"/><Relationship Id="rId2" Type="http://schemas.openxmlformats.org/officeDocument/2006/relationships/image" Target="../media/image5.jpg"/><Relationship Id="rId1" Type="http://schemas.openxmlformats.org/officeDocument/2006/relationships/slideLayout" Target="../slideLayouts/slideLayout1.xml"/><Relationship Id="rId6" Type="http://schemas.openxmlformats.org/officeDocument/2006/relationships/customXml" Target="../ink/ink2.xml"/><Relationship Id="rId5" Type="http://schemas.openxmlformats.org/officeDocument/2006/relationships/image" Target="../media/image25.png"/></Relationships>
</file>

<file path=ppt/slides/_rels/slide63.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5.jpg"/><Relationship Id="rId1" Type="http://schemas.openxmlformats.org/officeDocument/2006/relationships/slideLayout" Target="../slideLayouts/slideLayout1.xml"/><Relationship Id="rId4" Type="http://schemas.openxmlformats.org/officeDocument/2006/relationships/hyperlink" Target="https://neodem.wp.horizon.ac.uk/" TargetMode="External"/></Relationships>
</file>

<file path=ppt/slides/_rels/slide6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6.jpg"/><Relationship Id="rId1" Type="http://schemas.openxmlformats.org/officeDocument/2006/relationships/slideLayout" Target="../slideLayouts/slideLayout1.xml"/><Relationship Id="rId5" Type="http://schemas.openxmlformats.org/officeDocument/2006/relationships/hyperlink" Target="https://neodem.wp.horizon.ac.uk/" TargetMode="External"/><Relationship Id="rId4" Type="http://schemas.openxmlformats.org/officeDocument/2006/relationships/image" Target="../media/image27.jpg"/></Relationships>
</file>

<file path=ppt/slides/_rels/slide6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www.youtube.com/c/DigitalLogicProgramming_LaMeres" TargetMode="External"/><Relationship Id="rId4" Type="http://schemas.openxmlformats.org/officeDocument/2006/relationships/image" Target="../media/image7.jpeg"/></Relationships>
</file>

<file path=ppt/slides/_rels/slide6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8" Type="http://schemas.openxmlformats.org/officeDocument/2006/relationships/hyperlink" Target="https://neodem.wp.horizon.ac.uk/" TargetMode="External"/><Relationship Id="rId3" Type="http://schemas.openxmlformats.org/officeDocument/2006/relationships/customXml" Target="../ink/ink3.xml"/><Relationship Id="rId7" Type="http://schemas.openxmlformats.org/officeDocument/2006/relationships/image" Target="../media/image26.png"/><Relationship Id="rId2" Type="http://schemas.openxmlformats.org/officeDocument/2006/relationships/image" Target="../media/image5.jpg"/><Relationship Id="rId1" Type="http://schemas.openxmlformats.org/officeDocument/2006/relationships/slideLayout" Target="../slideLayouts/slideLayout1.xml"/><Relationship Id="rId6" Type="http://schemas.openxmlformats.org/officeDocument/2006/relationships/customXml" Target="../ink/ink4.xml"/><Relationship Id="rId5" Type="http://schemas.openxmlformats.org/officeDocument/2006/relationships/image" Target="../media/image25.png"/></Relationships>
</file>

<file path=ppt/slides/_rels/slide71.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9.jpg"/><Relationship Id="rId1" Type="http://schemas.openxmlformats.org/officeDocument/2006/relationships/slideLayout" Target="../slideLayouts/slideLayout1.xml"/><Relationship Id="rId4" Type="http://schemas.openxmlformats.org/officeDocument/2006/relationships/hyperlink" Target="https://neodem.wp.horizon.ac.uk/" TargetMode="External"/></Relationships>
</file>

<file path=ppt/slides/_rels/slide7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www.youtube.com/c/DigitalLogicProgramming_LaMeres" TargetMode="External"/><Relationship Id="rId4" Type="http://schemas.openxmlformats.org/officeDocument/2006/relationships/image" Target="../media/image7.jpeg"/></Relationships>
</file>

<file path=ppt/slides/_rels/slide7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8" Type="http://schemas.openxmlformats.org/officeDocument/2006/relationships/hyperlink" Target="https://neodem.wp.horizon.ac.uk/" TargetMode="External"/><Relationship Id="rId3" Type="http://schemas.openxmlformats.org/officeDocument/2006/relationships/customXml" Target="../ink/ink5.xml"/><Relationship Id="rId7" Type="http://schemas.openxmlformats.org/officeDocument/2006/relationships/image" Target="../media/image26.png"/><Relationship Id="rId2" Type="http://schemas.openxmlformats.org/officeDocument/2006/relationships/image" Target="../media/image5.jpg"/><Relationship Id="rId1" Type="http://schemas.openxmlformats.org/officeDocument/2006/relationships/slideLayout" Target="../slideLayouts/slideLayout1.xml"/><Relationship Id="rId6" Type="http://schemas.openxmlformats.org/officeDocument/2006/relationships/customXml" Target="../ink/ink6.xml"/><Relationship Id="rId5" Type="http://schemas.openxmlformats.org/officeDocument/2006/relationships/image" Target="../media/image25.png"/></Relationships>
</file>

<file path=ppt/slides/_rels/slide7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www.youtube.com/c/DigitalLogicProgramming_LaMeres" TargetMode="External"/><Relationship Id="rId4" Type="http://schemas.openxmlformats.org/officeDocument/2006/relationships/image" Target="../media/image7.jpeg"/></Relationships>
</file>

<file path=ppt/slides/_rels/slide8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8" Type="http://schemas.openxmlformats.org/officeDocument/2006/relationships/hyperlink" Target="https://neodem.wp.horizon.ac.uk/" TargetMode="External"/><Relationship Id="rId3" Type="http://schemas.openxmlformats.org/officeDocument/2006/relationships/customXml" Target="../ink/ink7.xml"/><Relationship Id="rId7" Type="http://schemas.openxmlformats.org/officeDocument/2006/relationships/image" Target="../media/image26.png"/><Relationship Id="rId2" Type="http://schemas.openxmlformats.org/officeDocument/2006/relationships/image" Target="../media/image5.jpg"/><Relationship Id="rId1" Type="http://schemas.openxmlformats.org/officeDocument/2006/relationships/slideLayout" Target="../slideLayouts/slideLayout1.xml"/><Relationship Id="rId6" Type="http://schemas.openxmlformats.org/officeDocument/2006/relationships/customXml" Target="../ink/ink8.xml"/><Relationship Id="rId5" Type="http://schemas.openxmlformats.org/officeDocument/2006/relationships/image" Target="../media/image25.png"/></Relationships>
</file>

<file path=ppt/slides/_rels/slide85.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neodem.wp.horizon.ac.uk/" TargetMode="External"/><Relationship Id="rId1" Type="http://schemas.openxmlformats.org/officeDocument/2006/relationships/slideLayout" Target="../slideLayouts/slideLayout1.xml"/><Relationship Id="rId4" Type="http://schemas.openxmlformats.org/officeDocument/2006/relationships/image" Target="../media/image33.jpg"/></Relationships>
</file>

<file path=ppt/slides/_rels/slide8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www.youtube.com/c/DigitalLogicProgramming_LaMeres" TargetMode="External"/><Relationship Id="rId4" Type="http://schemas.openxmlformats.org/officeDocument/2006/relationships/image" Target="../media/image7.jpeg"/></Relationships>
</file>

<file path=ppt/slides/_rels/slide8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www.youtube.com/c/DigitalLogicProgramming_LaMeres" TargetMode="External"/><Relationship Id="rId4" Type="http://schemas.openxmlformats.org/officeDocument/2006/relationships/image" Target="../media/image7.jpeg"/></Relationships>
</file>

<file path=ppt/slides/_rels/slide9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8" Type="http://schemas.openxmlformats.org/officeDocument/2006/relationships/image" Target="../media/image39.jpg"/><Relationship Id="rId7" Type="http://schemas.openxmlformats.org/officeDocument/2006/relationships/image" Target="../media/image26.png"/><Relationship Id="rId2" Type="http://schemas.openxmlformats.org/officeDocument/2006/relationships/customXml" Target="../ink/ink9.xml"/><Relationship Id="rId1" Type="http://schemas.openxmlformats.org/officeDocument/2006/relationships/slideLayout" Target="../slideLayouts/slideLayout1.xml"/><Relationship Id="rId6" Type="http://schemas.openxmlformats.org/officeDocument/2006/relationships/customXml" Target="../ink/ink10.xml"/><Relationship Id="rId5" Type="http://schemas.openxmlformats.org/officeDocument/2006/relationships/image" Target="../media/image25.png"/></Relationships>
</file>

<file path=ppt/slides/_rels/slide99.xml.rels><?xml version="1.0" encoding="UTF-8" standalone="yes"?>
<Relationships xmlns="http://schemas.openxmlformats.org/package/2006/relationships"><Relationship Id="rId8" Type="http://schemas.openxmlformats.org/officeDocument/2006/relationships/image" Target="../media/image39.jpg"/><Relationship Id="rId7" Type="http://schemas.openxmlformats.org/officeDocument/2006/relationships/image" Target="../media/image26.png"/><Relationship Id="rId2" Type="http://schemas.openxmlformats.org/officeDocument/2006/relationships/customXml" Target="../ink/ink11.xml"/><Relationship Id="rId1" Type="http://schemas.openxmlformats.org/officeDocument/2006/relationships/slideLayout" Target="../slideLayouts/slideLayout1.xml"/><Relationship Id="rId6" Type="http://schemas.openxmlformats.org/officeDocument/2006/relationships/customXml" Target="../ink/ink12.xml"/><Relationship Id="rId5"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971550"/>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8: Program Flow Instructions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353177"/>
            <a:ext cx="6400801"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8.1	Unconditional Jumps &amp; Branches - Overview</a:t>
            </a:r>
          </a:p>
        </p:txBody>
      </p:sp>
      <p:pic>
        <p:nvPicPr>
          <p:cNvPr id="21" name="Picture 20">
            <a:extLst>
              <a:ext uri="{FF2B5EF4-FFF2-40B4-BE49-F238E27FC236}">
                <a16:creationId xmlns:a16="http://schemas.microsoft.com/office/drawing/2014/main" id="{48DFAA04-0C48-43FB-8703-FE93DBE1A71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22" name="Picture 21" descr="A close up of a sign&#10;&#10;Description automatically generated">
            <a:extLst>
              <a:ext uri="{FF2B5EF4-FFF2-40B4-BE49-F238E27FC236}">
                <a16:creationId xmlns:a16="http://schemas.microsoft.com/office/drawing/2014/main" id="{458159D5-83FD-4912-B490-5830814074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spTree>
    <p:extLst>
      <p:ext uri="{BB962C8B-B14F-4D97-AF65-F5344CB8AC3E}">
        <p14:creationId xmlns:p14="http://schemas.microsoft.com/office/powerpoint/2010/main" val="93322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267200" y="4857750"/>
            <a:ext cx="2590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8.1     Unconditional Jumps &amp; Branches</a:t>
            </a:r>
          </a:p>
        </p:txBody>
      </p:sp>
      <p:sp>
        <p:nvSpPr>
          <p:cNvPr id="8" name="TextBox 7"/>
          <p:cNvSpPr txBox="1"/>
          <p:nvPr/>
        </p:nvSpPr>
        <p:spPr>
          <a:xfrm>
            <a:off x="0" y="492887"/>
            <a:ext cx="6629400" cy="400110"/>
          </a:xfrm>
          <a:prstGeom prst="rect">
            <a:avLst/>
          </a:prstGeom>
          <a:noFill/>
        </p:spPr>
        <p:txBody>
          <a:bodyPr wrap="square" rtlCol="0">
            <a:spAutoFit/>
          </a:bodyPr>
          <a:lstStyle/>
          <a:p>
            <a:pPr marL="457200" indent="-457200"/>
            <a:r>
              <a:rPr lang="en-US" sz="2000" b="1" cap="small" dirty="0">
                <a:solidFill>
                  <a:schemeClr val="accent2"/>
                </a:solidFill>
                <a:latin typeface="Arial" panose="020B0604020202020204" pitchFamily="34" charset="0"/>
                <a:cs typeface="Arial" panose="020B0604020202020204" pitchFamily="34" charset="0"/>
              </a:rPr>
              <a:t>8.1	Jumps &amp; Branches</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12" name="Subtitle 2"/>
          <p:cNvSpPr txBox="1">
            <a:spLocks/>
          </p:cNvSpPr>
          <p:nvPr/>
        </p:nvSpPr>
        <p:spPr>
          <a:xfrm>
            <a:off x="190500" y="895155"/>
            <a:ext cx="6667500" cy="3036090"/>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Unconditional instructions</a:t>
            </a:r>
            <a:r>
              <a:rPr lang="en-US" sz="1600" dirty="0">
                <a:solidFill>
                  <a:schemeClr val="accent2"/>
                </a:solidFill>
                <a:latin typeface="Arial" panose="020B0604020202020204" pitchFamily="34" charset="0"/>
                <a:cs typeface="Arial" panose="020B0604020202020204" pitchFamily="34" charset="0"/>
              </a:rPr>
              <a:t> – alter the PC when they are executed.</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Conditional instructions</a:t>
            </a:r>
            <a:r>
              <a:rPr lang="en-US" sz="1600" dirty="0">
                <a:solidFill>
                  <a:schemeClr val="accent2"/>
                </a:solidFill>
                <a:latin typeface="Arial" panose="020B0604020202020204" pitchFamily="34" charset="0"/>
                <a:cs typeface="Arial" panose="020B0604020202020204" pitchFamily="34" charset="0"/>
              </a:rPr>
              <a:t> – only alter the PC when certain conditions exist on the VNZC flags in the SR.</a:t>
            </a: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p:txBody>
      </p:sp>
      <p:pic>
        <p:nvPicPr>
          <p:cNvPr id="23" name="Picture 22">
            <a:extLst>
              <a:ext uri="{FF2B5EF4-FFF2-40B4-BE49-F238E27FC236}">
                <a16:creationId xmlns:a16="http://schemas.microsoft.com/office/drawing/2014/main" id="{1BB132AF-9D21-4CA8-BF1B-5927C3BD4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31247"/>
            <a:ext cx="6858000" cy="926503"/>
          </a:xfrm>
          <a:prstGeom prst="rect">
            <a:avLst/>
          </a:prstGeom>
        </p:spPr>
      </p:pic>
      <p:sp>
        <p:nvSpPr>
          <p:cNvPr id="27" name="Rectangle 26">
            <a:extLst>
              <a:ext uri="{FF2B5EF4-FFF2-40B4-BE49-F238E27FC236}">
                <a16:creationId xmlns:a16="http://schemas.microsoft.com/office/drawing/2014/main" id="{F7CFE17A-2DDD-4016-B51A-2AEF8B00BCA9}"/>
              </a:ext>
            </a:extLst>
          </p:cNvPr>
          <p:cNvSpPr/>
          <p:nvPr/>
        </p:nvSpPr>
        <p:spPr>
          <a:xfrm>
            <a:off x="4938885" y="3941118"/>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8BD6048F-4E55-465C-9E6E-F60F82377C06}"/>
              </a:ext>
            </a:extLst>
          </p:cNvPr>
          <p:cNvSpPr/>
          <p:nvPr/>
        </p:nvSpPr>
        <p:spPr>
          <a:xfrm>
            <a:off x="4925398" y="3941119"/>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575578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486400" y="4857750"/>
            <a:ext cx="1371599" cy="285750"/>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8.4     Flow Charts</a:t>
            </a:r>
          </a:p>
        </p:txBody>
      </p:sp>
      <p:sp>
        <p:nvSpPr>
          <p:cNvPr id="8" name="TextBox 7"/>
          <p:cNvSpPr txBox="1"/>
          <p:nvPr/>
        </p:nvSpPr>
        <p:spPr>
          <a:xfrm>
            <a:off x="-42530" y="492887"/>
            <a:ext cx="6629400" cy="369332"/>
          </a:xfrm>
          <a:prstGeom prst="rect">
            <a:avLst/>
          </a:prstGeom>
          <a:noFill/>
        </p:spPr>
        <p:txBody>
          <a:bodyPr wrap="square" rtlCol="0">
            <a:spAutoFit/>
          </a:bodyPr>
          <a:lstStyle/>
          <a:p>
            <a:r>
              <a:rPr lang="en-US" b="1" cap="small" dirty="0">
                <a:solidFill>
                  <a:schemeClr val="accent2"/>
                </a:solidFill>
                <a:latin typeface="Arial" panose="020B0604020202020204" pitchFamily="34" charset="0"/>
                <a:cs typeface="Arial" panose="020B0604020202020204" pitchFamily="34" charset="0"/>
              </a:rPr>
              <a:t>Example: Implementing Assembly Code From a Flow Chart</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9" name="Subtitle 2">
            <a:extLst>
              <a:ext uri="{FF2B5EF4-FFF2-40B4-BE49-F238E27FC236}">
                <a16:creationId xmlns:a16="http://schemas.microsoft.com/office/drawing/2014/main" id="{53F1EC3C-460A-4948-B873-6106B9728CBF}"/>
              </a:ext>
            </a:extLst>
          </p:cNvPr>
          <p:cNvSpPr txBox="1">
            <a:spLocks/>
          </p:cNvSpPr>
          <p:nvPr/>
        </p:nvSpPr>
        <p:spPr>
          <a:xfrm>
            <a:off x="243664" y="895155"/>
            <a:ext cx="3261536"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3: Type in the following code into the main.asm file where the comments say “Main loop here.”</a:t>
            </a: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16BC707-55ED-4209-A5E1-510A29DB10FD}"/>
                  </a:ext>
                </a:extLst>
              </p14:cNvPr>
              <p14:cNvContentPartPr/>
              <p14:nvPr/>
            </p14:nvContentPartPr>
            <p14:xfrm>
              <a:off x="4121358" y="622436"/>
              <a:ext cx="360" cy="2160"/>
            </p14:xfrm>
          </p:contentPart>
        </mc:Choice>
        <mc:Fallback xmlns="">
          <p:pic>
            <p:nvPicPr>
              <p:cNvPr id="4" name="Ink 3">
                <a:extLst>
                  <a:ext uri="{FF2B5EF4-FFF2-40B4-BE49-F238E27FC236}">
                    <a16:creationId xmlns:a16="http://schemas.microsoft.com/office/drawing/2014/main" id="{916BC707-55ED-4209-A5E1-510A29DB10FD}"/>
                  </a:ext>
                </a:extLst>
              </p:cNvPr>
              <p:cNvPicPr/>
              <p:nvPr/>
            </p:nvPicPr>
            <p:blipFill>
              <a:blip r:embed="rId5"/>
              <a:stretch>
                <a:fillRect/>
              </a:stretch>
            </p:blipFill>
            <p:spPr>
              <a:xfrm>
                <a:off x="4112358" y="613436"/>
                <a:ext cx="180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C2CFC64-AA2B-4400-A4F5-EAC2C8539E3E}"/>
                  </a:ext>
                </a:extLst>
              </p14:cNvPr>
              <p14:cNvContentPartPr/>
              <p14:nvPr/>
            </p14:nvContentPartPr>
            <p14:xfrm>
              <a:off x="4030278" y="699116"/>
              <a:ext cx="29160" cy="18720"/>
            </p14:xfrm>
          </p:contentPart>
        </mc:Choice>
        <mc:Fallback xmlns="">
          <p:pic>
            <p:nvPicPr>
              <p:cNvPr id="5" name="Ink 4">
                <a:extLst>
                  <a:ext uri="{FF2B5EF4-FFF2-40B4-BE49-F238E27FC236}">
                    <a16:creationId xmlns:a16="http://schemas.microsoft.com/office/drawing/2014/main" id="{1C2CFC64-AA2B-4400-A4F5-EAC2C8539E3E}"/>
                  </a:ext>
                </a:extLst>
              </p:cNvPr>
              <p:cNvPicPr/>
              <p:nvPr/>
            </p:nvPicPr>
            <p:blipFill>
              <a:blip r:embed="rId7"/>
              <a:stretch>
                <a:fillRect/>
              </a:stretch>
            </p:blipFill>
            <p:spPr>
              <a:xfrm>
                <a:off x="4021278" y="690116"/>
                <a:ext cx="46800" cy="36360"/>
              </a:xfrm>
              <a:prstGeom prst="rect">
                <a:avLst/>
              </a:prstGeom>
            </p:spPr>
          </p:pic>
        </mc:Fallback>
      </mc:AlternateContent>
      <p:pic>
        <p:nvPicPr>
          <p:cNvPr id="25" name="Picture 24">
            <a:extLst>
              <a:ext uri="{FF2B5EF4-FFF2-40B4-BE49-F238E27FC236}">
                <a16:creationId xmlns:a16="http://schemas.microsoft.com/office/drawing/2014/main" id="{D693DC1A-E4E8-4BEE-86DF-812CD3EC290C}"/>
              </a:ext>
            </a:extLst>
          </p:cNvPr>
          <p:cNvPicPr>
            <a:picLocks noChangeAspect="1"/>
          </p:cNvPicPr>
          <p:nvPr/>
        </p:nvPicPr>
        <p:blipFill rotWithShape="1">
          <a:blip r:embed="rId8">
            <a:extLst>
              <a:ext uri="{28A0092B-C50C-407E-A947-70E740481C1C}">
                <a14:useLocalDpi xmlns:a14="http://schemas.microsoft.com/office/drawing/2010/main" val="0"/>
              </a:ext>
            </a:extLst>
          </a:blip>
          <a:srcRect t="2881"/>
          <a:stretch/>
        </p:blipFill>
        <p:spPr>
          <a:xfrm>
            <a:off x="3810000" y="849273"/>
            <a:ext cx="2474476" cy="3970723"/>
          </a:xfrm>
          <a:prstGeom prst="rect">
            <a:avLst/>
          </a:prstGeom>
        </p:spPr>
      </p:pic>
      <p:pic>
        <p:nvPicPr>
          <p:cNvPr id="12" name="Picture 11">
            <a:extLst>
              <a:ext uri="{FF2B5EF4-FFF2-40B4-BE49-F238E27FC236}">
                <a16:creationId xmlns:a16="http://schemas.microsoft.com/office/drawing/2014/main" id="{B72EC276-DAAF-499E-898A-8BB0DE6C987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1655" y="2038350"/>
            <a:ext cx="2390515" cy="2558861"/>
          </a:xfrm>
          <a:prstGeom prst="rect">
            <a:avLst/>
          </a:prstGeom>
        </p:spPr>
      </p:pic>
    </p:spTree>
    <p:extLst>
      <p:ext uri="{BB962C8B-B14F-4D97-AF65-F5344CB8AC3E}">
        <p14:creationId xmlns:p14="http://schemas.microsoft.com/office/powerpoint/2010/main" val="193834495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410200" y="4857751"/>
            <a:ext cx="1447800" cy="285749"/>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8.4     Flow Charts</a:t>
            </a:r>
          </a:p>
        </p:txBody>
      </p:sp>
      <p:sp>
        <p:nvSpPr>
          <p:cNvPr id="8" name="TextBox 7"/>
          <p:cNvSpPr txBox="1"/>
          <p:nvPr/>
        </p:nvSpPr>
        <p:spPr>
          <a:xfrm>
            <a:off x="-42530" y="492887"/>
            <a:ext cx="6629400" cy="369332"/>
          </a:xfrm>
          <a:prstGeom prst="rect">
            <a:avLst/>
          </a:prstGeom>
          <a:noFill/>
        </p:spPr>
        <p:txBody>
          <a:bodyPr wrap="square" rtlCol="0">
            <a:spAutoFit/>
          </a:bodyPr>
          <a:lstStyle/>
          <a:p>
            <a:r>
              <a:rPr lang="en-US" b="1" cap="small" dirty="0">
                <a:solidFill>
                  <a:schemeClr val="accent2"/>
                </a:solidFill>
                <a:latin typeface="Arial" panose="020B0604020202020204" pitchFamily="34" charset="0"/>
                <a:cs typeface="Arial" panose="020B0604020202020204" pitchFamily="34" charset="0"/>
              </a:rPr>
              <a:t>Example: Implementing Assembly Code From a Flow Chart</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9" name="Subtitle 2">
            <a:extLst>
              <a:ext uri="{FF2B5EF4-FFF2-40B4-BE49-F238E27FC236}">
                <a16:creationId xmlns:a16="http://schemas.microsoft.com/office/drawing/2014/main" id="{6C053EA7-79FE-4CD3-8EBF-BD47463040F1}"/>
              </a:ext>
            </a:extLst>
          </p:cNvPr>
          <p:cNvSpPr txBox="1">
            <a:spLocks/>
          </p:cNvSpPr>
          <p:nvPr/>
        </p:nvSpPr>
        <p:spPr>
          <a:xfrm>
            <a:off x="233031"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4: Debug your program and correct any errors.</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5: Set a breakpoint before the first instruction</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6: Open the memory browser and observe Var1, Var2, and Fit starting at address 0x2000h.</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7: Run your program to the breakpoint.</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8: Step your program to observe its behavior.</a:t>
            </a: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0ECAEDE7-D9BC-47CD-B3C0-7805FCE73BE8}"/>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2" name="Subtitle 2">
            <a:extLst>
              <a:ext uri="{FF2B5EF4-FFF2-40B4-BE49-F238E27FC236}">
                <a16:creationId xmlns:a16="http://schemas.microsoft.com/office/drawing/2014/main" id="{555A7CB2-2DEB-4224-86E1-F211B7158B4E}"/>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3" name="Subtitle 2">
            <a:extLst>
              <a:ext uri="{FF2B5EF4-FFF2-40B4-BE49-F238E27FC236}">
                <a16:creationId xmlns:a16="http://schemas.microsoft.com/office/drawing/2014/main" id="{831ACF1F-ECAB-4ACD-AFED-8AD9B3F003A5}"/>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06B877FA-98B1-4112-9EB0-4B3047FA22C5}"/>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5" name="Subtitle 2">
            <a:extLst>
              <a:ext uri="{FF2B5EF4-FFF2-40B4-BE49-F238E27FC236}">
                <a16:creationId xmlns:a16="http://schemas.microsoft.com/office/drawing/2014/main" id="{9C9E4FA0-3E34-4DFB-8962-622FF9A047A8}"/>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CEB5A629-A33F-4BC9-B394-A0A72338A4DB}"/>
              </a:ext>
            </a:extLst>
          </p:cNvPr>
          <p:cNvSpPr/>
          <p:nvPr/>
        </p:nvSpPr>
        <p:spPr>
          <a:xfrm>
            <a:off x="4081941" y="3941118"/>
            <a:ext cx="2789546" cy="230832"/>
          </a:xfrm>
          <a:prstGeom prst="rect">
            <a:avLst/>
          </a:prstGeom>
        </p:spPr>
        <p:txBody>
          <a:bodyPr wrap="none">
            <a:spAutoFit/>
          </a:bodyPr>
          <a:lstStyle/>
          <a:p>
            <a:pPr lvl="0"/>
            <a:r>
              <a:rPr lang="en-US" sz="900" dirty="0">
                <a:solidFill>
                  <a:schemeClr val="bg1"/>
                </a:solidFill>
                <a:latin typeface="Arial" panose="020B0604020202020204" pitchFamily="34" charset="0"/>
                <a:cs typeface="Arial" panose="020B0604020202020204" pitchFamily="34" charset="0"/>
              </a:rPr>
              <a:t>Image Courtesy of </a:t>
            </a:r>
            <a:r>
              <a:rPr lang="en-US" sz="900" dirty="0">
                <a:solidFill>
                  <a:schemeClr val="bg1"/>
                </a:solidFill>
                <a:hlinkClick r:id="rId2">
                  <a:extLst>
                    <a:ext uri="{A12FA001-AC4F-418D-AE19-62706E023703}">
                      <ahyp:hlinkClr xmlns:ahyp="http://schemas.microsoft.com/office/drawing/2018/hyperlinkcolor" val="tx"/>
                    </a:ext>
                  </a:extLst>
                </a:hlinkClick>
              </a:rPr>
              <a:t>https://neodem.wp.horizon.ac.uk/</a:t>
            </a:r>
            <a:endParaRPr lang="en-US" sz="900" dirty="0">
              <a:solidFill>
                <a:schemeClr val="bg1"/>
              </a:solidFill>
              <a:latin typeface="Arial" panose="020B0604020202020204" pitchFamily="34" charset="0"/>
              <a:cs typeface="Arial" panose="020B0604020202020204" pitchFamily="34" charset="0"/>
            </a:endParaRPr>
          </a:p>
        </p:txBody>
      </p:sp>
      <p:sp>
        <p:nvSpPr>
          <p:cNvPr id="17" name="Subtitle 2">
            <a:extLst>
              <a:ext uri="{FF2B5EF4-FFF2-40B4-BE49-F238E27FC236}">
                <a16:creationId xmlns:a16="http://schemas.microsoft.com/office/drawing/2014/main" id="{8F2D5A6D-09FE-4DBE-8270-D3F4BB644141}"/>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8" name="Subtitle 2">
            <a:extLst>
              <a:ext uri="{FF2B5EF4-FFF2-40B4-BE49-F238E27FC236}">
                <a16:creationId xmlns:a16="http://schemas.microsoft.com/office/drawing/2014/main" id="{AED8329C-4336-4F1E-89BF-5F3BBB584172}"/>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9" name="Subtitle 2">
            <a:extLst>
              <a:ext uri="{FF2B5EF4-FFF2-40B4-BE49-F238E27FC236}">
                <a16:creationId xmlns:a16="http://schemas.microsoft.com/office/drawing/2014/main" id="{799BF822-AB82-477D-A299-0E22E9AE6F5F}"/>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0" name="Subtitle 2">
            <a:extLst>
              <a:ext uri="{FF2B5EF4-FFF2-40B4-BE49-F238E27FC236}">
                <a16:creationId xmlns:a16="http://schemas.microsoft.com/office/drawing/2014/main" id="{493B64B9-B077-4433-84C4-2FCD41110E8A}"/>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1" name="Subtitle 2">
            <a:extLst>
              <a:ext uri="{FF2B5EF4-FFF2-40B4-BE49-F238E27FC236}">
                <a16:creationId xmlns:a16="http://schemas.microsoft.com/office/drawing/2014/main" id="{6F332645-7753-49FB-A95E-1C68F4BF97ED}"/>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4" name="Subtitle 2">
            <a:extLst>
              <a:ext uri="{FF2B5EF4-FFF2-40B4-BE49-F238E27FC236}">
                <a16:creationId xmlns:a16="http://schemas.microsoft.com/office/drawing/2014/main" id="{4D723DED-6F1E-40FD-B51F-38B16E7A874C}"/>
              </a:ext>
            </a:extLst>
          </p:cNvPr>
          <p:cNvSpPr txBox="1">
            <a:spLocks/>
          </p:cNvSpPr>
          <p:nvPr/>
        </p:nvSpPr>
        <p:spPr>
          <a:xfrm>
            <a:off x="4279768" y="4857751"/>
            <a:ext cx="2578231" cy="27043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000" b="1" cap="small" dirty="0">
              <a:solidFill>
                <a:schemeClr val="bg1"/>
              </a:solidFill>
              <a:latin typeface="Arial" panose="020B0604020202020204" pitchFamily="34" charset="0"/>
              <a:cs typeface="Arial" panose="020B0604020202020204" pitchFamily="34" charset="0"/>
            </a:endParaRPr>
          </a:p>
        </p:txBody>
      </p:sp>
      <p:sp>
        <p:nvSpPr>
          <p:cNvPr id="22" name="Subtitle 2">
            <a:extLst>
              <a:ext uri="{FF2B5EF4-FFF2-40B4-BE49-F238E27FC236}">
                <a16:creationId xmlns:a16="http://schemas.microsoft.com/office/drawing/2014/main" id="{8A27FB3C-4932-4433-A43E-871821C645C0}"/>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3" name="Subtitle 2">
            <a:extLst>
              <a:ext uri="{FF2B5EF4-FFF2-40B4-BE49-F238E27FC236}">
                <a16:creationId xmlns:a16="http://schemas.microsoft.com/office/drawing/2014/main" id="{62049ABC-B66C-485A-B6CF-01D3696E1093}"/>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5" name="Subtitle 2">
            <a:extLst>
              <a:ext uri="{FF2B5EF4-FFF2-40B4-BE49-F238E27FC236}">
                <a16:creationId xmlns:a16="http://schemas.microsoft.com/office/drawing/2014/main" id="{DCC5AF4C-4A64-4248-BCE1-B1A39368E153}"/>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6" name="Subtitle 2">
            <a:extLst>
              <a:ext uri="{FF2B5EF4-FFF2-40B4-BE49-F238E27FC236}">
                <a16:creationId xmlns:a16="http://schemas.microsoft.com/office/drawing/2014/main" id="{DB7A96AB-66E2-494C-B759-2E64430233CC}"/>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7" name="Subtitle 2">
            <a:extLst>
              <a:ext uri="{FF2B5EF4-FFF2-40B4-BE49-F238E27FC236}">
                <a16:creationId xmlns:a16="http://schemas.microsoft.com/office/drawing/2014/main" id="{BE8F5AE3-DCFF-451E-A999-7E3DE4DE164F}"/>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FDE7C8F7-D599-4216-9ED8-FABA57C5339A}"/>
              </a:ext>
            </a:extLst>
          </p:cNvPr>
          <p:cNvSpPr/>
          <p:nvPr/>
        </p:nvSpPr>
        <p:spPr>
          <a:xfrm>
            <a:off x="4081941" y="3941118"/>
            <a:ext cx="2789546" cy="230832"/>
          </a:xfrm>
          <a:prstGeom prst="rect">
            <a:avLst/>
          </a:prstGeom>
        </p:spPr>
        <p:txBody>
          <a:bodyPr wrap="none">
            <a:spAutoFit/>
          </a:bodyPr>
          <a:lstStyle/>
          <a:p>
            <a:pPr lvl="0"/>
            <a:r>
              <a:rPr lang="en-US" sz="900" dirty="0">
                <a:solidFill>
                  <a:schemeClr val="bg1"/>
                </a:solidFill>
                <a:latin typeface="Arial" panose="020B0604020202020204" pitchFamily="34" charset="0"/>
                <a:cs typeface="Arial" panose="020B0604020202020204" pitchFamily="34" charset="0"/>
              </a:rPr>
              <a:t>Image Courtesy of </a:t>
            </a:r>
            <a:r>
              <a:rPr lang="en-US" sz="900" dirty="0">
                <a:solidFill>
                  <a:schemeClr val="bg1"/>
                </a:solidFill>
                <a:hlinkClick r:id="rId2">
                  <a:extLst>
                    <a:ext uri="{A12FA001-AC4F-418D-AE19-62706E023703}">
                      <ahyp:hlinkClr xmlns:ahyp="http://schemas.microsoft.com/office/drawing/2018/hyperlinkcolor" val="tx"/>
                    </a:ext>
                  </a:extLst>
                </a:hlinkClick>
              </a:rPr>
              <a:t>https://neodem.wp.horizon.ac.uk/</a:t>
            </a:r>
            <a:endParaRPr lang="en-US" sz="900" dirty="0">
              <a:solidFill>
                <a:schemeClr val="bg1"/>
              </a:solidFill>
              <a:latin typeface="Arial" panose="020B0604020202020204" pitchFamily="34" charset="0"/>
              <a:cs typeface="Arial" panose="020B0604020202020204" pitchFamily="34" charset="0"/>
            </a:endParaRPr>
          </a:p>
        </p:txBody>
      </p:sp>
      <p:sp>
        <p:nvSpPr>
          <p:cNvPr id="29" name="Subtitle 2">
            <a:extLst>
              <a:ext uri="{FF2B5EF4-FFF2-40B4-BE49-F238E27FC236}">
                <a16:creationId xmlns:a16="http://schemas.microsoft.com/office/drawing/2014/main" id="{60DF23A2-8E43-45B9-B050-F30E4251648A}"/>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30" name="Subtitle 2">
            <a:extLst>
              <a:ext uri="{FF2B5EF4-FFF2-40B4-BE49-F238E27FC236}">
                <a16:creationId xmlns:a16="http://schemas.microsoft.com/office/drawing/2014/main" id="{F6E30714-069F-417B-86B1-E6DCB61EE185}"/>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31" name="Subtitle 2">
            <a:extLst>
              <a:ext uri="{FF2B5EF4-FFF2-40B4-BE49-F238E27FC236}">
                <a16:creationId xmlns:a16="http://schemas.microsoft.com/office/drawing/2014/main" id="{A4ABA6BD-DBD0-4BD8-A073-8793F4CECAAF}"/>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32" name="Subtitle 2">
            <a:extLst>
              <a:ext uri="{FF2B5EF4-FFF2-40B4-BE49-F238E27FC236}">
                <a16:creationId xmlns:a16="http://schemas.microsoft.com/office/drawing/2014/main" id="{6D669D87-DA29-42FA-A4EA-F789AD0B4883}"/>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33" name="Subtitle 2">
            <a:extLst>
              <a:ext uri="{FF2B5EF4-FFF2-40B4-BE49-F238E27FC236}">
                <a16:creationId xmlns:a16="http://schemas.microsoft.com/office/drawing/2014/main" id="{BA61F6D2-94BF-49B2-A264-5FFBAB63850B}"/>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34" name="Picture 33">
            <a:extLst>
              <a:ext uri="{FF2B5EF4-FFF2-40B4-BE49-F238E27FC236}">
                <a16:creationId xmlns:a16="http://schemas.microsoft.com/office/drawing/2014/main" id="{7F55B05E-F575-4E0E-8BAB-55463EAFFF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31247"/>
            <a:ext cx="6858000" cy="926503"/>
          </a:xfrm>
          <a:prstGeom prst="rect">
            <a:avLst/>
          </a:prstGeom>
        </p:spPr>
      </p:pic>
      <p:sp>
        <p:nvSpPr>
          <p:cNvPr id="35" name="Rectangle 34">
            <a:extLst>
              <a:ext uri="{FF2B5EF4-FFF2-40B4-BE49-F238E27FC236}">
                <a16:creationId xmlns:a16="http://schemas.microsoft.com/office/drawing/2014/main" id="{1ADA4A9C-661D-4993-8A07-4B0905305D9C}"/>
              </a:ext>
            </a:extLst>
          </p:cNvPr>
          <p:cNvSpPr/>
          <p:nvPr/>
        </p:nvSpPr>
        <p:spPr>
          <a:xfrm>
            <a:off x="4068454" y="3941119"/>
            <a:ext cx="2789546" cy="230832"/>
          </a:xfrm>
          <a:prstGeom prst="rect">
            <a:avLst/>
          </a:prstGeom>
        </p:spPr>
        <p:txBody>
          <a:bodyPr wrap="none">
            <a:spAutoFit/>
          </a:bodyPr>
          <a:lstStyle/>
          <a:p>
            <a:pPr lvl="0"/>
            <a:r>
              <a:rPr lang="en-US" sz="900" dirty="0">
                <a:solidFill>
                  <a:schemeClr val="bg1"/>
                </a:solidFill>
                <a:latin typeface="Arial" panose="020B0604020202020204" pitchFamily="34" charset="0"/>
                <a:cs typeface="Arial" panose="020B0604020202020204" pitchFamily="34" charset="0"/>
              </a:rPr>
              <a:t>Image Courtesy of </a:t>
            </a:r>
            <a:r>
              <a:rPr lang="en-US" sz="900" dirty="0">
                <a:solidFill>
                  <a:schemeClr val="bg1"/>
                </a:solidFill>
                <a:hlinkClick r:id="rId2">
                  <a:extLst>
                    <a:ext uri="{A12FA001-AC4F-418D-AE19-62706E023703}">
                      <ahyp:hlinkClr xmlns:ahyp="http://schemas.microsoft.com/office/drawing/2018/hyperlinkcolor" val="tx"/>
                    </a:ext>
                  </a:extLst>
                </a:hlinkClick>
              </a:rPr>
              <a:t>https://neodem.wp.horizon.ac.uk/</a:t>
            </a:r>
            <a:endParaRPr lang="en-US" sz="9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879304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42530" y="492887"/>
            <a:ext cx="6629400" cy="369332"/>
          </a:xfrm>
          <a:prstGeom prst="rect">
            <a:avLst/>
          </a:prstGeom>
          <a:noFill/>
        </p:spPr>
        <p:txBody>
          <a:bodyPr wrap="square" rtlCol="0">
            <a:spAutoFit/>
          </a:bodyPr>
          <a:lstStyle/>
          <a:p>
            <a:r>
              <a:rPr lang="en-US" b="1" cap="small" dirty="0">
                <a:solidFill>
                  <a:schemeClr val="accent2"/>
                </a:solidFill>
                <a:latin typeface="Arial" panose="020B0604020202020204" pitchFamily="34" charset="0"/>
                <a:cs typeface="Arial" panose="020B0604020202020204" pitchFamily="34" charset="0"/>
              </a:rPr>
              <a:t>Example: Implementing Assembly Code From a Flow Chart</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9" name="Subtitle 2">
            <a:extLst>
              <a:ext uri="{FF2B5EF4-FFF2-40B4-BE49-F238E27FC236}">
                <a16:creationId xmlns:a16="http://schemas.microsoft.com/office/drawing/2014/main" id="{6C053EA7-79FE-4CD3-8EBF-BD47463040F1}"/>
              </a:ext>
            </a:extLst>
          </p:cNvPr>
          <p:cNvSpPr txBox="1">
            <a:spLocks/>
          </p:cNvSpPr>
          <p:nvPr/>
        </p:nvSpPr>
        <p:spPr>
          <a:xfrm>
            <a:off x="233031"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9: Manually change the values of Var1 and Var2 to generate a carry. Try setting Var1 = </a:t>
            </a:r>
            <a:r>
              <a:rPr lang="en-US" sz="1600" dirty="0" err="1">
                <a:solidFill>
                  <a:schemeClr val="accent2"/>
                </a:solidFill>
                <a:latin typeface="Arial" panose="020B0604020202020204" pitchFamily="34" charset="0"/>
                <a:cs typeface="Arial" panose="020B0604020202020204" pitchFamily="34" charset="0"/>
              </a:rPr>
              <a:t>FFFFh</a:t>
            </a:r>
            <a:r>
              <a:rPr lang="en-US" sz="1600" dirty="0">
                <a:solidFill>
                  <a:schemeClr val="accent2"/>
                </a:solidFill>
                <a:latin typeface="Arial" panose="020B0604020202020204" pitchFamily="34" charset="0"/>
                <a:cs typeface="Arial" panose="020B0604020202020204" pitchFamily="34" charset="0"/>
              </a:rPr>
              <a:t> and Var2 = 1 to generate a carry.</a:t>
            </a: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A50AB54F-95C5-466F-8DA3-17CC2203758B}"/>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2" name="Subtitle 2">
            <a:extLst>
              <a:ext uri="{FF2B5EF4-FFF2-40B4-BE49-F238E27FC236}">
                <a16:creationId xmlns:a16="http://schemas.microsoft.com/office/drawing/2014/main" id="{62DD5C57-D44A-4442-B514-8563BA6711DC}"/>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3" name="Subtitle 2">
            <a:extLst>
              <a:ext uri="{FF2B5EF4-FFF2-40B4-BE49-F238E27FC236}">
                <a16:creationId xmlns:a16="http://schemas.microsoft.com/office/drawing/2014/main" id="{D15E9B9B-3353-464D-BEC3-D4DBDBE13381}"/>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DEC607D9-7B09-4D1A-B24F-9ECD8AB0159A}"/>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5" name="Subtitle 2">
            <a:extLst>
              <a:ext uri="{FF2B5EF4-FFF2-40B4-BE49-F238E27FC236}">
                <a16:creationId xmlns:a16="http://schemas.microsoft.com/office/drawing/2014/main" id="{EE6E402C-BB86-41CC-B11D-AD257445E46A}"/>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D77897C8-FFA6-4848-8757-72F8DB9BA57A}"/>
              </a:ext>
            </a:extLst>
          </p:cNvPr>
          <p:cNvSpPr/>
          <p:nvPr/>
        </p:nvSpPr>
        <p:spPr>
          <a:xfrm>
            <a:off x="4081941" y="3941118"/>
            <a:ext cx="2789546" cy="230832"/>
          </a:xfrm>
          <a:prstGeom prst="rect">
            <a:avLst/>
          </a:prstGeom>
        </p:spPr>
        <p:txBody>
          <a:bodyPr wrap="none">
            <a:spAutoFit/>
          </a:bodyPr>
          <a:lstStyle/>
          <a:p>
            <a:pPr lvl="0"/>
            <a:r>
              <a:rPr lang="en-US" sz="900" dirty="0">
                <a:solidFill>
                  <a:schemeClr val="bg1"/>
                </a:solidFill>
                <a:latin typeface="Arial" panose="020B0604020202020204" pitchFamily="34" charset="0"/>
                <a:cs typeface="Arial" panose="020B0604020202020204" pitchFamily="34" charset="0"/>
              </a:rPr>
              <a:t>Image Courtesy of </a:t>
            </a:r>
            <a:r>
              <a:rPr lang="en-US" sz="900" dirty="0">
                <a:solidFill>
                  <a:schemeClr val="bg1"/>
                </a:solidFill>
                <a:hlinkClick r:id="rId2">
                  <a:extLst>
                    <a:ext uri="{A12FA001-AC4F-418D-AE19-62706E023703}">
                      <ahyp:hlinkClr xmlns:ahyp="http://schemas.microsoft.com/office/drawing/2018/hyperlinkcolor" val="tx"/>
                    </a:ext>
                  </a:extLst>
                </a:hlinkClick>
              </a:rPr>
              <a:t>https://neodem.wp.horizon.ac.uk/</a:t>
            </a:r>
            <a:endParaRPr lang="en-US" sz="900" dirty="0">
              <a:solidFill>
                <a:schemeClr val="bg1"/>
              </a:solidFill>
              <a:latin typeface="Arial" panose="020B0604020202020204" pitchFamily="34" charset="0"/>
              <a:cs typeface="Arial" panose="020B0604020202020204" pitchFamily="34" charset="0"/>
            </a:endParaRPr>
          </a:p>
        </p:txBody>
      </p:sp>
      <p:sp>
        <p:nvSpPr>
          <p:cNvPr id="17" name="Subtitle 2">
            <a:extLst>
              <a:ext uri="{FF2B5EF4-FFF2-40B4-BE49-F238E27FC236}">
                <a16:creationId xmlns:a16="http://schemas.microsoft.com/office/drawing/2014/main" id="{295941BF-7C67-48AA-A846-D5AF3DC13CCB}"/>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8" name="Subtitle 2">
            <a:extLst>
              <a:ext uri="{FF2B5EF4-FFF2-40B4-BE49-F238E27FC236}">
                <a16:creationId xmlns:a16="http://schemas.microsoft.com/office/drawing/2014/main" id="{C5537FE3-904F-4B1D-B2CB-96954B92707F}"/>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9" name="Subtitle 2">
            <a:extLst>
              <a:ext uri="{FF2B5EF4-FFF2-40B4-BE49-F238E27FC236}">
                <a16:creationId xmlns:a16="http://schemas.microsoft.com/office/drawing/2014/main" id="{18EE6C7B-E4BE-4166-AFD8-17B587CA648A}"/>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0" name="Subtitle 2">
            <a:extLst>
              <a:ext uri="{FF2B5EF4-FFF2-40B4-BE49-F238E27FC236}">
                <a16:creationId xmlns:a16="http://schemas.microsoft.com/office/drawing/2014/main" id="{DBE1466E-DC0E-4B21-84A1-945DA9ACE9FE}"/>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1" name="Subtitle 2">
            <a:extLst>
              <a:ext uri="{FF2B5EF4-FFF2-40B4-BE49-F238E27FC236}">
                <a16:creationId xmlns:a16="http://schemas.microsoft.com/office/drawing/2014/main" id="{D45C6656-5715-4613-9407-0BC870104BC6}"/>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22" name="Picture 21">
            <a:extLst>
              <a:ext uri="{FF2B5EF4-FFF2-40B4-BE49-F238E27FC236}">
                <a16:creationId xmlns:a16="http://schemas.microsoft.com/office/drawing/2014/main" id="{4CFA88BE-4638-4C66-95DD-F91E50128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31247"/>
            <a:ext cx="6858000" cy="926503"/>
          </a:xfrm>
          <a:prstGeom prst="rect">
            <a:avLst/>
          </a:prstGeom>
        </p:spPr>
      </p:pic>
      <p:sp>
        <p:nvSpPr>
          <p:cNvPr id="23" name="Rectangle 22">
            <a:extLst>
              <a:ext uri="{FF2B5EF4-FFF2-40B4-BE49-F238E27FC236}">
                <a16:creationId xmlns:a16="http://schemas.microsoft.com/office/drawing/2014/main" id="{EB2F0A69-90BA-4B0A-BBA6-8DCE4869976D}"/>
              </a:ext>
            </a:extLst>
          </p:cNvPr>
          <p:cNvSpPr/>
          <p:nvPr/>
        </p:nvSpPr>
        <p:spPr>
          <a:xfrm>
            <a:off x="4068454" y="3941119"/>
            <a:ext cx="2789546" cy="230832"/>
          </a:xfrm>
          <a:prstGeom prst="rect">
            <a:avLst/>
          </a:prstGeom>
        </p:spPr>
        <p:txBody>
          <a:bodyPr wrap="none">
            <a:spAutoFit/>
          </a:bodyPr>
          <a:lstStyle/>
          <a:p>
            <a:pPr lvl="0"/>
            <a:r>
              <a:rPr lang="en-US" sz="900" dirty="0">
                <a:solidFill>
                  <a:schemeClr val="bg1"/>
                </a:solidFill>
                <a:latin typeface="Arial" panose="020B0604020202020204" pitchFamily="34" charset="0"/>
                <a:cs typeface="Arial" panose="020B0604020202020204" pitchFamily="34" charset="0"/>
              </a:rPr>
              <a:t>Image Courtesy of </a:t>
            </a:r>
            <a:r>
              <a:rPr lang="en-US" sz="900" dirty="0">
                <a:solidFill>
                  <a:schemeClr val="bg1"/>
                </a:solidFill>
                <a:hlinkClick r:id="rId2">
                  <a:extLst>
                    <a:ext uri="{A12FA001-AC4F-418D-AE19-62706E023703}">
                      <ahyp:hlinkClr xmlns:ahyp="http://schemas.microsoft.com/office/drawing/2018/hyperlinkcolor" val="tx"/>
                    </a:ext>
                  </a:extLst>
                </a:hlinkClick>
              </a:rPr>
              <a:t>https://neodem.wp.horizon.ac.uk/</a:t>
            </a:r>
            <a:endParaRPr lang="en-US" sz="900" dirty="0">
              <a:solidFill>
                <a:schemeClr val="bg1"/>
              </a:solidFill>
              <a:latin typeface="Arial" panose="020B0604020202020204" pitchFamily="34" charset="0"/>
              <a:cs typeface="Arial" panose="020B0604020202020204" pitchFamily="34" charset="0"/>
            </a:endParaRPr>
          </a:p>
        </p:txBody>
      </p:sp>
      <p:sp>
        <p:nvSpPr>
          <p:cNvPr id="26" name="Subtitle 2">
            <a:extLst>
              <a:ext uri="{FF2B5EF4-FFF2-40B4-BE49-F238E27FC236}">
                <a16:creationId xmlns:a16="http://schemas.microsoft.com/office/drawing/2014/main" id="{11CC43C6-45F0-43AC-87A6-4DB9154CAD9F}"/>
              </a:ext>
            </a:extLst>
          </p:cNvPr>
          <p:cNvSpPr>
            <a:spLocks noGrp="1"/>
          </p:cNvSpPr>
          <p:nvPr>
            <p:ph type="subTitle" idx="1"/>
          </p:nvPr>
        </p:nvSpPr>
        <p:spPr>
          <a:xfrm>
            <a:off x="5486400" y="4857749"/>
            <a:ext cx="1371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8.4     Flow Charts</a:t>
            </a:r>
          </a:p>
        </p:txBody>
      </p:sp>
      <p:pic>
        <p:nvPicPr>
          <p:cNvPr id="4" name="Picture 3">
            <a:extLst>
              <a:ext uri="{FF2B5EF4-FFF2-40B4-BE49-F238E27FC236}">
                <a16:creationId xmlns:a16="http://schemas.microsoft.com/office/drawing/2014/main" id="{B028D1FE-2B61-41BD-941C-529555D0F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884" y="1584370"/>
            <a:ext cx="4578116" cy="1139780"/>
          </a:xfrm>
          <a:prstGeom prst="rect">
            <a:avLst/>
          </a:prstGeom>
        </p:spPr>
      </p:pic>
    </p:spTree>
    <p:extLst>
      <p:ext uri="{BB962C8B-B14F-4D97-AF65-F5344CB8AC3E}">
        <p14:creationId xmlns:p14="http://schemas.microsoft.com/office/powerpoint/2010/main" val="108548935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971550"/>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8: Program Flow Instructions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353177"/>
            <a:ext cx="6553202"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8.4	Flow Charts – Implementing Programs from Flow Charts</a:t>
            </a:r>
          </a:p>
        </p:txBody>
      </p:sp>
      <p:pic>
        <p:nvPicPr>
          <p:cNvPr id="13" name="Picture 12">
            <a:extLst>
              <a:ext uri="{FF2B5EF4-FFF2-40B4-BE49-F238E27FC236}">
                <a16:creationId xmlns:a16="http://schemas.microsoft.com/office/drawing/2014/main" id="{5AAD1DAA-8840-4919-A672-038B7ECF550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52750"/>
            <a:ext cx="1219200" cy="1612490"/>
          </a:xfrm>
          <a:prstGeom prst="rect">
            <a:avLst/>
          </a:prstGeom>
        </p:spPr>
      </p:pic>
      <p:pic>
        <p:nvPicPr>
          <p:cNvPr id="17" name="Picture 16" descr="A close up of a sign&#10;&#10;Description automatically generated">
            <a:extLst>
              <a:ext uri="{FF2B5EF4-FFF2-40B4-BE49-F238E27FC236}">
                <a16:creationId xmlns:a16="http://schemas.microsoft.com/office/drawing/2014/main" id="{B4508507-2DD7-4FF8-A1CD-63C52B822E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885950"/>
            <a:ext cx="1937664" cy="2710855"/>
          </a:xfrm>
          <a:prstGeom prst="rect">
            <a:avLst/>
          </a:prstGeom>
        </p:spPr>
      </p:pic>
      <p:pic>
        <p:nvPicPr>
          <p:cNvPr id="18" name="Picture 2" descr="Subscribe to Dr. LaMeres' YouTube Channel">
            <a:extLst>
              <a:ext uri="{FF2B5EF4-FFF2-40B4-BE49-F238E27FC236}">
                <a16:creationId xmlns:a16="http://schemas.microsoft.com/office/drawing/2014/main" id="{02B91A14-4E8C-4CAA-8B97-91AA96B93C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495" y="1815063"/>
            <a:ext cx="2209800" cy="622114"/>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76040EE-4C02-47CC-B150-56762D6CBF24}"/>
              </a:ext>
            </a:extLst>
          </p:cNvPr>
          <p:cNvSpPr txBox="1"/>
          <p:nvPr/>
        </p:nvSpPr>
        <p:spPr>
          <a:xfrm>
            <a:off x="3011547" y="2534921"/>
            <a:ext cx="3810000" cy="276999"/>
          </a:xfrm>
          <a:prstGeom prst="rect">
            <a:avLst/>
          </a:prstGeom>
          <a:noFill/>
        </p:spPr>
        <p:txBody>
          <a:bodyPr wrap="square" rtlCol="0">
            <a:spAutoFit/>
          </a:bodyPr>
          <a:lstStyle/>
          <a:p>
            <a:r>
              <a:rPr lang="en-US" sz="1200" dirty="0">
                <a:hlinkClick r:id="rId5"/>
              </a:rPr>
              <a:t>www.youtube.com/c/DigitalLogicProgramming_LaMeres</a:t>
            </a:r>
            <a:r>
              <a:rPr lang="en-US" sz="1200" dirty="0"/>
              <a:t> </a:t>
            </a:r>
          </a:p>
        </p:txBody>
      </p:sp>
    </p:spTree>
    <p:extLst>
      <p:ext uri="{BB962C8B-B14F-4D97-AF65-F5344CB8AC3E}">
        <p14:creationId xmlns:p14="http://schemas.microsoft.com/office/powerpoint/2010/main" val="287043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267200" y="4857750"/>
            <a:ext cx="2590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8.1     Unconditional Jumps &amp; Branches</a:t>
            </a:r>
          </a:p>
        </p:txBody>
      </p:sp>
      <p:sp>
        <p:nvSpPr>
          <p:cNvPr id="8" name="TextBox 7"/>
          <p:cNvSpPr txBox="1"/>
          <p:nvPr/>
        </p:nvSpPr>
        <p:spPr>
          <a:xfrm>
            <a:off x="0" y="492887"/>
            <a:ext cx="6629400" cy="400110"/>
          </a:xfrm>
          <a:prstGeom prst="rect">
            <a:avLst/>
          </a:prstGeom>
          <a:noFill/>
        </p:spPr>
        <p:txBody>
          <a:bodyPr wrap="square" rtlCol="0">
            <a:spAutoFit/>
          </a:bodyPr>
          <a:lstStyle/>
          <a:p>
            <a:pPr marL="457200" indent="-457200"/>
            <a:r>
              <a:rPr lang="en-US" sz="2000" b="1" cap="small" dirty="0">
                <a:solidFill>
                  <a:schemeClr val="accent2"/>
                </a:solidFill>
                <a:latin typeface="Arial" panose="020B0604020202020204" pitchFamily="34" charset="0"/>
                <a:cs typeface="Arial" panose="020B0604020202020204" pitchFamily="34" charset="0"/>
              </a:rPr>
              <a:t>8.1	Jumps &amp; Branches</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12" name="Subtitle 2"/>
          <p:cNvSpPr txBox="1">
            <a:spLocks/>
          </p:cNvSpPr>
          <p:nvPr/>
        </p:nvSpPr>
        <p:spPr>
          <a:xfrm>
            <a:off x="190500" y="895155"/>
            <a:ext cx="6667500" cy="3036090"/>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Unconditional instructions</a:t>
            </a:r>
            <a:r>
              <a:rPr lang="en-US" sz="1600" dirty="0">
                <a:solidFill>
                  <a:schemeClr val="accent2"/>
                </a:solidFill>
                <a:latin typeface="Arial" panose="020B0604020202020204" pitchFamily="34" charset="0"/>
                <a:cs typeface="Arial" panose="020B0604020202020204" pitchFamily="34" charset="0"/>
              </a:rPr>
              <a:t> – alter the PC when they are executed.</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Conditional instructions</a:t>
            </a:r>
            <a:r>
              <a:rPr lang="en-US" sz="1600" dirty="0">
                <a:solidFill>
                  <a:schemeClr val="accent2"/>
                </a:solidFill>
                <a:latin typeface="Arial" panose="020B0604020202020204" pitchFamily="34" charset="0"/>
                <a:cs typeface="Arial" panose="020B0604020202020204" pitchFamily="34" charset="0"/>
              </a:rPr>
              <a:t> – only alter the PC when certain conditions exist on the VNZC flags in the SR.</a:t>
            </a: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Address labels</a:t>
            </a:r>
            <a:r>
              <a:rPr lang="en-US" sz="1600" dirty="0">
                <a:solidFill>
                  <a:schemeClr val="accent2"/>
                </a:solidFill>
                <a:latin typeface="Arial" panose="020B0604020202020204" pitchFamily="34" charset="0"/>
                <a:cs typeface="Arial" panose="020B0604020202020204" pitchFamily="34" charset="0"/>
              </a:rPr>
              <a:t> are essential to program flow instructions.</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p:txBody>
      </p:sp>
      <p:pic>
        <p:nvPicPr>
          <p:cNvPr id="23" name="Picture 22">
            <a:extLst>
              <a:ext uri="{FF2B5EF4-FFF2-40B4-BE49-F238E27FC236}">
                <a16:creationId xmlns:a16="http://schemas.microsoft.com/office/drawing/2014/main" id="{1BB132AF-9D21-4CA8-BF1B-5927C3BD4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31247"/>
            <a:ext cx="6858000" cy="926503"/>
          </a:xfrm>
          <a:prstGeom prst="rect">
            <a:avLst/>
          </a:prstGeom>
        </p:spPr>
      </p:pic>
      <p:sp>
        <p:nvSpPr>
          <p:cNvPr id="27" name="Rectangle 26">
            <a:extLst>
              <a:ext uri="{FF2B5EF4-FFF2-40B4-BE49-F238E27FC236}">
                <a16:creationId xmlns:a16="http://schemas.microsoft.com/office/drawing/2014/main" id="{F7CFE17A-2DDD-4016-B51A-2AEF8B00BCA9}"/>
              </a:ext>
            </a:extLst>
          </p:cNvPr>
          <p:cNvSpPr/>
          <p:nvPr/>
        </p:nvSpPr>
        <p:spPr>
          <a:xfrm>
            <a:off x="4938885" y="3941118"/>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8BD6048F-4E55-465C-9E6E-F60F82377C06}"/>
              </a:ext>
            </a:extLst>
          </p:cNvPr>
          <p:cNvSpPr/>
          <p:nvPr/>
        </p:nvSpPr>
        <p:spPr>
          <a:xfrm>
            <a:off x="4925398" y="3941119"/>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6526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267200" y="4857750"/>
            <a:ext cx="2590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8.1     Unconditional Jumps &amp; Branches</a:t>
            </a:r>
          </a:p>
        </p:txBody>
      </p:sp>
      <p:sp>
        <p:nvSpPr>
          <p:cNvPr id="8" name="TextBox 7"/>
          <p:cNvSpPr txBox="1"/>
          <p:nvPr/>
        </p:nvSpPr>
        <p:spPr>
          <a:xfrm>
            <a:off x="0" y="492887"/>
            <a:ext cx="6629400" cy="400110"/>
          </a:xfrm>
          <a:prstGeom prst="rect">
            <a:avLst/>
          </a:prstGeom>
          <a:noFill/>
        </p:spPr>
        <p:txBody>
          <a:bodyPr wrap="square" rtlCol="0">
            <a:spAutoFit/>
          </a:bodyPr>
          <a:lstStyle/>
          <a:p>
            <a:pPr marL="457200" indent="-457200"/>
            <a:r>
              <a:rPr lang="en-US" sz="2000" b="1" cap="small" dirty="0">
                <a:solidFill>
                  <a:schemeClr val="accent2"/>
                </a:solidFill>
                <a:latin typeface="Arial" panose="020B0604020202020204" pitchFamily="34" charset="0"/>
                <a:cs typeface="Arial" panose="020B0604020202020204" pitchFamily="34" charset="0"/>
              </a:rPr>
              <a:t>8.1	 Jumps &amp; Branches</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12" name="Subtitle 2"/>
          <p:cNvSpPr txBox="1">
            <a:spLocks/>
          </p:cNvSpPr>
          <p:nvPr/>
        </p:nvSpPr>
        <p:spPr>
          <a:xfrm>
            <a:off x="190500" y="895155"/>
            <a:ext cx="6667500" cy="3036090"/>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en-US" sz="1600" dirty="0">
              <a:solidFill>
                <a:schemeClr val="accent2"/>
              </a:solidFill>
              <a:latin typeface="Arial" panose="020B0604020202020204" pitchFamily="34" charset="0"/>
              <a:cs typeface="Arial" panose="020B0604020202020204" pitchFamily="34" charset="0"/>
            </a:endParaRPr>
          </a:p>
        </p:txBody>
      </p:sp>
      <p:pic>
        <p:nvPicPr>
          <p:cNvPr id="13" name="Picture 12" descr="A screenshot of a cell phone&#10;&#10;Description automatically generated">
            <a:extLst>
              <a:ext uri="{FF2B5EF4-FFF2-40B4-BE49-F238E27FC236}">
                <a16:creationId xmlns:a16="http://schemas.microsoft.com/office/drawing/2014/main" id="{C6F21873-EE55-4958-B798-DBF14AD093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8760" y="856470"/>
            <a:ext cx="5120640" cy="3931920"/>
          </a:xfrm>
          <a:prstGeom prst="rect">
            <a:avLst/>
          </a:prstGeom>
        </p:spPr>
      </p:pic>
      <p:cxnSp>
        <p:nvCxnSpPr>
          <p:cNvPr id="14" name="Straight Arrow Connector 13">
            <a:extLst>
              <a:ext uri="{FF2B5EF4-FFF2-40B4-BE49-F238E27FC236}">
                <a16:creationId xmlns:a16="http://schemas.microsoft.com/office/drawing/2014/main" id="{079C7AE0-C9A5-47FE-A849-4A2E8F0A3842}"/>
              </a:ext>
            </a:extLst>
          </p:cNvPr>
          <p:cNvCxnSpPr/>
          <p:nvPr/>
        </p:nvCxnSpPr>
        <p:spPr>
          <a:xfrm>
            <a:off x="1066800" y="1657350"/>
            <a:ext cx="762000" cy="0"/>
          </a:xfrm>
          <a:prstGeom prst="straightConnector1">
            <a:avLst/>
          </a:prstGeom>
          <a:ln w="4445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015B9FA3-EE8A-468D-8C2E-372203466A1F}"/>
              </a:ext>
            </a:extLst>
          </p:cNvPr>
          <p:cNvSpPr txBox="1"/>
          <p:nvPr/>
        </p:nvSpPr>
        <p:spPr>
          <a:xfrm>
            <a:off x="-20320" y="2555980"/>
            <a:ext cx="1752600" cy="369332"/>
          </a:xfrm>
          <a:prstGeom prst="rect">
            <a:avLst/>
          </a:prstGeom>
          <a:noFill/>
        </p:spPr>
        <p:txBody>
          <a:bodyPr wrap="square" rtlCol="0">
            <a:spAutoFit/>
          </a:bodyPr>
          <a:lstStyle/>
          <a:p>
            <a:r>
              <a:rPr lang="en-US" b="1" dirty="0">
                <a:solidFill>
                  <a:schemeClr val="accent2">
                    <a:lumMod val="75000"/>
                  </a:schemeClr>
                </a:solidFill>
              </a:rPr>
              <a:t>Unconditional</a:t>
            </a:r>
          </a:p>
        </p:txBody>
      </p:sp>
      <p:cxnSp>
        <p:nvCxnSpPr>
          <p:cNvPr id="16" name="Straight Arrow Connector 15">
            <a:extLst>
              <a:ext uri="{FF2B5EF4-FFF2-40B4-BE49-F238E27FC236}">
                <a16:creationId xmlns:a16="http://schemas.microsoft.com/office/drawing/2014/main" id="{B8AB85F9-93EB-41D2-A782-32CD945826E8}"/>
              </a:ext>
            </a:extLst>
          </p:cNvPr>
          <p:cNvCxnSpPr/>
          <p:nvPr/>
        </p:nvCxnSpPr>
        <p:spPr>
          <a:xfrm>
            <a:off x="1066800" y="3714750"/>
            <a:ext cx="762000" cy="0"/>
          </a:xfrm>
          <a:prstGeom prst="straightConnector1">
            <a:avLst/>
          </a:prstGeom>
          <a:ln w="4445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41053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267200" y="4857750"/>
            <a:ext cx="2590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8.1     Unconditional Jumps &amp; Branches</a:t>
            </a:r>
          </a:p>
        </p:txBody>
      </p:sp>
      <p:sp>
        <p:nvSpPr>
          <p:cNvPr id="8" name="TextBox 7"/>
          <p:cNvSpPr txBox="1"/>
          <p:nvPr/>
        </p:nvSpPr>
        <p:spPr>
          <a:xfrm>
            <a:off x="0" y="507116"/>
            <a:ext cx="6629400" cy="400110"/>
          </a:xfrm>
          <a:prstGeom prst="rect">
            <a:avLst/>
          </a:prstGeom>
          <a:noFill/>
        </p:spPr>
        <p:txBody>
          <a:bodyPr wrap="square" rtlCol="0">
            <a:spAutoFit/>
          </a:bodyPr>
          <a:lstStyle/>
          <a:p>
            <a:pPr marL="457200" indent="-457200"/>
            <a:r>
              <a:rPr lang="en-US" sz="2000" b="1" cap="small" dirty="0">
                <a:solidFill>
                  <a:schemeClr val="accent2"/>
                </a:solidFill>
                <a:latin typeface="Arial" panose="020B0604020202020204" pitchFamily="34" charset="0"/>
                <a:cs typeface="Arial" panose="020B0604020202020204" pitchFamily="34" charset="0"/>
              </a:rPr>
              <a:t>8.1	 Jumps &amp; Branches</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12" name="Subtitle 2"/>
          <p:cNvSpPr txBox="1">
            <a:spLocks/>
          </p:cNvSpPr>
          <p:nvPr/>
        </p:nvSpPr>
        <p:spPr>
          <a:xfrm>
            <a:off x="190500" y="895155"/>
            <a:ext cx="6667500" cy="3036090"/>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en-US" sz="1600" dirty="0">
              <a:solidFill>
                <a:schemeClr val="accent2"/>
              </a:solidFill>
              <a:latin typeface="Arial" panose="020B0604020202020204" pitchFamily="34" charset="0"/>
              <a:cs typeface="Arial" panose="020B0604020202020204" pitchFamily="34" charset="0"/>
            </a:endParaRPr>
          </a:p>
        </p:txBody>
      </p:sp>
      <p:pic>
        <p:nvPicPr>
          <p:cNvPr id="13" name="Picture 12" descr="A screenshot of a cell phone&#10;&#10;Description automatically generated">
            <a:extLst>
              <a:ext uri="{FF2B5EF4-FFF2-40B4-BE49-F238E27FC236}">
                <a16:creationId xmlns:a16="http://schemas.microsoft.com/office/drawing/2014/main" id="{C6F21873-EE55-4958-B798-DBF14AD093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8760" y="856470"/>
            <a:ext cx="5120640" cy="3931920"/>
          </a:xfrm>
          <a:prstGeom prst="rect">
            <a:avLst/>
          </a:prstGeom>
        </p:spPr>
      </p:pic>
      <p:cxnSp>
        <p:nvCxnSpPr>
          <p:cNvPr id="14" name="Straight Arrow Connector 13">
            <a:extLst>
              <a:ext uri="{FF2B5EF4-FFF2-40B4-BE49-F238E27FC236}">
                <a16:creationId xmlns:a16="http://schemas.microsoft.com/office/drawing/2014/main" id="{079C7AE0-C9A5-47FE-A849-4A2E8F0A3842}"/>
              </a:ext>
            </a:extLst>
          </p:cNvPr>
          <p:cNvCxnSpPr/>
          <p:nvPr/>
        </p:nvCxnSpPr>
        <p:spPr>
          <a:xfrm>
            <a:off x="1066800" y="1809750"/>
            <a:ext cx="762000" cy="0"/>
          </a:xfrm>
          <a:prstGeom prst="straightConnector1">
            <a:avLst/>
          </a:prstGeom>
          <a:ln w="4445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015B9FA3-EE8A-468D-8C2E-372203466A1F}"/>
              </a:ext>
            </a:extLst>
          </p:cNvPr>
          <p:cNvSpPr txBox="1"/>
          <p:nvPr/>
        </p:nvSpPr>
        <p:spPr>
          <a:xfrm>
            <a:off x="152400" y="1376829"/>
            <a:ext cx="1752600" cy="646331"/>
          </a:xfrm>
          <a:prstGeom prst="rect">
            <a:avLst/>
          </a:prstGeom>
          <a:noFill/>
        </p:spPr>
        <p:txBody>
          <a:bodyPr wrap="square" rtlCol="0">
            <a:spAutoFit/>
          </a:bodyPr>
          <a:lstStyle/>
          <a:p>
            <a:r>
              <a:rPr lang="en-US" b="1" dirty="0">
                <a:solidFill>
                  <a:schemeClr val="accent2">
                    <a:lumMod val="75000"/>
                  </a:schemeClr>
                </a:solidFill>
              </a:rPr>
              <a:t>Conditional</a:t>
            </a:r>
          </a:p>
          <a:p>
            <a:r>
              <a:rPr lang="en-US" b="1" dirty="0">
                <a:solidFill>
                  <a:schemeClr val="accent2">
                    <a:lumMod val="75000"/>
                  </a:schemeClr>
                </a:solidFill>
              </a:rPr>
              <a:t>(VNZC)</a:t>
            </a:r>
          </a:p>
        </p:txBody>
      </p:sp>
      <p:cxnSp>
        <p:nvCxnSpPr>
          <p:cNvPr id="16" name="Straight Arrow Connector 15">
            <a:extLst>
              <a:ext uri="{FF2B5EF4-FFF2-40B4-BE49-F238E27FC236}">
                <a16:creationId xmlns:a16="http://schemas.microsoft.com/office/drawing/2014/main" id="{B8AB85F9-93EB-41D2-A782-32CD945826E8}"/>
              </a:ext>
            </a:extLst>
          </p:cNvPr>
          <p:cNvCxnSpPr/>
          <p:nvPr/>
        </p:nvCxnSpPr>
        <p:spPr>
          <a:xfrm>
            <a:off x="1066800" y="2565400"/>
            <a:ext cx="762000" cy="0"/>
          </a:xfrm>
          <a:prstGeom prst="straightConnector1">
            <a:avLst/>
          </a:prstGeom>
          <a:ln w="4445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917C3749-F8E9-432E-B1A7-27A967F8BF8F}"/>
              </a:ext>
            </a:extLst>
          </p:cNvPr>
          <p:cNvCxnSpPr/>
          <p:nvPr/>
        </p:nvCxnSpPr>
        <p:spPr>
          <a:xfrm>
            <a:off x="1066800" y="1962150"/>
            <a:ext cx="762000" cy="0"/>
          </a:xfrm>
          <a:prstGeom prst="straightConnector1">
            <a:avLst/>
          </a:prstGeom>
          <a:ln w="4445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a:extLst>
              <a:ext uri="{FF2B5EF4-FFF2-40B4-BE49-F238E27FC236}">
                <a16:creationId xmlns:a16="http://schemas.microsoft.com/office/drawing/2014/main" id="{F5C5FE9C-916D-4AFC-A374-EE620961AB63}"/>
              </a:ext>
            </a:extLst>
          </p:cNvPr>
          <p:cNvCxnSpPr/>
          <p:nvPr/>
        </p:nvCxnSpPr>
        <p:spPr>
          <a:xfrm>
            <a:off x="1066800" y="2114550"/>
            <a:ext cx="762000" cy="0"/>
          </a:xfrm>
          <a:prstGeom prst="straightConnector1">
            <a:avLst/>
          </a:prstGeom>
          <a:ln w="4445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57039842-053A-4D7B-A09F-9A77B9702785}"/>
              </a:ext>
            </a:extLst>
          </p:cNvPr>
          <p:cNvCxnSpPr/>
          <p:nvPr/>
        </p:nvCxnSpPr>
        <p:spPr>
          <a:xfrm>
            <a:off x="1066800" y="2266950"/>
            <a:ext cx="762000" cy="0"/>
          </a:xfrm>
          <a:prstGeom prst="straightConnector1">
            <a:avLst/>
          </a:prstGeom>
          <a:ln w="4445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E830C8E5-9C0C-48E2-B9C2-3D3B0B41F80A}"/>
              </a:ext>
            </a:extLst>
          </p:cNvPr>
          <p:cNvCxnSpPr/>
          <p:nvPr/>
        </p:nvCxnSpPr>
        <p:spPr>
          <a:xfrm>
            <a:off x="1066800" y="2419350"/>
            <a:ext cx="762000" cy="0"/>
          </a:xfrm>
          <a:prstGeom prst="straightConnector1">
            <a:avLst/>
          </a:prstGeom>
          <a:ln w="4445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18080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267200" y="4857750"/>
            <a:ext cx="2590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8.1     Unconditional Jumps &amp; Branches</a:t>
            </a:r>
          </a:p>
        </p:txBody>
      </p:sp>
      <p:sp>
        <p:nvSpPr>
          <p:cNvPr id="8" name="TextBox 7"/>
          <p:cNvSpPr txBox="1"/>
          <p:nvPr/>
        </p:nvSpPr>
        <p:spPr>
          <a:xfrm>
            <a:off x="0" y="492887"/>
            <a:ext cx="6629400" cy="400110"/>
          </a:xfrm>
          <a:prstGeom prst="rect">
            <a:avLst/>
          </a:prstGeom>
          <a:noFill/>
        </p:spPr>
        <p:txBody>
          <a:bodyPr wrap="square" rtlCol="0">
            <a:spAutoFit/>
          </a:bodyPr>
          <a:lstStyle/>
          <a:p>
            <a:pPr marL="457200" indent="-457200"/>
            <a:r>
              <a:rPr lang="en-US" sz="2000" b="1" cap="small" dirty="0">
                <a:solidFill>
                  <a:schemeClr val="accent2"/>
                </a:solidFill>
                <a:latin typeface="Arial" panose="020B0604020202020204" pitchFamily="34" charset="0"/>
                <a:cs typeface="Arial" panose="020B0604020202020204" pitchFamily="34" charset="0"/>
              </a:rPr>
              <a:t>8.1	 Jumps &amp; Branches</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12" name="Subtitle 2"/>
          <p:cNvSpPr txBox="1">
            <a:spLocks/>
          </p:cNvSpPr>
          <p:nvPr/>
        </p:nvSpPr>
        <p:spPr>
          <a:xfrm>
            <a:off x="190500" y="895155"/>
            <a:ext cx="6667500" cy="3036090"/>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Branch</a:t>
            </a:r>
            <a:r>
              <a:rPr lang="en-US" sz="1600" dirty="0">
                <a:solidFill>
                  <a:schemeClr val="accent2"/>
                </a:solidFill>
                <a:latin typeface="Arial" panose="020B0604020202020204" pitchFamily="34" charset="0"/>
                <a:cs typeface="Arial" panose="020B0604020202020204" pitchFamily="34" charset="0"/>
              </a:rPr>
              <a:t> – an unconditional program flow instruction that simply moves the value of the </a:t>
            </a:r>
            <a:r>
              <a:rPr lang="en-US" sz="1600" i="1" dirty="0" err="1">
                <a:solidFill>
                  <a:schemeClr val="accent2"/>
                </a:solidFill>
                <a:latin typeface="Arial" panose="020B0604020202020204" pitchFamily="34" charset="0"/>
                <a:cs typeface="Arial" panose="020B0604020202020204" pitchFamily="34" charset="0"/>
              </a:rPr>
              <a:t>src</a:t>
            </a:r>
            <a:r>
              <a:rPr lang="en-US" sz="1600" dirty="0">
                <a:solidFill>
                  <a:schemeClr val="accent2"/>
                </a:solidFill>
                <a:latin typeface="Arial" panose="020B0604020202020204" pitchFamily="34" charset="0"/>
                <a:cs typeface="Arial" panose="020B0604020202020204" pitchFamily="34" charset="0"/>
              </a:rPr>
              <a:t> operand into PC.</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One instruction (</a:t>
            </a:r>
            <a:r>
              <a:rPr lang="en-US" sz="1600" dirty="0" err="1">
                <a:solidFill>
                  <a:schemeClr val="accent2"/>
                </a:solidFill>
                <a:latin typeface="Arial" panose="020B0604020202020204" pitchFamily="34" charset="0"/>
                <a:cs typeface="Arial" panose="020B0604020202020204" pitchFamily="34" charset="0"/>
              </a:rPr>
              <a:t>br</a:t>
            </a:r>
            <a:r>
              <a:rPr lang="en-US" sz="1600" dirty="0">
                <a:solidFill>
                  <a:schemeClr val="accent2"/>
                </a:solidFill>
                <a:latin typeface="Arial" panose="020B0604020202020204" pitchFamily="34" charset="0"/>
                <a:cs typeface="Arial" panose="020B0604020202020204" pitchFamily="34" charset="0"/>
              </a:rPr>
              <a:t>)</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Almost always uses immediate mode addressing to specify the address of the label.</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branch instruction takes three words of program memory.</a:t>
            </a:r>
          </a:p>
        </p:txBody>
      </p:sp>
      <p:pic>
        <p:nvPicPr>
          <p:cNvPr id="23" name="Picture 22">
            <a:extLst>
              <a:ext uri="{FF2B5EF4-FFF2-40B4-BE49-F238E27FC236}">
                <a16:creationId xmlns:a16="http://schemas.microsoft.com/office/drawing/2014/main" id="{1BB132AF-9D21-4CA8-BF1B-5927C3BD4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31247"/>
            <a:ext cx="6858000" cy="926503"/>
          </a:xfrm>
          <a:prstGeom prst="rect">
            <a:avLst/>
          </a:prstGeom>
        </p:spPr>
      </p:pic>
      <p:sp>
        <p:nvSpPr>
          <p:cNvPr id="25" name="Rectangle 24">
            <a:extLst>
              <a:ext uri="{FF2B5EF4-FFF2-40B4-BE49-F238E27FC236}">
                <a16:creationId xmlns:a16="http://schemas.microsoft.com/office/drawing/2014/main" id="{740CBEDB-1F05-4F75-9EE8-5110DD11A17C}"/>
              </a:ext>
            </a:extLst>
          </p:cNvPr>
          <p:cNvSpPr/>
          <p:nvPr/>
        </p:nvSpPr>
        <p:spPr>
          <a:xfrm>
            <a:off x="4938885" y="3941118"/>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3C5EAE76-611D-431C-9504-AD726F423E9D}"/>
              </a:ext>
            </a:extLst>
          </p:cNvPr>
          <p:cNvSpPr/>
          <p:nvPr/>
        </p:nvSpPr>
        <p:spPr>
          <a:xfrm>
            <a:off x="4925398" y="3941119"/>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9883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267200" y="4857750"/>
            <a:ext cx="2590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8.1     Unconditional Jumps &amp; Branches</a:t>
            </a:r>
          </a:p>
        </p:txBody>
      </p:sp>
      <p:sp>
        <p:nvSpPr>
          <p:cNvPr id="8" name="TextBox 7"/>
          <p:cNvSpPr txBox="1"/>
          <p:nvPr/>
        </p:nvSpPr>
        <p:spPr>
          <a:xfrm>
            <a:off x="0" y="492887"/>
            <a:ext cx="6629400" cy="400110"/>
          </a:xfrm>
          <a:prstGeom prst="rect">
            <a:avLst/>
          </a:prstGeom>
          <a:noFill/>
        </p:spPr>
        <p:txBody>
          <a:bodyPr wrap="square" rtlCol="0">
            <a:spAutoFit/>
          </a:bodyPr>
          <a:lstStyle/>
          <a:p>
            <a:pPr marL="457200" indent="-457200"/>
            <a:r>
              <a:rPr lang="en-US" sz="2000" b="1" cap="small" dirty="0">
                <a:solidFill>
                  <a:schemeClr val="accent2"/>
                </a:solidFill>
                <a:latin typeface="Arial" panose="020B0604020202020204" pitchFamily="34" charset="0"/>
                <a:cs typeface="Arial" panose="020B0604020202020204" pitchFamily="34" charset="0"/>
              </a:rPr>
              <a:t>8.1	 Jumps &amp; Branches</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12" name="Subtitle 2"/>
          <p:cNvSpPr txBox="1">
            <a:spLocks/>
          </p:cNvSpPr>
          <p:nvPr/>
        </p:nvSpPr>
        <p:spPr>
          <a:xfrm>
            <a:off x="190500" y="895155"/>
            <a:ext cx="6667500" cy="3036090"/>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Jump</a:t>
            </a:r>
            <a:r>
              <a:rPr lang="en-US" sz="1600" dirty="0">
                <a:solidFill>
                  <a:schemeClr val="accent2"/>
                </a:solidFill>
                <a:latin typeface="Arial" panose="020B0604020202020204" pitchFamily="34" charset="0"/>
                <a:cs typeface="Arial" panose="020B0604020202020204" pitchFamily="34" charset="0"/>
              </a:rPr>
              <a:t> -  program flow instruction that either unconditionally or </a:t>
            </a:r>
            <a:r>
              <a:rPr lang="en-US" sz="1600" dirty="0" err="1">
                <a:solidFill>
                  <a:schemeClr val="accent2"/>
                </a:solidFill>
                <a:latin typeface="Arial" panose="020B0604020202020204" pitchFamily="34" charset="0"/>
                <a:cs typeface="Arial" panose="020B0604020202020204" pitchFamily="34" charset="0"/>
              </a:rPr>
              <a:t>conditionall</a:t>
            </a:r>
            <a:r>
              <a:rPr lang="en-US" sz="1600" dirty="0">
                <a:solidFill>
                  <a:schemeClr val="accent2"/>
                </a:solidFill>
                <a:latin typeface="Arial" panose="020B0604020202020204" pitchFamily="34" charset="0"/>
                <a:cs typeface="Arial" panose="020B0604020202020204" pitchFamily="34" charset="0"/>
              </a:rPr>
              <a:t> alters the PC, but does not use the </a:t>
            </a:r>
            <a:r>
              <a:rPr lang="en-US" sz="1600" i="1" dirty="0" err="1">
                <a:solidFill>
                  <a:schemeClr val="accent2"/>
                </a:solidFill>
                <a:latin typeface="Arial" panose="020B0604020202020204" pitchFamily="34" charset="0"/>
                <a:cs typeface="Arial" panose="020B0604020202020204" pitchFamily="34" charset="0"/>
              </a:rPr>
              <a:t>src</a:t>
            </a:r>
            <a:r>
              <a:rPr lang="en-US" sz="1600" dirty="0">
                <a:solidFill>
                  <a:schemeClr val="accent2"/>
                </a:solidFill>
                <a:latin typeface="Arial" panose="020B0604020202020204" pitchFamily="34" charset="0"/>
                <a:cs typeface="Arial" panose="020B0604020202020204" pitchFamily="34" charset="0"/>
              </a:rPr>
              <a:t> operand as an address directly.</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a:t>
            </a:r>
            <a:r>
              <a:rPr lang="en-US" sz="1600" b="1" dirty="0" err="1">
                <a:solidFill>
                  <a:schemeClr val="accent2"/>
                </a:solidFill>
                <a:latin typeface="Arial" panose="020B0604020202020204" pitchFamily="34" charset="0"/>
                <a:cs typeface="Arial" panose="020B0604020202020204" pitchFamily="34" charset="0"/>
              </a:rPr>
              <a:t>jmp</a:t>
            </a:r>
            <a:r>
              <a:rPr lang="en-US" sz="1600" dirty="0">
                <a:solidFill>
                  <a:schemeClr val="accent2"/>
                </a:solidFill>
                <a:latin typeface="Arial" panose="020B0604020202020204" pitchFamily="34" charset="0"/>
                <a:cs typeface="Arial" panose="020B0604020202020204" pitchFamily="34" charset="0"/>
              </a:rPr>
              <a:t> instruction executes faster because it only takes one word of program memory compared to the three words that </a:t>
            </a:r>
            <a:r>
              <a:rPr lang="en-US" sz="1600" b="1" dirty="0" err="1">
                <a:solidFill>
                  <a:schemeClr val="accent2"/>
                </a:solidFill>
                <a:latin typeface="Arial" panose="020B0604020202020204" pitchFamily="34" charset="0"/>
                <a:cs typeface="Arial" panose="020B0604020202020204" pitchFamily="34" charset="0"/>
              </a:rPr>
              <a:t>br</a:t>
            </a:r>
            <a:r>
              <a:rPr lang="en-US" sz="1600" dirty="0">
                <a:solidFill>
                  <a:schemeClr val="accent2"/>
                </a:solidFill>
                <a:latin typeface="Arial" panose="020B0604020202020204" pitchFamily="34" charset="0"/>
                <a:cs typeface="Arial" panose="020B0604020202020204" pitchFamily="34" charset="0"/>
              </a:rPr>
              <a:t> takes.</a:t>
            </a: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If the jump offset calculated during assembly happens to be outside of the -511 to +512 range, the assembler will give a “jump out of range” error. A branch will fix this error.</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A jump almost always uses symbolic mode addressing with an addressing with an address label of where to jump.</a:t>
            </a:r>
          </a:p>
        </p:txBody>
      </p:sp>
      <p:pic>
        <p:nvPicPr>
          <p:cNvPr id="23" name="Picture 22">
            <a:extLst>
              <a:ext uri="{FF2B5EF4-FFF2-40B4-BE49-F238E27FC236}">
                <a16:creationId xmlns:a16="http://schemas.microsoft.com/office/drawing/2014/main" id="{1BB132AF-9D21-4CA8-BF1B-5927C3BD4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31247"/>
            <a:ext cx="6858000" cy="926503"/>
          </a:xfrm>
          <a:prstGeom prst="rect">
            <a:avLst/>
          </a:prstGeom>
        </p:spPr>
      </p:pic>
      <p:sp>
        <p:nvSpPr>
          <p:cNvPr id="25" name="Rectangle 24">
            <a:extLst>
              <a:ext uri="{FF2B5EF4-FFF2-40B4-BE49-F238E27FC236}">
                <a16:creationId xmlns:a16="http://schemas.microsoft.com/office/drawing/2014/main" id="{B8C999DC-D757-4DBC-B231-65DDAD823D1F}"/>
              </a:ext>
            </a:extLst>
          </p:cNvPr>
          <p:cNvSpPr/>
          <p:nvPr/>
        </p:nvSpPr>
        <p:spPr>
          <a:xfrm>
            <a:off x="4938885" y="3941118"/>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17F8D0AB-9794-4D81-B82A-5099BDEE111A}"/>
              </a:ext>
            </a:extLst>
          </p:cNvPr>
          <p:cNvSpPr/>
          <p:nvPr/>
        </p:nvSpPr>
        <p:spPr>
          <a:xfrm>
            <a:off x="4925398" y="3941119"/>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4685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971550"/>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8: Program Flow Instructions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353177"/>
            <a:ext cx="6400801"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8.1	Unconditional Jumps &amp; Branches - Overview</a:t>
            </a:r>
          </a:p>
        </p:txBody>
      </p:sp>
      <p:pic>
        <p:nvPicPr>
          <p:cNvPr id="21" name="Picture 20">
            <a:extLst>
              <a:ext uri="{FF2B5EF4-FFF2-40B4-BE49-F238E27FC236}">
                <a16:creationId xmlns:a16="http://schemas.microsoft.com/office/drawing/2014/main" id="{48DFAA04-0C48-43FB-8703-FE93DBE1A71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22" name="Picture 21" descr="A close up of a sign&#10;&#10;Description automatically generated">
            <a:extLst>
              <a:ext uri="{FF2B5EF4-FFF2-40B4-BE49-F238E27FC236}">
                <a16:creationId xmlns:a16="http://schemas.microsoft.com/office/drawing/2014/main" id="{458159D5-83FD-4912-B490-5830814074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pic>
        <p:nvPicPr>
          <p:cNvPr id="23" name="Picture 2" descr="Subscribe to Dr. LaMeres' YouTube Channel">
            <a:extLst>
              <a:ext uri="{FF2B5EF4-FFF2-40B4-BE49-F238E27FC236}">
                <a16:creationId xmlns:a16="http://schemas.microsoft.com/office/drawing/2014/main" id="{96966F07-0BB9-4EA1-8AAE-CD09950643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495" y="1815063"/>
            <a:ext cx="2209800" cy="622114"/>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B3FDC153-7320-4992-8714-BC8B45C39D7F}"/>
              </a:ext>
            </a:extLst>
          </p:cNvPr>
          <p:cNvSpPr txBox="1"/>
          <p:nvPr/>
        </p:nvSpPr>
        <p:spPr>
          <a:xfrm>
            <a:off x="3011547" y="2534921"/>
            <a:ext cx="3810000" cy="276999"/>
          </a:xfrm>
          <a:prstGeom prst="rect">
            <a:avLst/>
          </a:prstGeom>
          <a:noFill/>
        </p:spPr>
        <p:txBody>
          <a:bodyPr wrap="square" rtlCol="0">
            <a:spAutoFit/>
          </a:bodyPr>
          <a:lstStyle/>
          <a:p>
            <a:r>
              <a:rPr lang="en-US" sz="1200" dirty="0">
                <a:hlinkClick r:id="rId5"/>
              </a:rPr>
              <a:t>www.youtube.com/c/DigitalLogicProgramming_LaMeres</a:t>
            </a:r>
            <a:r>
              <a:rPr lang="en-US" sz="1200" dirty="0"/>
              <a:t> </a:t>
            </a:r>
          </a:p>
        </p:txBody>
      </p:sp>
    </p:spTree>
    <p:extLst>
      <p:ext uri="{BB962C8B-B14F-4D97-AF65-F5344CB8AC3E}">
        <p14:creationId xmlns:p14="http://schemas.microsoft.com/office/powerpoint/2010/main" val="1410307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971550"/>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8: Program Flow Instructions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353177"/>
            <a:ext cx="6400801"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8.1	Unconditional Jumps &amp; Branches - Example</a:t>
            </a:r>
          </a:p>
        </p:txBody>
      </p:sp>
      <p:pic>
        <p:nvPicPr>
          <p:cNvPr id="21" name="Picture 20">
            <a:extLst>
              <a:ext uri="{FF2B5EF4-FFF2-40B4-BE49-F238E27FC236}">
                <a16:creationId xmlns:a16="http://schemas.microsoft.com/office/drawing/2014/main" id="{48DFAA04-0C48-43FB-8703-FE93DBE1A71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22" name="Picture 21" descr="A close up of a sign&#10;&#10;Description automatically generated">
            <a:extLst>
              <a:ext uri="{FF2B5EF4-FFF2-40B4-BE49-F238E27FC236}">
                <a16:creationId xmlns:a16="http://schemas.microsoft.com/office/drawing/2014/main" id="{458159D5-83FD-4912-B490-5830814074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spTree>
    <p:extLst>
      <p:ext uri="{BB962C8B-B14F-4D97-AF65-F5344CB8AC3E}">
        <p14:creationId xmlns:p14="http://schemas.microsoft.com/office/powerpoint/2010/main" val="3094999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267200" y="4857750"/>
            <a:ext cx="2590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8.1     Unconditional Jumps &amp; Branches</a:t>
            </a:r>
          </a:p>
        </p:txBody>
      </p:sp>
      <p:sp>
        <p:nvSpPr>
          <p:cNvPr id="8" name="TextBox 7"/>
          <p:cNvSpPr txBox="1"/>
          <p:nvPr/>
        </p:nvSpPr>
        <p:spPr>
          <a:xfrm>
            <a:off x="0" y="492887"/>
            <a:ext cx="6629400" cy="400110"/>
          </a:xfrm>
          <a:prstGeom prst="rect">
            <a:avLst/>
          </a:prstGeom>
          <a:noFill/>
        </p:spPr>
        <p:txBody>
          <a:bodyPr wrap="square" rtlCol="0">
            <a:spAutoFit/>
          </a:bodyPr>
          <a:lstStyle/>
          <a:p>
            <a:pPr marL="457200" indent="-457200"/>
            <a:r>
              <a:rPr lang="en-US" sz="2000" b="1" cap="small" dirty="0">
                <a:solidFill>
                  <a:schemeClr val="accent2"/>
                </a:solidFill>
                <a:latin typeface="Arial" panose="020B0604020202020204" pitchFamily="34" charset="0"/>
                <a:cs typeface="Arial" panose="020B0604020202020204" pitchFamily="34" charset="0"/>
              </a:rPr>
              <a:t>8.1	 Unconditional Branch</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12" name="Subtitle 2"/>
          <p:cNvSpPr txBox="1">
            <a:spLocks/>
          </p:cNvSpPr>
          <p:nvPr/>
        </p:nvSpPr>
        <p:spPr>
          <a:xfrm>
            <a:off x="190500" y="895155"/>
            <a:ext cx="6667500" cy="3036090"/>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Branch</a:t>
            </a:r>
            <a:r>
              <a:rPr lang="en-US" sz="1600" dirty="0">
                <a:solidFill>
                  <a:schemeClr val="accent2"/>
                </a:solidFill>
                <a:latin typeface="Arial" panose="020B0604020202020204" pitchFamily="34" charset="0"/>
                <a:cs typeface="Arial" panose="020B0604020202020204" pitchFamily="34" charset="0"/>
              </a:rPr>
              <a:t> – an unconditional program flow instruction that simply moves the value of the </a:t>
            </a:r>
            <a:r>
              <a:rPr lang="en-US" sz="1600" i="1" dirty="0" err="1">
                <a:solidFill>
                  <a:schemeClr val="accent2"/>
                </a:solidFill>
                <a:latin typeface="Arial" panose="020B0604020202020204" pitchFamily="34" charset="0"/>
                <a:cs typeface="Arial" panose="020B0604020202020204" pitchFamily="34" charset="0"/>
              </a:rPr>
              <a:t>src</a:t>
            </a:r>
            <a:r>
              <a:rPr lang="en-US" sz="1600" dirty="0">
                <a:solidFill>
                  <a:schemeClr val="accent2"/>
                </a:solidFill>
                <a:latin typeface="Arial" panose="020B0604020202020204" pitchFamily="34" charset="0"/>
                <a:cs typeface="Arial" panose="020B0604020202020204" pitchFamily="34" charset="0"/>
              </a:rPr>
              <a:t> operand into PC.</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One instruction (</a:t>
            </a:r>
            <a:r>
              <a:rPr lang="en-US" sz="1600" b="1" dirty="0" err="1">
                <a:solidFill>
                  <a:schemeClr val="accent2"/>
                </a:solidFill>
                <a:latin typeface="Arial" panose="020B0604020202020204" pitchFamily="34" charset="0"/>
                <a:cs typeface="Arial" panose="020B0604020202020204" pitchFamily="34" charset="0"/>
              </a:rPr>
              <a:t>br</a:t>
            </a:r>
            <a:r>
              <a:rPr lang="en-US" sz="1600" dirty="0">
                <a:solidFill>
                  <a:schemeClr val="accent2"/>
                </a:solidFill>
                <a:latin typeface="Arial" panose="020B0604020202020204" pitchFamily="34" charset="0"/>
                <a:cs typeface="Arial" panose="020B0604020202020204" pitchFamily="34" charset="0"/>
              </a:rPr>
              <a:t>)</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Almost always uses immediate mode addressing to specify the address of the label.</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branch instruction takes three words of program memory.</a:t>
            </a:r>
          </a:p>
        </p:txBody>
      </p:sp>
      <p:pic>
        <p:nvPicPr>
          <p:cNvPr id="23" name="Picture 22">
            <a:extLst>
              <a:ext uri="{FF2B5EF4-FFF2-40B4-BE49-F238E27FC236}">
                <a16:creationId xmlns:a16="http://schemas.microsoft.com/office/drawing/2014/main" id="{1BB132AF-9D21-4CA8-BF1B-5927C3BD4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31247"/>
            <a:ext cx="6858000" cy="926503"/>
          </a:xfrm>
          <a:prstGeom prst="rect">
            <a:avLst/>
          </a:prstGeom>
        </p:spPr>
      </p:pic>
      <p:sp>
        <p:nvSpPr>
          <p:cNvPr id="25" name="Rectangle 24">
            <a:extLst>
              <a:ext uri="{FF2B5EF4-FFF2-40B4-BE49-F238E27FC236}">
                <a16:creationId xmlns:a16="http://schemas.microsoft.com/office/drawing/2014/main" id="{740CBEDB-1F05-4F75-9EE8-5110DD11A17C}"/>
              </a:ext>
            </a:extLst>
          </p:cNvPr>
          <p:cNvSpPr/>
          <p:nvPr/>
        </p:nvSpPr>
        <p:spPr>
          <a:xfrm>
            <a:off x="4938885" y="3941118"/>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3C5EAE76-611D-431C-9504-AD726F423E9D}"/>
              </a:ext>
            </a:extLst>
          </p:cNvPr>
          <p:cNvSpPr/>
          <p:nvPr/>
        </p:nvSpPr>
        <p:spPr>
          <a:xfrm>
            <a:off x="4925398" y="3941119"/>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8617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267200" y="4857750"/>
            <a:ext cx="2590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8.1     Unconditional Jumps &amp; Branches</a:t>
            </a:r>
          </a:p>
        </p:txBody>
      </p:sp>
      <p:sp>
        <p:nvSpPr>
          <p:cNvPr id="8" name="TextBox 7"/>
          <p:cNvSpPr txBox="1"/>
          <p:nvPr/>
        </p:nvSpPr>
        <p:spPr>
          <a:xfrm>
            <a:off x="0" y="492887"/>
            <a:ext cx="6629400" cy="400110"/>
          </a:xfrm>
          <a:prstGeom prst="rect">
            <a:avLst/>
          </a:prstGeom>
          <a:noFill/>
        </p:spPr>
        <p:txBody>
          <a:bodyPr wrap="square" rtlCol="0">
            <a:spAutoFit/>
          </a:bodyPr>
          <a:lstStyle/>
          <a:p>
            <a:pPr marL="457200" indent="-457200"/>
            <a:r>
              <a:rPr lang="en-US" sz="2000" b="1" cap="small" dirty="0">
                <a:solidFill>
                  <a:schemeClr val="accent2"/>
                </a:solidFill>
                <a:latin typeface="Arial" panose="020B0604020202020204" pitchFamily="34" charset="0"/>
                <a:cs typeface="Arial" panose="020B0604020202020204" pitchFamily="34" charset="0"/>
              </a:rPr>
              <a:t>8.1	Unconditional Jump</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12" name="Subtitle 2"/>
          <p:cNvSpPr txBox="1">
            <a:spLocks/>
          </p:cNvSpPr>
          <p:nvPr/>
        </p:nvSpPr>
        <p:spPr>
          <a:xfrm>
            <a:off x="190500" y="895155"/>
            <a:ext cx="6667500" cy="3036090"/>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Jump</a:t>
            </a:r>
            <a:r>
              <a:rPr lang="en-US" sz="1600" dirty="0">
                <a:solidFill>
                  <a:schemeClr val="accent2"/>
                </a:solidFill>
                <a:latin typeface="Arial" panose="020B0604020202020204" pitchFamily="34" charset="0"/>
                <a:cs typeface="Arial" panose="020B0604020202020204" pitchFamily="34" charset="0"/>
              </a:rPr>
              <a:t> -  program flow instruction that always alters the PC, but does not use the </a:t>
            </a:r>
            <a:r>
              <a:rPr lang="en-US" sz="1600" i="1" dirty="0" err="1">
                <a:solidFill>
                  <a:schemeClr val="accent2"/>
                </a:solidFill>
                <a:latin typeface="Arial" panose="020B0604020202020204" pitchFamily="34" charset="0"/>
                <a:cs typeface="Arial" panose="020B0604020202020204" pitchFamily="34" charset="0"/>
              </a:rPr>
              <a:t>src</a:t>
            </a:r>
            <a:r>
              <a:rPr lang="en-US" sz="1600" dirty="0">
                <a:solidFill>
                  <a:schemeClr val="accent2"/>
                </a:solidFill>
                <a:latin typeface="Arial" panose="020B0604020202020204" pitchFamily="34" charset="0"/>
                <a:cs typeface="Arial" panose="020B0604020202020204" pitchFamily="34" charset="0"/>
              </a:rPr>
              <a:t> operand as an address directly.</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a:t>
            </a:r>
            <a:r>
              <a:rPr lang="en-US" sz="1600" b="1" dirty="0" err="1">
                <a:solidFill>
                  <a:schemeClr val="accent2"/>
                </a:solidFill>
                <a:latin typeface="Arial" panose="020B0604020202020204" pitchFamily="34" charset="0"/>
                <a:cs typeface="Arial" panose="020B0604020202020204" pitchFamily="34" charset="0"/>
              </a:rPr>
              <a:t>jmp</a:t>
            </a:r>
            <a:r>
              <a:rPr lang="en-US" sz="1600" dirty="0">
                <a:solidFill>
                  <a:schemeClr val="accent2"/>
                </a:solidFill>
                <a:latin typeface="Arial" panose="020B0604020202020204" pitchFamily="34" charset="0"/>
                <a:cs typeface="Arial" panose="020B0604020202020204" pitchFamily="34" charset="0"/>
              </a:rPr>
              <a:t> instruction executes faster because it only takes one word of program memory compared to the three words that </a:t>
            </a:r>
            <a:r>
              <a:rPr lang="en-US" sz="1600" b="1" dirty="0" err="1">
                <a:solidFill>
                  <a:schemeClr val="accent2"/>
                </a:solidFill>
                <a:latin typeface="Arial" panose="020B0604020202020204" pitchFamily="34" charset="0"/>
                <a:cs typeface="Arial" panose="020B0604020202020204" pitchFamily="34" charset="0"/>
              </a:rPr>
              <a:t>br</a:t>
            </a:r>
            <a:r>
              <a:rPr lang="en-US" sz="1600" dirty="0">
                <a:solidFill>
                  <a:schemeClr val="accent2"/>
                </a:solidFill>
                <a:latin typeface="Arial" panose="020B0604020202020204" pitchFamily="34" charset="0"/>
                <a:cs typeface="Arial" panose="020B0604020202020204" pitchFamily="34" charset="0"/>
              </a:rPr>
              <a:t> takes.</a:t>
            </a: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If the jump offset calculated during assembly happens to be outside of the -511 to +512 range, the assembler will give a “jump out of range” error. A branch will fix this error.</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A jump almost always uses symbolic mode addressing with an addressing with an address label of where to jump.</a:t>
            </a:r>
          </a:p>
        </p:txBody>
      </p:sp>
      <p:pic>
        <p:nvPicPr>
          <p:cNvPr id="23" name="Picture 22">
            <a:extLst>
              <a:ext uri="{FF2B5EF4-FFF2-40B4-BE49-F238E27FC236}">
                <a16:creationId xmlns:a16="http://schemas.microsoft.com/office/drawing/2014/main" id="{1BB132AF-9D21-4CA8-BF1B-5927C3BD4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31247"/>
            <a:ext cx="6858000" cy="926503"/>
          </a:xfrm>
          <a:prstGeom prst="rect">
            <a:avLst/>
          </a:prstGeom>
        </p:spPr>
      </p:pic>
      <p:sp>
        <p:nvSpPr>
          <p:cNvPr id="25" name="Rectangle 24">
            <a:extLst>
              <a:ext uri="{FF2B5EF4-FFF2-40B4-BE49-F238E27FC236}">
                <a16:creationId xmlns:a16="http://schemas.microsoft.com/office/drawing/2014/main" id="{B8C999DC-D757-4DBC-B231-65DDAD823D1F}"/>
              </a:ext>
            </a:extLst>
          </p:cNvPr>
          <p:cNvSpPr/>
          <p:nvPr/>
        </p:nvSpPr>
        <p:spPr>
          <a:xfrm>
            <a:off x="4938885" y="3941118"/>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17F8D0AB-9794-4D81-B82A-5099BDEE111A}"/>
              </a:ext>
            </a:extLst>
          </p:cNvPr>
          <p:cNvSpPr/>
          <p:nvPr/>
        </p:nvSpPr>
        <p:spPr>
          <a:xfrm>
            <a:off x="4925398" y="3941119"/>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2007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267200" y="4857750"/>
            <a:ext cx="2590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8.1     Unconditional Jumps &amp; Branches</a:t>
            </a:r>
          </a:p>
        </p:txBody>
      </p:sp>
      <p:sp>
        <p:nvSpPr>
          <p:cNvPr id="8" name="TextBox 7"/>
          <p:cNvSpPr txBox="1"/>
          <p:nvPr/>
        </p:nvSpPr>
        <p:spPr>
          <a:xfrm>
            <a:off x="0" y="492887"/>
            <a:ext cx="6629400" cy="400110"/>
          </a:xfrm>
          <a:prstGeom prst="rect">
            <a:avLst/>
          </a:prstGeom>
          <a:noFill/>
        </p:spPr>
        <p:txBody>
          <a:bodyPr wrap="square" rtlCol="0">
            <a:spAutoFit/>
          </a:bodyPr>
          <a:lstStyle/>
          <a:p>
            <a:pPr marL="457200" indent="-457200"/>
            <a:r>
              <a:rPr lang="en-US" sz="2000" b="1" cap="small" dirty="0">
                <a:solidFill>
                  <a:schemeClr val="accent2"/>
                </a:solidFill>
                <a:latin typeface="Arial" panose="020B0604020202020204" pitchFamily="34" charset="0"/>
                <a:cs typeface="Arial" panose="020B0604020202020204" pitchFamily="34" charset="0"/>
              </a:rPr>
              <a:t>8.1	Jumps &amp; Branches</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12" name="Subtitle 2"/>
          <p:cNvSpPr txBox="1">
            <a:spLocks/>
          </p:cNvSpPr>
          <p:nvPr/>
        </p:nvSpPr>
        <p:spPr>
          <a:xfrm>
            <a:off x="190500" y="895155"/>
            <a:ext cx="6515100" cy="3036090"/>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Program Counter (PC)</a:t>
            </a:r>
            <a:r>
              <a:rPr lang="en-US" sz="1600" dirty="0">
                <a:solidFill>
                  <a:schemeClr val="accent2"/>
                </a:solidFill>
                <a:latin typeface="Arial" panose="020B0604020202020204" pitchFamily="34" charset="0"/>
                <a:cs typeface="Arial" panose="020B0604020202020204" pitchFamily="34" charset="0"/>
              </a:rPr>
              <a:t> – holds address of the next instruction to fetch while executing the current instruction.</a:t>
            </a:r>
          </a:p>
          <a:p>
            <a:pPr marL="228600" indent="-228600" algn="l">
              <a:buFont typeface="Arial" panose="020B0604020202020204" pitchFamily="34" charset="0"/>
              <a:buChar char="•"/>
            </a:pPr>
            <a:endParaRPr lang="en-US" sz="1000" b="1" dirty="0">
              <a:solidFill>
                <a:schemeClr val="accent2"/>
              </a:solidFill>
              <a:latin typeface="Arial" panose="020B0604020202020204" pitchFamily="34" charset="0"/>
              <a:cs typeface="Arial" panose="020B0604020202020204" pitchFamily="34" charset="0"/>
            </a:endParaRPr>
          </a:p>
        </p:txBody>
      </p:sp>
      <p:pic>
        <p:nvPicPr>
          <p:cNvPr id="27" name="Picture 26">
            <a:extLst>
              <a:ext uri="{FF2B5EF4-FFF2-40B4-BE49-F238E27FC236}">
                <a16:creationId xmlns:a16="http://schemas.microsoft.com/office/drawing/2014/main" id="{B7C5EB8C-0289-4F30-8C77-1C6AC42D887D}"/>
              </a:ext>
            </a:extLst>
          </p:cNvPr>
          <p:cNvPicPr>
            <a:picLocks noChangeAspect="1"/>
          </p:cNvPicPr>
          <p:nvPr/>
        </p:nvPicPr>
        <p:blipFill>
          <a:blip r:embed="rId2"/>
          <a:stretch>
            <a:fillRect/>
          </a:stretch>
        </p:blipFill>
        <p:spPr>
          <a:xfrm>
            <a:off x="685800" y="1506498"/>
            <a:ext cx="5638800" cy="3206083"/>
          </a:xfrm>
          <a:prstGeom prst="rect">
            <a:avLst/>
          </a:prstGeom>
        </p:spPr>
      </p:pic>
      <p:sp>
        <p:nvSpPr>
          <p:cNvPr id="28" name="Rectangle 27">
            <a:extLst>
              <a:ext uri="{FF2B5EF4-FFF2-40B4-BE49-F238E27FC236}">
                <a16:creationId xmlns:a16="http://schemas.microsoft.com/office/drawing/2014/main" id="{12D5E553-E917-4A75-BF49-BE98ED8B6CE2}"/>
              </a:ext>
            </a:extLst>
          </p:cNvPr>
          <p:cNvSpPr/>
          <p:nvPr/>
        </p:nvSpPr>
        <p:spPr>
          <a:xfrm>
            <a:off x="4953002" y="3720351"/>
            <a:ext cx="1066800" cy="717438"/>
          </a:xfrm>
          <a:prstGeom prst="rect">
            <a:avLst/>
          </a:prstGeom>
          <a:solidFill>
            <a:srgbClr val="FFFF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54F601-FE70-4760-B5AA-D470DAEFC448}"/>
              </a:ext>
            </a:extLst>
          </p:cNvPr>
          <p:cNvSpPr/>
          <p:nvPr/>
        </p:nvSpPr>
        <p:spPr>
          <a:xfrm>
            <a:off x="2667001" y="2385266"/>
            <a:ext cx="1066800" cy="186484"/>
          </a:xfrm>
          <a:prstGeom prst="rect">
            <a:avLst/>
          </a:prstGeom>
          <a:solidFill>
            <a:srgbClr val="FFFF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9074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279767" y="4857751"/>
            <a:ext cx="2578233" cy="270430"/>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8.1     Unconditional Jumps &amp; Branches</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Example: Using Unconditional Jumps &amp; Branches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pic>
        <p:nvPicPr>
          <p:cNvPr id="5" name="Picture 4">
            <a:extLst>
              <a:ext uri="{FF2B5EF4-FFF2-40B4-BE49-F238E27FC236}">
                <a16:creationId xmlns:a16="http://schemas.microsoft.com/office/drawing/2014/main" id="{970E9EF6-9C55-46DD-8F5B-30BBD4EFB6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95" y="1352550"/>
            <a:ext cx="6480313" cy="2993263"/>
          </a:xfrm>
          <a:prstGeom prst="rect">
            <a:avLst/>
          </a:prstGeom>
        </p:spPr>
      </p:pic>
      <p:sp>
        <p:nvSpPr>
          <p:cNvPr id="9" name="Subtitle 2">
            <a:extLst>
              <a:ext uri="{FF2B5EF4-FFF2-40B4-BE49-F238E27FC236}">
                <a16:creationId xmlns:a16="http://schemas.microsoft.com/office/drawing/2014/main" id="{D2DFDBE8-3B27-4DC4-AB11-48932B1A0C78}"/>
              </a:ext>
            </a:extLst>
          </p:cNvPr>
          <p:cNvSpPr txBox="1">
            <a:spLocks/>
          </p:cNvSpPr>
          <p:nvPr/>
        </p:nvSpPr>
        <p:spPr>
          <a:xfrm>
            <a:off x="4279768" y="4857751"/>
            <a:ext cx="2578231" cy="27043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000" b="1" cap="small"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4961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279768" y="4857751"/>
            <a:ext cx="2578231" cy="270430"/>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8.1     Unconditional Jumps &amp; Branches</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Example: Using Unconditional Jumps &amp; Branches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9" name="Subtitle 2">
            <a:extLst>
              <a:ext uri="{FF2B5EF4-FFF2-40B4-BE49-F238E27FC236}">
                <a16:creationId xmlns:a16="http://schemas.microsoft.com/office/drawing/2014/main" id="{53F1EC3C-460A-4948-B873-6106B9728CBF}"/>
              </a:ext>
            </a:extLst>
          </p:cNvPr>
          <p:cNvSpPr txBox="1">
            <a:spLocks/>
          </p:cNvSpPr>
          <p:nvPr/>
        </p:nvSpPr>
        <p:spPr>
          <a:xfrm>
            <a:off x="243664"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1: Create a new Empty Assembly-only project titled:</a:t>
            </a:r>
          </a:p>
          <a:p>
            <a:pPr algn="l"/>
            <a:r>
              <a:rPr lang="en-US" sz="1600" dirty="0">
                <a:solidFill>
                  <a:schemeClr val="accent2"/>
                </a:solidFill>
                <a:latin typeface="Arial" panose="020B0604020202020204" pitchFamily="34" charset="0"/>
                <a:cs typeface="Arial" panose="020B0604020202020204" pitchFamily="34" charset="0"/>
              </a:rPr>
              <a:t>	</a:t>
            </a:r>
            <a:r>
              <a:rPr lang="en-US" sz="1600" b="1" dirty="0" err="1">
                <a:solidFill>
                  <a:schemeClr val="accent2"/>
                </a:solidFill>
                <a:latin typeface="Arial" panose="020B0604020202020204" pitchFamily="34" charset="0"/>
                <a:cs typeface="Arial" panose="020B0604020202020204" pitchFamily="34" charset="0"/>
              </a:rPr>
              <a:t>Asm_Flow_Jump_n_Branch</a:t>
            </a:r>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2: Type in the following code into the main.asm file where the comments say “Main loop here.”</a:t>
            </a:r>
          </a:p>
        </p:txBody>
      </p:sp>
      <p:sp>
        <p:nvSpPr>
          <p:cNvPr id="17" name="Rectangle 16">
            <a:extLst>
              <a:ext uri="{FF2B5EF4-FFF2-40B4-BE49-F238E27FC236}">
                <a16:creationId xmlns:a16="http://schemas.microsoft.com/office/drawing/2014/main" id="{277B1883-E335-4972-8680-F5F1619E4805}"/>
              </a:ext>
            </a:extLst>
          </p:cNvPr>
          <p:cNvSpPr/>
          <p:nvPr/>
        </p:nvSpPr>
        <p:spPr>
          <a:xfrm>
            <a:off x="4938885" y="3941118"/>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2">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pic>
        <p:nvPicPr>
          <p:cNvPr id="23" name="Picture 22">
            <a:extLst>
              <a:ext uri="{FF2B5EF4-FFF2-40B4-BE49-F238E27FC236}">
                <a16:creationId xmlns:a16="http://schemas.microsoft.com/office/drawing/2014/main" id="{09080C3B-3C5C-4BE9-866F-D1F8C6C0A0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31247"/>
            <a:ext cx="6858000" cy="926503"/>
          </a:xfrm>
          <a:prstGeom prst="rect">
            <a:avLst/>
          </a:prstGeom>
        </p:spPr>
      </p:pic>
      <p:sp>
        <p:nvSpPr>
          <p:cNvPr id="24" name="Rectangle 23">
            <a:extLst>
              <a:ext uri="{FF2B5EF4-FFF2-40B4-BE49-F238E27FC236}">
                <a16:creationId xmlns:a16="http://schemas.microsoft.com/office/drawing/2014/main" id="{E4D8EFA9-F6A8-4384-B9BD-4654556174FB}"/>
              </a:ext>
            </a:extLst>
          </p:cNvPr>
          <p:cNvSpPr/>
          <p:nvPr/>
        </p:nvSpPr>
        <p:spPr>
          <a:xfrm>
            <a:off x="4925398" y="3941119"/>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2">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7365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279768" y="4857751"/>
            <a:ext cx="2578232" cy="216546"/>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8.1     Unconditional Jumps &amp; Branches</a:t>
            </a:r>
          </a:p>
          <a:p>
            <a:endParaRPr lang="en-US" sz="1000" b="1" cap="small" dirty="0">
              <a:solidFill>
                <a:schemeClr val="bg1"/>
              </a:solidFill>
              <a:latin typeface="Arial" panose="020B0604020202020204" pitchFamily="34" charset="0"/>
              <a:cs typeface="Arial" panose="020B0604020202020204" pitchFamily="34" charset="0"/>
            </a:endParaRP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Example: Using Unconditional Jumps &amp; Branches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9" name="Subtitle 2">
            <a:extLst>
              <a:ext uri="{FF2B5EF4-FFF2-40B4-BE49-F238E27FC236}">
                <a16:creationId xmlns:a16="http://schemas.microsoft.com/office/drawing/2014/main" id="{6C053EA7-79FE-4CD3-8EBF-BD47463040F1}"/>
              </a:ext>
            </a:extLst>
          </p:cNvPr>
          <p:cNvSpPr txBox="1">
            <a:spLocks/>
          </p:cNvSpPr>
          <p:nvPr/>
        </p:nvSpPr>
        <p:spPr>
          <a:xfrm>
            <a:off x="233031"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3: Debug your program and correct any errors.</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4: Set a breakpoint before the first instruction </a:t>
            </a:r>
          </a:p>
          <a:p>
            <a:pPr algn="l"/>
            <a:r>
              <a:rPr lang="en-US" sz="1600" dirty="0">
                <a:solidFill>
                  <a:schemeClr val="accent2"/>
                </a:solidFill>
                <a:latin typeface="Arial" panose="020B0604020202020204" pitchFamily="34" charset="0"/>
                <a:cs typeface="Arial" panose="020B0604020202020204" pitchFamily="34" charset="0"/>
              </a:rPr>
              <a:t>	</a:t>
            </a:r>
            <a:r>
              <a:rPr lang="en-US" sz="1600" b="1" dirty="0" err="1">
                <a:solidFill>
                  <a:schemeClr val="accent2"/>
                </a:solidFill>
                <a:latin typeface="Arial" panose="020B0604020202020204" pitchFamily="34" charset="0"/>
                <a:cs typeface="Arial" panose="020B0604020202020204" pitchFamily="34" charset="0"/>
              </a:rPr>
              <a:t>mov.w</a:t>
            </a:r>
            <a:r>
              <a:rPr lang="en-US" sz="1600" b="1" dirty="0">
                <a:solidFill>
                  <a:schemeClr val="accent2"/>
                </a:solidFill>
                <a:latin typeface="Arial" panose="020B0604020202020204" pitchFamily="34" charset="0"/>
                <a:cs typeface="Arial" panose="020B0604020202020204" pitchFamily="34" charset="0"/>
              </a:rPr>
              <a:t> #0, R4</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5: Open the register viewer and expand the Core Registers item to see the Program Counter.</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6: Run your program to the breakpoint.</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7: Step your program to observe its operations.</a:t>
            </a:r>
          </a:p>
          <a:p>
            <a:pPr algn="l"/>
            <a:endParaRPr lang="en-US" sz="1600" dirty="0">
              <a:solidFill>
                <a:schemeClr val="accent2"/>
              </a:solidFill>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0ECAEDE7-D9BC-47CD-B3C0-7805FCE73BE8}"/>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2" name="Subtitle 2">
            <a:extLst>
              <a:ext uri="{FF2B5EF4-FFF2-40B4-BE49-F238E27FC236}">
                <a16:creationId xmlns:a16="http://schemas.microsoft.com/office/drawing/2014/main" id="{555A7CB2-2DEB-4224-86E1-F211B7158B4E}"/>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3" name="Subtitle 2">
            <a:extLst>
              <a:ext uri="{FF2B5EF4-FFF2-40B4-BE49-F238E27FC236}">
                <a16:creationId xmlns:a16="http://schemas.microsoft.com/office/drawing/2014/main" id="{831ACF1F-ECAB-4ACD-AFED-8AD9B3F003A5}"/>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06B877FA-98B1-4112-9EB0-4B3047FA22C5}"/>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5" name="Subtitle 2">
            <a:extLst>
              <a:ext uri="{FF2B5EF4-FFF2-40B4-BE49-F238E27FC236}">
                <a16:creationId xmlns:a16="http://schemas.microsoft.com/office/drawing/2014/main" id="{9C9E4FA0-3E34-4DFB-8962-622FF9A047A8}"/>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CEB5A629-A33F-4BC9-B394-A0A72338A4DB}"/>
              </a:ext>
            </a:extLst>
          </p:cNvPr>
          <p:cNvSpPr/>
          <p:nvPr/>
        </p:nvSpPr>
        <p:spPr>
          <a:xfrm>
            <a:off x="4081941" y="3941118"/>
            <a:ext cx="2789546" cy="230832"/>
          </a:xfrm>
          <a:prstGeom prst="rect">
            <a:avLst/>
          </a:prstGeom>
        </p:spPr>
        <p:txBody>
          <a:bodyPr wrap="none">
            <a:spAutoFit/>
          </a:bodyPr>
          <a:lstStyle/>
          <a:p>
            <a:pPr lvl="0"/>
            <a:r>
              <a:rPr lang="en-US" sz="900" dirty="0">
                <a:solidFill>
                  <a:schemeClr val="bg1"/>
                </a:solidFill>
                <a:latin typeface="Arial" panose="020B0604020202020204" pitchFamily="34" charset="0"/>
                <a:cs typeface="Arial" panose="020B0604020202020204" pitchFamily="34" charset="0"/>
              </a:rPr>
              <a:t>Image Courtesy of </a:t>
            </a:r>
            <a:r>
              <a:rPr lang="en-US" sz="900" dirty="0">
                <a:solidFill>
                  <a:schemeClr val="bg1"/>
                </a:solidFill>
                <a:hlinkClick r:id="rId2">
                  <a:extLst>
                    <a:ext uri="{A12FA001-AC4F-418D-AE19-62706E023703}">
                      <ahyp:hlinkClr xmlns:ahyp="http://schemas.microsoft.com/office/drawing/2018/hyperlinkcolor" val="tx"/>
                    </a:ext>
                  </a:extLst>
                </a:hlinkClick>
              </a:rPr>
              <a:t>https://neodem.wp.horizon.ac.uk/</a:t>
            </a:r>
            <a:endParaRPr lang="en-US" sz="900" dirty="0">
              <a:solidFill>
                <a:schemeClr val="bg1"/>
              </a:solidFill>
              <a:latin typeface="Arial" panose="020B0604020202020204" pitchFamily="34" charset="0"/>
              <a:cs typeface="Arial" panose="020B0604020202020204" pitchFamily="34" charset="0"/>
            </a:endParaRPr>
          </a:p>
        </p:txBody>
      </p:sp>
      <p:sp>
        <p:nvSpPr>
          <p:cNvPr id="17" name="Subtitle 2">
            <a:extLst>
              <a:ext uri="{FF2B5EF4-FFF2-40B4-BE49-F238E27FC236}">
                <a16:creationId xmlns:a16="http://schemas.microsoft.com/office/drawing/2014/main" id="{8F2D5A6D-09FE-4DBE-8270-D3F4BB644141}"/>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8" name="Subtitle 2">
            <a:extLst>
              <a:ext uri="{FF2B5EF4-FFF2-40B4-BE49-F238E27FC236}">
                <a16:creationId xmlns:a16="http://schemas.microsoft.com/office/drawing/2014/main" id="{AED8329C-4336-4F1E-89BF-5F3BBB584172}"/>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9" name="Subtitle 2">
            <a:extLst>
              <a:ext uri="{FF2B5EF4-FFF2-40B4-BE49-F238E27FC236}">
                <a16:creationId xmlns:a16="http://schemas.microsoft.com/office/drawing/2014/main" id="{799BF822-AB82-477D-A299-0E22E9AE6F5F}"/>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0" name="Subtitle 2">
            <a:extLst>
              <a:ext uri="{FF2B5EF4-FFF2-40B4-BE49-F238E27FC236}">
                <a16:creationId xmlns:a16="http://schemas.microsoft.com/office/drawing/2014/main" id="{493B64B9-B077-4433-84C4-2FCD41110E8A}"/>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1" name="Subtitle 2">
            <a:extLst>
              <a:ext uri="{FF2B5EF4-FFF2-40B4-BE49-F238E27FC236}">
                <a16:creationId xmlns:a16="http://schemas.microsoft.com/office/drawing/2014/main" id="{6F332645-7753-49FB-A95E-1C68F4BF97ED}"/>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4" name="Subtitle 2">
            <a:extLst>
              <a:ext uri="{FF2B5EF4-FFF2-40B4-BE49-F238E27FC236}">
                <a16:creationId xmlns:a16="http://schemas.microsoft.com/office/drawing/2014/main" id="{4D723DED-6F1E-40FD-B51F-38B16E7A874C}"/>
              </a:ext>
            </a:extLst>
          </p:cNvPr>
          <p:cNvSpPr txBox="1">
            <a:spLocks/>
          </p:cNvSpPr>
          <p:nvPr/>
        </p:nvSpPr>
        <p:spPr>
          <a:xfrm>
            <a:off x="4279768" y="4867620"/>
            <a:ext cx="2578231" cy="26056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000" b="1" cap="small"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F7E2D20-3547-4320-BD95-33FB43AF55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4157665"/>
            <a:ext cx="5080261" cy="700085"/>
          </a:xfrm>
          <a:prstGeom prst="rect">
            <a:avLst/>
          </a:prstGeom>
        </p:spPr>
      </p:pic>
    </p:spTree>
    <p:extLst>
      <p:ext uri="{BB962C8B-B14F-4D97-AF65-F5344CB8AC3E}">
        <p14:creationId xmlns:p14="http://schemas.microsoft.com/office/powerpoint/2010/main" val="3623199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Example: Using Unconditional Jumps &amp; Branches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9" name="Subtitle 2">
            <a:extLst>
              <a:ext uri="{FF2B5EF4-FFF2-40B4-BE49-F238E27FC236}">
                <a16:creationId xmlns:a16="http://schemas.microsoft.com/office/drawing/2014/main" id="{6C053EA7-79FE-4CD3-8EBF-BD47463040F1}"/>
              </a:ext>
            </a:extLst>
          </p:cNvPr>
          <p:cNvSpPr txBox="1">
            <a:spLocks/>
          </p:cNvSpPr>
          <p:nvPr/>
        </p:nvSpPr>
        <p:spPr>
          <a:xfrm>
            <a:off x="233031"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6: Run your program to the breakpoint.</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7: Step your program to observe its operation.</a:t>
            </a: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C8AE0AC-8976-464F-8D5F-E30A84669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962150"/>
            <a:ext cx="6667500" cy="696433"/>
          </a:xfrm>
          <a:prstGeom prst="rect">
            <a:avLst/>
          </a:prstGeom>
        </p:spPr>
      </p:pic>
      <p:sp>
        <p:nvSpPr>
          <p:cNvPr id="10" name="Subtitle 2">
            <a:extLst>
              <a:ext uri="{FF2B5EF4-FFF2-40B4-BE49-F238E27FC236}">
                <a16:creationId xmlns:a16="http://schemas.microsoft.com/office/drawing/2014/main" id="{A50AB54F-95C5-466F-8DA3-17CC2203758B}"/>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2" name="Subtitle 2">
            <a:extLst>
              <a:ext uri="{FF2B5EF4-FFF2-40B4-BE49-F238E27FC236}">
                <a16:creationId xmlns:a16="http://schemas.microsoft.com/office/drawing/2014/main" id="{62DD5C57-D44A-4442-B514-8563BA6711DC}"/>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3" name="Subtitle 2">
            <a:extLst>
              <a:ext uri="{FF2B5EF4-FFF2-40B4-BE49-F238E27FC236}">
                <a16:creationId xmlns:a16="http://schemas.microsoft.com/office/drawing/2014/main" id="{D15E9B9B-3353-464D-BEC3-D4DBDBE13381}"/>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DEC607D9-7B09-4D1A-B24F-9ECD8AB0159A}"/>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5" name="Subtitle 2">
            <a:extLst>
              <a:ext uri="{FF2B5EF4-FFF2-40B4-BE49-F238E27FC236}">
                <a16:creationId xmlns:a16="http://schemas.microsoft.com/office/drawing/2014/main" id="{EE6E402C-BB86-41CC-B11D-AD257445E46A}"/>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D77897C8-FFA6-4848-8757-72F8DB9BA57A}"/>
              </a:ext>
            </a:extLst>
          </p:cNvPr>
          <p:cNvSpPr/>
          <p:nvPr/>
        </p:nvSpPr>
        <p:spPr>
          <a:xfrm>
            <a:off x="4081941" y="3941118"/>
            <a:ext cx="2789546" cy="230832"/>
          </a:xfrm>
          <a:prstGeom prst="rect">
            <a:avLst/>
          </a:prstGeom>
        </p:spPr>
        <p:txBody>
          <a:bodyPr wrap="none">
            <a:spAutoFit/>
          </a:bodyPr>
          <a:lstStyle/>
          <a:p>
            <a:pPr lvl="0"/>
            <a:r>
              <a:rPr lang="en-US" sz="900" dirty="0">
                <a:solidFill>
                  <a:schemeClr val="bg1"/>
                </a:solidFill>
                <a:latin typeface="Arial" panose="020B0604020202020204" pitchFamily="34" charset="0"/>
                <a:cs typeface="Arial" panose="020B0604020202020204" pitchFamily="34" charset="0"/>
              </a:rPr>
              <a:t>Image Courtesy of </a:t>
            </a:r>
            <a:r>
              <a:rPr lang="en-US" sz="900" dirty="0">
                <a:solidFill>
                  <a:schemeClr val="bg1"/>
                </a:solidFill>
                <a:hlinkClick r:id="rId3">
                  <a:extLst>
                    <a:ext uri="{A12FA001-AC4F-418D-AE19-62706E023703}">
                      <ahyp:hlinkClr xmlns:ahyp="http://schemas.microsoft.com/office/drawing/2018/hyperlinkcolor" val="tx"/>
                    </a:ext>
                  </a:extLst>
                </a:hlinkClick>
              </a:rPr>
              <a:t>https://neodem.wp.horizon.ac.uk/</a:t>
            </a:r>
            <a:endParaRPr lang="en-US" sz="900" dirty="0">
              <a:solidFill>
                <a:schemeClr val="bg1"/>
              </a:solidFill>
              <a:latin typeface="Arial" panose="020B0604020202020204" pitchFamily="34" charset="0"/>
              <a:cs typeface="Arial" panose="020B0604020202020204" pitchFamily="34" charset="0"/>
            </a:endParaRPr>
          </a:p>
        </p:txBody>
      </p:sp>
      <p:sp>
        <p:nvSpPr>
          <p:cNvPr id="17" name="Subtitle 2">
            <a:extLst>
              <a:ext uri="{FF2B5EF4-FFF2-40B4-BE49-F238E27FC236}">
                <a16:creationId xmlns:a16="http://schemas.microsoft.com/office/drawing/2014/main" id="{295941BF-7C67-48AA-A846-D5AF3DC13CCB}"/>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8" name="Subtitle 2">
            <a:extLst>
              <a:ext uri="{FF2B5EF4-FFF2-40B4-BE49-F238E27FC236}">
                <a16:creationId xmlns:a16="http://schemas.microsoft.com/office/drawing/2014/main" id="{C5537FE3-904F-4B1D-B2CB-96954B92707F}"/>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9" name="Subtitle 2">
            <a:extLst>
              <a:ext uri="{FF2B5EF4-FFF2-40B4-BE49-F238E27FC236}">
                <a16:creationId xmlns:a16="http://schemas.microsoft.com/office/drawing/2014/main" id="{18EE6C7B-E4BE-4166-AFD8-17B587CA648A}"/>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0" name="Subtitle 2">
            <a:extLst>
              <a:ext uri="{FF2B5EF4-FFF2-40B4-BE49-F238E27FC236}">
                <a16:creationId xmlns:a16="http://schemas.microsoft.com/office/drawing/2014/main" id="{DBE1466E-DC0E-4B21-84A1-945DA9ACE9FE}"/>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1" name="Subtitle 2">
            <a:extLst>
              <a:ext uri="{FF2B5EF4-FFF2-40B4-BE49-F238E27FC236}">
                <a16:creationId xmlns:a16="http://schemas.microsoft.com/office/drawing/2014/main" id="{D45C6656-5715-4613-9407-0BC870104BC6}"/>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22" name="Picture 21">
            <a:extLst>
              <a:ext uri="{FF2B5EF4-FFF2-40B4-BE49-F238E27FC236}">
                <a16:creationId xmlns:a16="http://schemas.microsoft.com/office/drawing/2014/main" id="{4CFA88BE-4638-4C66-95DD-F91E50128D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931247"/>
            <a:ext cx="6858000" cy="926503"/>
          </a:xfrm>
          <a:prstGeom prst="rect">
            <a:avLst/>
          </a:prstGeom>
        </p:spPr>
      </p:pic>
      <p:sp>
        <p:nvSpPr>
          <p:cNvPr id="23" name="Rectangle 22">
            <a:extLst>
              <a:ext uri="{FF2B5EF4-FFF2-40B4-BE49-F238E27FC236}">
                <a16:creationId xmlns:a16="http://schemas.microsoft.com/office/drawing/2014/main" id="{EB2F0A69-90BA-4B0A-BBA6-8DCE4869976D}"/>
              </a:ext>
            </a:extLst>
          </p:cNvPr>
          <p:cNvSpPr/>
          <p:nvPr/>
        </p:nvSpPr>
        <p:spPr>
          <a:xfrm>
            <a:off x="4068454" y="3941119"/>
            <a:ext cx="2789546" cy="230832"/>
          </a:xfrm>
          <a:prstGeom prst="rect">
            <a:avLst/>
          </a:prstGeom>
        </p:spPr>
        <p:txBody>
          <a:bodyPr wrap="none">
            <a:spAutoFit/>
          </a:bodyPr>
          <a:lstStyle/>
          <a:p>
            <a:pPr lvl="0"/>
            <a:r>
              <a:rPr lang="en-US" sz="900" dirty="0">
                <a:solidFill>
                  <a:schemeClr val="bg1"/>
                </a:solidFill>
                <a:latin typeface="Arial" panose="020B0604020202020204" pitchFamily="34" charset="0"/>
                <a:cs typeface="Arial" panose="020B0604020202020204" pitchFamily="34" charset="0"/>
              </a:rPr>
              <a:t>Image Courtesy of </a:t>
            </a:r>
            <a:r>
              <a:rPr lang="en-US" sz="900" dirty="0">
                <a:solidFill>
                  <a:schemeClr val="bg1"/>
                </a:solidFill>
                <a:hlinkClick r:id="rId3">
                  <a:extLst>
                    <a:ext uri="{A12FA001-AC4F-418D-AE19-62706E023703}">
                      <ahyp:hlinkClr xmlns:ahyp="http://schemas.microsoft.com/office/drawing/2018/hyperlinkcolor" val="tx"/>
                    </a:ext>
                  </a:extLst>
                </a:hlinkClick>
              </a:rPr>
              <a:t>https://neodem.wp.horizon.ac.uk/</a:t>
            </a:r>
            <a:endParaRPr lang="en-US" sz="900" dirty="0">
              <a:solidFill>
                <a:schemeClr val="bg1"/>
              </a:solidFill>
              <a:latin typeface="Arial" panose="020B0604020202020204" pitchFamily="34" charset="0"/>
              <a:cs typeface="Arial" panose="020B0604020202020204" pitchFamily="34" charset="0"/>
            </a:endParaRPr>
          </a:p>
        </p:txBody>
      </p:sp>
      <p:sp>
        <p:nvSpPr>
          <p:cNvPr id="26" name="Subtitle 2">
            <a:extLst>
              <a:ext uri="{FF2B5EF4-FFF2-40B4-BE49-F238E27FC236}">
                <a16:creationId xmlns:a16="http://schemas.microsoft.com/office/drawing/2014/main" id="{11CC43C6-45F0-43AC-87A6-4DB9154CAD9F}"/>
              </a:ext>
            </a:extLst>
          </p:cNvPr>
          <p:cNvSpPr>
            <a:spLocks noGrp="1"/>
          </p:cNvSpPr>
          <p:nvPr>
            <p:ph type="subTitle" idx="1"/>
          </p:nvPr>
        </p:nvSpPr>
        <p:spPr>
          <a:xfrm>
            <a:off x="4267200" y="4857750"/>
            <a:ext cx="2590800" cy="152400"/>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8.1     Unconditional Jumps &amp; Branches</a:t>
            </a:r>
          </a:p>
        </p:txBody>
      </p:sp>
    </p:spTree>
    <p:extLst>
      <p:ext uri="{BB962C8B-B14F-4D97-AF65-F5344CB8AC3E}">
        <p14:creationId xmlns:p14="http://schemas.microsoft.com/office/powerpoint/2010/main" val="1688994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971550"/>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8: Program Flow Instructions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353177"/>
            <a:ext cx="6400801"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8.1	Unconditional Jumps &amp; Branches - Example</a:t>
            </a:r>
          </a:p>
        </p:txBody>
      </p:sp>
      <p:pic>
        <p:nvPicPr>
          <p:cNvPr id="21" name="Picture 20">
            <a:extLst>
              <a:ext uri="{FF2B5EF4-FFF2-40B4-BE49-F238E27FC236}">
                <a16:creationId xmlns:a16="http://schemas.microsoft.com/office/drawing/2014/main" id="{48DFAA04-0C48-43FB-8703-FE93DBE1A71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22" name="Picture 21" descr="A close up of a sign&#10;&#10;Description automatically generated">
            <a:extLst>
              <a:ext uri="{FF2B5EF4-FFF2-40B4-BE49-F238E27FC236}">
                <a16:creationId xmlns:a16="http://schemas.microsoft.com/office/drawing/2014/main" id="{458159D5-83FD-4912-B490-5830814074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pic>
        <p:nvPicPr>
          <p:cNvPr id="13" name="Picture 2" descr="Subscribe to Dr. LaMeres' YouTube Channel">
            <a:extLst>
              <a:ext uri="{FF2B5EF4-FFF2-40B4-BE49-F238E27FC236}">
                <a16:creationId xmlns:a16="http://schemas.microsoft.com/office/drawing/2014/main" id="{66CC162D-1CE1-4106-9FE3-224ACAC6A0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495" y="1815063"/>
            <a:ext cx="2209800" cy="62211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BB785745-81B0-43A5-9C71-15B0D1A1FF57}"/>
              </a:ext>
            </a:extLst>
          </p:cNvPr>
          <p:cNvSpPr txBox="1"/>
          <p:nvPr/>
        </p:nvSpPr>
        <p:spPr>
          <a:xfrm>
            <a:off x="3011547" y="2534921"/>
            <a:ext cx="3810000" cy="276999"/>
          </a:xfrm>
          <a:prstGeom prst="rect">
            <a:avLst/>
          </a:prstGeom>
          <a:noFill/>
        </p:spPr>
        <p:txBody>
          <a:bodyPr wrap="square" rtlCol="0">
            <a:spAutoFit/>
          </a:bodyPr>
          <a:lstStyle/>
          <a:p>
            <a:r>
              <a:rPr lang="en-US" sz="1200" dirty="0">
                <a:hlinkClick r:id="rId5"/>
              </a:rPr>
              <a:t>www.youtube.com/c/DigitalLogicProgramming_LaMeres</a:t>
            </a:r>
            <a:r>
              <a:rPr lang="en-US" sz="1200" dirty="0"/>
              <a:t> </a:t>
            </a:r>
          </a:p>
        </p:txBody>
      </p:sp>
    </p:spTree>
    <p:extLst>
      <p:ext uri="{BB962C8B-B14F-4D97-AF65-F5344CB8AC3E}">
        <p14:creationId xmlns:p14="http://schemas.microsoft.com/office/powerpoint/2010/main" val="461763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971550"/>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8: Program Flow Instructions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353177"/>
            <a:ext cx="6400801"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8.2	Conditional Jumps – Carry-Based Jumps</a:t>
            </a:r>
          </a:p>
        </p:txBody>
      </p:sp>
      <p:pic>
        <p:nvPicPr>
          <p:cNvPr id="18" name="Picture 17">
            <a:extLst>
              <a:ext uri="{FF2B5EF4-FFF2-40B4-BE49-F238E27FC236}">
                <a16:creationId xmlns:a16="http://schemas.microsoft.com/office/drawing/2014/main" id="{6DD0BC24-F3F7-410C-B1E6-92322C32768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19" name="Picture 18" descr="A close up of a sign&#10;&#10;Description automatically generated">
            <a:extLst>
              <a:ext uri="{FF2B5EF4-FFF2-40B4-BE49-F238E27FC236}">
                <a16:creationId xmlns:a16="http://schemas.microsoft.com/office/drawing/2014/main" id="{263FD9E2-FF3D-4A35-91EB-3C7FA78333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spTree>
    <p:extLst>
      <p:ext uri="{BB962C8B-B14F-4D97-AF65-F5344CB8AC3E}">
        <p14:creationId xmlns:p14="http://schemas.microsoft.com/office/powerpoint/2010/main" val="913668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105400" y="4857750"/>
            <a:ext cx="1752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8.2      Conditional Jumps</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8.2 Conditional Jumps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12" name="Subtitle 2"/>
          <p:cNvSpPr txBox="1">
            <a:spLocks/>
          </p:cNvSpPr>
          <p:nvPr/>
        </p:nvSpPr>
        <p:spPr>
          <a:xfrm>
            <a:off x="190500" y="895155"/>
            <a:ext cx="6667500" cy="3036090"/>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Conditional jumps</a:t>
            </a:r>
            <a:r>
              <a:rPr lang="en-US" sz="1600" dirty="0">
                <a:solidFill>
                  <a:schemeClr val="accent2"/>
                </a:solidFill>
                <a:latin typeface="Arial" panose="020B0604020202020204" pitchFamily="34" charset="0"/>
                <a:cs typeface="Arial" panose="020B0604020202020204" pitchFamily="34" charset="0"/>
              </a:rPr>
              <a:t> – alter the program counter when certain conditions exist in the status flags within the status register.</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Conditional jump instruction</a:t>
            </a:r>
            <a:r>
              <a:rPr lang="en-US" sz="1600" dirty="0">
                <a:solidFill>
                  <a:schemeClr val="accent2"/>
                </a:solidFill>
                <a:latin typeface="Arial" panose="020B0604020202020204" pitchFamily="34" charset="0"/>
                <a:cs typeface="Arial" panose="020B0604020202020204" pitchFamily="34" charset="0"/>
              </a:rPr>
              <a:t> – alter the program counter if the condition is true.</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If the condition is true, the program counter jumps to a new location in the program.</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If the condition is false, the program counter will simply move onto the next instruction residing in memory.</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1B1B70FC-A5BA-47D5-99FC-82854894EA37}"/>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3" name="Subtitle 2">
            <a:extLst>
              <a:ext uri="{FF2B5EF4-FFF2-40B4-BE49-F238E27FC236}">
                <a16:creationId xmlns:a16="http://schemas.microsoft.com/office/drawing/2014/main" id="{4A6BADF5-4E56-4E4F-ADDF-90F1F6A5F050}"/>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31745E4A-A3CF-4880-836B-505472D834C7}"/>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7" name="Subtitle 2">
            <a:extLst>
              <a:ext uri="{FF2B5EF4-FFF2-40B4-BE49-F238E27FC236}">
                <a16:creationId xmlns:a16="http://schemas.microsoft.com/office/drawing/2014/main" id="{B5D59B4A-7AFA-4C78-83ED-396690855DE9}"/>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8" name="Subtitle 2">
            <a:extLst>
              <a:ext uri="{FF2B5EF4-FFF2-40B4-BE49-F238E27FC236}">
                <a16:creationId xmlns:a16="http://schemas.microsoft.com/office/drawing/2014/main" id="{392CB60D-095E-4B40-B3B0-8932BEFBE292}"/>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D22D7D48-26CB-4205-AF22-4496470CFEAC}"/>
              </a:ext>
            </a:extLst>
          </p:cNvPr>
          <p:cNvSpPr/>
          <p:nvPr/>
        </p:nvSpPr>
        <p:spPr>
          <a:xfrm>
            <a:off x="4862685" y="3941118"/>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2">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
        <p:nvSpPr>
          <p:cNvPr id="20" name="Subtitle 2">
            <a:extLst>
              <a:ext uri="{FF2B5EF4-FFF2-40B4-BE49-F238E27FC236}">
                <a16:creationId xmlns:a16="http://schemas.microsoft.com/office/drawing/2014/main" id="{2626F966-5859-4B05-867E-308EBAAB0E19}"/>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1" name="Subtitle 2">
            <a:extLst>
              <a:ext uri="{FF2B5EF4-FFF2-40B4-BE49-F238E27FC236}">
                <a16:creationId xmlns:a16="http://schemas.microsoft.com/office/drawing/2014/main" id="{8A77104E-C2C5-4B0D-B9F1-E23DD67AA95A}"/>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2" name="Subtitle 2">
            <a:extLst>
              <a:ext uri="{FF2B5EF4-FFF2-40B4-BE49-F238E27FC236}">
                <a16:creationId xmlns:a16="http://schemas.microsoft.com/office/drawing/2014/main" id="{8E733DF0-9FCA-4812-81D4-1777E41AA92A}"/>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3" name="Subtitle 2">
            <a:extLst>
              <a:ext uri="{FF2B5EF4-FFF2-40B4-BE49-F238E27FC236}">
                <a16:creationId xmlns:a16="http://schemas.microsoft.com/office/drawing/2014/main" id="{EEA707BA-A0F3-4018-A4D2-3D1FD410DECB}"/>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4" name="Subtitle 2">
            <a:extLst>
              <a:ext uri="{FF2B5EF4-FFF2-40B4-BE49-F238E27FC236}">
                <a16:creationId xmlns:a16="http://schemas.microsoft.com/office/drawing/2014/main" id="{A47985F1-6D23-499C-900B-8082E7F5867D}"/>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25" name="Picture 24">
            <a:extLst>
              <a:ext uri="{FF2B5EF4-FFF2-40B4-BE49-F238E27FC236}">
                <a16:creationId xmlns:a16="http://schemas.microsoft.com/office/drawing/2014/main" id="{FB0750A7-7AE8-4253-85DA-102080A01E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31247"/>
            <a:ext cx="6858000" cy="926503"/>
          </a:xfrm>
          <a:prstGeom prst="rect">
            <a:avLst/>
          </a:prstGeom>
        </p:spPr>
      </p:pic>
      <p:sp>
        <p:nvSpPr>
          <p:cNvPr id="26" name="Rectangle 25">
            <a:extLst>
              <a:ext uri="{FF2B5EF4-FFF2-40B4-BE49-F238E27FC236}">
                <a16:creationId xmlns:a16="http://schemas.microsoft.com/office/drawing/2014/main" id="{8E5B2F7B-CEAA-4851-BB98-52E18CBF8C8A}"/>
              </a:ext>
            </a:extLst>
          </p:cNvPr>
          <p:cNvSpPr/>
          <p:nvPr/>
        </p:nvSpPr>
        <p:spPr>
          <a:xfrm>
            <a:off x="4849198" y="3941119"/>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2">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9869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105400" y="4857750"/>
            <a:ext cx="1752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8.2      Conditional Jumps</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8.2.1 Carry-Based Jumps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12" name="Subtitle 2"/>
          <p:cNvSpPr txBox="1">
            <a:spLocks/>
          </p:cNvSpPr>
          <p:nvPr/>
        </p:nvSpPr>
        <p:spPr>
          <a:xfrm>
            <a:off x="95250" y="902868"/>
            <a:ext cx="6667500" cy="1219395"/>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Jump if carry (</a:t>
            </a:r>
            <a:r>
              <a:rPr lang="en-US" sz="1600" b="1" dirty="0" err="1">
                <a:solidFill>
                  <a:schemeClr val="accent2"/>
                </a:solidFill>
                <a:latin typeface="Arial" panose="020B0604020202020204" pitchFamily="34" charset="0"/>
                <a:cs typeface="Arial" panose="020B0604020202020204" pitchFamily="34" charset="0"/>
              </a:rPr>
              <a:t>jc</a:t>
            </a:r>
            <a:r>
              <a:rPr lang="en-US" sz="1600" b="1" dirty="0">
                <a:solidFill>
                  <a:schemeClr val="accent2"/>
                </a:solidFill>
                <a:latin typeface="Arial" panose="020B0604020202020204" pitchFamily="34" charset="0"/>
                <a:cs typeface="Arial" panose="020B0604020202020204" pitchFamily="34" charset="0"/>
              </a:rPr>
              <a:t>)</a:t>
            </a:r>
            <a:r>
              <a:rPr lang="en-US" sz="1600" dirty="0">
                <a:solidFill>
                  <a:schemeClr val="accent2"/>
                </a:solidFill>
                <a:latin typeface="Arial" panose="020B0604020202020204" pitchFamily="34" charset="0"/>
                <a:cs typeface="Arial" panose="020B0604020202020204" pitchFamily="34" charset="0"/>
              </a:rPr>
              <a:t> – alter the program counter if C = 1, otherwise it will simply move on to the next instruction in memory.</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Jump if no carry (</a:t>
            </a:r>
            <a:r>
              <a:rPr lang="en-US" sz="1600" b="1" dirty="0" err="1">
                <a:solidFill>
                  <a:schemeClr val="accent2"/>
                </a:solidFill>
                <a:latin typeface="Arial" panose="020B0604020202020204" pitchFamily="34" charset="0"/>
                <a:cs typeface="Arial" panose="020B0604020202020204" pitchFamily="34" charset="0"/>
              </a:rPr>
              <a:t>jnc</a:t>
            </a:r>
            <a:r>
              <a:rPr lang="en-US" sz="1600" b="1" dirty="0">
                <a:solidFill>
                  <a:schemeClr val="accent2"/>
                </a:solidFill>
                <a:latin typeface="Arial" panose="020B0604020202020204" pitchFamily="34" charset="0"/>
                <a:cs typeface="Arial" panose="020B0604020202020204" pitchFamily="34" charset="0"/>
              </a:rPr>
              <a:t>)</a:t>
            </a:r>
            <a:r>
              <a:rPr lang="en-US" sz="1600" dirty="0">
                <a:solidFill>
                  <a:schemeClr val="accent2"/>
                </a:solidFill>
                <a:latin typeface="Arial" panose="020B0604020202020204" pitchFamily="34" charset="0"/>
                <a:cs typeface="Arial" panose="020B0604020202020204" pitchFamily="34" charset="0"/>
              </a:rPr>
              <a:t> – alter the program counter if C = 0, otherwise it will simply move on to the next instruction in memory.</a:t>
            </a:r>
            <a:endParaRPr lang="en-US" sz="1600" b="1" dirty="0">
              <a:solidFill>
                <a:schemeClr val="accent2"/>
              </a:solidFill>
              <a:latin typeface="Arial" panose="020B0604020202020204" pitchFamily="34" charset="0"/>
              <a:cs typeface="Arial" panose="020B0604020202020204" pitchFamily="34" charset="0"/>
            </a:endParaRPr>
          </a:p>
        </p:txBody>
      </p:sp>
      <p:pic>
        <p:nvPicPr>
          <p:cNvPr id="27" name="Picture 26" descr="A screenshot of a cell phone&#10;&#10;Description automatically generated">
            <a:extLst>
              <a:ext uri="{FF2B5EF4-FFF2-40B4-BE49-F238E27FC236}">
                <a16:creationId xmlns:a16="http://schemas.microsoft.com/office/drawing/2014/main" id="{3296C988-32C7-4CD1-B4C5-601E6CDB06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5926" y="1962150"/>
            <a:ext cx="3718074" cy="2854950"/>
          </a:xfrm>
          <a:prstGeom prst="rect">
            <a:avLst/>
          </a:prstGeom>
        </p:spPr>
      </p:pic>
      <p:cxnSp>
        <p:nvCxnSpPr>
          <p:cNvPr id="29" name="Straight Arrow Connector 28">
            <a:extLst>
              <a:ext uri="{FF2B5EF4-FFF2-40B4-BE49-F238E27FC236}">
                <a16:creationId xmlns:a16="http://schemas.microsoft.com/office/drawing/2014/main" id="{445BF90C-B9D8-489F-B9C6-C2FBB262B11A}"/>
              </a:ext>
            </a:extLst>
          </p:cNvPr>
          <p:cNvCxnSpPr>
            <a:cxnSpLocks/>
          </p:cNvCxnSpPr>
          <p:nvPr/>
        </p:nvCxnSpPr>
        <p:spPr>
          <a:xfrm>
            <a:off x="1311126" y="2876550"/>
            <a:ext cx="535214" cy="0"/>
          </a:xfrm>
          <a:prstGeom prst="straightConnector1">
            <a:avLst/>
          </a:prstGeom>
          <a:ln w="4445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13663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105400" y="4857750"/>
            <a:ext cx="1752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8.2      Conditional Jumps</a:t>
            </a:r>
          </a:p>
        </p:txBody>
      </p:sp>
      <p:sp>
        <p:nvSpPr>
          <p:cNvPr id="8" name="TextBox 7"/>
          <p:cNvSpPr txBox="1"/>
          <p:nvPr/>
        </p:nvSpPr>
        <p:spPr>
          <a:xfrm>
            <a:off x="-42530" y="492887"/>
            <a:ext cx="6629400" cy="369332"/>
          </a:xfrm>
          <a:prstGeom prst="rect">
            <a:avLst/>
          </a:prstGeom>
          <a:noFill/>
        </p:spPr>
        <p:txBody>
          <a:bodyPr wrap="square" rtlCol="0">
            <a:spAutoFit/>
          </a:bodyPr>
          <a:lstStyle/>
          <a:p>
            <a:r>
              <a:rPr lang="en-US" b="1" cap="small" dirty="0">
                <a:solidFill>
                  <a:schemeClr val="accent2"/>
                </a:solidFill>
                <a:latin typeface="Arial" panose="020B0604020202020204" pitchFamily="34" charset="0"/>
                <a:cs typeface="Arial" panose="020B0604020202020204" pitchFamily="34" charset="0"/>
              </a:rPr>
              <a:t>Example: Using Jumps Based on the Carry Flag (JC, JNC)</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pic>
        <p:nvPicPr>
          <p:cNvPr id="5" name="Picture 4">
            <a:extLst>
              <a:ext uri="{FF2B5EF4-FFF2-40B4-BE49-F238E27FC236}">
                <a16:creationId xmlns:a16="http://schemas.microsoft.com/office/drawing/2014/main" id="{970E9EF6-9C55-46DD-8F5B-30BBD4EFB6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95" y="1408550"/>
            <a:ext cx="6480313" cy="2881262"/>
          </a:xfrm>
          <a:prstGeom prst="rect">
            <a:avLst/>
          </a:prstGeom>
        </p:spPr>
      </p:pic>
      <p:sp>
        <p:nvSpPr>
          <p:cNvPr id="9" name="Subtitle 2">
            <a:extLst>
              <a:ext uri="{FF2B5EF4-FFF2-40B4-BE49-F238E27FC236}">
                <a16:creationId xmlns:a16="http://schemas.microsoft.com/office/drawing/2014/main" id="{D2DFDBE8-3B27-4DC4-AB11-48932B1A0C78}"/>
              </a:ext>
            </a:extLst>
          </p:cNvPr>
          <p:cNvSpPr txBox="1">
            <a:spLocks/>
          </p:cNvSpPr>
          <p:nvPr/>
        </p:nvSpPr>
        <p:spPr>
          <a:xfrm>
            <a:off x="4279768" y="4857751"/>
            <a:ext cx="2578231" cy="27043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000" b="1" cap="small"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010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105400" y="4857751"/>
            <a:ext cx="1752599" cy="240702"/>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8.2      Conditional Jumps</a:t>
            </a:r>
          </a:p>
        </p:txBody>
      </p:sp>
      <p:sp>
        <p:nvSpPr>
          <p:cNvPr id="8" name="TextBox 7"/>
          <p:cNvSpPr txBox="1"/>
          <p:nvPr/>
        </p:nvSpPr>
        <p:spPr>
          <a:xfrm>
            <a:off x="-42530" y="492887"/>
            <a:ext cx="7281530" cy="369332"/>
          </a:xfrm>
          <a:prstGeom prst="rect">
            <a:avLst/>
          </a:prstGeom>
          <a:noFill/>
        </p:spPr>
        <p:txBody>
          <a:bodyPr wrap="square" rtlCol="0">
            <a:spAutoFit/>
          </a:bodyPr>
          <a:lstStyle/>
          <a:p>
            <a:r>
              <a:rPr lang="en-US" b="1" cap="small" dirty="0">
                <a:solidFill>
                  <a:schemeClr val="accent2"/>
                </a:solidFill>
                <a:latin typeface="Arial" panose="020B0604020202020204" pitchFamily="34" charset="0"/>
                <a:cs typeface="Arial" panose="020B0604020202020204" pitchFamily="34" charset="0"/>
              </a:rPr>
              <a:t>Example: Using Jumps Based on the Carry Flag (JC, JNC)</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9" name="Subtitle 2">
            <a:extLst>
              <a:ext uri="{FF2B5EF4-FFF2-40B4-BE49-F238E27FC236}">
                <a16:creationId xmlns:a16="http://schemas.microsoft.com/office/drawing/2014/main" id="{53F1EC3C-460A-4948-B873-6106B9728CBF}"/>
              </a:ext>
            </a:extLst>
          </p:cNvPr>
          <p:cNvSpPr txBox="1">
            <a:spLocks/>
          </p:cNvSpPr>
          <p:nvPr/>
        </p:nvSpPr>
        <p:spPr>
          <a:xfrm>
            <a:off x="243664"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1: Create a new Empty Assembly-only project titled:</a:t>
            </a:r>
          </a:p>
          <a:p>
            <a:pPr algn="l"/>
            <a:r>
              <a:rPr lang="en-US" sz="1600" dirty="0">
                <a:solidFill>
                  <a:schemeClr val="accent2"/>
                </a:solidFill>
                <a:latin typeface="Arial" panose="020B0604020202020204" pitchFamily="34" charset="0"/>
                <a:cs typeface="Arial" panose="020B0604020202020204" pitchFamily="34" charset="0"/>
              </a:rPr>
              <a:t>	</a:t>
            </a:r>
            <a:r>
              <a:rPr lang="en-US" sz="1600" b="1" dirty="0" err="1">
                <a:solidFill>
                  <a:schemeClr val="accent2"/>
                </a:solidFill>
                <a:latin typeface="Arial" panose="020B0604020202020204" pitchFamily="34" charset="0"/>
                <a:cs typeface="Arial" panose="020B0604020202020204" pitchFamily="34" charset="0"/>
              </a:rPr>
              <a:t>Asm_Flow_Carry_Jumps</a:t>
            </a:r>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2: Type in the following code into the main.asm file where the comments say “Main loop here.”</a:t>
            </a:r>
          </a:p>
        </p:txBody>
      </p:sp>
      <p:sp>
        <p:nvSpPr>
          <p:cNvPr id="12" name="Subtitle 2">
            <a:extLst>
              <a:ext uri="{FF2B5EF4-FFF2-40B4-BE49-F238E27FC236}">
                <a16:creationId xmlns:a16="http://schemas.microsoft.com/office/drawing/2014/main" id="{AFE5F4C9-25D1-40C3-BF2C-0AE78EE34EE4}"/>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3" name="Subtitle 2">
            <a:extLst>
              <a:ext uri="{FF2B5EF4-FFF2-40B4-BE49-F238E27FC236}">
                <a16:creationId xmlns:a16="http://schemas.microsoft.com/office/drawing/2014/main" id="{1FA26E29-1603-4780-8A42-6ABF6EAD3DF6}"/>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E26C07D-A15B-4B39-8688-AF95ED5EB976}"/>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5" name="Subtitle 2">
            <a:extLst>
              <a:ext uri="{FF2B5EF4-FFF2-40B4-BE49-F238E27FC236}">
                <a16:creationId xmlns:a16="http://schemas.microsoft.com/office/drawing/2014/main" id="{C3E4AAAC-57CF-4C00-93D0-5755132FCF2A}"/>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6" name="Subtitle 2">
            <a:extLst>
              <a:ext uri="{FF2B5EF4-FFF2-40B4-BE49-F238E27FC236}">
                <a16:creationId xmlns:a16="http://schemas.microsoft.com/office/drawing/2014/main" id="{41859C2B-FF76-4659-89DC-C4DE44DE917E}"/>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8" name="Subtitle 2">
            <a:extLst>
              <a:ext uri="{FF2B5EF4-FFF2-40B4-BE49-F238E27FC236}">
                <a16:creationId xmlns:a16="http://schemas.microsoft.com/office/drawing/2014/main" id="{E0617D16-1F4B-4A08-B72F-E4E9661DC685}"/>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9" name="Subtitle 2">
            <a:extLst>
              <a:ext uri="{FF2B5EF4-FFF2-40B4-BE49-F238E27FC236}">
                <a16:creationId xmlns:a16="http://schemas.microsoft.com/office/drawing/2014/main" id="{6839B9C2-B3A9-40D4-AA74-C9497269D658}"/>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0" name="Subtitle 2">
            <a:extLst>
              <a:ext uri="{FF2B5EF4-FFF2-40B4-BE49-F238E27FC236}">
                <a16:creationId xmlns:a16="http://schemas.microsoft.com/office/drawing/2014/main" id="{66556709-9F43-4B78-AE93-276596060DC0}"/>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1" name="Subtitle 2">
            <a:extLst>
              <a:ext uri="{FF2B5EF4-FFF2-40B4-BE49-F238E27FC236}">
                <a16:creationId xmlns:a16="http://schemas.microsoft.com/office/drawing/2014/main" id="{F0FE07C7-B2E7-4889-9EDC-305225D6BF3D}"/>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2" name="Subtitle 2">
            <a:extLst>
              <a:ext uri="{FF2B5EF4-FFF2-40B4-BE49-F238E27FC236}">
                <a16:creationId xmlns:a16="http://schemas.microsoft.com/office/drawing/2014/main" id="{71F49ED1-A19E-404E-BEEA-1A9D650E0E4B}"/>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23" name="Picture 22">
            <a:extLst>
              <a:ext uri="{FF2B5EF4-FFF2-40B4-BE49-F238E27FC236}">
                <a16:creationId xmlns:a16="http://schemas.microsoft.com/office/drawing/2014/main" id="{09080C3B-3C5C-4BE9-866F-D1F8C6C0A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31247"/>
            <a:ext cx="6858000" cy="926503"/>
          </a:xfrm>
          <a:prstGeom prst="rect">
            <a:avLst/>
          </a:prstGeom>
        </p:spPr>
      </p:pic>
      <p:sp>
        <p:nvSpPr>
          <p:cNvPr id="25" name="Rectangle 24">
            <a:extLst>
              <a:ext uri="{FF2B5EF4-FFF2-40B4-BE49-F238E27FC236}">
                <a16:creationId xmlns:a16="http://schemas.microsoft.com/office/drawing/2014/main" id="{EE48F5C9-AADA-45D1-AA8B-2CD580B14A7D}"/>
              </a:ext>
            </a:extLst>
          </p:cNvPr>
          <p:cNvSpPr/>
          <p:nvPr/>
        </p:nvSpPr>
        <p:spPr>
          <a:xfrm>
            <a:off x="4862685" y="3941118"/>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AAE01532-3C35-4131-B6EB-7B2DB3448535}"/>
              </a:ext>
            </a:extLst>
          </p:cNvPr>
          <p:cNvSpPr/>
          <p:nvPr/>
        </p:nvSpPr>
        <p:spPr>
          <a:xfrm>
            <a:off x="4849198" y="3941119"/>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6956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267200" y="4857750"/>
            <a:ext cx="2590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8.1     Unconditional Jumps &amp; Branches</a:t>
            </a:r>
          </a:p>
        </p:txBody>
      </p:sp>
      <p:sp>
        <p:nvSpPr>
          <p:cNvPr id="8" name="TextBox 7"/>
          <p:cNvSpPr txBox="1"/>
          <p:nvPr/>
        </p:nvSpPr>
        <p:spPr>
          <a:xfrm>
            <a:off x="0" y="492887"/>
            <a:ext cx="6629400" cy="400110"/>
          </a:xfrm>
          <a:prstGeom prst="rect">
            <a:avLst/>
          </a:prstGeom>
          <a:noFill/>
        </p:spPr>
        <p:txBody>
          <a:bodyPr wrap="square" rtlCol="0">
            <a:spAutoFit/>
          </a:bodyPr>
          <a:lstStyle/>
          <a:p>
            <a:pPr marL="457200" indent="-457200"/>
            <a:r>
              <a:rPr lang="en-US" sz="2000" b="1" cap="small" dirty="0">
                <a:solidFill>
                  <a:schemeClr val="accent2"/>
                </a:solidFill>
                <a:latin typeface="Arial" panose="020B0604020202020204" pitchFamily="34" charset="0"/>
                <a:cs typeface="Arial" panose="020B0604020202020204" pitchFamily="34" charset="0"/>
              </a:rPr>
              <a:t>8.1	Jumps &amp; Branches</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12" name="Subtitle 2"/>
          <p:cNvSpPr txBox="1">
            <a:spLocks/>
          </p:cNvSpPr>
          <p:nvPr/>
        </p:nvSpPr>
        <p:spPr>
          <a:xfrm>
            <a:off x="190500" y="895155"/>
            <a:ext cx="6515100" cy="3036090"/>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Program Counter (PC)</a:t>
            </a:r>
            <a:endParaRPr lang="en-US" sz="1000" b="1" dirty="0">
              <a:solidFill>
                <a:schemeClr val="accent2"/>
              </a:solidFill>
              <a:latin typeface="Arial" panose="020B0604020202020204" pitchFamily="34" charset="0"/>
              <a:cs typeface="Arial" panose="020B0604020202020204" pitchFamily="34" charset="0"/>
            </a:endParaRPr>
          </a:p>
        </p:txBody>
      </p:sp>
      <p:pic>
        <p:nvPicPr>
          <p:cNvPr id="13" name="Picture 12" descr="A screenshot of a cell phone&#10;&#10;Description automatically generated">
            <a:extLst>
              <a:ext uri="{FF2B5EF4-FFF2-40B4-BE49-F238E27FC236}">
                <a16:creationId xmlns:a16="http://schemas.microsoft.com/office/drawing/2014/main" id="{EBB67686-3A9D-4CC7-ADAE-513E36C14C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6125" y="659688"/>
            <a:ext cx="3343275" cy="3990925"/>
          </a:xfrm>
          <a:prstGeom prst="rect">
            <a:avLst/>
          </a:prstGeom>
          <a:ln w="12700">
            <a:solidFill>
              <a:schemeClr val="accent2">
                <a:lumMod val="75000"/>
              </a:schemeClr>
            </a:solidFill>
          </a:ln>
        </p:spPr>
      </p:pic>
      <p:cxnSp>
        <p:nvCxnSpPr>
          <p:cNvPr id="5" name="Straight Arrow Connector 4">
            <a:extLst>
              <a:ext uri="{FF2B5EF4-FFF2-40B4-BE49-F238E27FC236}">
                <a16:creationId xmlns:a16="http://schemas.microsoft.com/office/drawing/2014/main" id="{2EAF6C9D-562A-4DF9-BCAA-07A42ABD5810}"/>
              </a:ext>
            </a:extLst>
          </p:cNvPr>
          <p:cNvCxnSpPr/>
          <p:nvPr/>
        </p:nvCxnSpPr>
        <p:spPr>
          <a:xfrm>
            <a:off x="2819400" y="3714750"/>
            <a:ext cx="762000" cy="0"/>
          </a:xfrm>
          <a:prstGeom prst="straightConnector1">
            <a:avLst/>
          </a:prstGeom>
          <a:ln w="4445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74F4D33C-AD79-449C-9A72-7BC515AF2EFD}"/>
              </a:ext>
            </a:extLst>
          </p:cNvPr>
          <p:cNvSpPr txBox="1"/>
          <p:nvPr/>
        </p:nvSpPr>
        <p:spPr>
          <a:xfrm>
            <a:off x="2381250" y="3530084"/>
            <a:ext cx="685800" cy="369332"/>
          </a:xfrm>
          <a:prstGeom prst="rect">
            <a:avLst/>
          </a:prstGeom>
          <a:noFill/>
        </p:spPr>
        <p:txBody>
          <a:bodyPr wrap="square" rtlCol="0">
            <a:spAutoFit/>
          </a:bodyPr>
          <a:lstStyle/>
          <a:p>
            <a:r>
              <a:rPr lang="en-US" b="1" dirty="0">
                <a:solidFill>
                  <a:schemeClr val="accent2">
                    <a:lumMod val="75000"/>
                  </a:schemeClr>
                </a:solidFill>
              </a:rPr>
              <a:t>PC</a:t>
            </a:r>
          </a:p>
        </p:txBody>
      </p:sp>
      <p:sp>
        <p:nvSpPr>
          <p:cNvPr id="15" name="Arc 14">
            <a:extLst>
              <a:ext uri="{FF2B5EF4-FFF2-40B4-BE49-F238E27FC236}">
                <a16:creationId xmlns:a16="http://schemas.microsoft.com/office/drawing/2014/main" id="{F9137B94-0DCB-4086-AAF2-8B43261D1342}"/>
              </a:ext>
            </a:extLst>
          </p:cNvPr>
          <p:cNvSpPr/>
          <p:nvPr/>
        </p:nvSpPr>
        <p:spPr>
          <a:xfrm>
            <a:off x="3200400" y="3676715"/>
            <a:ext cx="685800" cy="285750"/>
          </a:xfrm>
          <a:prstGeom prst="arc">
            <a:avLst>
              <a:gd name="adj1" fmla="val 4830763"/>
              <a:gd name="adj2" fmla="val 12081225"/>
            </a:avLst>
          </a:prstGeom>
          <a:ln w="28575">
            <a:solidFill>
              <a:schemeClr val="accent2">
                <a:lumMod val="75000"/>
              </a:schemeClr>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a:extLst>
              <a:ext uri="{FF2B5EF4-FFF2-40B4-BE49-F238E27FC236}">
                <a16:creationId xmlns:a16="http://schemas.microsoft.com/office/drawing/2014/main" id="{1696ABB8-07FC-4622-884A-8A55210568EB}"/>
              </a:ext>
            </a:extLst>
          </p:cNvPr>
          <p:cNvSpPr/>
          <p:nvPr/>
        </p:nvSpPr>
        <p:spPr>
          <a:xfrm>
            <a:off x="3209925" y="3921888"/>
            <a:ext cx="685800" cy="285750"/>
          </a:xfrm>
          <a:prstGeom prst="arc">
            <a:avLst>
              <a:gd name="adj1" fmla="val 4830763"/>
              <a:gd name="adj2" fmla="val 12081225"/>
            </a:avLst>
          </a:prstGeom>
          <a:ln w="28575">
            <a:solidFill>
              <a:schemeClr val="accent2">
                <a:lumMod val="75000"/>
              </a:schemeClr>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276299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105400" y="4857750"/>
            <a:ext cx="1752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8.2      Conditional Jumps</a:t>
            </a:r>
          </a:p>
          <a:p>
            <a:endParaRPr lang="en-US" sz="1000" b="1" cap="small" dirty="0">
              <a:solidFill>
                <a:schemeClr val="bg1"/>
              </a:solidFill>
              <a:latin typeface="Arial" panose="020B0604020202020204" pitchFamily="34" charset="0"/>
              <a:cs typeface="Arial" panose="020B0604020202020204" pitchFamily="34" charset="0"/>
            </a:endParaRPr>
          </a:p>
        </p:txBody>
      </p:sp>
      <p:sp>
        <p:nvSpPr>
          <p:cNvPr id="8" name="TextBox 7"/>
          <p:cNvSpPr txBox="1"/>
          <p:nvPr/>
        </p:nvSpPr>
        <p:spPr>
          <a:xfrm>
            <a:off x="-42530" y="492887"/>
            <a:ext cx="6629400" cy="369332"/>
          </a:xfrm>
          <a:prstGeom prst="rect">
            <a:avLst/>
          </a:prstGeom>
          <a:noFill/>
        </p:spPr>
        <p:txBody>
          <a:bodyPr wrap="square" rtlCol="0">
            <a:spAutoFit/>
          </a:bodyPr>
          <a:lstStyle/>
          <a:p>
            <a:r>
              <a:rPr lang="en-US" b="1" cap="small" dirty="0">
                <a:solidFill>
                  <a:schemeClr val="accent2"/>
                </a:solidFill>
                <a:latin typeface="Arial" panose="020B0604020202020204" pitchFamily="34" charset="0"/>
                <a:cs typeface="Arial" panose="020B0604020202020204" pitchFamily="34" charset="0"/>
              </a:rPr>
              <a:t>Example: Using Jumps Based on the Carry Flag (JC, JNC)</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9" name="Subtitle 2">
            <a:extLst>
              <a:ext uri="{FF2B5EF4-FFF2-40B4-BE49-F238E27FC236}">
                <a16:creationId xmlns:a16="http://schemas.microsoft.com/office/drawing/2014/main" id="{6C053EA7-79FE-4CD3-8EBF-BD47463040F1}"/>
              </a:ext>
            </a:extLst>
          </p:cNvPr>
          <p:cNvSpPr txBox="1">
            <a:spLocks/>
          </p:cNvSpPr>
          <p:nvPr/>
        </p:nvSpPr>
        <p:spPr>
          <a:xfrm>
            <a:off x="233031"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3: Debug your program and correct any errors.</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4: Set a breakpoint before the first instruction </a:t>
            </a:r>
          </a:p>
          <a:p>
            <a:pPr algn="l"/>
            <a:r>
              <a:rPr lang="en-US" sz="1600" dirty="0">
                <a:solidFill>
                  <a:schemeClr val="accent2"/>
                </a:solidFill>
                <a:latin typeface="Arial" panose="020B0604020202020204" pitchFamily="34" charset="0"/>
                <a:cs typeface="Arial" panose="020B0604020202020204" pitchFamily="34" charset="0"/>
              </a:rPr>
              <a:t>	</a:t>
            </a:r>
            <a:r>
              <a:rPr lang="en-US" sz="1600" b="1" dirty="0" err="1">
                <a:solidFill>
                  <a:schemeClr val="accent2"/>
                </a:solidFill>
                <a:latin typeface="Arial" panose="020B0604020202020204" pitchFamily="34" charset="0"/>
                <a:cs typeface="Arial" panose="020B0604020202020204" pitchFamily="34" charset="0"/>
              </a:rPr>
              <a:t>mov.b</a:t>
            </a:r>
            <a:r>
              <a:rPr lang="en-US" sz="1600" b="1" dirty="0">
                <a:solidFill>
                  <a:schemeClr val="accent2"/>
                </a:solidFill>
                <a:latin typeface="Arial" panose="020B0604020202020204" pitchFamily="34" charset="0"/>
                <a:cs typeface="Arial" panose="020B0604020202020204" pitchFamily="34" charset="0"/>
              </a:rPr>
              <a:t> #0, R4</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5: Open the register viewer and expand the Core Registers and the Status Register so you can see the Carry flag, PC, R4, and R5. Change the format of R4 and R5 to decimal.</a:t>
            </a: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0ECAEDE7-D9BC-47CD-B3C0-7805FCE73BE8}"/>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2" name="Subtitle 2">
            <a:extLst>
              <a:ext uri="{FF2B5EF4-FFF2-40B4-BE49-F238E27FC236}">
                <a16:creationId xmlns:a16="http://schemas.microsoft.com/office/drawing/2014/main" id="{555A7CB2-2DEB-4224-86E1-F211B7158B4E}"/>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3" name="Subtitle 2">
            <a:extLst>
              <a:ext uri="{FF2B5EF4-FFF2-40B4-BE49-F238E27FC236}">
                <a16:creationId xmlns:a16="http://schemas.microsoft.com/office/drawing/2014/main" id="{831ACF1F-ECAB-4ACD-AFED-8AD9B3F003A5}"/>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06B877FA-98B1-4112-9EB0-4B3047FA22C5}"/>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5" name="Subtitle 2">
            <a:extLst>
              <a:ext uri="{FF2B5EF4-FFF2-40B4-BE49-F238E27FC236}">
                <a16:creationId xmlns:a16="http://schemas.microsoft.com/office/drawing/2014/main" id="{9C9E4FA0-3E34-4DFB-8962-622FF9A047A8}"/>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7" name="Subtitle 2">
            <a:extLst>
              <a:ext uri="{FF2B5EF4-FFF2-40B4-BE49-F238E27FC236}">
                <a16:creationId xmlns:a16="http://schemas.microsoft.com/office/drawing/2014/main" id="{8F2D5A6D-09FE-4DBE-8270-D3F4BB644141}"/>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8" name="Subtitle 2">
            <a:extLst>
              <a:ext uri="{FF2B5EF4-FFF2-40B4-BE49-F238E27FC236}">
                <a16:creationId xmlns:a16="http://schemas.microsoft.com/office/drawing/2014/main" id="{AED8329C-4336-4F1E-89BF-5F3BBB584172}"/>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9" name="Subtitle 2">
            <a:extLst>
              <a:ext uri="{FF2B5EF4-FFF2-40B4-BE49-F238E27FC236}">
                <a16:creationId xmlns:a16="http://schemas.microsoft.com/office/drawing/2014/main" id="{799BF822-AB82-477D-A299-0E22E9AE6F5F}"/>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0" name="Subtitle 2">
            <a:extLst>
              <a:ext uri="{FF2B5EF4-FFF2-40B4-BE49-F238E27FC236}">
                <a16:creationId xmlns:a16="http://schemas.microsoft.com/office/drawing/2014/main" id="{493B64B9-B077-4433-84C4-2FCD41110E8A}"/>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1" name="Subtitle 2">
            <a:extLst>
              <a:ext uri="{FF2B5EF4-FFF2-40B4-BE49-F238E27FC236}">
                <a16:creationId xmlns:a16="http://schemas.microsoft.com/office/drawing/2014/main" id="{6F332645-7753-49FB-A95E-1C68F4BF97ED}"/>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4" name="Subtitle 2">
            <a:extLst>
              <a:ext uri="{FF2B5EF4-FFF2-40B4-BE49-F238E27FC236}">
                <a16:creationId xmlns:a16="http://schemas.microsoft.com/office/drawing/2014/main" id="{4D723DED-6F1E-40FD-B51F-38B16E7A874C}"/>
              </a:ext>
            </a:extLst>
          </p:cNvPr>
          <p:cNvSpPr txBox="1">
            <a:spLocks/>
          </p:cNvSpPr>
          <p:nvPr/>
        </p:nvSpPr>
        <p:spPr>
          <a:xfrm>
            <a:off x="4279768" y="4857751"/>
            <a:ext cx="2578231" cy="27043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000" b="1" cap="small" dirty="0">
              <a:solidFill>
                <a:schemeClr val="bg1"/>
              </a:solidFill>
              <a:latin typeface="Arial" panose="020B0604020202020204" pitchFamily="34" charset="0"/>
              <a:cs typeface="Arial" panose="020B0604020202020204" pitchFamily="34" charset="0"/>
            </a:endParaRPr>
          </a:p>
        </p:txBody>
      </p:sp>
      <p:sp>
        <p:nvSpPr>
          <p:cNvPr id="22" name="Subtitle 2">
            <a:extLst>
              <a:ext uri="{FF2B5EF4-FFF2-40B4-BE49-F238E27FC236}">
                <a16:creationId xmlns:a16="http://schemas.microsoft.com/office/drawing/2014/main" id="{8A27FB3C-4932-4433-A43E-871821C645C0}"/>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3" name="Subtitle 2">
            <a:extLst>
              <a:ext uri="{FF2B5EF4-FFF2-40B4-BE49-F238E27FC236}">
                <a16:creationId xmlns:a16="http://schemas.microsoft.com/office/drawing/2014/main" id="{62049ABC-B66C-485A-B6CF-01D3696E1093}"/>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5" name="Subtitle 2">
            <a:extLst>
              <a:ext uri="{FF2B5EF4-FFF2-40B4-BE49-F238E27FC236}">
                <a16:creationId xmlns:a16="http://schemas.microsoft.com/office/drawing/2014/main" id="{DCC5AF4C-4A64-4248-BCE1-B1A39368E153}"/>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6" name="Subtitle 2">
            <a:extLst>
              <a:ext uri="{FF2B5EF4-FFF2-40B4-BE49-F238E27FC236}">
                <a16:creationId xmlns:a16="http://schemas.microsoft.com/office/drawing/2014/main" id="{DB7A96AB-66E2-494C-B759-2E64430233CC}"/>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7" name="Subtitle 2">
            <a:extLst>
              <a:ext uri="{FF2B5EF4-FFF2-40B4-BE49-F238E27FC236}">
                <a16:creationId xmlns:a16="http://schemas.microsoft.com/office/drawing/2014/main" id="{BE8F5AE3-DCFF-451E-A999-7E3DE4DE164F}"/>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9" name="Subtitle 2">
            <a:extLst>
              <a:ext uri="{FF2B5EF4-FFF2-40B4-BE49-F238E27FC236}">
                <a16:creationId xmlns:a16="http://schemas.microsoft.com/office/drawing/2014/main" id="{60DF23A2-8E43-45B9-B050-F30E4251648A}"/>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30" name="Subtitle 2">
            <a:extLst>
              <a:ext uri="{FF2B5EF4-FFF2-40B4-BE49-F238E27FC236}">
                <a16:creationId xmlns:a16="http://schemas.microsoft.com/office/drawing/2014/main" id="{F6E30714-069F-417B-86B1-E6DCB61EE185}"/>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31" name="Subtitle 2">
            <a:extLst>
              <a:ext uri="{FF2B5EF4-FFF2-40B4-BE49-F238E27FC236}">
                <a16:creationId xmlns:a16="http://schemas.microsoft.com/office/drawing/2014/main" id="{A4ABA6BD-DBD0-4BD8-A073-8793F4CECAAF}"/>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32" name="Subtitle 2">
            <a:extLst>
              <a:ext uri="{FF2B5EF4-FFF2-40B4-BE49-F238E27FC236}">
                <a16:creationId xmlns:a16="http://schemas.microsoft.com/office/drawing/2014/main" id="{6D669D87-DA29-42FA-A4EA-F789AD0B4883}"/>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33" name="Subtitle 2">
            <a:extLst>
              <a:ext uri="{FF2B5EF4-FFF2-40B4-BE49-F238E27FC236}">
                <a16:creationId xmlns:a16="http://schemas.microsoft.com/office/drawing/2014/main" id="{BA61F6D2-94BF-49B2-A264-5FFBAB63850B}"/>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34" name="Picture 33">
            <a:extLst>
              <a:ext uri="{FF2B5EF4-FFF2-40B4-BE49-F238E27FC236}">
                <a16:creationId xmlns:a16="http://schemas.microsoft.com/office/drawing/2014/main" id="{7F55B05E-F575-4E0E-8BAB-55463EAFF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31247"/>
            <a:ext cx="6858000" cy="926503"/>
          </a:xfrm>
          <a:prstGeom prst="rect">
            <a:avLst/>
          </a:prstGeom>
        </p:spPr>
      </p:pic>
      <p:sp>
        <p:nvSpPr>
          <p:cNvPr id="36" name="Rectangle 35">
            <a:extLst>
              <a:ext uri="{FF2B5EF4-FFF2-40B4-BE49-F238E27FC236}">
                <a16:creationId xmlns:a16="http://schemas.microsoft.com/office/drawing/2014/main" id="{8476E15D-2DB6-414C-A4B7-267F4D7BE982}"/>
              </a:ext>
            </a:extLst>
          </p:cNvPr>
          <p:cNvSpPr/>
          <p:nvPr/>
        </p:nvSpPr>
        <p:spPr>
          <a:xfrm>
            <a:off x="4862685" y="3941118"/>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F6F00469-224B-47AE-9270-DA58685AECA5}"/>
              </a:ext>
            </a:extLst>
          </p:cNvPr>
          <p:cNvSpPr/>
          <p:nvPr/>
        </p:nvSpPr>
        <p:spPr>
          <a:xfrm>
            <a:off x="4849198" y="3941119"/>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05935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42530" y="492887"/>
            <a:ext cx="6629400" cy="369332"/>
          </a:xfrm>
          <a:prstGeom prst="rect">
            <a:avLst/>
          </a:prstGeom>
          <a:noFill/>
        </p:spPr>
        <p:txBody>
          <a:bodyPr wrap="square" rtlCol="0">
            <a:spAutoFit/>
          </a:bodyPr>
          <a:lstStyle/>
          <a:p>
            <a:r>
              <a:rPr lang="en-US" b="1" cap="small" dirty="0">
                <a:solidFill>
                  <a:schemeClr val="accent2"/>
                </a:solidFill>
                <a:latin typeface="Arial" panose="020B0604020202020204" pitchFamily="34" charset="0"/>
                <a:cs typeface="Arial" panose="020B0604020202020204" pitchFamily="34" charset="0"/>
              </a:rPr>
              <a:t>Example: Using Jumps Based on the Carry Flag (JC, JNC)</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9" name="Subtitle 2">
            <a:extLst>
              <a:ext uri="{FF2B5EF4-FFF2-40B4-BE49-F238E27FC236}">
                <a16:creationId xmlns:a16="http://schemas.microsoft.com/office/drawing/2014/main" id="{6C053EA7-79FE-4CD3-8EBF-BD47463040F1}"/>
              </a:ext>
            </a:extLst>
          </p:cNvPr>
          <p:cNvSpPr txBox="1">
            <a:spLocks/>
          </p:cNvSpPr>
          <p:nvPr/>
        </p:nvSpPr>
        <p:spPr>
          <a:xfrm>
            <a:off x="233031"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6: Run your program to the breakpoint.</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7: Step your program to observe its operation.</a:t>
            </a: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8: Now change the </a:t>
            </a:r>
            <a:r>
              <a:rPr lang="en-US" sz="1600" dirty="0" err="1">
                <a:solidFill>
                  <a:schemeClr val="accent2"/>
                </a:solidFill>
                <a:latin typeface="Arial" panose="020B0604020202020204" pitchFamily="34" charset="0"/>
                <a:cs typeface="Arial" panose="020B0604020202020204" pitchFamily="34" charset="0"/>
              </a:rPr>
              <a:t>src</a:t>
            </a:r>
            <a:r>
              <a:rPr lang="en-US" sz="1600" dirty="0">
                <a:solidFill>
                  <a:schemeClr val="accent2"/>
                </a:solidFill>
                <a:latin typeface="Arial" panose="020B0604020202020204" pitchFamily="34" charset="0"/>
                <a:cs typeface="Arial" panose="020B0604020202020204" pitchFamily="34" charset="0"/>
              </a:rPr>
              <a:t> of the second mov instruction from 254 to 255 (</a:t>
            </a:r>
            <a:r>
              <a:rPr lang="en-US" sz="1600" b="1" dirty="0" err="1">
                <a:solidFill>
                  <a:schemeClr val="accent2"/>
                </a:solidFill>
                <a:latin typeface="Arial" panose="020B0604020202020204" pitchFamily="34" charset="0"/>
                <a:cs typeface="Arial" panose="020B0604020202020204" pitchFamily="34" charset="0"/>
              </a:rPr>
              <a:t>mov.b</a:t>
            </a:r>
            <a:r>
              <a:rPr lang="en-US" sz="1600" b="1" dirty="0">
                <a:solidFill>
                  <a:schemeClr val="accent2"/>
                </a:solidFill>
                <a:latin typeface="Arial" panose="020B0604020202020204" pitchFamily="34" charset="0"/>
                <a:cs typeface="Arial" panose="020B0604020202020204" pitchFamily="34" charset="0"/>
              </a:rPr>
              <a:t> #255, R5</a:t>
            </a:r>
            <a:r>
              <a:rPr lang="en-US" sz="1600" dirty="0">
                <a:solidFill>
                  <a:schemeClr val="accent2"/>
                </a:solidFill>
                <a:latin typeface="Arial" panose="020B0604020202020204" pitchFamily="34" charset="0"/>
                <a:cs typeface="Arial" panose="020B0604020202020204" pitchFamily="34" charset="0"/>
              </a:rPr>
              <a:t>).</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9: Debug the program and observe the behavior of the program.</a:t>
            </a: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C8AE0AC-8976-464F-8D5F-E30A84669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885950"/>
            <a:ext cx="5096903" cy="696433"/>
          </a:xfrm>
          <a:prstGeom prst="rect">
            <a:avLst/>
          </a:prstGeom>
        </p:spPr>
      </p:pic>
      <p:sp>
        <p:nvSpPr>
          <p:cNvPr id="10" name="Subtitle 2">
            <a:extLst>
              <a:ext uri="{FF2B5EF4-FFF2-40B4-BE49-F238E27FC236}">
                <a16:creationId xmlns:a16="http://schemas.microsoft.com/office/drawing/2014/main" id="{A50AB54F-95C5-466F-8DA3-17CC2203758B}"/>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2" name="Subtitle 2">
            <a:extLst>
              <a:ext uri="{FF2B5EF4-FFF2-40B4-BE49-F238E27FC236}">
                <a16:creationId xmlns:a16="http://schemas.microsoft.com/office/drawing/2014/main" id="{62DD5C57-D44A-4442-B514-8563BA6711DC}"/>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3" name="Subtitle 2">
            <a:extLst>
              <a:ext uri="{FF2B5EF4-FFF2-40B4-BE49-F238E27FC236}">
                <a16:creationId xmlns:a16="http://schemas.microsoft.com/office/drawing/2014/main" id="{D15E9B9B-3353-464D-BEC3-D4DBDBE13381}"/>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DEC607D9-7B09-4D1A-B24F-9ECD8AB0159A}"/>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5" name="Subtitle 2">
            <a:extLst>
              <a:ext uri="{FF2B5EF4-FFF2-40B4-BE49-F238E27FC236}">
                <a16:creationId xmlns:a16="http://schemas.microsoft.com/office/drawing/2014/main" id="{EE6E402C-BB86-41CC-B11D-AD257445E46A}"/>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D77897C8-FFA6-4848-8757-72F8DB9BA57A}"/>
              </a:ext>
            </a:extLst>
          </p:cNvPr>
          <p:cNvSpPr/>
          <p:nvPr/>
        </p:nvSpPr>
        <p:spPr>
          <a:xfrm>
            <a:off x="4862685" y="3941118"/>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
        <p:nvSpPr>
          <p:cNvPr id="17" name="Subtitle 2">
            <a:extLst>
              <a:ext uri="{FF2B5EF4-FFF2-40B4-BE49-F238E27FC236}">
                <a16:creationId xmlns:a16="http://schemas.microsoft.com/office/drawing/2014/main" id="{295941BF-7C67-48AA-A846-D5AF3DC13CCB}"/>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8" name="Subtitle 2">
            <a:extLst>
              <a:ext uri="{FF2B5EF4-FFF2-40B4-BE49-F238E27FC236}">
                <a16:creationId xmlns:a16="http://schemas.microsoft.com/office/drawing/2014/main" id="{C5537FE3-904F-4B1D-B2CB-96954B92707F}"/>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9" name="Subtitle 2">
            <a:extLst>
              <a:ext uri="{FF2B5EF4-FFF2-40B4-BE49-F238E27FC236}">
                <a16:creationId xmlns:a16="http://schemas.microsoft.com/office/drawing/2014/main" id="{18EE6C7B-E4BE-4166-AFD8-17B587CA648A}"/>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0" name="Subtitle 2">
            <a:extLst>
              <a:ext uri="{FF2B5EF4-FFF2-40B4-BE49-F238E27FC236}">
                <a16:creationId xmlns:a16="http://schemas.microsoft.com/office/drawing/2014/main" id="{DBE1466E-DC0E-4B21-84A1-945DA9ACE9FE}"/>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1" name="Subtitle 2">
            <a:extLst>
              <a:ext uri="{FF2B5EF4-FFF2-40B4-BE49-F238E27FC236}">
                <a16:creationId xmlns:a16="http://schemas.microsoft.com/office/drawing/2014/main" id="{D45C6656-5715-4613-9407-0BC870104BC6}"/>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22" name="Picture 21">
            <a:extLst>
              <a:ext uri="{FF2B5EF4-FFF2-40B4-BE49-F238E27FC236}">
                <a16:creationId xmlns:a16="http://schemas.microsoft.com/office/drawing/2014/main" id="{4CFA88BE-4638-4C66-95DD-F91E50128D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931247"/>
            <a:ext cx="6858000" cy="926503"/>
          </a:xfrm>
          <a:prstGeom prst="rect">
            <a:avLst/>
          </a:prstGeom>
        </p:spPr>
      </p:pic>
      <p:sp>
        <p:nvSpPr>
          <p:cNvPr id="23" name="Rectangle 22">
            <a:extLst>
              <a:ext uri="{FF2B5EF4-FFF2-40B4-BE49-F238E27FC236}">
                <a16:creationId xmlns:a16="http://schemas.microsoft.com/office/drawing/2014/main" id="{EB2F0A69-90BA-4B0A-BBA6-8DCE4869976D}"/>
              </a:ext>
            </a:extLst>
          </p:cNvPr>
          <p:cNvSpPr/>
          <p:nvPr/>
        </p:nvSpPr>
        <p:spPr>
          <a:xfrm>
            <a:off x="4849198" y="3941119"/>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
        <p:nvSpPr>
          <p:cNvPr id="26" name="Subtitle 2">
            <a:extLst>
              <a:ext uri="{FF2B5EF4-FFF2-40B4-BE49-F238E27FC236}">
                <a16:creationId xmlns:a16="http://schemas.microsoft.com/office/drawing/2014/main" id="{11CC43C6-45F0-43AC-87A6-4DB9154CAD9F}"/>
              </a:ext>
            </a:extLst>
          </p:cNvPr>
          <p:cNvSpPr>
            <a:spLocks noGrp="1"/>
          </p:cNvSpPr>
          <p:nvPr>
            <p:ph type="subTitle" idx="1"/>
          </p:nvPr>
        </p:nvSpPr>
        <p:spPr>
          <a:xfrm>
            <a:off x="5105400" y="4857749"/>
            <a:ext cx="1752600" cy="274319"/>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8.2      Conditional Jumps</a:t>
            </a:r>
          </a:p>
          <a:p>
            <a:endParaRPr lang="en-US" sz="1000" b="1" cap="small"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5777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105400" y="4857750"/>
            <a:ext cx="1752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8.2      Conditional Jumps</a:t>
            </a:r>
          </a:p>
        </p:txBody>
      </p:sp>
      <p:sp>
        <p:nvSpPr>
          <p:cNvPr id="8" name="TextBox 7"/>
          <p:cNvSpPr txBox="1"/>
          <p:nvPr/>
        </p:nvSpPr>
        <p:spPr>
          <a:xfrm>
            <a:off x="-42530" y="492887"/>
            <a:ext cx="6629400" cy="369332"/>
          </a:xfrm>
          <a:prstGeom prst="rect">
            <a:avLst/>
          </a:prstGeom>
          <a:noFill/>
        </p:spPr>
        <p:txBody>
          <a:bodyPr wrap="square" rtlCol="0">
            <a:spAutoFit/>
          </a:bodyPr>
          <a:lstStyle/>
          <a:p>
            <a:r>
              <a:rPr lang="en-US" b="1" cap="small" dirty="0">
                <a:solidFill>
                  <a:schemeClr val="accent2"/>
                </a:solidFill>
                <a:latin typeface="Arial" panose="020B0604020202020204" pitchFamily="34" charset="0"/>
                <a:cs typeface="Arial" panose="020B0604020202020204" pitchFamily="34" charset="0"/>
              </a:rPr>
              <a:t>Example: Using Jumps Based on the Carry Flag (JC, JNC)</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pic>
        <p:nvPicPr>
          <p:cNvPr id="5" name="Picture 4">
            <a:extLst>
              <a:ext uri="{FF2B5EF4-FFF2-40B4-BE49-F238E27FC236}">
                <a16:creationId xmlns:a16="http://schemas.microsoft.com/office/drawing/2014/main" id="{970E9EF6-9C55-46DD-8F5B-30BBD4EFB6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95" y="1653287"/>
            <a:ext cx="6480313" cy="2391787"/>
          </a:xfrm>
          <a:prstGeom prst="rect">
            <a:avLst/>
          </a:prstGeom>
        </p:spPr>
      </p:pic>
      <p:sp>
        <p:nvSpPr>
          <p:cNvPr id="9" name="Subtitle 2">
            <a:extLst>
              <a:ext uri="{FF2B5EF4-FFF2-40B4-BE49-F238E27FC236}">
                <a16:creationId xmlns:a16="http://schemas.microsoft.com/office/drawing/2014/main" id="{D2DFDBE8-3B27-4DC4-AB11-48932B1A0C78}"/>
              </a:ext>
            </a:extLst>
          </p:cNvPr>
          <p:cNvSpPr txBox="1">
            <a:spLocks/>
          </p:cNvSpPr>
          <p:nvPr/>
        </p:nvSpPr>
        <p:spPr>
          <a:xfrm>
            <a:off x="4279768" y="4857751"/>
            <a:ext cx="2578231" cy="27043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000" b="1" cap="small"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968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971550"/>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8: Program Flow Instructions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353177"/>
            <a:ext cx="6400801"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8.2	Conditional Jumps – Carry-Based Jumps</a:t>
            </a:r>
          </a:p>
        </p:txBody>
      </p:sp>
      <p:pic>
        <p:nvPicPr>
          <p:cNvPr id="18" name="Picture 17">
            <a:extLst>
              <a:ext uri="{FF2B5EF4-FFF2-40B4-BE49-F238E27FC236}">
                <a16:creationId xmlns:a16="http://schemas.microsoft.com/office/drawing/2014/main" id="{6DD0BC24-F3F7-410C-B1E6-92322C32768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19" name="Picture 18" descr="A close up of a sign&#10;&#10;Description automatically generated">
            <a:extLst>
              <a:ext uri="{FF2B5EF4-FFF2-40B4-BE49-F238E27FC236}">
                <a16:creationId xmlns:a16="http://schemas.microsoft.com/office/drawing/2014/main" id="{263FD9E2-FF3D-4A35-91EB-3C7FA78333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pic>
        <p:nvPicPr>
          <p:cNvPr id="20" name="Picture 2" descr="Subscribe to Dr. LaMeres' YouTube Channel">
            <a:extLst>
              <a:ext uri="{FF2B5EF4-FFF2-40B4-BE49-F238E27FC236}">
                <a16:creationId xmlns:a16="http://schemas.microsoft.com/office/drawing/2014/main" id="{5F67CF8D-9654-4843-A213-A35F70E112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495" y="1815063"/>
            <a:ext cx="2209800" cy="622114"/>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D20140F9-7FD4-4F9C-881E-8F533ACFF5DB}"/>
              </a:ext>
            </a:extLst>
          </p:cNvPr>
          <p:cNvSpPr txBox="1"/>
          <p:nvPr/>
        </p:nvSpPr>
        <p:spPr>
          <a:xfrm>
            <a:off x="3011547" y="2534921"/>
            <a:ext cx="3810000" cy="276999"/>
          </a:xfrm>
          <a:prstGeom prst="rect">
            <a:avLst/>
          </a:prstGeom>
          <a:noFill/>
        </p:spPr>
        <p:txBody>
          <a:bodyPr wrap="square" rtlCol="0">
            <a:spAutoFit/>
          </a:bodyPr>
          <a:lstStyle/>
          <a:p>
            <a:r>
              <a:rPr lang="en-US" sz="1200" dirty="0">
                <a:hlinkClick r:id="rId5"/>
              </a:rPr>
              <a:t>www.youtube.com/c/DigitalLogicProgramming_LaMeres</a:t>
            </a:r>
            <a:r>
              <a:rPr lang="en-US" sz="1200" dirty="0"/>
              <a:t> </a:t>
            </a:r>
          </a:p>
        </p:txBody>
      </p:sp>
    </p:spTree>
    <p:extLst>
      <p:ext uri="{BB962C8B-B14F-4D97-AF65-F5344CB8AC3E}">
        <p14:creationId xmlns:p14="http://schemas.microsoft.com/office/powerpoint/2010/main" val="3749637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971550"/>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8: Program Flow Instructions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353177"/>
            <a:ext cx="6400801"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8.2	Conditional Jumps – Zero-Based Jumps</a:t>
            </a:r>
          </a:p>
        </p:txBody>
      </p:sp>
      <p:pic>
        <p:nvPicPr>
          <p:cNvPr id="18" name="Picture 17">
            <a:extLst>
              <a:ext uri="{FF2B5EF4-FFF2-40B4-BE49-F238E27FC236}">
                <a16:creationId xmlns:a16="http://schemas.microsoft.com/office/drawing/2014/main" id="{6DD0BC24-F3F7-410C-B1E6-92322C32768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19" name="Picture 18" descr="A close up of a sign&#10;&#10;Description automatically generated">
            <a:extLst>
              <a:ext uri="{FF2B5EF4-FFF2-40B4-BE49-F238E27FC236}">
                <a16:creationId xmlns:a16="http://schemas.microsoft.com/office/drawing/2014/main" id="{263FD9E2-FF3D-4A35-91EB-3C7FA78333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spTree>
    <p:extLst>
      <p:ext uri="{BB962C8B-B14F-4D97-AF65-F5344CB8AC3E}">
        <p14:creationId xmlns:p14="http://schemas.microsoft.com/office/powerpoint/2010/main" val="33063618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105400" y="4857750"/>
            <a:ext cx="1752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8.2      Conditional Jumps</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8.2.2 Zero-Based Jumps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12" name="Subtitle 2"/>
          <p:cNvSpPr txBox="1">
            <a:spLocks/>
          </p:cNvSpPr>
          <p:nvPr/>
        </p:nvSpPr>
        <p:spPr>
          <a:xfrm>
            <a:off x="95250" y="902868"/>
            <a:ext cx="6667500" cy="1219395"/>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Jump if zero (</a:t>
            </a:r>
            <a:r>
              <a:rPr lang="en-US" sz="1600" b="1" dirty="0" err="1">
                <a:solidFill>
                  <a:schemeClr val="accent2"/>
                </a:solidFill>
                <a:latin typeface="Arial" panose="020B0604020202020204" pitchFamily="34" charset="0"/>
                <a:cs typeface="Arial" panose="020B0604020202020204" pitchFamily="34" charset="0"/>
              </a:rPr>
              <a:t>jz</a:t>
            </a:r>
            <a:r>
              <a:rPr lang="en-US" sz="1600" b="1" dirty="0">
                <a:solidFill>
                  <a:schemeClr val="accent2"/>
                </a:solidFill>
                <a:latin typeface="Arial" panose="020B0604020202020204" pitchFamily="34" charset="0"/>
                <a:cs typeface="Arial" panose="020B0604020202020204" pitchFamily="34" charset="0"/>
              </a:rPr>
              <a:t>)</a:t>
            </a:r>
            <a:r>
              <a:rPr lang="en-US" sz="1600" dirty="0">
                <a:solidFill>
                  <a:schemeClr val="accent2"/>
                </a:solidFill>
                <a:latin typeface="Arial" panose="020B0604020202020204" pitchFamily="34" charset="0"/>
                <a:cs typeface="Arial" panose="020B0604020202020204" pitchFamily="34" charset="0"/>
              </a:rPr>
              <a:t> – alter the program counter if Z = 1, otherwise it will simply move on to the next instruction in memory.</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Jump if no zero (</a:t>
            </a:r>
            <a:r>
              <a:rPr lang="en-US" sz="1600" b="1" dirty="0" err="1">
                <a:solidFill>
                  <a:schemeClr val="accent2"/>
                </a:solidFill>
                <a:latin typeface="Arial" panose="020B0604020202020204" pitchFamily="34" charset="0"/>
                <a:cs typeface="Arial" panose="020B0604020202020204" pitchFamily="34" charset="0"/>
              </a:rPr>
              <a:t>jnz</a:t>
            </a:r>
            <a:r>
              <a:rPr lang="en-US" sz="1600" b="1" dirty="0">
                <a:solidFill>
                  <a:schemeClr val="accent2"/>
                </a:solidFill>
                <a:latin typeface="Arial" panose="020B0604020202020204" pitchFamily="34" charset="0"/>
                <a:cs typeface="Arial" panose="020B0604020202020204" pitchFamily="34" charset="0"/>
              </a:rPr>
              <a:t>)</a:t>
            </a:r>
            <a:r>
              <a:rPr lang="en-US" sz="1600" dirty="0">
                <a:solidFill>
                  <a:schemeClr val="accent2"/>
                </a:solidFill>
                <a:latin typeface="Arial" panose="020B0604020202020204" pitchFamily="34" charset="0"/>
                <a:cs typeface="Arial" panose="020B0604020202020204" pitchFamily="34" charset="0"/>
              </a:rPr>
              <a:t> – alter the program counter if Z = 0, otherwise it will simply move on to the next instruction in memory.</a:t>
            </a:r>
            <a:endParaRPr lang="en-US" sz="1600" b="1" dirty="0">
              <a:solidFill>
                <a:schemeClr val="accent2"/>
              </a:solidFill>
              <a:latin typeface="Arial" panose="020B0604020202020204" pitchFamily="34" charset="0"/>
              <a:cs typeface="Arial" panose="020B0604020202020204" pitchFamily="34" charset="0"/>
            </a:endParaRPr>
          </a:p>
        </p:txBody>
      </p:sp>
      <p:pic>
        <p:nvPicPr>
          <p:cNvPr id="27" name="Picture 26" descr="A screenshot of a cell phone&#10;&#10;Description automatically generated">
            <a:extLst>
              <a:ext uri="{FF2B5EF4-FFF2-40B4-BE49-F238E27FC236}">
                <a16:creationId xmlns:a16="http://schemas.microsoft.com/office/drawing/2014/main" id="{3296C988-32C7-4CD1-B4C5-601E6CDB06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5926" y="1962150"/>
            <a:ext cx="3718074" cy="2854950"/>
          </a:xfrm>
          <a:prstGeom prst="rect">
            <a:avLst/>
          </a:prstGeom>
        </p:spPr>
      </p:pic>
      <p:cxnSp>
        <p:nvCxnSpPr>
          <p:cNvPr id="29" name="Straight Arrow Connector 28">
            <a:extLst>
              <a:ext uri="{FF2B5EF4-FFF2-40B4-BE49-F238E27FC236}">
                <a16:creationId xmlns:a16="http://schemas.microsoft.com/office/drawing/2014/main" id="{445BF90C-B9D8-489F-B9C6-C2FBB262B11A}"/>
              </a:ext>
            </a:extLst>
          </p:cNvPr>
          <p:cNvCxnSpPr>
            <a:cxnSpLocks/>
          </p:cNvCxnSpPr>
          <p:nvPr/>
        </p:nvCxnSpPr>
        <p:spPr>
          <a:xfrm>
            <a:off x="1303992" y="2724150"/>
            <a:ext cx="535214" cy="0"/>
          </a:xfrm>
          <a:prstGeom prst="straightConnector1">
            <a:avLst/>
          </a:prstGeom>
          <a:ln w="4445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534443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105400" y="4857750"/>
            <a:ext cx="1752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8.2      Conditional Jumps</a:t>
            </a:r>
          </a:p>
        </p:txBody>
      </p:sp>
      <p:sp>
        <p:nvSpPr>
          <p:cNvPr id="8" name="TextBox 7"/>
          <p:cNvSpPr txBox="1"/>
          <p:nvPr/>
        </p:nvSpPr>
        <p:spPr>
          <a:xfrm>
            <a:off x="-42530" y="492887"/>
            <a:ext cx="6629400" cy="369332"/>
          </a:xfrm>
          <a:prstGeom prst="rect">
            <a:avLst/>
          </a:prstGeom>
          <a:noFill/>
        </p:spPr>
        <p:txBody>
          <a:bodyPr wrap="square" rtlCol="0">
            <a:spAutoFit/>
          </a:bodyPr>
          <a:lstStyle/>
          <a:p>
            <a:r>
              <a:rPr lang="en-US" b="1" cap="small" dirty="0">
                <a:solidFill>
                  <a:schemeClr val="accent2"/>
                </a:solidFill>
                <a:latin typeface="Arial" panose="020B0604020202020204" pitchFamily="34" charset="0"/>
                <a:cs typeface="Arial" panose="020B0604020202020204" pitchFamily="34" charset="0"/>
              </a:rPr>
              <a:t>Example: Using Jumps Based on the Zero Flag (JZ, JNZ)</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pic>
        <p:nvPicPr>
          <p:cNvPr id="5" name="Picture 4">
            <a:extLst>
              <a:ext uri="{FF2B5EF4-FFF2-40B4-BE49-F238E27FC236}">
                <a16:creationId xmlns:a16="http://schemas.microsoft.com/office/drawing/2014/main" id="{970E9EF6-9C55-46DD-8F5B-30BBD4EFB6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95" y="1428497"/>
            <a:ext cx="6480313" cy="2841368"/>
          </a:xfrm>
          <a:prstGeom prst="rect">
            <a:avLst/>
          </a:prstGeom>
        </p:spPr>
      </p:pic>
      <p:sp>
        <p:nvSpPr>
          <p:cNvPr id="9" name="Subtitle 2">
            <a:extLst>
              <a:ext uri="{FF2B5EF4-FFF2-40B4-BE49-F238E27FC236}">
                <a16:creationId xmlns:a16="http://schemas.microsoft.com/office/drawing/2014/main" id="{D2DFDBE8-3B27-4DC4-AB11-48932B1A0C78}"/>
              </a:ext>
            </a:extLst>
          </p:cNvPr>
          <p:cNvSpPr txBox="1">
            <a:spLocks/>
          </p:cNvSpPr>
          <p:nvPr/>
        </p:nvSpPr>
        <p:spPr>
          <a:xfrm>
            <a:off x="4279768" y="4857751"/>
            <a:ext cx="2578231" cy="27043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000" b="1" cap="small"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20259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105400" y="4857751"/>
            <a:ext cx="1752599" cy="240702"/>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8.2      Conditional Jumps</a:t>
            </a:r>
          </a:p>
        </p:txBody>
      </p:sp>
      <p:sp>
        <p:nvSpPr>
          <p:cNvPr id="8" name="TextBox 7"/>
          <p:cNvSpPr txBox="1"/>
          <p:nvPr/>
        </p:nvSpPr>
        <p:spPr>
          <a:xfrm>
            <a:off x="-42531" y="492887"/>
            <a:ext cx="6900529" cy="369332"/>
          </a:xfrm>
          <a:prstGeom prst="rect">
            <a:avLst/>
          </a:prstGeom>
          <a:noFill/>
        </p:spPr>
        <p:txBody>
          <a:bodyPr wrap="square" rtlCol="0">
            <a:spAutoFit/>
          </a:bodyPr>
          <a:lstStyle/>
          <a:p>
            <a:r>
              <a:rPr lang="en-US" b="1" cap="small" dirty="0">
                <a:solidFill>
                  <a:schemeClr val="accent2"/>
                </a:solidFill>
                <a:latin typeface="Arial" panose="020B0604020202020204" pitchFamily="34" charset="0"/>
                <a:cs typeface="Arial" panose="020B0604020202020204" pitchFamily="34" charset="0"/>
              </a:rPr>
              <a:t>Example: Using Jumps Based on the Zero Flag (JZ, JNZ)</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9" name="Subtitle 2">
            <a:extLst>
              <a:ext uri="{FF2B5EF4-FFF2-40B4-BE49-F238E27FC236}">
                <a16:creationId xmlns:a16="http://schemas.microsoft.com/office/drawing/2014/main" id="{53F1EC3C-460A-4948-B873-6106B9728CBF}"/>
              </a:ext>
            </a:extLst>
          </p:cNvPr>
          <p:cNvSpPr txBox="1">
            <a:spLocks/>
          </p:cNvSpPr>
          <p:nvPr/>
        </p:nvSpPr>
        <p:spPr>
          <a:xfrm>
            <a:off x="243664"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1: Create a new Empty Assembly-only project titled:</a:t>
            </a:r>
          </a:p>
          <a:p>
            <a:pPr algn="l"/>
            <a:r>
              <a:rPr lang="en-US" sz="1600" dirty="0">
                <a:solidFill>
                  <a:schemeClr val="accent2"/>
                </a:solidFill>
                <a:latin typeface="Arial" panose="020B0604020202020204" pitchFamily="34" charset="0"/>
                <a:cs typeface="Arial" panose="020B0604020202020204" pitchFamily="34" charset="0"/>
              </a:rPr>
              <a:t>	</a:t>
            </a:r>
            <a:r>
              <a:rPr lang="en-US" sz="1600" b="1" dirty="0" err="1">
                <a:solidFill>
                  <a:schemeClr val="accent2"/>
                </a:solidFill>
                <a:latin typeface="Arial" panose="020B0604020202020204" pitchFamily="34" charset="0"/>
                <a:cs typeface="Arial" panose="020B0604020202020204" pitchFamily="34" charset="0"/>
              </a:rPr>
              <a:t>Asm_Flow_Zero_Jumps</a:t>
            </a:r>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2: Type in the following code into the main.asm file where the comments say “Main loop here.”</a:t>
            </a:r>
          </a:p>
        </p:txBody>
      </p:sp>
      <p:sp>
        <p:nvSpPr>
          <p:cNvPr id="12" name="Subtitle 2">
            <a:extLst>
              <a:ext uri="{FF2B5EF4-FFF2-40B4-BE49-F238E27FC236}">
                <a16:creationId xmlns:a16="http://schemas.microsoft.com/office/drawing/2014/main" id="{AFE5F4C9-25D1-40C3-BF2C-0AE78EE34EE4}"/>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3" name="Subtitle 2">
            <a:extLst>
              <a:ext uri="{FF2B5EF4-FFF2-40B4-BE49-F238E27FC236}">
                <a16:creationId xmlns:a16="http://schemas.microsoft.com/office/drawing/2014/main" id="{1FA26E29-1603-4780-8A42-6ABF6EAD3DF6}"/>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E26C07D-A15B-4B39-8688-AF95ED5EB976}"/>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5" name="Subtitle 2">
            <a:extLst>
              <a:ext uri="{FF2B5EF4-FFF2-40B4-BE49-F238E27FC236}">
                <a16:creationId xmlns:a16="http://schemas.microsoft.com/office/drawing/2014/main" id="{C3E4AAAC-57CF-4C00-93D0-5755132FCF2A}"/>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6" name="Subtitle 2">
            <a:extLst>
              <a:ext uri="{FF2B5EF4-FFF2-40B4-BE49-F238E27FC236}">
                <a16:creationId xmlns:a16="http://schemas.microsoft.com/office/drawing/2014/main" id="{41859C2B-FF76-4659-89DC-C4DE44DE917E}"/>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8" name="Subtitle 2">
            <a:extLst>
              <a:ext uri="{FF2B5EF4-FFF2-40B4-BE49-F238E27FC236}">
                <a16:creationId xmlns:a16="http://schemas.microsoft.com/office/drawing/2014/main" id="{E0617D16-1F4B-4A08-B72F-E4E9661DC685}"/>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9" name="Subtitle 2">
            <a:extLst>
              <a:ext uri="{FF2B5EF4-FFF2-40B4-BE49-F238E27FC236}">
                <a16:creationId xmlns:a16="http://schemas.microsoft.com/office/drawing/2014/main" id="{6839B9C2-B3A9-40D4-AA74-C9497269D658}"/>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0" name="Subtitle 2">
            <a:extLst>
              <a:ext uri="{FF2B5EF4-FFF2-40B4-BE49-F238E27FC236}">
                <a16:creationId xmlns:a16="http://schemas.microsoft.com/office/drawing/2014/main" id="{66556709-9F43-4B78-AE93-276596060DC0}"/>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1" name="Subtitle 2">
            <a:extLst>
              <a:ext uri="{FF2B5EF4-FFF2-40B4-BE49-F238E27FC236}">
                <a16:creationId xmlns:a16="http://schemas.microsoft.com/office/drawing/2014/main" id="{F0FE07C7-B2E7-4889-9EDC-305225D6BF3D}"/>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2" name="Subtitle 2">
            <a:extLst>
              <a:ext uri="{FF2B5EF4-FFF2-40B4-BE49-F238E27FC236}">
                <a16:creationId xmlns:a16="http://schemas.microsoft.com/office/drawing/2014/main" id="{71F49ED1-A19E-404E-BEEA-1A9D650E0E4B}"/>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23" name="Picture 22">
            <a:extLst>
              <a:ext uri="{FF2B5EF4-FFF2-40B4-BE49-F238E27FC236}">
                <a16:creationId xmlns:a16="http://schemas.microsoft.com/office/drawing/2014/main" id="{09080C3B-3C5C-4BE9-866F-D1F8C6C0A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31247"/>
            <a:ext cx="6858000" cy="926503"/>
          </a:xfrm>
          <a:prstGeom prst="rect">
            <a:avLst/>
          </a:prstGeom>
        </p:spPr>
      </p:pic>
      <p:sp>
        <p:nvSpPr>
          <p:cNvPr id="25" name="Rectangle 24">
            <a:extLst>
              <a:ext uri="{FF2B5EF4-FFF2-40B4-BE49-F238E27FC236}">
                <a16:creationId xmlns:a16="http://schemas.microsoft.com/office/drawing/2014/main" id="{18524DB0-113F-45D8-8FB2-7C86374E62C5}"/>
              </a:ext>
            </a:extLst>
          </p:cNvPr>
          <p:cNvSpPr/>
          <p:nvPr/>
        </p:nvSpPr>
        <p:spPr>
          <a:xfrm>
            <a:off x="4862685" y="3941118"/>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9797499E-49D6-4270-8CE6-B284513B68BC}"/>
              </a:ext>
            </a:extLst>
          </p:cNvPr>
          <p:cNvSpPr/>
          <p:nvPr/>
        </p:nvSpPr>
        <p:spPr>
          <a:xfrm>
            <a:off x="4849198" y="3941119"/>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31236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105400" y="4857750"/>
            <a:ext cx="1752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8.2      Conditional Jumps</a:t>
            </a:r>
          </a:p>
          <a:p>
            <a:endParaRPr lang="en-US" sz="1000" b="1" cap="small" dirty="0">
              <a:solidFill>
                <a:schemeClr val="bg1"/>
              </a:solidFill>
              <a:latin typeface="Arial" panose="020B0604020202020204" pitchFamily="34" charset="0"/>
              <a:cs typeface="Arial" panose="020B0604020202020204" pitchFamily="34" charset="0"/>
            </a:endParaRPr>
          </a:p>
        </p:txBody>
      </p:sp>
      <p:sp>
        <p:nvSpPr>
          <p:cNvPr id="8" name="TextBox 7"/>
          <p:cNvSpPr txBox="1"/>
          <p:nvPr/>
        </p:nvSpPr>
        <p:spPr>
          <a:xfrm>
            <a:off x="-42530" y="492887"/>
            <a:ext cx="6629400" cy="369332"/>
          </a:xfrm>
          <a:prstGeom prst="rect">
            <a:avLst/>
          </a:prstGeom>
          <a:noFill/>
        </p:spPr>
        <p:txBody>
          <a:bodyPr wrap="square" rtlCol="0">
            <a:spAutoFit/>
          </a:bodyPr>
          <a:lstStyle/>
          <a:p>
            <a:r>
              <a:rPr lang="en-US" b="1" cap="small" dirty="0">
                <a:solidFill>
                  <a:schemeClr val="accent2"/>
                </a:solidFill>
                <a:latin typeface="Arial" panose="020B0604020202020204" pitchFamily="34" charset="0"/>
                <a:cs typeface="Arial" panose="020B0604020202020204" pitchFamily="34" charset="0"/>
              </a:rPr>
              <a:t>Example: Using Jumps Based on the Zero Flag (JZ, JNZ)</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9" name="Subtitle 2">
            <a:extLst>
              <a:ext uri="{FF2B5EF4-FFF2-40B4-BE49-F238E27FC236}">
                <a16:creationId xmlns:a16="http://schemas.microsoft.com/office/drawing/2014/main" id="{6C053EA7-79FE-4CD3-8EBF-BD47463040F1}"/>
              </a:ext>
            </a:extLst>
          </p:cNvPr>
          <p:cNvSpPr txBox="1">
            <a:spLocks/>
          </p:cNvSpPr>
          <p:nvPr/>
        </p:nvSpPr>
        <p:spPr>
          <a:xfrm>
            <a:off x="233031"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3: Debug your program and correct any errors.</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4: Set a breakpoint before the first instruction </a:t>
            </a:r>
          </a:p>
          <a:p>
            <a:pPr algn="l"/>
            <a:r>
              <a:rPr lang="en-US" sz="1600" dirty="0">
                <a:solidFill>
                  <a:schemeClr val="accent2"/>
                </a:solidFill>
                <a:latin typeface="Arial" panose="020B0604020202020204" pitchFamily="34" charset="0"/>
                <a:cs typeface="Arial" panose="020B0604020202020204" pitchFamily="34" charset="0"/>
              </a:rPr>
              <a:t>	</a:t>
            </a:r>
            <a:r>
              <a:rPr lang="en-US" sz="1600" b="1" dirty="0" err="1">
                <a:solidFill>
                  <a:schemeClr val="accent2"/>
                </a:solidFill>
                <a:latin typeface="Arial" panose="020B0604020202020204" pitchFamily="34" charset="0"/>
                <a:cs typeface="Arial" panose="020B0604020202020204" pitchFamily="34" charset="0"/>
              </a:rPr>
              <a:t>mov.b</a:t>
            </a:r>
            <a:r>
              <a:rPr lang="en-US" sz="1600" b="1" dirty="0">
                <a:solidFill>
                  <a:schemeClr val="accent2"/>
                </a:solidFill>
                <a:latin typeface="Arial" panose="020B0604020202020204" pitchFamily="34" charset="0"/>
                <a:cs typeface="Arial" panose="020B0604020202020204" pitchFamily="34" charset="0"/>
              </a:rPr>
              <a:t> #0, R4</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5: Open the register viewer and expand the Core Registers and the Status Register so you can see the Zero flag, PC, R4, and R5. Change the format of R4 and R5 to decimal.</a:t>
            </a: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0ECAEDE7-D9BC-47CD-B3C0-7805FCE73BE8}"/>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2" name="Subtitle 2">
            <a:extLst>
              <a:ext uri="{FF2B5EF4-FFF2-40B4-BE49-F238E27FC236}">
                <a16:creationId xmlns:a16="http://schemas.microsoft.com/office/drawing/2014/main" id="{555A7CB2-2DEB-4224-86E1-F211B7158B4E}"/>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3" name="Subtitle 2">
            <a:extLst>
              <a:ext uri="{FF2B5EF4-FFF2-40B4-BE49-F238E27FC236}">
                <a16:creationId xmlns:a16="http://schemas.microsoft.com/office/drawing/2014/main" id="{831ACF1F-ECAB-4ACD-AFED-8AD9B3F003A5}"/>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06B877FA-98B1-4112-9EB0-4B3047FA22C5}"/>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5" name="Subtitle 2">
            <a:extLst>
              <a:ext uri="{FF2B5EF4-FFF2-40B4-BE49-F238E27FC236}">
                <a16:creationId xmlns:a16="http://schemas.microsoft.com/office/drawing/2014/main" id="{9C9E4FA0-3E34-4DFB-8962-622FF9A047A8}"/>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7" name="Subtitle 2">
            <a:extLst>
              <a:ext uri="{FF2B5EF4-FFF2-40B4-BE49-F238E27FC236}">
                <a16:creationId xmlns:a16="http://schemas.microsoft.com/office/drawing/2014/main" id="{8F2D5A6D-09FE-4DBE-8270-D3F4BB644141}"/>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8" name="Subtitle 2">
            <a:extLst>
              <a:ext uri="{FF2B5EF4-FFF2-40B4-BE49-F238E27FC236}">
                <a16:creationId xmlns:a16="http://schemas.microsoft.com/office/drawing/2014/main" id="{AED8329C-4336-4F1E-89BF-5F3BBB584172}"/>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9" name="Subtitle 2">
            <a:extLst>
              <a:ext uri="{FF2B5EF4-FFF2-40B4-BE49-F238E27FC236}">
                <a16:creationId xmlns:a16="http://schemas.microsoft.com/office/drawing/2014/main" id="{799BF822-AB82-477D-A299-0E22E9AE6F5F}"/>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0" name="Subtitle 2">
            <a:extLst>
              <a:ext uri="{FF2B5EF4-FFF2-40B4-BE49-F238E27FC236}">
                <a16:creationId xmlns:a16="http://schemas.microsoft.com/office/drawing/2014/main" id="{493B64B9-B077-4433-84C4-2FCD41110E8A}"/>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1" name="Subtitle 2">
            <a:extLst>
              <a:ext uri="{FF2B5EF4-FFF2-40B4-BE49-F238E27FC236}">
                <a16:creationId xmlns:a16="http://schemas.microsoft.com/office/drawing/2014/main" id="{6F332645-7753-49FB-A95E-1C68F4BF97ED}"/>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4" name="Subtitle 2">
            <a:extLst>
              <a:ext uri="{FF2B5EF4-FFF2-40B4-BE49-F238E27FC236}">
                <a16:creationId xmlns:a16="http://schemas.microsoft.com/office/drawing/2014/main" id="{4D723DED-6F1E-40FD-B51F-38B16E7A874C}"/>
              </a:ext>
            </a:extLst>
          </p:cNvPr>
          <p:cNvSpPr txBox="1">
            <a:spLocks/>
          </p:cNvSpPr>
          <p:nvPr/>
        </p:nvSpPr>
        <p:spPr>
          <a:xfrm>
            <a:off x="4279768" y="4857751"/>
            <a:ext cx="2578231" cy="27043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000" b="1" cap="small" dirty="0">
              <a:solidFill>
                <a:schemeClr val="bg1"/>
              </a:solidFill>
              <a:latin typeface="Arial" panose="020B0604020202020204" pitchFamily="34" charset="0"/>
              <a:cs typeface="Arial" panose="020B0604020202020204" pitchFamily="34" charset="0"/>
            </a:endParaRPr>
          </a:p>
        </p:txBody>
      </p:sp>
      <p:sp>
        <p:nvSpPr>
          <p:cNvPr id="22" name="Subtitle 2">
            <a:extLst>
              <a:ext uri="{FF2B5EF4-FFF2-40B4-BE49-F238E27FC236}">
                <a16:creationId xmlns:a16="http://schemas.microsoft.com/office/drawing/2014/main" id="{8A27FB3C-4932-4433-A43E-871821C645C0}"/>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3" name="Subtitle 2">
            <a:extLst>
              <a:ext uri="{FF2B5EF4-FFF2-40B4-BE49-F238E27FC236}">
                <a16:creationId xmlns:a16="http://schemas.microsoft.com/office/drawing/2014/main" id="{62049ABC-B66C-485A-B6CF-01D3696E1093}"/>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5" name="Subtitle 2">
            <a:extLst>
              <a:ext uri="{FF2B5EF4-FFF2-40B4-BE49-F238E27FC236}">
                <a16:creationId xmlns:a16="http://schemas.microsoft.com/office/drawing/2014/main" id="{DCC5AF4C-4A64-4248-BCE1-B1A39368E153}"/>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6" name="Subtitle 2">
            <a:extLst>
              <a:ext uri="{FF2B5EF4-FFF2-40B4-BE49-F238E27FC236}">
                <a16:creationId xmlns:a16="http://schemas.microsoft.com/office/drawing/2014/main" id="{DB7A96AB-66E2-494C-B759-2E64430233CC}"/>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7" name="Subtitle 2">
            <a:extLst>
              <a:ext uri="{FF2B5EF4-FFF2-40B4-BE49-F238E27FC236}">
                <a16:creationId xmlns:a16="http://schemas.microsoft.com/office/drawing/2014/main" id="{BE8F5AE3-DCFF-451E-A999-7E3DE4DE164F}"/>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9" name="Subtitle 2">
            <a:extLst>
              <a:ext uri="{FF2B5EF4-FFF2-40B4-BE49-F238E27FC236}">
                <a16:creationId xmlns:a16="http://schemas.microsoft.com/office/drawing/2014/main" id="{60DF23A2-8E43-45B9-B050-F30E4251648A}"/>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30" name="Subtitle 2">
            <a:extLst>
              <a:ext uri="{FF2B5EF4-FFF2-40B4-BE49-F238E27FC236}">
                <a16:creationId xmlns:a16="http://schemas.microsoft.com/office/drawing/2014/main" id="{F6E30714-069F-417B-86B1-E6DCB61EE185}"/>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31" name="Subtitle 2">
            <a:extLst>
              <a:ext uri="{FF2B5EF4-FFF2-40B4-BE49-F238E27FC236}">
                <a16:creationId xmlns:a16="http://schemas.microsoft.com/office/drawing/2014/main" id="{A4ABA6BD-DBD0-4BD8-A073-8793F4CECAAF}"/>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32" name="Subtitle 2">
            <a:extLst>
              <a:ext uri="{FF2B5EF4-FFF2-40B4-BE49-F238E27FC236}">
                <a16:creationId xmlns:a16="http://schemas.microsoft.com/office/drawing/2014/main" id="{6D669D87-DA29-42FA-A4EA-F789AD0B4883}"/>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33" name="Subtitle 2">
            <a:extLst>
              <a:ext uri="{FF2B5EF4-FFF2-40B4-BE49-F238E27FC236}">
                <a16:creationId xmlns:a16="http://schemas.microsoft.com/office/drawing/2014/main" id="{BA61F6D2-94BF-49B2-A264-5FFBAB63850B}"/>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34" name="Picture 33">
            <a:extLst>
              <a:ext uri="{FF2B5EF4-FFF2-40B4-BE49-F238E27FC236}">
                <a16:creationId xmlns:a16="http://schemas.microsoft.com/office/drawing/2014/main" id="{7F55B05E-F575-4E0E-8BAB-55463EAFF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31247"/>
            <a:ext cx="6858000" cy="926503"/>
          </a:xfrm>
          <a:prstGeom prst="rect">
            <a:avLst/>
          </a:prstGeom>
        </p:spPr>
      </p:pic>
      <p:sp>
        <p:nvSpPr>
          <p:cNvPr id="36" name="Rectangle 35">
            <a:extLst>
              <a:ext uri="{FF2B5EF4-FFF2-40B4-BE49-F238E27FC236}">
                <a16:creationId xmlns:a16="http://schemas.microsoft.com/office/drawing/2014/main" id="{B0B281F8-055F-4183-BEC9-4FF8D5A09E4D}"/>
              </a:ext>
            </a:extLst>
          </p:cNvPr>
          <p:cNvSpPr/>
          <p:nvPr/>
        </p:nvSpPr>
        <p:spPr>
          <a:xfrm>
            <a:off x="4862685" y="3941118"/>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FCB2DE65-663A-4F18-8903-63BCEE0FBF61}"/>
              </a:ext>
            </a:extLst>
          </p:cNvPr>
          <p:cNvSpPr/>
          <p:nvPr/>
        </p:nvSpPr>
        <p:spPr>
          <a:xfrm>
            <a:off x="4849198" y="3941119"/>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42535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42530" y="492887"/>
            <a:ext cx="6629400" cy="369332"/>
          </a:xfrm>
          <a:prstGeom prst="rect">
            <a:avLst/>
          </a:prstGeom>
          <a:noFill/>
        </p:spPr>
        <p:txBody>
          <a:bodyPr wrap="square" rtlCol="0">
            <a:spAutoFit/>
          </a:bodyPr>
          <a:lstStyle/>
          <a:p>
            <a:r>
              <a:rPr lang="en-US" b="1" cap="small" dirty="0">
                <a:solidFill>
                  <a:schemeClr val="accent2"/>
                </a:solidFill>
                <a:latin typeface="Arial" panose="020B0604020202020204" pitchFamily="34" charset="0"/>
                <a:cs typeface="Arial" panose="020B0604020202020204" pitchFamily="34" charset="0"/>
              </a:rPr>
              <a:t>Example: Using Jumps Based on the Zero Flag (JZ, JNZ)</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9" name="Subtitle 2">
            <a:extLst>
              <a:ext uri="{FF2B5EF4-FFF2-40B4-BE49-F238E27FC236}">
                <a16:creationId xmlns:a16="http://schemas.microsoft.com/office/drawing/2014/main" id="{6C053EA7-79FE-4CD3-8EBF-BD47463040F1}"/>
              </a:ext>
            </a:extLst>
          </p:cNvPr>
          <p:cNvSpPr txBox="1">
            <a:spLocks/>
          </p:cNvSpPr>
          <p:nvPr/>
        </p:nvSpPr>
        <p:spPr>
          <a:xfrm>
            <a:off x="233031"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6: Run your program to the breakpoint.</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7: Step your program to observe its operation.</a:t>
            </a: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8: Now change the </a:t>
            </a:r>
            <a:r>
              <a:rPr lang="en-US" sz="1600" dirty="0" err="1">
                <a:solidFill>
                  <a:schemeClr val="accent2"/>
                </a:solidFill>
                <a:latin typeface="Arial" panose="020B0604020202020204" pitchFamily="34" charset="0"/>
                <a:cs typeface="Arial" panose="020B0604020202020204" pitchFamily="34" charset="0"/>
              </a:rPr>
              <a:t>src</a:t>
            </a:r>
            <a:r>
              <a:rPr lang="en-US" sz="1600" dirty="0">
                <a:solidFill>
                  <a:schemeClr val="accent2"/>
                </a:solidFill>
                <a:latin typeface="Arial" panose="020B0604020202020204" pitchFamily="34" charset="0"/>
                <a:cs typeface="Arial" panose="020B0604020202020204" pitchFamily="34" charset="0"/>
              </a:rPr>
              <a:t> of the second mov instruction from 98 to 99 (</a:t>
            </a:r>
            <a:r>
              <a:rPr lang="en-US" sz="1600" b="1" dirty="0" err="1">
                <a:solidFill>
                  <a:schemeClr val="accent2"/>
                </a:solidFill>
                <a:latin typeface="Arial" panose="020B0604020202020204" pitchFamily="34" charset="0"/>
                <a:cs typeface="Arial" panose="020B0604020202020204" pitchFamily="34" charset="0"/>
              </a:rPr>
              <a:t>mov.b</a:t>
            </a:r>
            <a:r>
              <a:rPr lang="en-US" sz="1600" b="1" dirty="0">
                <a:solidFill>
                  <a:schemeClr val="accent2"/>
                </a:solidFill>
                <a:latin typeface="Arial" panose="020B0604020202020204" pitchFamily="34" charset="0"/>
                <a:cs typeface="Arial" panose="020B0604020202020204" pitchFamily="34" charset="0"/>
              </a:rPr>
              <a:t> #99, R5</a:t>
            </a:r>
            <a:r>
              <a:rPr lang="en-US" sz="1600" dirty="0">
                <a:solidFill>
                  <a:schemeClr val="accent2"/>
                </a:solidFill>
                <a:latin typeface="Arial" panose="020B0604020202020204" pitchFamily="34" charset="0"/>
                <a:cs typeface="Arial" panose="020B0604020202020204" pitchFamily="34" charset="0"/>
              </a:rPr>
              <a:t>).</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9: Debug the program and observe the behavior of the program.</a:t>
            </a: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C8AE0AC-8976-464F-8D5F-E30A84669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897354"/>
            <a:ext cx="5096903" cy="673625"/>
          </a:xfrm>
          <a:prstGeom prst="rect">
            <a:avLst/>
          </a:prstGeom>
        </p:spPr>
      </p:pic>
      <p:sp>
        <p:nvSpPr>
          <p:cNvPr id="10" name="Subtitle 2">
            <a:extLst>
              <a:ext uri="{FF2B5EF4-FFF2-40B4-BE49-F238E27FC236}">
                <a16:creationId xmlns:a16="http://schemas.microsoft.com/office/drawing/2014/main" id="{A50AB54F-95C5-466F-8DA3-17CC2203758B}"/>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2" name="Subtitle 2">
            <a:extLst>
              <a:ext uri="{FF2B5EF4-FFF2-40B4-BE49-F238E27FC236}">
                <a16:creationId xmlns:a16="http://schemas.microsoft.com/office/drawing/2014/main" id="{62DD5C57-D44A-4442-B514-8563BA6711DC}"/>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3" name="Subtitle 2">
            <a:extLst>
              <a:ext uri="{FF2B5EF4-FFF2-40B4-BE49-F238E27FC236}">
                <a16:creationId xmlns:a16="http://schemas.microsoft.com/office/drawing/2014/main" id="{D15E9B9B-3353-464D-BEC3-D4DBDBE13381}"/>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DEC607D9-7B09-4D1A-B24F-9ECD8AB0159A}"/>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5" name="Subtitle 2">
            <a:extLst>
              <a:ext uri="{FF2B5EF4-FFF2-40B4-BE49-F238E27FC236}">
                <a16:creationId xmlns:a16="http://schemas.microsoft.com/office/drawing/2014/main" id="{EE6E402C-BB86-41CC-B11D-AD257445E46A}"/>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7" name="Subtitle 2">
            <a:extLst>
              <a:ext uri="{FF2B5EF4-FFF2-40B4-BE49-F238E27FC236}">
                <a16:creationId xmlns:a16="http://schemas.microsoft.com/office/drawing/2014/main" id="{295941BF-7C67-48AA-A846-D5AF3DC13CCB}"/>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8" name="Subtitle 2">
            <a:extLst>
              <a:ext uri="{FF2B5EF4-FFF2-40B4-BE49-F238E27FC236}">
                <a16:creationId xmlns:a16="http://schemas.microsoft.com/office/drawing/2014/main" id="{C5537FE3-904F-4B1D-B2CB-96954B92707F}"/>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9" name="Subtitle 2">
            <a:extLst>
              <a:ext uri="{FF2B5EF4-FFF2-40B4-BE49-F238E27FC236}">
                <a16:creationId xmlns:a16="http://schemas.microsoft.com/office/drawing/2014/main" id="{18EE6C7B-E4BE-4166-AFD8-17B587CA648A}"/>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0" name="Subtitle 2">
            <a:extLst>
              <a:ext uri="{FF2B5EF4-FFF2-40B4-BE49-F238E27FC236}">
                <a16:creationId xmlns:a16="http://schemas.microsoft.com/office/drawing/2014/main" id="{DBE1466E-DC0E-4B21-84A1-945DA9ACE9FE}"/>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1" name="Subtitle 2">
            <a:extLst>
              <a:ext uri="{FF2B5EF4-FFF2-40B4-BE49-F238E27FC236}">
                <a16:creationId xmlns:a16="http://schemas.microsoft.com/office/drawing/2014/main" id="{D45C6656-5715-4613-9407-0BC870104BC6}"/>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22" name="Picture 21">
            <a:extLst>
              <a:ext uri="{FF2B5EF4-FFF2-40B4-BE49-F238E27FC236}">
                <a16:creationId xmlns:a16="http://schemas.microsoft.com/office/drawing/2014/main" id="{4CFA88BE-4638-4C66-95DD-F91E50128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31247"/>
            <a:ext cx="6858000" cy="926503"/>
          </a:xfrm>
          <a:prstGeom prst="rect">
            <a:avLst/>
          </a:prstGeom>
        </p:spPr>
      </p:pic>
      <p:sp>
        <p:nvSpPr>
          <p:cNvPr id="26" name="Subtitle 2">
            <a:extLst>
              <a:ext uri="{FF2B5EF4-FFF2-40B4-BE49-F238E27FC236}">
                <a16:creationId xmlns:a16="http://schemas.microsoft.com/office/drawing/2014/main" id="{11CC43C6-45F0-43AC-87A6-4DB9154CAD9F}"/>
              </a:ext>
            </a:extLst>
          </p:cNvPr>
          <p:cNvSpPr>
            <a:spLocks noGrp="1"/>
          </p:cNvSpPr>
          <p:nvPr>
            <p:ph type="subTitle" idx="1"/>
          </p:nvPr>
        </p:nvSpPr>
        <p:spPr>
          <a:xfrm>
            <a:off x="5105400" y="4857749"/>
            <a:ext cx="1752600" cy="274319"/>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8.2      Conditional Jumps</a:t>
            </a:r>
          </a:p>
          <a:p>
            <a:endParaRPr lang="en-US" sz="1000" b="1" cap="small" dirty="0">
              <a:solidFill>
                <a:schemeClr val="bg1"/>
              </a:solidFill>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BB745EEA-EA6A-472C-9238-3F395D398331}"/>
              </a:ext>
            </a:extLst>
          </p:cNvPr>
          <p:cNvSpPr/>
          <p:nvPr/>
        </p:nvSpPr>
        <p:spPr>
          <a:xfrm>
            <a:off x="4862685" y="3941118"/>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4">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10690CD6-2C77-446C-9D5E-9C2115488399}"/>
              </a:ext>
            </a:extLst>
          </p:cNvPr>
          <p:cNvSpPr/>
          <p:nvPr/>
        </p:nvSpPr>
        <p:spPr>
          <a:xfrm>
            <a:off x="4849198" y="3941119"/>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4">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9927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267200" y="4857750"/>
            <a:ext cx="2590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8.1     Unconditional Jumps &amp; Branches</a:t>
            </a:r>
          </a:p>
        </p:txBody>
      </p:sp>
      <p:sp>
        <p:nvSpPr>
          <p:cNvPr id="8" name="TextBox 7"/>
          <p:cNvSpPr txBox="1"/>
          <p:nvPr/>
        </p:nvSpPr>
        <p:spPr>
          <a:xfrm>
            <a:off x="0" y="492887"/>
            <a:ext cx="6629400" cy="400110"/>
          </a:xfrm>
          <a:prstGeom prst="rect">
            <a:avLst/>
          </a:prstGeom>
          <a:noFill/>
        </p:spPr>
        <p:txBody>
          <a:bodyPr wrap="square" rtlCol="0">
            <a:spAutoFit/>
          </a:bodyPr>
          <a:lstStyle/>
          <a:p>
            <a:pPr marL="457200" indent="-457200"/>
            <a:r>
              <a:rPr lang="en-US" sz="2000" b="1" cap="small" dirty="0">
                <a:solidFill>
                  <a:schemeClr val="accent2"/>
                </a:solidFill>
                <a:latin typeface="Arial" panose="020B0604020202020204" pitchFamily="34" charset="0"/>
                <a:cs typeface="Arial" panose="020B0604020202020204" pitchFamily="34" charset="0"/>
              </a:rPr>
              <a:t>8.1	Jumps &amp; Branches</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12" name="Subtitle 2"/>
          <p:cNvSpPr txBox="1">
            <a:spLocks/>
          </p:cNvSpPr>
          <p:nvPr/>
        </p:nvSpPr>
        <p:spPr>
          <a:xfrm>
            <a:off x="190500" y="895155"/>
            <a:ext cx="6515100" cy="3036090"/>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Program Counter (PC)</a:t>
            </a:r>
            <a:endParaRPr lang="en-US" sz="1000" b="1" dirty="0">
              <a:solidFill>
                <a:schemeClr val="accent2"/>
              </a:solidFill>
              <a:latin typeface="Arial" panose="020B0604020202020204" pitchFamily="34" charset="0"/>
              <a:cs typeface="Arial" panose="020B0604020202020204" pitchFamily="34" charset="0"/>
            </a:endParaRPr>
          </a:p>
        </p:txBody>
      </p:sp>
      <p:pic>
        <p:nvPicPr>
          <p:cNvPr id="13" name="Picture 12" descr="A screenshot of a cell phone&#10;&#10;Description automatically generated">
            <a:extLst>
              <a:ext uri="{FF2B5EF4-FFF2-40B4-BE49-F238E27FC236}">
                <a16:creationId xmlns:a16="http://schemas.microsoft.com/office/drawing/2014/main" id="{EBB67686-3A9D-4CC7-ADAE-513E36C14CF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502" t="72886" r="35518" b="4357"/>
          <a:stretch/>
        </p:blipFill>
        <p:spPr>
          <a:xfrm>
            <a:off x="2438400" y="1492456"/>
            <a:ext cx="4364885" cy="2755889"/>
          </a:xfrm>
          <a:prstGeom prst="rect">
            <a:avLst/>
          </a:prstGeom>
          <a:ln w="12700">
            <a:noFill/>
          </a:ln>
        </p:spPr>
      </p:pic>
      <p:cxnSp>
        <p:nvCxnSpPr>
          <p:cNvPr id="5" name="Straight Arrow Connector 4">
            <a:extLst>
              <a:ext uri="{FF2B5EF4-FFF2-40B4-BE49-F238E27FC236}">
                <a16:creationId xmlns:a16="http://schemas.microsoft.com/office/drawing/2014/main" id="{2EAF6C9D-562A-4DF9-BCAA-07A42ABD5810}"/>
              </a:ext>
            </a:extLst>
          </p:cNvPr>
          <p:cNvCxnSpPr/>
          <p:nvPr/>
        </p:nvCxnSpPr>
        <p:spPr>
          <a:xfrm>
            <a:off x="1819275" y="1677123"/>
            <a:ext cx="762000" cy="0"/>
          </a:xfrm>
          <a:prstGeom prst="straightConnector1">
            <a:avLst/>
          </a:prstGeom>
          <a:ln w="4445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74F4D33C-AD79-449C-9A72-7BC515AF2EFD}"/>
              </a:ext>
            </a:extLst>
          </p:cNvPr>
          <p:cNvSpPr txBox="1"/>
          <p:nvPr/>
        </p:nvSpPr>
        <p:spPr>
          <a:xfrm>
            <a:off x="1381125" y="1492457"/>
            <a:ext cx="685800" cy="369332"/>
          </a:xfrm>
          <a:prstGeom prst="rect">
            <a:avLst/>
          </a:prstGeom>
          <a:noFill/>
        </p:spPr>
        <p:txBody>
          <a:bodyPr wrap="square" rtlCol="0">
            <a:spAutoFit/>
          </a:bodyPr>
          <a:lstStyle/>
          <a:p>
            <a:r>
              <a:rPr lang="en-US" b="1" dirty="0">
                <a:solidFill>
                  <a:schemeClr val="accent2">
                    <a:lumMod val="75000"/>
                  </a:schemeClr>
                </a:solidFill>
              </a:rPr>
              <a:t>PC</a:t>
            </a:r>
          </a:p>
        </p:txBody>
      </p:sp>
      <p:sp>
        <p:nvSpPr>
          <p:cNvPr id="15" name="Arc 14">
            <a:extLst>
              <a:ext uri="{FF2B5EF4-FFF2-40B4-BE49-F238E27FC236}">
                <a16:creationId xmlns:a16="http://schemas.microsoft.com/office/drawing/2014/main" id="{F9137B94-0DCB-4086-AAF2-8B43261D1342}"/>
              </a:ext>
            </a:extLst>
          </p:cNvPr>
          <p:cNvSpPr/>
          <p:nvPr/>
        </p:nvSpPr>
        <p:spPr>
          <a:xfrm>
            <a:off x="2200275" y="1639088"/>
            <a:ext cx="685800" cy="285750"/>
          </a:xfrm>
          <a:prstGeom prst="arc">
            <a:avLst>
              <a:gd name="adj1" fmla="val 4830763"/>
              <a:gd name="adj2" fmla="val 12081225"/>
            </a:avLst>
          </a:prstGeom>
          <a:ln w="28575">
            <a:solidFill>
              <a:schemeClr val="accent2">
                <a:lumMod val="75000"/>
              </a:schemeClr>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a:extLst>
              <a:ext uri="{FF2B5EF4-FFF2-40B4-BE49-F238E27FC236}">
                <a16:creationId xmlns:a16="http://schemas.microsoft.com/office/drawing/2014/main" id="{1696ABB8-07FC-4622-884A-8A55210568EB}"/>
              </a:ext>
            </a:extLst>
          </p:cNvPr>
          <p:cNvSpPr/>
          <p:nvPr/>
        </p:nvSpPr>
        <p:spPr>
          <a:xfrm>
            <a:off x="2209800" y="1884261"/>
            <a:ext cx="685800" cy="285750"/>
          </a:xfrm>
          <a:prstGeom prst="arc">
            <a:avLst>
              <a:gd name="adj1" fmla="val 4830763"/>
              <a:gd name="adj2" fmla="val 12081225"/>
            </a:avLst>
          </a:prstGeom>
          <a:ln w="28575">
            <a:solidFill>
              <a:schemeClr val="accent2">
                <a:lumMod val="75000"/>
              </a:schemeClr>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a:extLst>
              <a:ext uri="{FF2B5EF4-FFF2-40B4-BE49-F238E27FC236}">
                <a16:creationId xmlns:a16="http://schemas.microsoft.com/office/drawing/2014/main" id="{50CF3CE7-F804-41D5-9E92-33171EF93E34}"/>
              </a:ext>
            </a:extLst>
          </p:cNvPr>
          <p:cNvSpPr/>
          <p:nvPr/>
        </p:nvSpPr>
        <p:spPr>
          <a:xfrm>
            <a:off x="2196465" y="2168027"/>
            <a:ext cx="685800" cy="285750"/>
          </a:xfrm>
          <a:prstGeom prst="arc">
            <a:avLst>
              <a:gd name="adj1" fmla="val 4830763"/>
              <a:gd name="adj2" fmla="val 12081225"/>
            </a:avLst>
          </a:prstGeom>
          <a:ln w="28575">
            <a:solidFill>
              <a:schemeClr val="accent2">
                <a:lumMod val="75000"/>
              </a:schemeClr>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a:extLst>
              <a:ext uri="{FF2B5EF4-FFF2-40B4-BE49-F238E27FC236}">
                <a16:creationId xmlns:a16="http://schemas.microsoft.com/office/drawing/2014/main" id="{B85320F3-2CB3-4324-AEBE-CCB5E5403C1C}"/>
              </a:ext>
            </a:extLst>
          </p:cNvPr>
          <p:cNvSpPr/>
          <p:nvPr/>
        </p:nvSpPr>
        <p:spPr>
          <a:xfrm>
            <a:off x="2146935" y="2429917"/>
            <a:ext cx="685800" cy="285750"/>
          </a:xfrm>
          <a:prstGeom prst="arc">
            <a:avLst>
              <a:gd name="adj1" fmla="val 4830763"/>
              <a:gd name="adj2" fmla="val 12081225"/>
            </a:avLst>
          </a:prstGeom>
          <a:ln w="28575">
            <a:solidFill>
              <a:schemeClr val="accent2">
                <a:lumMod val="75000"/>
              </a:schemeClr>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38418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105400" y="4857750"/>
            <a:ext cx="1752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8.2      Conditional Jumps</a:t>
            </a:r>
          </a:p>
        </p:txBody>
      </p:sp>
      <p:sp>
        <p:nvSpPr>
          <p:cNvPr id="8" name="TextBox 7"/>
          <p:cNvSpPr txBox="1"/>
          <p:nvPr/>
        </p:nvSpPr>
        <p:spPr>
          <a:xfrm>
            <a:off x="-42530" y="492887"/>
            <a:ext cx="6629400" cy="369332"/>
          </a:xfrm>
          <a:prstGeom prst="rect">
            <a:avLst/>
          </a:prstGeom>
          <a:noFill/>
        </p:spPr>
        <p:txBody>
          <a:bodyPr wrap="square" rtlCol="0">
            <a:spAutoFit/>
          </a:bodyPr>
          <a:lstStyle/>
          <a:p>
            <a:r>
              <a:rPr lang="en-US" b="1" cap="small" dirty="0">
                <a:solidFill>
                  <a:schemeClr val="accent2"/>
                </a:solidFill>
                <a:latin typeface="Arial" panose="020B0604020202020204" pitchFamily="34" charset="0"/>
                <a:cs typeface="Arial" panose="020B0604020202020204" pitchFamily="34" charset="0"/>
              </a:rPr>
              <a:t>Example: Using Jumps Based on the Zero Flag (JZ, JNZ)</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pic>
        <p:nvPicPr>
          <p:cNvPr id="5" name="Picture 4">
            <a:extLst>
              <a:ext uri="{FF2B5EF4-FFF2-40B4-BE49-F238E27FC236}">
                <a16:creationId xmlns:a16="http://schemas.microsoft.com/office/drawing/2014/main" id="{970E9EF6-9C55-46DD-8F5B-30BBD4EFB6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04" y="1653287"/>
            <a:ext cx="6424094" cy="2391787"/>
          </a:xfrm>
          <a:prstGeom prst="rect">
            <a:avLst/>
          </a:prstGeom>
        </p:spPr>
      </p:pic>
      <p:sp>
        <p:nvSpPr>
          <p:cNvPr id="9" name="Subtitle 2">
            <a:extLst>
              <a:ext uri="{FF2B5EF4-FFF2-40B4-BE49-F238E27FC236}">
                <a16:creationId xmlns:a16="http://schemas.microsoft.com/office/drawing/2014/main" id="{D2DFDBE8-3B27-4DC4-AB11-48932B1A0C78}"/>
              </a:ext>
            </a:extLst>
          </p:cNvPr>
          <p:cNvSpPr txBox="1">
            <a:spLocks/>
          </p:cNvSpPr>
          <p:nvPr/>
        </p:nvSpPr>
        <p:spPr>
          <a:xfrm>
            <a:off x="4279768" y="4857751"/>
            <a:ext cx="2578231" cy="27043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000" b="1" cap="small"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65763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971550"/>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8: Program Flow Instructions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353177"/>
            <a:ext cx="6400801"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8.2	Conditional Jumps – Zero-Based Jumps</a:t>
            </a:r>
          </a:p>
        </p:txBody>
      </p:sp>
      <p:pic>
        <p:nvPicPr>
          <p:cNvPr id="18" name="Picture 17">
            <a:extLst>
              <a:ext uri="{FF2B5EF4-FFF2-40B4-BE49-F238E27FC236}">
                <a16:creationId xmlns:a16="http://schemas.microsoft.com/office/drawing/2014/main" id="{6DD0BC24-F3F7-410C-B1E6-92322C32768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19" name="Picture 18" descr="A close up of a sign&#10;&#10;Description automatically generated">
            <a:extLst>
              <a:ext uri="{FF2B5EF4-FFF2-40B4-BE49-F238E27FC236}">
                <a16:creationId xmlns:a16="http://schemas.microsoft.com/office/drawing/2014/main" id="{263FD9E2-FF3D-4A35-91EB-3C7FA78333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pic>
        <p:nvPicPr>
          <p:cNvPr id="20" name="Picture 2" descr="Subscribe to Dr. LaMeres' YouTube Channel">
            <a:extLst>
              <a:ext uri="{FF2B5EF4-FFF2-40B4-BE49-F238E27FC236}">
                <a16:creationId xmlns:a16="http://schemas.microsoft.com/office/drawing/2014/main" id="{5F67CF8D-9654-4843-A213-A35F70E112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495" y="1815063"/>
            <a:ext cx="2209800" cy="622114"/>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D20140F9-7FD4-4F9C-881E-8F533ACFF5DB}"/>
              </a:ext>
            </a:extLst>
          </p:cNvPr>
          <p:cNvSpPr txBox="1"/>
          <p:nvPr/>
        </p:nvSpPr>
        <p:spPr>
          <a:xfrm>
            <a:off x="3011547" y="2534921"/>
            <a:ext cx="3810000" cy="276999"/>
          </a:xfrm>
          <a:prstGeom prst="rect">
            <a:avLst/>
          </a:prstGeom>
          <a:noFill/>
        </p:spPr>
        <p:txBody>
          <a:bodyPr wrap="square" rtlCol="0">
            <a:spAutoFit/>
          </a:bodyPr>
          <a:lstStyle/>
          <a:p>
            <a:r>
              <a:rPr lang="en-US" sz="1200" dirty="0">
                <a:hlinkClick r:id="rId5"/>
              </a:rPr>
              <a:t>www.youtube.com/c/DigitalLogicProgramming_LaMeres</a:t>
            </a:r>
            <a:r>
              <a:rPr lang="en-US" sz="1200" dirty="0"/>
              <a:t> </a:t>
            </a:r>
          </a:p>
        </p:txBody>
      </p:sp>
    </p:spTree>
    <p:extLst>
      <p:ext uri="{BB962C8B-B14F-4D97-AF65-F5344CB8AC3E}">
        <p14:creationId xmlns:p14="http://schemas.microsoft.com/office/powerpoint/2010/main" val="36372881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971550"/>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8: Program Flow Instructions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353177"/>
            <a:ext cx="6400801"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8.2	Conditional Jumps – Negative-Based Jumps</a:t>
            </a:r>
          </a:p>
        </p:txBody>
      </p:sp>
      <p:pic>
        <p:nvPicPr>
          <p:cNvPr id="18" name="Picture 17">
            <a:extLst>
              <a:ext uri="{FF2B5EF4-FFF2-40B4-BE49-F238E27FC236}">
                <a16:creationId xmlns:a16="http://schemas.microsoft.com/office/drawing/2014/main" id="{6DD0BC24-F3F7-410C-B1E6-92322C32768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19" name="Picture 18" descr="A close up of a sign&#10;&#10;Description automatically generated">
            <a:extLst>
              <a:ext uri="{FF2B5EF4-FFF2-40B4-BE49-F238E27FC236}">
                <a16:creationId xmlns:a16="http://schemas.microsoft.com/office/drawing/2014/main" id="{263FD9E2-FF3D-4A35-91EB-3C7FA78333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spTree>
    <p:extLst>
      <p:ext uri="{BB962C8B-B14F-4D97-AF65-F5344CB8AC3E}">
        <p14:creationId xmlns:p14="http://schemas.microsoft.com/office/powerpoint/2010/main" val="42835951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105400" y="4857750"/>
            <a:ext cx="1752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8.2      Conditional Jumps</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8.2.3 Negative-Based Jumps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12" name="Subtitle 2"/>
          <p:cNvSpPr txBox="1">
            <a:spLocks/>
          </p:cNvSpPr>
          <p:nvPr/>
        </p:nvSpPr>
        <p:spPr>
          <a:xfrm>
            <a:off x="95250" y="902868"/>
            <a:ext cx="6667500" cy="1219395"/>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Jump if negative (</a:t>
            </a:r>
            <a:r>
              <a:rPr lang="en-US" sz="1600" b="1" dirty="0" err="1">
                <a:solidFill>
                  <a:schemeClr val="accent2"/>
                </a:solidFill>
                <a:latin typeface="Arial" panose="020B0604020202020204" pitchFamily="34" charset="0"/>
                <a:cs typeface="Arial" panose="020B0604020202020204" pitchFamily="34" charset="0"/>
              </a:rPr>
              <a:t>jn</a:t>
            </a:r>
            <a:r>
              <a:rPr lang="en-US" sz="1600" b="1" dirty="0">
                <a:solidFill>
                  <a:schemeClr val="accent2"/>
                </a:solidFill>
                <a:latin typeface="Arial" panose="020B0604020202020204" pitchFamily="34" charset="0"/>
                <a:cs typeface="Arial" panose="020B0604020202020204" pitchFamily="34" charset="0"/>
              </a:rPr>
              <a:t>)</a:t>
            </a:r>
            <a:r>
              <a:rPr lang="en-US" sz="1600" dirty="0">
                <a:solidFill>
                  <a:schemeClr val="accent2"/>
                </a:solidFill>
                <a:latin typeface="Arial" panose="020B0604020202020204" pitchFamily="34" charset="0"/>
                <a:cs typeface="Arial" panose="020B0604020202020204" pitchFamily="34" charset="0"/>
              </a:rPr>
              <a:t> – alter the program counter if N = 1, otherwise it will simply move on to the next instruction in memory.</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There is no j</a:t>
            </a:r>
            <a:r>
              <a:rPr lang="en-US" sz="1600" b="1" dirty="0">
                <a:solidFill>
                  <a:schemeClr val="accent2"/>
                </a:solidFill>
                <a:latin typeface="Arial" panose="020B0604020202020204" pitchFamily="34" charset="0"/>
                <a:cs typeface="Arial" panose="020B0604020202020204" pitchFamily="34" charset="0"/>
              </a:rPr>
              <a:t>ump if not negative</a:t>
            </a:r>
            <a:r>
              <a:rPr lang="en-US" sz="1600" dirty="0">
                <a:solidFill>
                  <a:schemeClr val="accent2"/>
                </a:solidFill>
                <a:latin typeface="Arial" panose="020B0604020202020204" pitchFamily="34" charset="0"/>
                <a:cs typeface="Arial" panose="020B0604020202020204" pitchFamily="34" charset="0"/>
              </a:rPr>
              <a:t> instruction in the MSP430 instruction set; however, this condition can be created using the logic that if the result is not negative, it must be positive.</a:t>
            </a:r>
            <a:endParaRPr lang="en-US" sz="1600" b="1" dirty="0">
              <a:solidFill>
                <a:schemeClr val="accent2"/>
              </a:solidFill>
              <a:latin typeface="Arial" panose="020B0604020202020204" pitchFamily="34" charset="0"/>
              <a:cs typeface="Arial" panose="020B0604020202020204" pitchFamily="34" charset="0"/>
            </a:endParaRPr>
          </a:p>
        </p:txBody>
      </p:sp>
      <p:pic>
        <p:nvPicPr>
          <p:cNvPr id="27" name="Picture 26" descr="A screenshot of a cell phone&#10;&#10;Description automatically generated">
            <a:extLst>
              <a:ext uri="{FF2B5EF4-FFF2-40B4-BE49-F238E27FC236}">
                <a16:creationId xmlns:a16="http://schemas.microsoft.com/office/drawing/2014/main" id="{3296C988-32C7-4CD1-B4C5-601E6CDB06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788" y="2038350"/>
            <a:ext cx="3374065" cy="2590800"/>
          </a:xfrm>
          <a:prstGeom prst="rect">
            <a:avLst/>
          </a:prstGeom>
        </p:spPr>
      </p:pic>
      <p:cxnSp>
        <p:nvCxnSpPr>
          <p:cNvPr id="29" name="Straight Arrow Connector 28">
            <a:extLst>
              <a:ext uri="{FF2B5EF4-FFF2-40B4-BE49-F238E27FC236}">
                <a16:creationId xmlns:a16="http://schemas.microsoft.com/office/drawing/2014/main" id="{445BF90C-B9D8-489F-B9C6-C2FBB262B11A}"/>
              </a:ext>
            </a:extLst>
          </p:cNvPr>
          <p:cNvCxnSpPr>
            <a:cxnSpLocks/>
          </p:cNvCxnSpPr>
          <p:nvPr/>
        </p:nvCxnSpPr>
        <p:spPr>
          <a:xfrm>
            <a:off x="152400" y="3028950"/>
            <a:ext cx="228600" cy="0"/>
          </a:xfrm>
          <a:prstGeom prst="straightConnector1">
            <a:avLst/>
          </a:prstGeom>
          <a:ln w="4445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357387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105400" y="4857750"/>
            <a:ext cx="1752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8.2      Conditional Jumps</a:t>
            </a:r>
          </a:p>
        </p:txBody>
      </p:sp>
      <p:sp>
        <p:nvSpPr>
          <p:cNvPr id="8" name="TextBox 7"/>
          <p:cNvSpPr txBox="1"/>
          <p:nvPr/>
        </p:nvSpPr>
        <p:spPr>
          <a:xfrm>
            <a:off x="-42530" y="492887"/>
            <a:ext cx="6629400" cy="369332"/>
          </a:xfrm>
          <a:prstGeom prst="rect">
            <a:avLst/>
          </a:prstGeom>
          <a:noFill/>
        </p:spPr>
        <p:txBody>
          <a:bodyPr wrap="square" rtlCol="0">
            <a:spAutoFit/>
          </a:bodyPr>
          <a:lstStyle/>
          <a:p>
            <a:r>
              <a:rPr lang="en-US" b="1" cap="small" dirty="0">
                <a:solidFill>
                  <a:schemeClr val="accent2"/>
                </a:solidFill>
                <a:latin typeface="Arial" panose="020B0604020202020204" pitchFamily="34" charset="0"/>
                <a:cs typeface="Arial" panose="020B0604020202020204" pitchFamily="34" charset="0"/>
              </a:rPr>
              <a:t>Example: Using Jumps Based on the Negative Flag (JN)</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pic>
        <p:nvPicPr>
          <p:cNvPr id="5" name="Picture 4">
            <a:extLst>
              <a:ext uri="{FF2B5EF4-FFF2-40B4-BE49-F238E27FC236}">
                <a16:creationId xmlns:a16="http://schemas.microsoft.com/office/drawing/2014/main" id="{970E9EF6-9C55-46DD-8F5B-30BBD4EFB6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95" y="1446355"/>
            <a:ext cx="6480313" cy="2805652"/>
          </a:xfrm>
          <a:prstGeom prst="rect">
            <a:avLst/>
          </a:prstGeom>
        </p:spPr>
      </p:pic>
      <p:sp>
        <p:nvSpPr>
          <p:cNvPr id="9" name="Subtitle 2">
            <a:extLst>
              <a:ext uri="{FF2B5EF4-FFF2-40B4-BE49-F238E27FC236}">
                <a16:creationId xmlns:a16="http://schemas.microsoft.com/office/drawing/2014/main" id="{D2DFDBE8-3B27-4DC4-AB11-48932B1A0C78}"/>
              </a:ext>
            </a:extLst>
          </p:cNvPr>
          <p:cNvSpPr txBox="1">
            <a:spLocks/>
          </p:cNvSpPr>
          <p:nvPr/>
        </p:nvSpPr>
        <p:spPr>
          <a:xfrm>
            <a:off x="4279768" y="4857751"/>
            <a:ext cx="2578231" cy="27043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000" b="1" cap="small"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89823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105400" y="4857751"/>
            <a:ext cx="1752599" cy="240702"/>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8.2      Conditional Jumps</a:t>
            </a:r>
          </a:p>
        </p:txBody>
      </p:sp>
      <p:sp>
        <p:nvSpPr>
          <p:cNvPr id="8" name="TextBox 7"/>
          <p:cNvSpPr txBox="1"/>
          <p:nvPr/>
        </p:nvSpPr>
        <p:spPr>
          <a:xfrm>
            <a:off x="-42530" y="492887"/>
            <a:ext cx="6629400" cy="369332"/>
          </a:xfrm>
          <a:prstGeom prst="rect">
            <a:avLst/>
          </a:prstGeom>
          <a:noFill/>
        </p:spPr>
        <p:txBody>
          <a:bodyPr wrap="square" rtlCol="0">
            <a:spAutoFit/>
          </a:bodyPr>
          <a:lstStyle/>
          <a:p>
            <a:r>
              <a:rPr lang="en-US" b="1" cap="small" dirty="0">
                <a:solidFill>
                  <a:schemeClr val="accent2"/>
                </a:solidFill>
                <a:latin typeface="Arial" panose="020B0604020202020204" pitchFamily="34" charset="0"/>
                <a:cs typeface="Arial" panose="020B0604020202020204" pitchFamily="34" charset="0"/>
              </a:rPr>
              <a:t>Example: Using Jumps Based on the Negative Flag (JN)</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9" name="Subtitle 2">
            <a:extLst>
              <a:ext uri="{FF2B5EF4-FFF2-40B4-BE49-F238E27FC236}">
                <a16:creationId xmlns:a16="http://schemas.microsoft.com/office/drawing/2014/main" id="{53F1EC3C-460A-4948-B873-6106B9728CBF}"/>
              </a:ext>
            </a:extLst>
          </p:cNvPr>
          <p:cNvSpPr txBox="1">
            <a:spLocks/>
          </p:cNvSpPr>
          <p:nvPr/>
        </p:nvSpPr>
        <p:spPr>
          <a:xfrm>
            <a:off x="243664"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1: Create a new Empty Assembly-only project titled:</a:t>
            </a:r>
          </a:p>
          <a:p>
            <a:pPr algn="l"/>
            <a:r>
              <a:rPr lang="en-US" sz="1600" dirty="0">
                <a:solidFill>
                  <a:schemeClr val="accent2"/>
                </a:solidFill>
                <a:latin typeface="Arial" panose="020B0604020202020204" pitchFamily="34" charset="0"/>
                <a:cs typeface="Arial" panose="020B0604020202020204" pitchFamily="34" charset="0"/>
              </a:rPr>
              <a:t>	</a:t>
            </a:r>
            <a:r>
              <a:rPr lang="en-US" sz="1600" b="1" dirty="0" err="1">
                <a:solidFill>
                  <a:schemeClr val="accent2"/>
                </a:solidFill>
                <a:latin typeface="Arial" panose="020B0604020202020204" pitchFamily="34" charset="0"/>
                <a:cs typeface="Arial" panose="020B0604020202020204" pitchFamily="34" charset="0"/>
              </a:rPr>
              <a:t>Asm_Flow_Negative_Jumps</a:t>
            </a:r>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2: Type in the following code into the main.asm file where the comments say “Main loop here.”</a:t>
            </a:r>
          </a:p>
        </p:txBody>
      </p:sp>
      <p:pic>
        <p:nvPicPr>
          <p:cNvPr id="23" name="Picture 22">
            <a:extLst>
              <a:ext uri="{FF2B5EF4-FFF2-40B4-BE49-F238E27FC236}">
                <a16:creationId xmlns:a16="http://schemas.microsoft.com/office/drawing/2014/main" id="{09080C3B-3C5C-4BE9-866F-D1F8C6C0A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31247"/>
            <a:ext cx="6858000" cy="926503"/>
          </a:xfrm>
          <a:prstGeom prst="rect">
            <a:avLst/>
          </a:prstGeom>
        </p:spPr>
      </p:pic>
      <p:sp>
        <p:nvSpPr>
          <p:cNvPr id="25" name="Rectangle 24">
            <a:extLst>
              <a:ext uri="{FF2B5EF4-FFF2-40B4-BE49-F238E27FC236}">
                <a16:creationId xmlns:a16="http://schemas.microsoft.com/office/drawing/2014/main" id="{B7FCBA89-871B-49F5-8992-3F296EC6AE86}"/>
              </a:ext>
            </a:extLst>
          </p:cNvPr>
          <p:cNvSpPr/>
          <p:nvPr/>
        </p:nvSpPr>
        <p:spPr>
          <a:xfrm>
            <a:off x="4938885" y="3941118"/>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60076F46-BFB1-4A48-BFE9-73FEFB1C3532}"/>
              </a:ext>
            </a:extLst>
          </p:cNvPr>
          <p:cNvSpPr/>
          <p:nvPr/>
        </p:nvSpPr>
        <p:spPr>
          <a:xfrm>
            <a:off x="4925398" y="3941119"/>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13683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105400" y="4857750"/>
            <a:ext cx="1752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8.2      Conditional Jumps</a:t>
            </a:r>
          </a:p>
          <a:p>
            <a:endParaRPr lang="en-US" sz="1000" b="1" cap="small" dirty="0">
              <a:solidFill>
                <a:schemeClr val="bg1"/>
              </a:solidFill>
              <a:latin typeface="Arial" panose="020B0604020202020204" pitchFamily="34" charset="0"/>
              <a:cs typeface="Arial" panose="020B0604020202020204" pitchFamily="34" charset="0"/>
            </a:endParaRPr>
          </a:p>
        </p:txBody>
      </p:sp>
      <p:sp>
        <p:nvSpPr>
          <p:cNvPr id="8" name="TextBox 7"/>
          <p:cNvSpPr txBox="1"/>
          <p:nvPr/>
        </p:nvSpPr>
        <p:spPr>
          <a:xfrm>
            <a:off x="-42530" y="492887"/>
            <a:ext cx="6629400" cy="369332"/>
          </a:xfrm>
          <a:prstGeom prst="rect">
            <a:avLst/>
          </a:prstGeom>
          <a:noFill/>
        </p:spPr>
        <p:txBody>
          <a:bodyPr wrap="square" rtlCol="0">
            <a:spAutoFit/>
          </a:bodyPr>
          <a:lstStyle/>
          <a:p>
            <a:r>
              <a:rPr lang="en-US" b="1" cap="small" dirty="0">
                <a:solidFill>
                  <a:schemeClr val="accent2"/>
                </a:solidFill>
                <a:latin typeface="Arial" panose="020B0604020202020204" pitchFamily="34" charset="0"/>
                <a:cs typeface="Arial" panose="020B0604020202020204" pitchFamily="34" charset="0"/>
              </a:rPr>
              <a:t>Example: Using Jumps Based on the Negative Flag (JN)</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9" name="Subtitle 2">
            <a:extLst>
              <a:ext uri="{FF2B5EF4-FFF2-40B4-BE49-F238E27FC236}">
                <a16:creationId xmlns:a16="http://schemas.microsoft.com/office/drawing/2014/main" id="{6C053EA7-79FE-4CD3-8EBF-BD47463040F1}"/>
              </a:ext>
            </a:extLst>
          </p:cNvPr>
          <p:cNvSpPr txBox="1">
            <a:spLocks/>
          </p:cNvSpPr>
          <p:nvPr/>
        </p:nvSpPr>
        <p:spPr>
          <a:xfrm>
            <a:off x="233031"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3: Debug your program and correct any errors.</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4: Set a breakpoint before the first instruction </a:t>
            </a:r>
          </a:p>
          <a:p>
            <a:pPr algn="l"/>
            <a:r>
              <a:rPr lang="en-US" sz="1600" dirty="0">
                <a:solidFill>
                  <a:schemeClr val="accent2"/>
                </a:solidFill>
                <a:latin typeface="Arial" panose="020B0604020202020204" pitchFamily="34" charset="0"/>
                <a:cs typeface="Arial" panose="020B0604020202020204" pitchFamily="34" charset="0"/>
              </a:rPr>
              <a:t>	</a:t>
            </a:r>
            <a:r>
              <a:rPr lang="en-US" sz="1600" b="1" dirty="0" err="1">
                <a:solidFill>
                  <a:schemeClr val="accent2"/>
                </a:solidFill>
                <a:latin typeface="Arial" panose="020B0604020202020204" pitchFamily="34" charset="0"/>
                <a:cs typeface="Arial" panose="020B0604020202020204" pitchFamily="34" charset="0"/>
              </a:rPr>
              <a:t>mov.b</a:t>
            </a:r>
            <a:r>
              <a:rPr lang="en-US" sz="1600" b="1" dirty="0">
                <a:solidFill>
                  <a:schemeClr val="accent2"/>
                </a:solidFill>
                <a:latin typeface="Arial" panose="020B0604020202020204" pitchFamily="34" charset="0"/>
                <a:cs typeface="Arial" panose="020B0604020202020204" pitchFamily="34" charset="0"/>
              </a:rPr>
              <a:t> #0, R4</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5: Open the register viewer and expand the Core Registers and the Status Register so you can see the Negative flag, PC, R4, and R5. Change the format of R4 and R5 to decimal.</a:t>
            </a: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p:txBody>
      </p:sp>
      <p:sp>
        <p:nvSpPr>
          <p:cNvPr id="24" name="Subtitle 2">
            <a:extLst>
              <a:ext uri="{FF2B5EF4-FFF2-40B4-BE49-F238E27FC236}">
                <a16:creationId xmlns:a16="http://schemas.microsoft.com/office/drawing/2014/main" id="{4D723DED-6F1E-40FD-B51F-38B16E7A874C}"/>
              </a:ext>
            </a:extLst>
          </p:cNvPr>
          <p:cNvSpPr txBox="1">
            <a:spLocks/>
          </p:cNvSpPr>
          <p:nvPr/>
        </p:nvSpPr>
        <p:spPr>
          <a:xfrm>
            <a:off x="4279768" y="4857751"/>
            <a:ext cx="2578231" cy="27043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000" b="1" cap="small" dirty="0">
              <a:solidFill>
                <a:schemeClr val="bg1"/>
              </a:solidFill>
              <a:latin typeface="Arial" panose="020B0604020202020204" pitchFamily="34" charset="0"/>
              <a:cs typeface="Arial" panose="020B0604020202020204" pitchFamily="34" charset="0"/>
            </a:endParaRPr>
          </a:p>
        </p:txBody>
      </p:sp>
      <p:pic>
        <p:nvPicPr>
          <p:cNvPr id="34" name="Picture 33">
            <a:extLst>
              <a:ext uri="{FF2B5EF4-FFF2-40B4-BE49-F238E27FC236}">
                <a16:creationId xmlns:a16="http://schemas.microsoft.com/office/drawing/2014/main" id="{7F55B05E-F575-4E0E-8BAB-55463EAFF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31247"/>
            <a:ext cx="6858000" cy="926503"/>
          </a:xfrm>
          <a:prstGeom prst="rect">
            <a:avLst/>
          </a:prstGeom>
        </p:spPr>
      </p:pic>
      <p:sp>
        <p:nvSpPr>
          <p:cNvPr id="36" name="Rectangle 35">
            <a:extLst>
              <a:ext uri="{FF2B5EF4-FFF2-40B4-BE49-F238E27FC236}">
                <a16:creationId xmlns:a16="http://schemas.microsoft.com/office/drawing/2014/main" id="{AE37EA7B-39F0-44D0-99C4-6FCEA881FA49}"/>
              </a:ext>
            </a:extLst>
          </p:cNvPr>
          <p:cNvSpPr/>
          <p:nvPr/>
        </p:nvSpPr>
        <p:spPr>
          <a:xfrm>
            <a:off x="4938885" y="3941118"/>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3FCCA38B-E4E9-4B6F-8794-3159E3F2FE69}"/>
              </a:ext>
            </a:extLst>
          </p:cNvPr>
          <p:cNvSpPr/>
          <p:nvPr/>
        </p:nvSpPr>
        <p:spPr>
          <a:xfrm>
            <a:off x="4925398" y="3941119"/>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34442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42530" y="492887"/>
            <a:ext cx="6629400" cy="369332"/>
          </a:xfrm>
          <a:prstGeom prst="rect">
            <a:avLst/>
          </a:prstGeom>
          <a:noFill/>
        </p:spPr>
        <p:txBody>
          <a:bodyPr wrap="square" rtlCol="0">
            <a:spAutoFit/>
          </a:bodyPr>
          <a:lstStyle/>
          <a:p>
            <a:r>
              <a:rPr lang="en-US" b="1" cap="small" dirty="0">
                <a:solidFill>
                  <a:schemeClr val="accent2"/>
                </a:solidFill>
                <a:latin typeface="Arial" panose="020B0604020202020204" pitchFamily="34" charset="0"/>
                <a:cs typeface="Arial" panose="020B0604020202020204" pitchFamily="34" charset="0"/>
              </a:rPr>
              <a:t>Example: Using Jumps Based on the Negative Flag (JN)</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9" name="Subtitle 2">
            <a:extLst>
              <a:ext uri="{FF2B5EF4-FFF2-40B4-BE49-F238E27FC236}">
                <a16:creationId xmlns:a16="http://schemas.microsoft.com/office/drawing/2014/main" id="{6C053EA7-79FE-4CD3-8EBF-BD47463040F1}"/>
              </a:ext>
            </a:extLst>
          </p:cNvPr>
          <p:cNvSpPr txBox="1">
            <a:spLocks/>
          </p:cNvSpPr>
          <p:nvPr/>
        </p:nvSpPr>
        <p:spPr>
          <a:xfrm>
            <a:off x="233031"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6: Run your program to the breakpoint.</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7: Step your program to observe its operation.</a:t>
            </a: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8: Now change the </a:t>
            </a:r>
            <a:r>
              <a:rPr lang="en-US" sz="1600" dirty="0" err="1">
                <a:solidFill>
                  <a:schemeClr val="accent2"/>
                </a:solidFill>
                <a:latin typeface="Arial" panose="020B0604020202020204" pitchFamily="34" charset="0"/>
                <a:cs typeface="Arial" panose="020B0604020202020204" pitchFamily="34" charset="0"/>
              </a:rPr>
              <a:t>src</a:t>
            </a:r>
            <a:r>
              <a:rPr lang="en-US" sz="1600" dirty="0">
                <a:solidFill>
                  <a:schemeClr val="accent2"/>
                </a:solidFill>
                <a:latin typeface="Arial" panose="020B0604020202020204" pitchFamily="34" charset="0"/>
                <a:cs typeface="Arial" panose="020B0604020202020204" pitchFamily="34" charset="0"/>
              </a:rPr>
              <a:t> of the second mov instruction from -1 to 1 (</a:t>
            </a:r>
            <a:r>
              <a:rPr lang="en-US" sz="1600" b="1" dirty="0" err="1">
                <a:solidFill>
                  <a:schemeClr val="accent2"/>
                </a:solidFill>
                <a:latin typeface="Arial" panose="020B0604020202020204" pitchFamily="34" charset="0"/>
                <a:cs typeface="Arial" panose="020B0604020202020204" pitchFamily="34" charset="0"/>
              </a:rPr>
              <a:t>mov.b</a:t>
            </a:r>
            <a:r>
              <a:rPr lang="en-US" sz="1600" b="1" dirty="0">
                <a:solidFill>
                  <a:schemeClr val="accent2"/>
                </a:solidFill>
                <a:latin typeface="Arial" panose="020B0604020202020204" pitchFamily="34" charset="0"/>
                <a:cs typeface="Arial" panose="020B0604020202020204" pitchFamily="34" charset="0"/>
              </a:rPr>
              <a:t> #1, R5</a:t>
            </a:r>
            <a:r>
              <a:rPr lang="en-US" sz="1600" dirty="0">
                <a:solidFill>
                  <a:schemeClr val="accent2"/>
                </a:solidFill>
                <a:latin typeface="Arial" panose="020B0604020202020204" pitchFamily="34" charset="0"/>
                <a:cs typeface="Arial" panose="020B0604020202020204" pitchFamily="34" charset="0"/>
              </a:rPr>
              <a:t>).</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9: Debug the program and observe the behavior of the program.</a:t>
            </a: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C8AE0AC-8976-464F-8D5F-E30A84669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80" y="1885950"/>
            <a:ext cx="3721920" cy="696433"/>
          </a:xfrm>
          <a:prstGeom prst="rect">
            <a:avLst/>
          </a:prstGeom>
        </p:spPr>
      </p:pic>
      <p:pic>
        <p:nvPicPr>
          <p:cNvPr id="22" name="Picture 21">
            <a:extLst>
              <a:ext uri="{FF2B5EF4-FFF2-40B4-BE49-F238E27FC236}">
                <a16:creationId xmlns:a16="http://schemas.microsoft.com/office/drawing/2014/main" id="{4CFA88BE-4638-4C66-95DD-F91E50128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31247"/>
            <a:ext cx="6858000" cy="926503"/>
          </a:xfrm>
          <a:prstGeom prst="rect">
            <a:avLst/>
          </a:prstGeom>
        </p:spPr>
      </p:pic>
      <p:sp>
        <p:nvSpPr>
          <p:cNvPr id="26" name="Subtitle 2">
            <a:extLst>
              <a:ext uri="{FF2B5EF4-FFF2-40B4-BE49-F238E27FC236}">
                <a16:creationId xmlns:a16="http://schemas.microsoft.com/office/drawing/2014/main" id="{11CC43C6-45F0-43AC-87A6-4DB9154CAD9F}"/>
              </a:ext>
            </a:extLst>
          </p:cNvPr>
          <p:cNvSpPr>
            <a:spLocks noGrp="1"/>
          </p:cNvSpPr>
          <p:nvPr>
            <p:ph type="subTitle" idx="1"/>
          </p:nvPr>
        </p:nvSpPr>
        <p:spPr>
          <a:xfrm>
            <a:off x="5105400" y="4857749"/>
            <a:ext cx="1752600" cy="274319"/>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8.2      Conditional Jumps</a:t>
            </a:r>
          </a:p>
          <a:p>
            <a:endParaRPr lang="en-US" sz="1000" b="1" cap="small" dirty="0">
              <a:solidFill>
                <a:schemeClr val="bg1"/>
              </a:solidFill>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AF9C9ABF-3DFB-4BFC-B253-6DAD41EC9E81}"/>
              </a:ext>
            </a:extLst>
          </p:cNvPr>
          <p:cNvSpPr/>
          <p:nvPr/>
        </p:nvSpPr>
        <p:spPr>
          <a:xfrm>
            <a:off x="4938885" y="3941118"/>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4">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7CE4B018-03F2-464C-86F9-FA154B950992}"/>
              </a:ext>
            </a:extLst>
          </p:cNvPr>
          <p:cNvSpPr/>
          <p:nvPr/>
        </p:nvSpPr>
        <p:spPr>
          <a:xfrm>
            <a:off x="4925398" y="3941119"/>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4">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599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105400" y="4857750"/>
            <a:ext cx="1752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8.2      Conditional Jumps</a:t>
            </a:r>
          </a:p>
        </p:txBody>
      </p:sp>
      <p:sp>
        <p:nvSpPr>
          <p:cNvPr id="8" name="TextBox 7"/>
          <p:cNvSpPr txBox="1"/>
          <p:nvPr/>
        </p:nvSpPr>
        <p:spPr>
          <a:xfrm>
            <a:off x="-42530" y="492887"/>
            <a:ext cx="6629400" cy="369332"/>
          </a:xfrm>
          <a:prstGeom prst="rect">
            <a:avLst/>
          </a:prstGeom>
          <a:noFill/>
        </p:spPr>
        <p:txBody>
          <a:bodyPr wrap="square" rtlCol="0">
            <a:spAutoFit/>
          </a:bodyPr>
          <a:lstStyle/>
          <a:p>
            <a:r>
              <a:rPr lang="en-US" b="1" cap="small" dirty="0">
                <a:solidFill>
                  <a:schemeClr val="accent2"/>
                </a:solidFill>
                <a:latin typeface="Arial" panose="020B0604020202020204" pitchFamily="34" charset="0"/>
                <a:cs typeface="Arial" panose="020B0604020202020204" pitchFamily="34" charset="0"/>
              </a:rPr>
              <a:t>Example: Using Jumps Based on the Negative Flag (JN)</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pic>
        <p:nvPicPr>
          <p:cNvPr id="5" name="Picture 4">
            <a:extLst>
              <a:ext uri="{FF2B5EF4-FFF2-40B4-BE49-F238E27FC236}">
                <a16:creationId xmlns:a16="http://schemas.microsoft.com/office/drawing/2014/main" id="{970E9EF6-9C55-46DD-8F5B-30BBD4EFB6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74" y="1581150"/>
            <a:ext cx="6489447" cy="2544187"/>
          </a:xfrm>
          <a:prstGeom prst="rect">
            <a:avLst/>
          </a:prstGeom>
        </p:spPr>
      </p:pic>
      <p:sp>
        <p:nvSpPr>
          <p:cNvPr id="9" name="Subtitle 2">
            <a:extLst>
              <a:ext uri="{FF2B5EF4-FFF2-40B4-BE49-F238E27FC236}">
                <a16:creationId xmlns:a16="http://schemas.microsoft.com/office/drawing/2014/main" id="{D2DFDBE8-3B27-4DC4-AB11-48932B1A0C78}"/>
              </a:ext>
            </a:extLst>
          </p:cNvPr>
          <p:cNvSpPr txBox="1">
            <a:spLocks/>
          </p:cNvSpPr>
          <p:nvPr/>
        </p:nvSpPr>
        <p:spPr>
          <a:xfrm>
            <a:off x="4279768" y="4857751"/>
            <a:ext cx="2578231" cy="27043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000" b="1" cap="small"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98102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971550"/>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8: Program Flow Instructions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353177"/>
            <a:ext cx="6400801"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8.2	Conditional Jumps – Negative-Based Jumps</a:t>
            </a:r>
          </a:p>
        </p:txBody>
      </p:sp>
      <p:pic>
        <p:nvPicPr>
          <p:cNvPr id="18" name="Picture 17">
            <a:extLst>
              <a:ext uri="{FF2B5EF4-FFF2-40B4-BE49-F238E27FC236}">
                <a16:creationId xmlns:a16="http://schemas.microsoft.com/office/drawing/2014/main" id="{6DD0BC24-F3F7-410C-B1E6-92322C32768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19" name="Picture 18" descr="A close up of a sign&#10;&#10;Description automatically generated">
            <a:extLst>
              <a:ext uri="{FF2B5EF4-FFF2-40B4-BE49-F238E27FC236}">
                <a16:creationId xmlns:a16="http://schemas.microsoft.com/office/drawing/2014/main" id="{263FD9E2-FF3D-4A35-91EB-3C7FA78333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pic>
        <p:nvPicPr>
          <p:cNvPr id="20" name="Picture 2" descr="Subscribe to Dr. LaMeres' YouTube Channel">
            <a:extLst>
              <a:ext uri="{FF2B5EF4-FFF2-40B4-BE49-F238E27FC236}">
                <a16:creationId xmlns:a16="http://schemas.microsoft.com/office/drawing/2014/main" id="{5F67CF8D-9654-4843-A213-A35F70E112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495" y="1815063"/>
            <a:ext cx="2209800" cy="622114"/>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D20140F9-7FD4-4F9C-881E-8F533ACFF5DB}"/>
              </a:ext>
            </a:extLst>
          </p:cNvPr>
          <p:cNvSpPr txBox="1"/>
          <p:nvPr/>
        </p:nvSpPr>
        <p:spPr>
          <a:xfrm>
            <a:off x="3011547" y="2534921"/>
            <a:ext cx="3810000" cy="276999"/>
          </a:xfrm>
          <a:prstGeom prst="rect">
            <a:avLst/>
          </a:prstGeom>
          <a:noFill/>
        </p:spPr>
        <p:txBody>
          <a:bodyPr wrap="square" rtlCol="0">
            <a:spAutoFit/>
          </a:bodyPr>
          <a:lstStyle/>
          <a:p>
            <a:r>
              <a:rPr lang="en-US" sz="1200" dirty="0">
                <a:hlinkClick r:id="rId5"/>
              </a:rPr>
              <a:t>www.youtube.com/c/DigitalLogicProgramming_LaMeres</a:t>
            </a:r>
            <a:r>
              <a:rPr lang="en-US" sz="1200" dirty="0"/>
              <a:t> </a:t>
            </a:r>
          </a:p>
        </p:txBody>
      </p:sp>
    </p:spTree>
    <p:extLst>
      <p:ext uri="{BB962C8B-B14F-4D97-AF65-F5344CB8AC3E}">
        <p14:creationId xmlns:p14="http://schemas.microsoft.com/office/powerpoint/2010/main" val="3904463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267200" y="4857750"/>
            <a:ext cx="2590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8.1     Unconditional Jumps &amp; Branches</a:t>
            </a:r>
          </a:p>
        </p:txBody>
      </p:sp>
      <p:sp>
        <p:nvSpPr>
          <p:cNvPr id="8" name="TextBox 7"/>
          <p:cNvSpPr txBox="1"/>
          <p:nvPr/>
        </p:nvSpPr>
        <p:spPr>
          <a:xfrm>
            <a:off x="0" y="492887"/>
            <a:ext cx="6629400" cy="400110"/>
          </a:xfrm>
          <a:prstGeom prst="rect">
            <a:avLst/>
          </a:prstGeom>
          <a:noFill/>
        </p:spPr>
        <p:txBody>
          <a:bodyPr wrap="square" rtlCol="0">
            <a:spAutoFit/>
          </a:bodyPr>
          <a:lstStyle/>
          <a:p>
            <a:pPr marL="457200" indent="-457200"/>
            <a:r>
              <a:rPr lang="en-US" sz="2000" b="1" cap="small" dirty="0">
                <a:solidFill>
                  <a:schemeClr val="accent2"/>
                </a:solidFill>
                <a:latin typeface="Arial" panose="020B0604020202020204" pitchFamily="34" charset="0"/>
                <a:cs typeface="Arial" panose="020B0604020202020204" pitchFamily="34" charset="0"/>
              </a:rPr>
              <a:t>8.1	Jumps &amp; Branches</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12" name="Subtitle 2"/>
          <p:cNvSpPr txBox="1">
            <a:spLocks/>
          </p:cNvSpPr>
          <p:nvPr/>
        </p:nvSpPr>
        <p:spPr>
          <a:xfrm>
            <a:off x="190500" y="895155"/>
            <a:ext cx="6515100" cy="3036090"/>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Program Counter (PC)</a:t>
            </a:r>
            <a:endParaRPr lang="en-US" sz="1000" b="1" dirty="0">
              <a:solidFill>
                <a:schemeClr val="accent2"/>
              </a:solidFill>
              <a:latin typeface="Arial" panose="020B0604020202020204" pitchFamily="34" charset="0"/>
              <a:cs typeface="Arial" panose="020B0604020202020204" pitchFamily="34" charset="0"/>
            </a:endParaRPr>
          </a:p>
        </p:txBody>
      </p:sp>
      <p:pic>
        <p:nvPicPr>
          <p:cNvPr id="13" name="Picture 12" descr="A screenshot of a cell phone&#10;&#10;Description automatically generated">
            <a:extLst>
              <a:ext uri="{FF2B5EF4-FFF2-40B4-BE49-F238E27FC236}">
                <a16:creationId xmlns:a16="http://schemas.microsoft.com/office/drawing/2014/main" id="{EBB67686-3A9D-4CC7-ADAE-513E36C14CF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502" t="72886" r="35518" b="4357"/>
          <a:stretch/>
        </p:blipFill>
        <p:spPr>
          <a:xfrm>
            <a:off x="2438400" y="1492456"/>
            <a:ext cx="4364885" cy="2755889"/>
          </a:xfrm>
          <a:prstGeom prst="rect">
            <a:avLst/>
          </a:prstGeom>
          <a:ln w="12700">
            <a:noFill/>
          </a:ln>
        </p:spPr>
      </p:pic>
      <p:cxnSp>
        <p:nvCxnSpPr>
          <p:cNvPr id="5" name="Straight Arrow Connector 4">
            <a:extLst>
              <a:ext uri="{FF2B5EF4-FFF2-40B4-BE49-F238E27FC236}">
                <a16:creationId xmlns:a16="http://schemas.microsoft.com/office/drawing/2014/main" id="{2EAF6C9D-562A-4DF9-BCAA-07A42ABD5810}"/>
              </a:ext>
            </a:extLst>
          </p:cNvPr>
          <p:cNvCxnSpPr/>
          <p:nvPr/>
        </p:nvCxnSpPr>
        <p:spPr>
          <a:xfrm>
            <a:off x="1819275" y="1677123"/>
            <a:ext cx="762000" cy="0"/>
          </a:xfrm>
          <a:prstGeom prst="straightConnector1">
            <a:avLst/>
          </a:prstGeom>
          <a:ln w="4445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74F4D33C-AD79-449C-9A72-7BC515AF2EFD}"/>
              </a:ext>
            </a:extLst>
          </p:cNvPr>
          <p:cNvSpPr txBox="1"/>
          <p:nvPr/>
        </p:nvSpPr>
        <p:spPr>
          <a:xfrm>
            <a:off x="1381125" y="1492457"/>
            <a:ext cx="685800" cy="369332"/>
          </a:xfrm>
          <a:prstGeom prst="rect">
            <a:avLst/>
          </a:prstGeom>
          <a:noFill/>
        </p:spPr>
        <p:txBody>
          <a:bodyPr wrap="square" rtlCol="0">
            <a:spAutoFit/>
          </a:bodyPr>
          <a:lstStyle/>
          <a:p>
            <a:r>
              <a:rPr lang="en-US" b="1" dirty="0">
                <a:solidFill>
                  <a:schemeClr val="accent2">
                    <a:lumMod val="75000"/>
                  </a:schemeClr>
                </a:solidFill>
              </a:rPr>
              <a:t>PC</a:t>
            </a:r>
          </a:p>
        </p:txBody>
      </p:sp>
      <p:sp>
        <p:nvSpPr>
          <p:cNvPr id="15" name="Arc 14">
            <a:extLst>
              <a:ext uri="{FF2B5EF4-FFF2-40B4-BE49-F238E27FC236}">
                <a16:creationId xmlns:a16="http://schemas.microsoft.com/office/drawing/2014/main" id="{F9137B94-0DCB-4086-AAF2-8B43261D1342}"/>
              </a:ext>
            </a:extLst>
          </p:cNvPr>
          <p:cNvSpPr/>
          <p:nvPr/>
        </p:nvSpPr>
        <p:spPr>
          <a:xfrm>
            <a:off x="2200275" y="1639088"/>
            <a:ext cx="685800" cy="285750"/>
          </a:xfrm>
          <a:prstGeom prst="arc">
            <a:avLst>
              <a:gd name="adj1" fmla="val 4830763"/>
              <a:gd name="adj2" fmla="val 12081225"/>
            </a:avLst>
          </a:prstGeom>
          <a:ln w="28575">
            <a:solidFill>
              <a:schemeClr val="accent2">
                <a:lumMod val="75000"/>
              </a:schemeClr>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a:extLst>
              <a:ext uri="{FF2B5EF4-FFF2-40B4-BE49-F238E27FC236}">
                <a16:creationId xmlns:a16="http://schemas.microsoft.com/office/drawing/2014/main" id="{1696ABB8-07FC-4622-884A-8A55210568EB}"/>
              </a:ext>
            </a:extLst>
          </p:cNvPr>
          <p:cNvSpPr/>
          <p:nvPr/>
        </p:nvSpPr>
        <p:spPr>
          <a:xfrm>
            <a:off x="2209800" y="1884261"/>
            <a:ext cx="685800" cy="285750"/>
          </a:xfrm>
          <a:prstGeom prst="arc">
            <a:avLst>
              <a:gd name="adj1" fmla="val 4830763"/>
              <a:gd name="adj2" fmla="val 12081225"/>
            </a:avLst>
          </a:prstGeom>
          <a:ln w="28575">
            <a:solidFill>
              <a:schemeClr val="accent2">
                <a:lumMod val="75000"/>
              </a:schemeClr>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c 13">
            <a:extLst>
              <a:ext uri="{FF2B5EF4-FFF2-40B4-BE49-F238E27FC236}">
                <a16:creationId xmlns:a16="http://schemas.microsoft.com/office/drawing/2014/main" id="{0B2553D7-A96D-467F-BD05-CEE8BE3BEDD0}"/>
              </a:ext>
            </a:extLst>
          </p:cNvPr>
          <p:cNvSpPr/>
          <p:nvPr/>
        </p:nvSpPr>
        <p:spPr>
          <a:xfrm flipV="1">
            <a:off x="985838" y="1645790"/>
            <a:ext cx="1214437" cy="1044389"/>
          </a:xfrm>
          <a:prstGeom prst="arc">
            <a:avLst>
              <a:gd name="adj1" fmla="val 6670518"/>
              <a:gd name="adj2" fmla="val 16790209"/>
            </a:avLst>
          </a:prstGeom>
          <a:ln w="28575">
            <a:solidFill>
              <a:schemeClr val="accent2">
                <a:lumMod val="75000"/>
              </a:schemeClr>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a:extLst>
              <a:ext uri="{FF2B5EF4-FFF2-40B4-BE49-F238E27FC236}">
                <a16:creationId xmlns:a16="http://schemas.microsoft.com/office/drawing/2014/main" id="{50CF3CE7-F804-41D5-9E92-33171EF93E34}"/>
              </a:ext>
            </a:extLst>
          </p:cNvPr>
          <p:cNvSpPr/>
          <p:nvPr/>
        </p:nvSpPr>
        <p:spPr>
          <a:xfrm>
            <a:off x="2196465" y="2168027"/>
            <a:ext cx="685800" cy="285750"/>
          </a:xfrm>
          <a:prstGeom prst="arc">
            <a:avLst>
              <a:gd name="adj1" fmla="val 4830763"/>
              <a:gd name="adj2" fmla="val 12081225"/>
            </a:avLst>
          </a:prstGeom>
          <a:ln w="28575">
            <a:solidFill>
              <a:schemeClr val="accent2">
                <a:lumMod val="75000"/>
              </a:schemeClr>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a:extLst>
              <a:ext uri="{FF2B5EF4-FFF2-40B4-BE49-F238E27FC236}">
                <a16:creationId xmlns:a16="http://schemas.microsoft.com/office/drawing/2014/main" id="{B85320F3-2CB3-4324-AEBE-CCB5E5403C1C}"/>
              </a:ext>
            </a:extLst>
          </p:cNvPr>
          <p:cNvSpPr/>
          <p:nvPr/>
        </p:nvSpPr>
        <p:spPr>
          <a:xfrm>
            <a:off x="2146935" y="2429917"/>
            <a:ext cx="685800" cy="285750"/>
          </a:xfrm>
          <a:prstGeom prst="arc">
            <a:avLst>
              <a:gd name="adj1" fmla="val 4830763"/>
              <a:gd name="adj2" fmla="val 12081225"/>
            </a:avLst>
          </a:prstGeom>
          <a:ln w="28575">
            <a:solidFill>
              <a:schemeClr val="accent2">
                <a:lumMod val="75000"/>
              </a:schemeClr>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C18F20DD-BBFF-49EF-8C9D-2FA166FBF3D1}"/>
              </a:ext>
            </a:extLst>
          </p:cNvPr>
          <p:cNvSpPr txBox="1"/>
          <p:nvPr/>
        </p:nvSpPr>
        <p:spPr>
          <a:xfrm>
            <a:off x="288185" y="2043178"/>
            <a:ext cx="685800" cy="369332"/>
          </a:xfrm>
          <a:prstGeom prst="rect">
            <a:avLst/>
          </a:prstGeom>
          <a:noFill/>
        </p:spPr>
        <p:txBody>
          <a:bodyPr wrap="square" rtlCol="0">
            <a:spAutoFit/>
          </a:bodyPr>
          <a:lstStyle/>
          <a:p>
            <a:r>
              <a:rPr lang="en-US" b="1" dirty="0">
                <a:solidFill>
                  <a:schemeClr val="accent2">
                    <a:lumMod val="75000"/>
                  </a:schemeClr>
                </a:solidFill>
              </a:rPr>
              <a:t>Loop</a:t>
            </a:r>
          </a:p>
        </p:txBody>
      </p:sp>
      <p:sp>
        <p:nvSpPr>
          <p:cNvPr id="20" name="TextBox 19">
            <a:extLst>
              <a:ext uri="{FF2B5EF4-FFF2-40B4-BE49-F238E27FC236}">
                <a16:creationId xmlns:a16="http://schemas.microsoft.com/office/drawing/2014/main" id="{7D81C0A5-1849-496D-8D85-17B835921462}"/>
              </a:ext>
            </a:extLst>
          </p:cNvPr>
          <p:cNvSpPr txBox="1"/>
          <p:nvPr/>
        </p:nvSpPr>
        <p:spPr>
          <a:xfrm>
            <a:off x="269764" y="3215602"/>
            <a:ext cx="1797161" cy="369332"/>
          </a:xfrm>
          <a:prstGeom prst="rect">
            <a:avLst/>
          </a:prstGeom>
          <a:noFill/>
        </p:spPr>
        <p:txBody>
          <a:bodyPr wrap="square" rtlCol="0">
            <a:spAutoFit/>
          </a:bodyPr>
          <a:lstStyle/>
          <a:p>
            <a:r>
              <a:rPr lang="en-US" dirty="0">
                <a:solidFill>
                  <a:schemeClr val="accent2">
                    <a:lumMod val="75000"/>
                  </a:schemeClr>
                </a:solidFill>
              </a:rPr>
              <a:t>while(), for()</a:t>
            </a:r>
          </a:p>
        </p:txBody>
      </p:sp>
    </p:spTree>
    <p:extLst>
      <p:ext uri="{BB962C8B-B14F-4D97-AF65-F5344CB8AC3E}">
        <p14:creationId xmlns:p14="http://schemas.microsoft.com/office/powerpoint/2010/main" val="15409963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971550"/>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8: Program Flow Instructions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353177"/>
            <a:ext cx="6400801"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8.2	Conditional Jumps – Overflow-Based Jumps</a:t>
            </a:r>
          </a:p>
        </p:txBody>
      </p:sp>
      <p:pic>
        <p:nvPicPr>
          <p:cNvPr id="18" name="Picture 17">
            <a:extLst>
              <a:ext uri="{FF2B5EF4-FFF2-40B4-BE49-F238E27FC236}">
                <a16:creationId xmlns:a16="http://schemas.microsoft.com/office/drawing/2014/main" id="{6DD0BC24-F3F7-410C-B1E6-92322C32768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19" name="Picture 18" descr="A close up of a sign&#10;&#10;Description automatically generated">
            <a:extLst>
              <a:ext uri="{FF2B5EF4-FFF2-40B4-BE49-F238E27FC236}">
                <a16:creationId xmlns:a16="http://schemas.microsoft.com/office/drawing/2014/main" id="{263FD9E2-FF3D-4A35-91EB-3C7FA78333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spTree>
    <p:extLst>
      <p:ext uri="{BB962C8B-B14F-4D97-AF65-F5344CB8AC3E}">
        <p14:creationId xmlns:p14="http://schemas.microsoft.com/office/powerpoint/2010/main" val="5571654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105400" y="4857750"/>
            <a:ext cx="1752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8.2      Conditional Jumps</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8.2.4 Overflow-Based Jumps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12" name="Subtitle 2"/>
          <p:cNvSpPr txBox="1">
            <a:spLocks/>
          </p:cNvSpPr>
          <p:nvPr/>
        </p:nvSpPr>
        <p:spPr>
          <a:xfrm>
            <a:off x="95250" y="902868"/>
            <a:ext cx="6667500" cy="1219395"/>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p:txBody>
      </p:sp>
      <p:pic>
        <p:nvPicPr>
          <p:cNvPr id="27" name="Picture 26" descr="A screenshot of a cell phone&#10;&#10;Description automatically generated">
            <a:extLst>
              <a:ext uri="{FF2B5EF4-FFF2-40B4-BE49-F238E27FC236}">
                <a16:creationId xmlns:a16="http://schemas.microsoft.com/office/drawing/2014/main" id="{3296C988-32C7-4CD1-B4C5-601E6CDB06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6777" y="971550"/>
            <a:ext cx="4800600" cy="3686175"/>
          </a:xfrm>
          <a:prstGeom prst="rect">
            <a:avLst/>
          </a:prstGeom>
        </p:spPr>
      </p:pic>
      <p:cxnSp>
        <p:nvCxnSpPr>
          <p:cNvPr id="29" name="Straight Arrow Connector 28">
            <a:extLst>
              <a:ext uri="{FF2B5EF4-FFF2-40B4-BE49-F238E27FC236}">
                <a16:creationId xmlns:a16="http://schemas.microsoft.com/office/drawing/2014/main" id="{445BF90C-B9D8-489F-B9C6-C2FBB262B11A}"/>
              </a:ext>
            </a:extLst>
          </p:cNvPr>
          <p:cNvCxnSpPr>
            <a:cxnSpLocks/>
          </p:cNvCxnSpPr>
          <p:nvPr/>
        </p:nvCxnSpPr>
        <p:spPr>
          <a:xfrm>
            <a:off x="990600" y="2495550"/>
            <a:ext cx="228600" cy="0"/>
          </a:xfrm>
          <a:prstGeom prst="straightConnector1">
            <a:avLst/>
          </a:prstGeom>
          <a:ln w="4445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713493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105400" y="4857750"/>
            <a:ext cx="1752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8.2      Conditional Jumps</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8.2.4 Overflow-Based Jumps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12" name="Subtitle 2"/>
          <p:cNvSpPr txBox="1">
            <a:spLocks/>
          </p:cNvSpPr>
          <p:nvPr/>
        </p:nvSpPr>
        <p:spPr>
          <a:xfrm>
            <a:off x="190500" y="895155"/>
            <a:ext cx="6743700" cy="3036090"/>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Jump if greater than or equal (</a:t>
            </a:r>
            <a:r>
              <a:rPr lang="en-US" sz="1600" b="1" dirty="0" err="1">
                <a:solidFill>
                  <a:schemeClr val="accent2"/>
                </a:solidFill>
                <a:latin typeface="Arial" panose="020B0604020202020204" pitchFamily="34" charset="0"/>
                <a:cs typeface="Arial" panose="020B0604020202020204" pitchFamily="34" charset="0"/>
              </a:rPr>
              <a:t>jge</a:t>
            </a:r>
            <a:r>
              <a:rPr lang="en-US" sz="1600" b="1" dirty="0">
                <a:solidFill>
                  <a:schemeClr val="accent2"/>
                </a:solidFill>
                <a:latin typeface="Arial" panose="020B0604020202020204" pitchFamily="34" charset="0"/>
                <a:cs typeface="Arial" panose="020B0604020202020204" pitchFamily="34" charset="0"/>
              </a:rPr>
              <a:t>) </a:t>
            </a:r>
            <a:r>
              <a:rPr lang="en-US" sz="1600" dirty="0">
                <a:solidFill>
                  <a:schemeClr val="accent2"/>
                </a:solidFill>
                <a:latin typeface="Arial" panose="020B0604020202020204" pitchFamily="34" charset="0"/>
                <a:cs typeface="Arial" panose="020B0604020202020204" pitchFamily="34" charset="0"/>
              </a:rPr>
              <a:t>– provide the ability to jump based on inequalities and also to consider two’s compliment overflow. Jumps when </a:t>
            </a:r>
          </a:p>
          <a:p>
            <a:pPr algn="l"/>
            <a:r>
              <a:rPr lang="en-US" sz="1600" dirty="0">
                <a:solidFill>
                  <a:schemeClr val="accent2"/>
                </a:solidFill>
                <a:latin typeface="Arial" panose="020B0604020202020204" pitchFamily="34" charset="0"/>
                <a:cs typeface="Arial" panose="020B0604020202020204" pitchFamily="34" charset="0"/>
              </a:rPr>
              <a:t>    </a:t>
            </a:r>
            <a:r>
              <a:rPr lang="en-US" sz="1600" b="1" dirty="0">
                <a:solidFill>
                  <a:schemeClr val="accent2"/>
                </a:solidFill>
                <a:latin typeface="Arial" panose="020B0604020202020204" pitchFamily="34" charset="0"/>
                <a:cs typeface="Arial" panose="020B0604020202020204" pitchFamily="34" charset="0"/>
              </a:rPr>
              <a:t>N </a:t>
            </a:r>
            <a:r>
              <a:rPr lang="en-US" sz="1600" b="1" dirty="0" err="1">
                <a:solidFill>
                  <a:schemeClr val="accent2"/>
                </a:solidFill>
                <a:latin typeface="Arial" panose="020B0604020202020204" pitchFamily="34" charset="0"/>
                <a:cs typeface="Arial" panose="020B0604020202020204" pitchFamily="34" charset="0"/>
              </a:rPr>
              <a:t>xor</a:t>
            </a:r>
            <a:r>
              <a:rPr lang="en-US" sz="1600" b="1" dirty="0">
                <a:solidFill>
                  <a:schemeClr val="accent2"/>
                </a:solidFill>
                <a:latin typeface="Arial" panose="020B0604020202020204" pitchFamily="34" charset="0"/>
                <a:cs typeface="Arial" panose="020B0604020202020204" pitchFamily="34" charset="0"/>
              </a:rPr>
              <a:t> V = 0</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These jumps use both the N-flag and V-flag and assume the results are signed numbers.</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jump if less than (</a:t>
            </a:r>
            <a:r>
              <a:rPr lang="en-US" sz="1600" b="1" dirty="0" err="1">
                <a:solidFill>
                  <a:schemeClr val="accent2"/>
                </a:solidFill>
                <a:latin typeface="Arial" panose="020B0604020202020204" pitchFamily="34" charset="0"/>
                <a:cs typeface="Arial" panose="020B0604020202020204" pitchFamily="34" charset="0"/>
              </a:rPr>
              <a:t>jl</a:t>
            </a:r>
            <a:r>
              <a:rPr lang="en-US" sz="1600" b="1" dirty="0">
                <a:solidFill>
                  <a:schemeClr val="accent2"/>
                </a:solidFill>
                <a:latin typeface="Arial" panose="020B0604020202020204" pitchFamily="34" charset="0"/>
                <a:cs typeface="Arial" panose="020B0604020202020204" pitchFamily="34" charset="0"/>
              </a:rPr>
              <a:t>)</a:t>
            </a:r>
            <a:r>
              <a:rPr lang="en-US" sz="1600" dirty="0">
                <a:solidFill>
                  <a:schemeClr val="accent2"/>
                </a:solidFill>
                <a:latin typeface="Arial" panose="020B0604020202020204" pitchFamily="34" charset="0"/>
                <a:cs typeface="Arial" panose="020B0604020202020204" pitchFamily="34" charset="0"/>
              </a:rPr>
              <a:t> - provide the ability to jump based on inequalities and also to consider two’s compliment overflow. Jumps when </a:t>
            </a:r>
          </a:p>
          <a:p>
            <a:pPr algn="l"/>
            <a:r>
              <a:rPr lang="en-US" sz="1600" dirty="0">
                <a:solidFill>
                  <a:schemeClr val="accent2"/>
                </a:solidFill>
                <a:latin typeface="Arial" panose="020B0604020202020204" pitchFamily="34" charset="0"/>
                <a:cs typeface="Arial" panose="020B0604020202020204" pitchFamily="34" charset="0"/>
              </a:rPr>
              <a:t>     </a:t>
            </a:r>
            <a:r>
              <a:rPr lang="en-US" sz="1600" b="1" dirty="0">
                <a:solidFill>
                  <a:schemeClr val="accent2"/>
                </a:solidFill>
                <a:latin typeface="Arial" panose="020B0604020202020204" pitchFamily="34" charset="0"/>
                <a:cs typeface="Arial" panose="020B0604020202020204" pitchFamily="34" charset="0"/>
              </a:rPr>
              <a:t>N </a:t>
            </a:r>
            <a:r>
              <a:rPr lang="en-US" sz="1600" b="1" dirty="0" err="1">
                <a:solidFill>
                  <a:schemeClr val="accent2"/>
                </a:solidFill>
                <a:latin typeface="Arial" panose="020B0604020202020204" pitchFamily="34" charset="0"/>
                <a:cs typeface="Arial" panose="020B0604020202020204" pitchFamily="34" charset="0"/>
              </a:rPr>
              <a:t>xor</a:t>
            </a:r>
            <a:r>
              <a:rPr lang="en-US" sz="1600" b="1" dirty="0">
                <a:solidFill>
                  <a:schemeClr val="accent2"/>
                </a:solidFill>
                <a:latin typeface="Arial" panose="020B0604020202020204" pitchFamily="34" charset="0"/>
                <a:cs typeface="Arial" panose="020B0604020202020204" pitchFamily="34" charset="0"/>
              </a:rPr>
              <a:t> V = 1</a:t>
            </a: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 Both instructions are easier to understand by simply using their mnemonic description ( &gt; and &lt; ).</a:t>
            </a:r>
          </a:p>
        </p:txBody>
      </p:sp>
      <p:pic>
        <p:nvPicPr>
          <p:cNvPr id="25" name="Picture 24">
            <a:extLst>
              <a:ext uri="{FF2B5EF4-FFF2-40B4-BE49-F238E27FC236}">
                <a16:creationId xmlns:a16="http://schemas.microsoft.com/office/drawing/2014/main" id="{1C3C990E-6D64-48C4-BEB1-6715E6D9F7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31247"/>
            <a:ext cx="6858000" cy="926503"/>
          </a:xfrm>
          <a:prstGeom prst="rect">
            <a:avLst/>
          </a:prstGeom>
        </p:spPr>
      </p:pic>
      <p:sp>
        <p:nvSpPr>
          <p:cNvPr id="29" name="Rectangle 28">
            <a:extLst>
              <a:ext uri="{FF2B5EF4-FFF2-40B4-BE49-F238E27FC236}">
                <a16:creationId xmlns:a16="http://schemas.microsoft.com/office/drawing/2014/main" id="{43CBE8CF-EFD8-4912-857A-EC408DB25223}"/>
              </a:ext>
            </a:extLst>
          </p:cNvPr>
          <p:cNvSpPr/>
          <p:nvPr/>
        </p:nvSpPr>
        <p:spPr>
          <a:xfrm>
            <a:off x="4938885" y="3941118"/>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41F1C416-78D0-43E9-88D9-A0C19F49E6E8}"/>
              </a:ext>
            </a:extLst>
          </p:cNvPr>
          <p:cNvSpPr/>
          <p:nvPr/>
        </p:nvSpPr>
        <p:spPr>
          <a:xfrm>
            <a:off x="4925398" y="3941119"/>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75244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105400" y="4857750"/>
            <a:ext cx="1752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8.2      Conditional Jumps</a:t>
            </a:r>
          </a:p>
        </p:txBody>
      </p:sp>
      <p:sp>
        <p:nvSpPr>
          <p:cNvPr id="8" name="TextBox 7"/>
          <p:cNvSpPr txBox="1"/>
          <p:nvPr/>
        </p:nvSpPr>
        <p:spPr>
          <a:xfrm>
            <a:off x="-42530" y="492887"/>
            <a:ext cx="6629400" cy="369332"/>
          </a:xfrm>
          <a:prstGeom prst="rect">
            <a:avLst/>
          </a:prstGeom>
          <a:noFill/>
        </p:spPr>
        <p:txBody>
          <a:bodyPr wrap="square" rtlCol="0">
            <a:spAutoFit/>
          </a:bodyPr>
          <a:lstStyle/>
          <a:p>
            <a:r>
              <a:rPr lang="en-US" b="1" cap="small" dirty="0">
                <a:solidFill>
                  <a:schemeClr val="accent2"/>
                </a:solidFill>
                <a:latin typeface="Arial" panose="020B0604020202020204" pitchFamily="34" charset="0"/>
                <a:cs typeface="Arial" panose="020B0604020202020204" pitchFamily="34" charset="0"/>
              </a:rPr>
              <a:t>Example: Using Jumps Based on Inequalities (JGE, JL)</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pic>
        <p:nvPicPr>
          <p:cNvPr id="5" name="Picture 4">
            <a:extLst>
              <a:ext uri="{FF2B5EF4-FFF2-40B4-BE49-F238E27FC236}">
                <a16:creationId xmlns:a16="http://schemas.microsoft.com/office/drawing/2014/main" id="{970E9EF6-9C55-46DD-8F5B-30BBD4EFB6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889" y="1446355"/>
            <a:ext cx="6393125" cy="2805652"/>
          </a:xfrm>
          <a:prstGeom prst="rect">
            <a:avLst/>
          </a:prstGeom>
        </p:spPr>
      </p:pic>
      <p:sp>
        <p:nvSpPr>
          <p:cNvPr id="9" name="Subtitle 2">
            <a:extLst>
              <a:ext uri="{FF2B5EF4-FFF2-40B4-BE49-F238E27FC236}">
                <a16:creationId xmlns:a16="http://schemas.microsoft.com/office/drawing/2014/main" id="{D2DFDBE8-3B27-4DC4-AB11-48932B1A0C78}"/>
              </a:ext>
            </a:extLst>
          </p:cNvPr>
          <p:cNvSpPr txBox="1">
            <a:spLocks/>
          </p:cNvSpPr>
          <p:nvPr/>
        </p:nvSpPr>
        <p:spPr>
          <a:xfrm>
            <a:off x="4279768" y="4857751"/>
            <a:ext cx="2578231" cy="27043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000" b="1" cap="small"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83487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105400" y="4857751"/>
            <a:ext cx="1752599" cy="240702"/>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8.2      Conditional Jumps</a:t>
            </a:r>
          </a:p>
        </p:txBody>
      </p:sp>
      <p:sp>
        <p:nvSpPr>
          <p:cNvPr id="8" name="TextBox 7"/>
          <p:cNvSpPr txBox="1"/>
          <p:nvPr/>
        </p:nvSpPr>
        <p:spPr>
          <a:xfrm>
            <a:off x="-42530" y="492887"/>
            <a:ext cx="6629400" cy="369332"/>
          </a:xfrm>
          <a:prstGeom prst="rect">
            <a:avLst/>
          </a:prstGeom>
          <a:noFill/>
        </p:spPr>
        <p:txBody>
          <a:bodyPr wrap="square" rtlCol="0">
            <a:spAutoFit/>
          </a:bodyPr>
          <a:lstStyle/>
          <a:p>
            <a:r>
              <a:rPr lang="en-US" b="1" cap="small" dirty="0">
                <a:solidFill>
                  <a:schemeClr val="accent2"/>
                </a:solidFill>
                <a:latin typeface="Arial" panose="020B0604020202020204" pitchFamily="34" charset="0"/>
                <a:cs typeface="Arial" panose="020B0604020202020204" pitchFamily="34" charset="0"/>
              </a:rPr>
              <a:t>Example: Using Jumps Based on Inequalities (JGE, JL)</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9" name="Subtitle 2">
            <a:extLst>
              <a:ext uri="{FF2B5EF4-FFF2-40B4-BE49-F238E27FC236}">
                <a16:creationId xmlns:a16="http://schemas.microsoft.com/office/drawing/2014/main" id="{53F1EC3C-460A-4948-B873-6106B9728CBF}"/>
              </a:ext>
            </a:extLst>
          </p:cNvPr>
          <p:cNvSpPr txBox="1">
            <a:spLocks/>
          </p:cNvSpPr>
          <p:nvPr/>
        </p:nvSpPr>
        <p:spPr>
          <a:xfrm>
            <a:off x="243664"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1: Create a new Empty Assembly-only project titled:</a:t>
            </a:r>
          </a:p>
          <a:p>
            <a:pPr algn="l"/>
            <a:r>
              <a:rPr lang="en-US" sz="1600" dirty="0">
                <a:solidFill>
                  <a:schemeClr val="accent2"/>
                </a:solidFill>
                <a:latin typeface="Arial" panose="020B0604020202020204" pitchFamily="34" charset="0"/>
                <a:cs typeface="Arial" panose="020B0604020202020204" pitchFamily="34" charset="0"/>
              </a:rPr>
              <a:t>	</a:t>
            </a:r>
            <a:r>
              <a:rPr lang="en-US" sz="1600" b="1" dirty="0" err="1">
                <a:solidFill>
                  <a:schemeClr val="accent2"/>
                </a:solidFill>
                <a:latin typeface="Arial" panose="020B0604020202020204" pitchFamily="34" charset="0"/>
                <a:cs typeface="Arial" panose="020B0604020202020204" pitchFamily="34" charset="0"/>
              </a:rPr>
              <a:t>Asm_Flow_Inequality_Jumps</a:t>
            </a:r>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2: Type in the following code into the main.asm file where the comments say “Main loop here.”</a:t>
            </a:r>
          </a:p>
        </p:txBody>
      </p:sp>
      <p:pic>
        <p:nvPicPr>
          <p:cNvPr id="23" name="Picture 22">
            <a:extLst>
              <a:ext uri="{FF2B5EF4-FFF2-40B4-BE49-F238E27FC236}">
                <a16:creationId xmlns:a16="http://schemas.microsoft.com/office/drawing/2014/main" id="{09080C3B-3C5C-4BE9-866F-D1F8C6C0A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31247"/>
            <a:ext cx="6858000" cy="926503"/>
          </a:xfrm>
          <a:prstGeom prst="rect">
            <a:avLst/>
          </a:prstGeom>
        </p:spPr>
      </p:pic>
      <p:sp>
        <p:nvSpPr>
          <p:cNvPr id="25" name="Rectangle 24">
            <a:extLst>
              <a:ext uri="{FF2B5EF4-FFF2-40B4-BE49-F238E27FC236}">
                <a16:creationId xmlns:a16="http://schemas.microsoft.com/office/drawing/2014/main" id="{8935FB35-F0B7-4F32-8690-5E18BC4FC734}"/>
              </a:ext>
            </a:extLst>
          </p:cNvPr>
          <p:cNvSpPr/>
          <p:nvPr/>
        </p:nvSpPr>
        <p:spPr>
          <a:xfrm>
            <a:off x="4938885" y="3941118"/>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9A724D90-9923-4CB5-A0A4-EDCFE0042AB0}"/>
              </a:ext>
            </a:extLst>
          </p:cNvPr>
          <p:cNvSpPr/>
          <p:nvPr/>
        </p:nvSpPr>
        <p:spPr>
          <a:xfrm>
            <a:off x="4925398" y="3941119"/>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5664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105400" y="4857750"/>
            <a:ext cx="1752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8.2      Conditional Jumps</a:t>
            </a:r>
          </a:p>
          <a:p>
            <a:endParaRPr lang="en-US" sz="1000" b="1" cap="small" dirty="0">
              <a:solidFill>
                <a:schemeClr val="bg1"/>
              </a:solidFill>
              <a:latin typeface="Arial" panose="020B0604020202020204" pitchFamily="34" charset="0"/>
              <a:cs typeface="Arial" panose="020B0604020202020204" pitchFamily="34" charset="0"/>
            </a:endParaRPr>
          </a:p>
        </p:txBody>
      </p:sp>
      <p:sp>
        <p:nvSpPr>
          <p:cNvPr id="8" name="TextBox 7"/>
          <p:cNvSpPr txBox="1"/>
          <p:nvPr/>
        </p:nvSpPr>
        <p:spPr>
          <a:xfrm>
            <a:off x="-42530" y="492887"/>
            <a:ext cx="6629400" cy="369332"/>
          </a:xfrm>
          <a:prstGeom prst="rect">
            <a:avLst/>
          </a:prstGeom>
          <a:noFill/>
        </p:spPr>
        <p:txBody>
          <a:bodyPr wrap="square" rtlCol="0">
            <a:spAutoFit/>
          </a:bodyPr>
          <a:lstStyle/>
          <a:p>
            <a:r>
              <a:rPr lang="en-US" b="1" cap="small" dirty="0">
                <a:solidFill>
                  <a:schemeClr val="accent2"/>
                </a:solidFill>
                <a:latin typeface="Arial" panose="020B0604020202020204" pitchFamily="34" charset="0"/>
                <a:cs typeface="Arial" panose="020B0604020202020204" pitchFamily="34" charset="0"/>
              </a:rPr>
              <a:t>Example: Using Jumps Based on Inequalities (JGE, JL)</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9" name="Subtitle 2">
            <a:extLst>
              <a:ext uri="{FF2B5EF4-FFF2-40B4-BE49-F238E27FC236}">
                <a16:creationId xmlns:a16="http://schemas.microsoft.com/office/drawing/2014/main" id="{6C053EA7-79FE-4CD3-8EBF-BD47463040F1}"/>
              </a:ext>
            </a:extLst>
          </p:cNvPr>
          <p:cNvSpPr txBox="1">
            <a:spLocks/>
          </p:cNvSpPr>
          <p:nvPr/>
        </p:nvSpPr>
        <p:spPr>
          <a:xfrm>
            <a:off x="233031"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3: Debug your program and correct any errors.</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4: Set a breakpoint before the first instruction </a:t>
            </a:r>
          </a:p>
          <a:p>
            <a:pPr algn="l"/>
            <a:r>
              <a:rPr lang="en-US" sz="1600" dirty="0">
                <a:solidFill>
                  <a:schemeClr val="accent2"/>
                </a:solidFill>
                <a:latin typeface="Arial" panose="020B0604020202020204" pitchFamily="34" charset="0"/>
                <a:cs typeface="Arial" panose="020B0604020202020204" pitchFamily="34" charset="0"/>
              </a:rPr>
              <a:t>	</a:t>
            </a:r>
            <a:r>
              <a:rPr lang="en-US" sz="1600" b="1" dirty="0" err="1">
                <a:solidFill>
                  <a:schemeClr val="accent2"/>
                </a:solidFill>
                <a:latin typeface="Arial" panose="020B0604020202020204" pitchFamily="34" charset="0"/>
                <a:cs typeface="Arial" panose="020B0604020202020204" pitchFamily="34" charset="0"/>
              </a:rPr>
              <a:t>mov.b</a:t>
            </a:r>
            <a:r>
              <a:rPr lang="en-US" sz="1600" b="1" dirty="0">
                <a:solidFill>
                  <a:schemeClr val="accent2"/>
                </a:solidFill>
                <a:latin typeface="Arial" panose="020B0604020202020204" pitchFamily="34" charset="0"/>
                <a:cs typeface="Arial" panose="020B0604020202020204" pitchFamily="34" charset="0"/>
              </a:rPr>
              <a:t> #0, R4</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5: Open the register viewer and expand the Core Registers and the Status Register so you can see the N and V flags, PC, R4, and R5. Change the format of R4 and R5 to decimal.</a:t>
            </a: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p:txBody>
      </p:sp>
      <p:sp>
        <p:nvSpPr>
          <p:cNvPr id="24" name="Subtitle 2">
            <a:extLst>
              <a:ext uri="{FF2B5EF4-FFF2-40B4-BE49-F238E27FC236}">
                <a16:creationId xmlns:a16="http://schemas.microsoft.com/office/drawing/2014/main" id="{4D723DED-6F1E-40FD-B51F-38B16E7A874C}"/>
              </a:ext>
            </a:extLst>
          </p:cNvPr>
          <p:cNvSpPr txBox="1">
            <a:spLocks/>
          </p:cNvSpPr>
          <p:nvPr/>
        </p:nvSpPr>
        <p:spPr>
          <a:xfrm>
            <a:off x="4279768" y="4857751"/>
            <a:ext cx="2578231" cy="27043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000" b="1" cap="small" dirty="0">
              <a:solidFill>
                <a:schemeClr val="bg1"/>
              </a:solidFill>
              <a:latin typeface="Arial" panose="020B0604020202020204" pitchFamily="34" charset="0"/>
              <a:cs typeface="Arial" panose="020B0604020202020204" pitchFamily="34" charset="0"/>
            </a:endParaRPr>
          </a:p>
        </p:txBody>
      </p:sp>
      <p:pic>
        <p:nvPicPr>
          <p:cNvPr id="34" name="Picture 33">
            <a:extLst>
              <a:ext uri="{FF2B5EF4-FFF2-40B4-BE49-F238E27FC236}">
                <a16:creationId xmlns:a16="http://schemas.microsoft.com/office/drawing/2014/main" id="{7F55B05E-F575-4E0E-8BAB-55463EAFF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31247"/>
            <a:ext cx="6858000" cy="926503"/>
          </a:xfrm>
          <a:prstGeom prst="rect">
            <a:avLst/>
          </a:prstGeom>
        </p:spPr>
      </p:pic>
      <p:sp>
        <p:nvSpPr>
          <p:cNvPr id="36" name="Rectangle 35">
            <a:extLst>
              <a:ext uri="{FF2B5EF4-FFF2-40B4-BE49-F238E27FC236}">
                <a16:creationId xmlns:a16="http://schemas.microsoft.com/office/drawing/2014/main" id="{2820D11B-2AFC-408A-9BD1-AB2A943735E2}"/>
              </a:ext>
            </a:extLst>
          </p:cNvPr>
          <p:cNvSpPr/>
          <p:nvPr/>
        </p:nvSpPr>
        <p:spPr>
          <a:xfrm>
            <a:off x="4938885" y="3941118"/>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05278EE5-03B8-4026-BDD6-8D2883515ED1}"/>
              </a:ext>
            </a:extLst>
          </p:cNvPr>
          <p:cNvSpPr/>
          <p:nvPr/>
        </p:nvSpPr>
        <p:spPr>
          <a:xfrm>
            <a:off x="4925398" y="3941119"/>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4421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42530" y="492887"/>
            <a:ext cx="6629400" cy="369332"/>
          </a:xfrm>
          <a:prstGeom prst="rect">
            <a:avLst/>
          </a:prstGeom>
          <a:noFill/>
        </p:spPr>
        <p:txBody>
          <a:bodyPr wrap="square" rtlCol="0">
            <a:spAutoFit/>
          </a:bodyPr>
          <a:lstStyle/>
          <a:p>
            <a:r>
              <a:rPr lang="en-US" b="1" cap="small" dirty="0">
                <a:solidFill>
                  <a:schemeClr val="accent2"/>
                </a:solidFill>
                <a:latin typeface="Arial" panose="020B0604020202020204" pitchFamily="34" charset="0"/>
                <a:cs typeface="Arial" panose="020B0604020202020204" pitchFamily="34" charset="0"/>
              </a:rPr>
              <a:t>Example: Using Jumps Based on Inequalities (JGE, JL)</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9" name="Subtitle 2">
            <a:extLst>
              <a:ext uri="{FF2B5EF4-FFF2-40B4-BE49-F238E27FC236}">
                <a16:creationId xmlns:a16="http://schemas.microsoft.com/office/drawing/2014/main" id="{6C053EA7-79FE-4CD3-8EBF-BD47463040F1}"/>
              </a:ext>
            </a:extLst>
          </p:cNvPr>
          <p:cNvSpPr txBox="1">
            <a:spLocks/>
          </p:cNvSpPr>
          <p:nvPr/>
        </p:nvSpPr>
        <p:spPr>
          <a:xfrm>
            <a:off x="233031"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6: Run your program to the breakpoint.</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7: Step your program to observe its operation.</a:t>
            </a: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8: Now change the </a:t>
            </a:r>
            <a:r>
              <a:rPr lang="en-US" sz="1600" dirty="0" err="1">
                <a:solidFill>
                  <a:schemeClr val="accent2"/>
                </a:solidFill>
                <a:latin typeface="Arial" panose="020B0604020202020204" pitchFamily="34" charset="0"/>
                <a:cs typeface="Arial" panose="020B0604020202020204" pitchFamily="34" charset="0"/>
              </a:rPr>
              <a:t>src</a:t>
            </a:r>
            <a:r>
              <a:rPr lang="en-US" sz="1600" dirty="0">
                <a:solidFill>
                  <a:schemeClr val="accent2"/>
                </a:solidFill>
                <a:latin typeface="Arial" panose="020B0604020202020204" pitchFamily="34" charset="0"/>
                <a:cs typeface="Arial" panose="020B0604020202020204" pitchFamily="34" charset="0"/>
              </a:rPr>
              <a:t> values of the test case to the code shown: (</a:t>
            </a:r>
            <a:r>
              <a:rPr lang="en-US" sz="1600" b="1" dirty="0" err="1">
                <a:solidFill>
                  <a:schemeClr val="accent2"/>
                </a:solidFill>
                <a:latin typeface="Arial" panose="020B0604020202020204" pitchFamily="34" charset="0"/>
                <a:cs typeface="Arial" panose="020B0604020202020204" pitchFamily="34" charset="0"/>
              </a:rPr>
              <a:t>mov.b</a:t>
            </a:r>
            <a:r>
              <a:rPr lang="en-US" sz="1600" b="1" dirty="0">
                <a:solidFill>
                  <a:schemeClr val="accent2"/>
                </a:solidFill>
                <a:latin typeface="Arial" panose="020B0604020202020204" pitchFamily="34" charset="0"/>
                <a:cs typeface="Arial" panose="020B0604020202020204" pitchFamily="34" charset="0"/>
              </a:rPr>
              <a:t> #101, R5</a:t>
            </a:r>
            <a:r>
              <a:rPr lang="en-US" sz="1600" dirty="0">
                <a:solidFill>
                  <a:schemeClr val="accent2"/>
                </a:solidFill>
                <a:latin typeface="Arial" panose="020B0604020202020204" pitchFamily="34" charset="0"/>
                <a:cs typeface="Arial" panose="020B0604020202020204" pitchFamily="34" charset="0"/>
              </a:rPr>
              <a:t>, </a:t>
            </a:r>
            <a:r>
              <a:rPr lang="en-US" sz="1600" b="1" dirty="0" err="1">
                <a:solidFill>
                  <a:schemeClr val="accent2"/>
                </a:solidFill>
                <a:latin typeface="Arial" panose="020B0604020202020204" pitchFamily="34" charset="0"/>
                <a:cs typeface="Arial" panose="020B0604020202020204" pitchFamily="34" charset="0"/>
              </a:rPr>
              <a:t>cmp</a:t>
            </a:r>
            <a:r>
              <a:rPr lang="en-US" sz="1600" b="1" dirty="0">
                <a:solidFill>
                  <a:schemeClr val="accent2"/>
                </a:solidFill>
                <a:latin typeface="Arial" panose="020B0604020202020204" pitchFamily="34" charset="0"/>
                <a:cs typeface="Arial" panose="020B0604020202020204" pitchFamily="34" charset="0"/>
              </a:rPr>
              <a:t> #99, R5</a:t>
            </a:r>
            <a:r>
              <a:rPr lang="en-US" sz="1600" dirty="0">
                <a:solidFill>
                  <a:schemeClr val="accent2"/>
                </a:solidFill>
                <a:latin typeface="Arial" panose="020B0604020202020204" pitchFamily="34" charset="0"/>
                <a:cs typeface="Arial" panose="020B0604020202020204" pitchFamily="34" charset="0"/>
              </a:rPr>
              <a:t>).</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9: Debug the program and observe the behavior of the program.</a:t>
            </a: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C8AE0AC-8976-464F-8D5F-E30A84669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80" y="1898539"/>
            <a:ext cx="3721920" cy="671255"/>
          </a:xfrm>
          <a:prstGeom prst="rect">
            <a:avLst/>
          </a:prstGeom>
        </p:spPr>
      </p:pic>
      <p:pic>
        <p:nvPicPr>
          <p:cNvPr id="22" name="Picture 21">
            <a:extLst>
              <a:ext uri="{FF2B5EF4-FFF2-40B4-BE49-F238E27FC236}">
                <a16:creationId xmlns:a16="http://schemas.microsoft.com/office/drawing/2014/main" id="{4CFA88BE-4638-4C66-95DD-F91E50128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31247"/>
            <a:ext cx="6858000" cy="926503"/>
          </a:xfrm>
          <a:prstGeom prst="rect">
            <a:avLst/>
          </a:prstGeom>
        </p:spPr>
      </p:pic>
      <p:sp>
        <p:nvSpPr>
          <p:cNvPr id="26" name="Subtitle 2">
            <a:extLst>
              <a:ext uri="{FF2B5EF4-FFF2-40B4-BE49-F238E27FC236}">
                <a16:creationId xmlns:a16="http://schemas.microsoft.com/office/drawing/2014/main" id="{11CC43C6-45F0-43AC-87A6-4DB9154CAD9F}"/>
              </a:ext>
            </a:extLst>
          </p:cNvPr>
          <p:cNvSpPr>
            <a:spLocks noGrp="1"/>
          </p:cNvSpPr>
          <p:nvPr>
            <p:ph type="subTitle" idx="1"/>
          </p:nvPr>
        </p:nvSpPr>
        <p:spPr>
          <a:xfrm>
            <a:off x="5105400" y="4857749"/>
            <a:ext cx="1752600" cy="274319"/>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8.2      Conditional Jumps</a:t>
            </a:r>
          </a:p>
          <a:p>
            <a:endParaRPr lang="en-US" sz="1000" b="1" cap="small" dirty="0">
              <a:solidFill>
                <a:schemeClr val="bg1"/>
              </a:solidFill>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5A0F01DA-0D58-4CC0-B8C6-4DD6D1CA52C9}"/>
              </a:ext>
            </a:extLst>
          </p:cNvPr>
          <p:cNvSpPr/>
          <p:nvPr/>
        </p:nvSpPr>
        <p:spPr>
          <a:xfrm>
            <a:off x="4938885" y="3941118"/>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4">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E627E597-D91A-4132-A37C-BCF3CB295B15}"/>
              </a:ext>
            </a:extLst>
          </p:cNvPr>
          <p:cNvSpPr/>
          <p:nvPr/>
        </p:nvSpPr>
        <p:spPr>
          <a:xfrm>
            <a:off x="4925398" y="3941119"/>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4">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12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105400" y="4857750"/>
            <a:ext cx="1752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8.2      Conditional Jumps</a:t>
            </a:r>
          </a:p>
        </p:txBody>
      </p:sp>
      <p:sp>
        <p:nvSpPr>
          <p:cNvPr id="8" name="TextBox 7"/>
          <p:cNvSpPr txBox="1"/>
          <p:nvPr/>
        </p:nvSpPr>
        <p:spPr>
          <a:xfrm>
            <a:off x="-42530" y="492887"/>
            <a:ext cx="6629400" cy="369332"/>
          </a:xfrm>
          <a:prstGeom prst="rect">
            <a:avLst/>
          </a:prstGeom>
          <a:noFill/>
        </p:spPr>
        <p:txBody>
          <a:bodyPr wrap="square" rtlCol="0">
            <a:spAutoFit/>
          </a:bodyPr>
          <a:lstStyle/>
          <a:p>
            <a:r>
              <a:rPr lang="en-US" b="1" cap="small" dirty="0">
                <a:solidFill>
                  <a:schemeClr val="accent2"/>
                </a:solidFill>
                <a:latin typeface="Arial" panose="020B0604020202020204" pitchFamily="34" charset="0"/>
                <a:cs typeface="Arial" panose="020B0604020202020204" pitchFamily="34" charset="0"/>
              </a:rPr>
              <a:t>Example: Using Jumps Based on Inequalities (JGE, JL)</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pic>
        <p:nvPicPr>
          <p:cNvPr id="5" name="Picture 4">
            <a:extLst>
              <a:ext uri="{FF2B5EF4-FFF2-40B4-BE49-F238E27FC236}">
                <a16:creationId xmlns:a16="http://schemas.microsoft.com/office/drawing/2014/main" id="{970E9EF6-9C55-46DD-8F5B-30BBD4EFB6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74" y="1651025"/>
            <a:ext cx="6489447" cy="2404436"/>
          </a:xfrm>
          <a:prstGeom prst="rect">
            <a:avLst/>
          </a:prstGeom>
        </p:spPr>
      </p:pic>
      <p:sp>
        <p:nvSpPr>
          <p:cNvPr id="9" name="Subtitle 2">
            <a:extLst>
              <a:ext uri="{FF2B5EF4-FFF2-40B4-BE49-F238E27FC236}">
                <a16:creationId xmlns:a16="http://schemas.microsoft.com/office/drawing/2014/main" id="{D2DFDBE8-3B27-4DC4-AB11-48932B1A0C78}"/>
              </a:ext>
            </a:extLst>
          </p:cNvPr>
          <p:cNvSpPr txBox="1">
            <a:spLocks/>
          </p:cNvSpPr>
          <p:nvPr/>
        </p:nvSpPr>
        <p:spPr>
          <a:xfrm>
            <a:off x="4279768" y="4857751"/>
            <a:ext cx="2578231" cy="27043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000" b="1" cap="small"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23758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971550"/>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8: Program Flow Instructions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353177"/>
            <a:ext cx="6400801"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8.2	Conditional Jumps – Overflow-Based Jumps</a:t>
            </a:r>
          </a:p>
        </p:txBody>
      </p:sp>
      <p:pic>
        <p:nvPicPr>
          <p:cNvPr id="18" name="Picture 17">
            <a:extLst>
              <a:ext uri="{FF2B5EF4-FFF2-40B4-BE49-F238E27FC236}">
                <a16:creationId xmlns:a16="http://schemas.microsoft.com/office/drawing/2014/main" id="{6DD0BC24-F3F7-410C-B1E6-92322C32768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19" name="Picture 18" descr="A close up of a sign&#10;&#10;Description automatically generated">
            <a:extLst>
              <a:ext uri="{FF2B5EF4-FFF2-40B4-BE49-F238E27FC236}">
                <a16:creationId xmlns:a16="http://schemas.microsoft.com/office/drawing/2014/main" id="{263FD9E2-FF3D-4A35-91EB-3C7FA78333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pic>
        <p:nvPicPr>
          <p:cNvPr id="20" name="Picture 2" descr="Subscribe to Dr. LaMeres' YouTube Channel">
            <a:extLst>
              <a:ext uri="{FF2B5EF4-FFF2-40B4-BE49-F238E27FC236}">
                <a16:creationId xmlns:a16="http://schemas.microsoft.com/office/drawing/2014/main" id="{5F67CF8D-9654-4843-A213-A35F70E112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495" y="1815063"/>
            <a:ext cx="2209800" cy="622114"/>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D20140F9-7FD4-4F9C-881E-8F533ACFF5DB}"/>
              </a:ext>
            </a:extLst>
          </p:cNvPr>
          <p:cNvSpPr txBox="1"/>
          <p:nvPr/>
        </p:nvSpPr>
        <p:spPr>
          <a:xfrm>
            <a:off x="3011547" y="2534921"/>
            <a:ext cx="3810000" cy="276999"/>
          </a:xfrm>
          <a:prstGeom prst="rect">
            <a:avLst/>
          </a:prstGeom>
          <a:noFill/>
        </p:spPr>
        <p:txBody>
          <a:bodyPr wrap="square" rtlCol="0">
            <a:spAutoFit/>
          </a:bodyPr>
          <a:lstStyle/>
          <a:p>
            <a:r>
              <a:rPr lang="en-US" sz="1200" dirty="0">
                <a:hlinkClick r:id="rId5"/>
              </a:rPr>
              <a:t>www.youtube.com/c/DigitalLogicProgramming_LaMeres</a:t>
            </a:r>
            <a:r>
              <a:rPr lang="en-US" sz="1200" dirty="0"/>
              <a:t> </a:t>
            </a:r>
          </a:p>
        </p:txBody>
      </p:sp>
    </p:spTree>
    <p:extLst>
      <p:ext uri="{BB962C8B-B14F-4D97-AF65-F5344CB8AC3E}">
        <p14:creationId xmlns:p14="http://schemas.microsoft.com/office/powerpoint/2010/main" val="30819950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895350"/>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8: Program Flow Instructions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276350"/>
            <a:ext cx="6553202"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8.3	Implementing Common Programming Constructs in Assembly</a:t>
            </a:r>
            <a:br>
              <a:rPr lang="en-US" sz="1600" b="1" cap="small" dirty="0">
                <a:solidFill>
                  <a:schemeClr val="accent2"/>
                </a:solidFill>
                <a:latin typeface="Arial" panose="020B0604020202020204" pitchFamily="34" charset="0"/>
                <a:cs typeface="Arial" panose="020B0604020202020204" pitchFamily="34" charset="0"/>
              </a:rPr>
            </a:br>
            <a:r>
              <a:rPr lang="en-US" sz="1600" b="1" cap="small" dirty="0">
                <a:solidFill>
                  <a:schemeClr val="accent2"/>
                </a:solidFill>
                <a:latin typeface="Arial" panose="020B0604020202020204" pitchFamily="34" charset="0"/>
                <a:cs typeface="Arial" panose="020B0604020202020204" pitchFamily="34" charset="0"/>
              </a:rPr>
              <a:t>- While() Loops</a:t>
            </a:r>
          </a:p>
        </p:txBody>
      </p:sp>
      <p:sp>
        <p:nvSpPr>
          <p:cNvPr id="15" name="Subtitle 2"/>
          <p:cNvSpPr txBox="1">
            <a:spLocks/>
          </p:cNvSpPr>
          <p:nvPr/>
        </p:nvSpPr>
        <p:spPr>
          <a:xfrm>
            <a:off x="-342900" y="4445783"/>
            <a:ext cx="2819400" cy="292422"/>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000" dirty="0">
              <a:solidFill>
                <a:schemeClr val="accent2"/>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AD75E6B5-2577-4069-A0C4-ECAD682E536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52750"/>
            <a:ext cx="1219200" cy="1612490"/>
          </a:xfrm>
          <a:prstGeom prst="rect">
            <a:avLst/>
          </a:prstGeom>
        </p:spPr>
      </p:pic>
      <p:pic>
        <p:nvPicPr>
          <p:cNvPr id="17" name="Picture 16" descr="A close up of a sign&#10;&#10;Description automatically generated">
            <a:extLst>
              <a:ext uri="{FF2B5EF4-FFF2-40B4-BE49-F238E27FC236}">
                <a16:creationId xmlns:a16="http://schemas.microsoft.com/office/drawing/2014/main" id="{EF5562B2-64A2-41E9-8C47-8CDFA93FF7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885950"/>
            <a:ext cx="1937664" cy="2710855"/>
          </a:xfrm>
          <a:prstGeom prst="rect">
            <a:avLst/>
          </a:prstGeom>
        </p:spPr>
      </p:pic>
    </p:spTree>
    <p:extLst>
      <p:ext uri="{BB962C8B-B14F-4D97-AF65-F5344CB8AC3E}">
        <p14:creationId xmlns:p14="http://schemas.microsoft.com/office/powerpoint/2010/main" val="1072231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267200" y="4857750"/>
            <a:ext cx="2590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8.1     Unconditional Jumps &amp; Branches</a:t>
            </a:r>
          </a:p>
        </p:txBody>
      </p:sp>
      <p:sp>
        <p:nvSpPr>
          <p:cNvPr id="8" name="TextBox 7"/>
          <p:cNvSpPr txBox="1"/>
          <p:nvPr/>
        </p:nvSpPr>
        <p:spPr>
          <a:xfrm>
            <a:off x="0" y="492887"/>
            <a:ext cx="6629400" cy="400110"/>
          </a:xfrm>
          <a:prstGeom prst="rect">
            <a:avLst/>
          </a:prstGeom>
          <a:noFill/>
        </p:spPr>
        <p:txBody>
          <a:bodyPr wrap="square" rtlCol="0">
            <a:spAutoFit/>
          </a:bodyPr>
          <a:lstStyle/>
          <a:p>
            <a:pPr marL="457200" indent="-457200"/>
            <a:r>
              <a:rPr lang="en-US" sz="2000" b="1" cap="small" dirty="0">
                <a:solidFill>
                  <a:schemeClr val="accent2"/>
                </a:solidFill>
                <a:latin typeface="Arial" panose="020B0604020202020204" pitchFamily="34" charset="0"/>
                <a:cs typeface="Arial" panose="020B0604020202020204" pitchFamily="34" charset="0"/>
              </a:rPr>
              <a:t>8.1	Jumps &amp; Branches</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12" name="Subtitle 2"/>
          <p:cNvSpPr txBox="1">
            <a:spLocks/>
          </p:cNvSpPr>
          <p:nvPr/>
        </p:nvSpPr>
        <p:spPr>
          <a:xfrm>
            <a:off x="190500" y="895155"/>
            <a:ext cx="6515100" cy="3036090"/>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Program Counter (PC)</a:t>
            </a:r>
            <a:endParaRPr lang="en-US" sz="1000" b="1" dirty="0">
              <a:solidFill>
                <a:schemeClr val="accent2"/>
              </a:solidFill>
              <a:latin typeface="Arial" panose="020B0604020202020204" pitchFamily="34" charset="0"/>
              <a:cs typeface="Arial" panose="020B0604020202020204" pitchFamily="34" charset="0"/>
            </a:endParaRPr>
          </a:p>
        </p:txBody>
      </p:sp>
      <p:pic>
        <p:nvPicPr>
          <p:cNvPr id="13" name="Picture 12" descr="A screenshot of a cell phone&#10;&#10;Description automatically generated">
            <a:extLst>
              <a:ext uri="{FF2B5EF4-FFF2-40B4-BE49-F238E27FC236}">
                <a16:creationId xmlns:a16="http://schemas.microsoft.com/office/drawing/2014/main" id="{EBB67686-3A9D-4CC7-ADAE-513E36C14CF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502" t="72886" r="35518" b="4357"/>
          <a:stretch/>
        </p:blipFill>
        <p:spPr>
          <a:xfrm>
            <a:off x="2438400" y="1492456"/>
            <a:ext cx="4364885" cy="2755889"/>
          </a:xfrm>
          <a:prstGeom prst="rect">
            <a:avLst/>
          </a:prstGeom>
          <a:ln w="12700">
            <a:noFill/>
          </a:ln>
        </p:spPr>
      </p:pic>
      <p:cxnSp>
        <p:nvCxnSpPr>
          <p:cNvPr id="5" name="Straight Arrow Connector 4">
            <a:extLst>
              <a:ext uri="{FF2B5EF4-FFF2-40B4-BE49-F238E27FC236}">
                <a16:creationId xmlns:a16="http://schemas.microsoft.com/office/drawing/2014/main" id="{2EAF6C9D-562A-4DF9-BCAA-07A42ABD5810}"/>
              </a:ext>
            </a:extLst>
          </p:cNvPr>
          <p:cNvCxnSpPr/>
          <p:nvPr/>
        </p:nvCxnSpPr>
        <p:spPr>
          <a:xfrm>
            <a:off x="1819275" y="1677123"/>
            <a:ext cx="762000" cy="0"/>
          </a:xfrm>
          <a:prstGeom prst="straightConnector1">
            <a:avLst/>
          </a:prstGeom>
          <a:ln w="4445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74F4D33C-AD79-449C-9A72-7BC515AF2EFD}"/>
              </a:ext>
            </a:extLst>
          </p:cNvPr>
          <p:cNvSpPr txBox="1"/>
          <p:nvPr/>
        </p:nvSpPr>
        <p:spPr>
          <a:xfrm>
            <a:off x="1381125" y="1492457"/>
            <a:ext cx="685800" cy="369332"/>
          </a:xfrm>
          <a:prstGeom prst="rect">
            <a:avLst/>
          </a:prstGeom>
          <a:noFill/>
        </p:spPr>
        <p:txBody>
          <a:bodyPr wrap="square" rtlCol="0">
            <a:spAutoFit/>
          </a:bodyPr>
          <a:lstStyle/>
          <a:p>
            <a:r>
              <a:rPr lang="en-US" b="1" dirty="0">
                <a:solidFill>
                  <a:schemeClr val="accent2">
                    <a:lumMod val="75000"/>
                  </a:schemeClr>
                </a:solidFill>
              </a:rPr>
              <a:t>PC</a:t>
            </a:r>
          </a:p>
        </p:txBody>
      </p:sp>
      <p:sp>
        <p:nvSpPr>
          <p:cNvPr id="15" name="Arc 14">
            <a:extLst>
              <a:ext uri="{FF2B5EF4-FFF2-40B4-BE49-F238E27FC236}">
                <a16:creationId xmlns:a16="http://schemas.microsoft.com/office/drawing/2014/main" id="{F9137B94-0DCB-4086-AAF2-8B43261D1342}"/>
              </a:ext>
            </a:extLst>
          </p:cNvPr>
          <p:cNvSpPr/>
          <p:nvPr/>
        </p:nvSpPr>
        <p:spPr>
          <a:xfrm>
            <a:off x="2200275" y="1639088"/>
            <a:ext cx="685800" cy="285750"/>
          </a:xfrm>
          <a:prstGeom prst="arc">
            <a:avLst>
              <a:gd name="adj1" fmla="val 4830763"/>
              <a:gd name="adj2" fmla="val 12081225"/>
            </a:avLst>
          </a:prstGeom>
          <a:ln w="28575">
            <a:solidFill>
              <a:schemeClr val="accent2">
                <a:lumMod val="75000"/>
              </a:schemeClr>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a:extLst>
              <a:ext uri="{FF2B5EF4-FFF2-40B4-BE49-F238E27FC236}">
                <a16:creationId xmlns:a16="http://schemas.microsoft.com/office/drawing/2014/main" id="{1696ABB8-07FC-4622-884A-8A55210568EB}"/>
              </a:ext>
            </a:extLst>
          </p:cNvPr>
          <p:cNvSpPr/>
          <p:nvPr/>
        </p:nvSpPr>
        <p:spPr>
          <a:xfrm>
            <a:off x="2209800" y="1884261"/>
            <a:ext cx="685800" cy="285750"/>
          </a:xfrm>
          <a:prstGeom prst="arc">
            <a:avLst>
              <a:gd name="adj1" fmla="val 4830763"/>
              <a:gd name="adj2" fmla="val 12081225"/>
            </a:avLst>
          </a:prstGeom>
          <a:ln w="28575">
            <a:solidFill>
              <a:schemeClr val="accent2">
                <a:lumMod val="75000"/>
              </a:schemeClr>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829055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2590800" y="4857750"/>
            <a:ext cx="4267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8.3     Implementing Common Programming Constructs in Assembly</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8.3.1 Implementing While() Loop Functionality</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12" name="Subtitle 2"/>
          <p:cNvSpPr txBox="1">
            <a:spLocks/>
          </p:cNvSpPr>
          <p:nvPr/>
        </p:nvSpPr>
        <p:spPr>
          <a:xfrm>
            <a:off x="190500" y="895155"/>
            <a:ext cx="6667500" cy="3045962"/>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While() Loop</a:t>
            </a:r>
            <a:r>
              <a:rPr lang="en-US" sz="1600" dirty="0">
                <a:solidFill>
                  <a:schemeClr val="accent2"/>
                </a:solidFill>
                <a:latin typeface="Arial" panose="020B0604020202020204" pitchFamily="34" charset="0"/>
                <a:cs typeface="Arial" panose="020B0604020202020204" pitchFamily="34" charset="0"/>
              </a:rPr>
              <a:t> – sequence of statements that will continually execute as long as a Boolean condition at the beginning of the loop is satisfied.</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In </a:t>
            </a:r>
            <a:r>
              <a:rPr lang="en-US" sz="1600" b="1" dirty="0">
                <a:solidFill>
                  <a:schemeClr val="accent2"/>
                </a:solidFill>
                <a:latin typeface="Arial" panose="020B0604020202020204" pitchFamily="34" charset="0"/>
                <a:cs typeface="Arial" panose="020B0604020202020204" pitchFamily="34" charset="0"/>
              </a:rPr>
              <a:t>assembly</a:t>
            </a:r>
            <a:r>
              <a:rPr lang="en-US" sz="1600" dirty="0">
                <a:solidFill>
                  <a:schemeClr val="accent2"/>
                </a:solidFill>
                <a:latin typeface="Arial" panose="020B0604020202020204" pitchFamily="34" charset="0"/>
                <a:cs typeface="Arial" panose="020B0604020202020204" pitchFamily="34" charset="0"/>
              </a:rPr>
              <a:t>, this behavior is implemented with a combination of test and compare, and conditional jump instructions.</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In the </a:t>
            </a:r>
            <a:r>
              <a:rPr lang="en-US" sz="1600" b="1" dirty="0">
                <a:solidFill>
                  <a:schemeClr val="accent2"/>
                </a:solidFill>
                <a:latin typeface="Arial" panose="020B0604020202020204" pitchFamily="34" charset="0"/>
                <a:cs typeface="Arial" panose="020B0604020202020204" pitchFamily="34" charset="0"/>
              </a:rPr>
              <a:t>C programming</a:t>
            </a:r>
            <a:r>
              <a:rPr lang="en-US" sz="1600" dirty="0">
                <a:solidFill>
                  <a:schemeClr val="accent2"/>
                </a:solidFill>
                <a:latin typeface="Arial" panose="020B0604020202020204" pitchFamily="34" charset="0"/>
                <a:cs typeface="Arial" panose="020B0604020202020204" pitchFamily="34" charset="0"/>
              </a:rPr>
              <a:t>, the Boolean condition is inserted within the parenthesis of the while() keyword and the statements to be executed are listed within curly brackets ({}).</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9" name="Subtitle 2">
            <a:extLst>
              <a:ext uri="{FF2B5EF4-FFF2-40B4-BE49-F238E27FC236}">
                <a16:creationId xmlns:a16="http://schemas.microsoft.com/office/drawing/2014/main" id="{37D8EBF8-242E-468E-A2F1-CCFB50B5517C}"/>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A8B53006-5ACE-4319-BA36-D3551C92533A}"/>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3" name="Subtitle 2">
            <a:extLst>
              <a:ext uri="{FF2B5EF4-FFF2-40B4-BE49-F238E27FC236}">
                <a16:creationId xmlns:a16="http://schemas.microsoft.com/office/drawing/2014/main" id="{A812653D-90D7-4884-8E90-6E467986C174}"/>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7514DEA0-DC29-4826-8C78-CE7E5F940DB9}"/>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5" name="Subtitle 2">
            <a:extLst>
              <a:ext uri="{FF2B5EF4-FFF2-40B4-BE49-F238E27FC236}">
                <a16:creationId xmlns:a16="http://schemas.microsoft.com/office/drawing/2014/main" id="{5D5DC1D7-6DA5-4A7B-9740-2BD1397EC295}"/>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8" name="Subtitle 2">
            <a:extLst>
              <a:ext uri="{FF2B5EF4-FFF2-40B4-BE49-F238E27FC236}">
                <a16:creationId xmlns:a16="http://schemas.microsoft.com/office/drawing/2014/main" id="{45A34D0C-B3A1-496C-8F75-9B9D0857A89B}"/>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9" name="Subtitle 2">
            <a:extLst>
              <a:ext uri="{FF2B5EF4-FFF2-40B4-BE49-F238E27FC236}">
                <a16:creationId xmlns:a16="http://schemas.microsoft.com/office/drawing/2014/main" id="{6CEA4CBE-0351-4D4A-AC95-353DF43E33CC}"/>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0" name="Subtitle 2">
            <a:extLst>
              <a:ext uri="{FF2B5EF4-FFF2-40B4-BE49-F238E27FC236}">
                <a16:creationId xmlns:a16="http://schemas.microsoft.com/office/drawing/2014/main" id="{2F2BCA79-7F3B-47EC-970B-E5F9E5E95F45}"/>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1" name="Subtitle 2">
            <a:extLst>
              <a:ext uri="{FF2B5EF4-FFF2-40B4-BE49-F238E27FC236}">
                <a16:creationId xmlns:a16="http://schemas.microsoft.com/office/drawing/2014/main" id="{C0F9D638-016E-40E5-A2E1-DFA9C63BF7C3}"/>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2" name="Subtitle 2">
            <a:extLst>
              <a:ext uri="{FF2B5EF4-FFF2-40B4-BE49-F238E27FC236}">
                <a16:creationId xmlns:a16="http://schemas.microsoft.com/office/drawing/2014/main" id="{FC3AE5B4-D356-49FA-9848-2F9906A4B1A3}"/>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23" name="Picture 22">
            <a:extLst>
              <a:ext uri="{FF2B5EF4-FFF2-40B4-BE49-F238E27FC236}">
                <a16:creationId xmlns:a16="http://schemas.microsoft.com/office/drawing/2014/main" id="{BAF6F7BC-25BF-4F6A-9BE7-3B44ABCD0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31247"/>
            <a:ext cx="6858000" cy="926503"/>
          </a:xfrm>
          <a:prstGeom prst="rect">
            <a:avLst/>
          </a:prstGeom>
        </p:spPr>
      </p:pic>
      <p:sp>
        <p:nvSpPr>
          <p:cNvPr id="25" name="Rectangle 24">
            <a:extLst>
              <a:ext uri="{FF2B5EF4-FFF2-40B4-BE49-F238E27FC236}">
                <a16:creationId xmlns:a16="http://schemas.microsoft.com/office/drawing/2014/main" id="{828ACB36-6795-4FA2-A1D6-C75F74FCAFD5}"/>
              </a:ext>
            </a:extLst>
          </p:cNvPr>
          <p:cNvSpPr/>
          <p:nvPr/>
        </p:nvSpPr>
        <p:spPr>
          <a:xfrm>
            <a:off x="4938885" y="3941118"/>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FBD1339A-2FFC-422D-B8C9-E3353F8FFB38}"/>
              </a:ext>
            </a:extLst>
          </p:cNvPr>
          <p:cNvSpPr/>
          <p:nvPr/>
        </p:nvSpPr>
        <p:spPr>
          <a:xfrm>
            <a:off x="4925398" y="3941119"/>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41776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2590800" y="4857750"/>
            <a:ext cx="4267200" cy="27043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8.3     Implementing Common Programming Constructs in Assembly</a:t>
            </a:r>
          </a:p>
        </p:txBody>
      </p:sp>
      <p:sp>
        <p:nvSpPr>
          <p:cNvPr id="8" name="TextBox 7"/>
          <p:cNvSpPr txBox="1"/>
          <p:nvPr/>
        </p:nvSpPr>
        <p:spPr>
          <a:xfrm>
            <a:off x="-42530" y="492887"/>
            <a:ext cx="6629400" cy="369332"/>
          </a:xfrm>
          <a:prstGeom prst="rect">
            <a:avLst/>
          </a:prstGeom>
          <a:noFill/>
        </p:spPr>
        <p:txBody>
          <a:bodyPr wrap="square" rtlCol="0">
            <a:spAutoFit/>
          </a:bodyPr>
          <a:lstStyle/>
          <a:p>
            <a:r>
              <a:rPr lang="en-US" b="1" cap="small" dirty="0">
                <a:solidFill>
                  <a:schemeClr val="accent2"/>
                </a:solidFill>
                <a:latin typeface="Arial" panose="020B0604020202020204" pitchFamily="34" charset="0"/>
                <a:cs typeface="Arial" panose="020B0604020202020204" pitchFamily="34" charset="0"/>
              </a:rPr>
              <a:t>Example: Implementing While() Loops in Assembly</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pic>
        <p:nvPicPr>
          <p:cNvPr id="5" name="Picture 4">
            <a:extLst>
              <a:ext uri="{FF2B5EF4-FFF2-40B4-BE49-F238E27FC236}">
                <a16:creationId xmlns:a16="http://schemas.microsoft.com/office/drawing/2014/main" id="{970E9EF6-9C55-46DD-8F5B-30BBD4EFB6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1" y="989095"/>
            <a:ext cx="6629400" cy="3778707"/>
          </a:xfrm>
          <a:prstGeom prst="rect">
            <a:avLst/>
          </a:prstGeom>
        </p:spPr>
      </p:pic>
      <p:sp>
        <p:nvSpPr>
          <p:cNvPr id="9" name="Subtitle 2">
            <a:extLst>
              <a:ext uri="{FF2B5EF4-FFF2-40B4-BE49-F238E27FC236}">
                <a16:creationId xmlns:a16="http://schemas.microsoft.com/office/drawing/2014/main" id="{D2DFDBE8-3B27-4DC4-AB11-48932B1A0C78}"/>
              </a:ext>
            </a:extLst>
          </p:cNvPr>
          <p:cNvSpPr txBox="1">
            <a:spLocks/>
          </p:cNvSpPr>
          <p:nvPr/>
        </p:nvSpPr>
        <p:spPr>
          <a:xfrm>
            <a:off x="4279768" y="4857751"/>
            <a:ext cx="2578231" cy="27043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000" b="1" cap="small"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28113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2590800" y="4857750"/>
            <a:ext cx="4267199" cy="285749"/>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8.3     Implementing Common Programming Constructs in Assembly</a:t>
            </a:r>
          </a:p>
        </p:txBody>
      </p:sp>
      <p:sp>
        <p:nvSpPr>
          <p:cNvPr id="8" name="TextBox 7"/>
          <p:cNvSpPr txBox="1"/>
          <p:nvPr/>
        </p:nvSpPr>
        <p:spPr>
          <a:xfrm>
            <a:off x="-42530" y="492887"/>
            <a:ext cx="6629400" cy="369332"/>
          </a:xfrm>
          <a:prstGeom prst="rect">
            <a:avLst/>
          </a:prstGeom>
          <a:noFill/>
        </p:spPr>
        <p:txBody>
          <a:bodyPr wrap="square" rtlCol="0">
            <a:spAutoFit/>
          </a:bodyPr>
          <a:lstStyle/>
          <a:p>
            <a:r>
              <a:rPr lang="en-US" b="1" cap="small" dirty="0">
                <a:solidFill>
                  <a:schemeClr val="accent2"/>
                </a:solidFill>
                <a:latin typeface="Arial" panose="020B0604020202020204" pitchFamily="34" charset="0"/>
                <a:cs typeface="Arial" panose="020B0604020202020204" pitchFamily="34" charset="0"/>
              </a:rPr>
              <a:t>Example: Implementing While() Loops in Assembly</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9" name="Subtitle 2">
            <a:extLst>
              <a:ext uri="{FF2B5EF4-FFF2-40B4-BE49-F238E27FC236}">
                <a16:creationId xmlns:a16="http://schemas.microsoft.com/office/drawing/2014/main" id="{53F1EC3C-460A-4948-B873-6106B9728CBF}"/>
              </a:ext>
            </a:extLst>
          </p:cNvPr>
          <p:cNvSpPr txBox="1">
            <a:spLocks/>
          </p:cNvSpPr>
          <p:nvPr/>
        </p:nvSpPr>
        <p:spPr>
          <a:xfrm>
            <a:off x="243664"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1: Create a new Empty Assembly-only project titled:</a:t>
            </a:r>
          </a:p>
          <a:p>
            <a:pPr algn="l"/>
            <a:r>
              <a:rPr lang="en-US" sz="1600" dirty="0">
                <a:solidFill>
                  <a:schemeClr val="accent2"/>
                </a:solidFill>
                <a:latin typeface="Arial" panose="020B0604020202020204" pitchFamily="34" charset="0"/>
                <a:cs typeface="Arial" panose="020B0604020202020204" pitchFamily="34" charset="0"/>
              </a:rPr>
              <a:t>	</a:t>
            </a:r>
            <a:r>
              <a:rPr lang="en-US" sz="1600" b="1" dirty="0" err="1">
                <a:solidFill>
                  <a:schemeClr val="accent2"/>
                </a:solidFill>
                <a:latin typeface="Arial" panose="020B0604020202020204" pitchFamily="34" charset="0"/>
                <a:cs typeface="Arial" panose="020B0604020202020204" pitchFamily="34" charset="0"/>
              </a:rPr>
              <a:t>Asm_Flow_While_Loops</a:t>
            </a:r>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2: Type in the following code into the main.asm file where the comments say “Main loop here.”</a:t>
            </a:r>
          </a:p>
        </p:txBody>
      </p:sp>
      <p:sp>
        <p:nvSpPr>
          <p:cNvPr id="12" name="Subtitle 2">
            <a:extLst>
              <a:ext uri="{FF2B5EF4-FFF2-40B4-BE49-F238E27FC236}">
                <a16:creationId xmlns:a16="http://schemas.microsoft.com/office/drawing/2014/main" id="{AFE5F4C9-25D1-40C3-BF2C-0AE78EE34EE4}"/>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3" name="Subtitle 2">
            <a:extLst>
              <a:ext uri="{FF2B5EF4-FFF2-40B4-BE49-F238E27FC236}">
                <a16:creationId xmlns:a16="http://schemas.microsoft.com/office/drawing/2014/main" id="{1FA26E29-1603-4780-8A42-6ABF6EAD3DF6}"/>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E26C07D-A15B-4B39-8688-AF95ED5EB976}"/>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5" name="Subtitle 2">
            <a:extLst>
              <a:ext uri="{FF2B5EF4-FFF2-40B4-BE49-F238E27FC236}">
                <a16:creationId xmlns:a16="http://schemas.microsoft.com/office/drawing/2014/main" id="{C3E4AAAC-57CF-4C00-93D0-5755132FCF2A}"/>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6" name="Subtitle 2">
            <a:extLst>
              <a:ext uri="{FF2B5EF4-FFF2-40B4-BE49-F238E27FC236}">
                <a16:creationId xmlns:a16="http://schemas.microsoft.com/office/drawing/2014/main" id="{41859C2B-FF76-4659-89DC-C4DE44DE917E}"/>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8" name="Subtitle 2">
            <a:extLst>
              <a:ext uri="{FF2B5EF4-FFF2-40B4-BE49-F238E27FC236}">
                <a16:creationId xmlns:a16="http://schemas.microsoft.com/office/drawing/2014/main" id="{E0617D16-1F4B-4A08-B72F-E4E9661DC685}"/>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9" name="Subtitle 2">
            <a:extLst>
              <a:ext uri="{FF2B5EF4-FFF2-40B4-BE49-F238E27FC236}">
                <a16:creationId xmlns:a16="http://schemas.microsoft.com/office/drawing/2014/main" id="{6839B9C2-B3A9-40D4-AA74-C9497269D658}"/>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0" name="Subtitle 2">
            <a:extLst>
              <a:ext uri="{FF2B5EF4-FFF2-40B4-BE49-F238E27FC236}">
                <a16:creationId xmlns:a16="http://schemas.microsoft.com/office/drawing/2014/main" id="{66556709-9F43-4B78-AE93-276596060DC0}"/>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1" name="Subtitle 2">
            <a:extLst>
              <a:ext uri="{FF2B5EF4-FFF2-40B4-BE49-F238E27FC236}">
                <a16:creationId xmlns:a16="http://schemas.microsoft.com/office/drawing/2014/main" id="{F0FE07C7-B2E7-4889-9EDC-305225D6BF3D}"/>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2" name="Subtitle 2">
            <a:extLst>
              <a:ext uri="{FF2B5EF4-FFF2-40B4-BE49-F238E27FC236}">
                <a16:creationId xmlns:a16="http://schemas.microsoft.com/office/drawing/2014/main" id="{71F49ED1-A19E-404E-BEEA-1A9D650E0E4B}"/>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23" name="Picture 22">
            <a:extLst>
              <a:ext uri="{FF2B5EF4-FFF2-40B4-BE49-F238E27FC236}">
                <a16:creationId xmlns:a16="http://schemas.microsoft.com/office/drawing/2014/main" id="{09080C3B-3C5C-4BE9-866F-D1F8C6C0A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31247"/>
            <a:ext cx="6858000" cy="926503"/>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16BC707-55ED-4209-A5E1-510A29DB10FD}"/>
                  </a:ext>
                </a:extLst>
              </p14:cNvPr>
              <p14:cNvContentPartPr/>
              <p14:nvPr/>
            </p14:nvContentPartPr>
            <p14:xfrm>
              <a:off x="4121358" y="622436"/>
              <a:ext cx="360" cy="2160"/>
            </p14:xfrm>
          </p:contentPart>
        </mc:Choice>
        <mc:Fallback xmlns="">
          <p:pic>
            <p:nvPicPr>
              <p:cNvPr id="4" name="Ink 3">
                <a:extLst>
                  <a:ext uri="{FF2B5EF4-FFF2-40B4-BE49-F238E27FC236}">
                    <a16:creationId xmlns:a16="http://schemas.microsoft.com/office/drawing/2014/main" id="{916BC707-55ED-4209-A5E1-510A29DB10FD}"/>
                  </a:ext>
                </a:extLst>
              </p:cNvPr>
              <p:cNvPicPr/>
              <p:nvPr/>
            </p:nvPicPr>
            <p:blipFill>
              <a:blip r:embed="rId5"/>
              <a:stretch>
                <a:fillRect/>
              </a:stretch>
            </p:blipFill>
            <p:spPr>
              <a:xfrm>
                <a:off x="4112358" y="613436"/>
                <a:ext cx="180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C2CFC64-AA2B-4400-A4F5-EAC2C8539E3E}"/>
                  </a:ext>
                </a:extLst>
              </p14:cNvPr>
              <p14:cNvContentPartPr/>
              <p14:nvPr/>
            </p14:nvContentPartPr>
            <p14:xfrm>
              <a:off x="4030278" y="699116"/>
              <a:ext cx="29160" cy="18720"/>
            </p14:xfrm>
          </p:contentPart>
        </mc:Choice>
        <mc:Fallback xmlns="">
          <p:pic>
            <p:nvPicPr>
              <p:cNvPr id="5" name="Ink 4">
                <a:extLst>
                  <a:ext uri="{FF2B5EF4-FFF2-40B4-BE49-F238E27FC236}">
                    <a16:creationId xmlns:a16="http://schemas.microsoft.com/office/drawing/2014/main" id="{1C2CFC64-AA2B-4400-A4F5-EAC2C8539E3E}"/>
                  </a:ext>
                </a:extLst>
              </p:cNvPr>
              <p:cNvPicPr/>
              <p:nvPr/>
            </p:nvPicPr>
            <p:blipFill>
              <a:blip r:embed="rId7"/>
              <a:stretch>
                <a:fillRect/>
              </a:stretch>
            </p:blipFill>
            <p:spPr>
              <a:xfrm>
                <a:off x="4021278" y="690116"/>
                <a:ext cx="46800" cy="36360"/>
              </a:xfrm>
              <a:prstGeom prst="rect">
                <a:avLst/>
              </a:prstGeom>
            </p:spPr>
          </p:pic>
        </mc:Fallback>
      </mc:AlternateContent>
      <p:sp>
        <p:nvSpPr>
          <p:cNvPr id="25" name="Rectangle 24">
            <a:extLst>
              <a:ext uri="{FF2B5EF4-FFF2-40B4-BE49-F238E27FC236}">
                <a16:creationId xmlns:a16="http://schemas.microsoft.com/office/drawing/2014/main" id="{9DEB2831-200A-4AC3-BE4B-8976F1A4F6EC}"/>
              </a:ext>
            </a:extLst>
          </p:cNvPr>
          <p:cNvSpPr/>
          <p:nvPr/>
        </p:nvSpPr>
        <p:spPr>
          <a:xfrm>
            <a:off x="4938885" y="3941118"/>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8">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84D057E-9D8A-4908-AC39-9D8A9639DCBC}"/>
              </a:ext>
            </a:extLst>
          </p:cNvPr>
          <p:cNvSpPr/>
          <p:nvPr/>
        </p:nvSpPr>
        <p:spPr>
          <a:xfrm>
            <a:off x="4925398" y="3941119"/>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8">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06080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2578233" y="4857751"/>
            <a:ext cx="4279767" cy="285750"/>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8.3     Implementing Common Programming Constructs in Assembly</a:t>
            </a:r>
          </a:p>
        </p:txBody>
      </p:sp>
      <p:sp>
        <p:nvSpPr>
          <p:cNvPr id="8" name="TextBox 7"/>
          <p:cNvSpPr txBox="1"/>
          <p:nvPr/>
        </p:nvSpPr>
        <p:spPr>
          <a:xfrm>
            <a:off x="-42530" y="492887"/>
            <a:ext cx="6629400" cy="369332"/>
          </a:xfrm>
          <a:prstGeom prst="rect">
            <a:avLst/>
          </a:prstGeom>
          <a:noFill/>
        </p:spPr>
        <p:txBody>
          <a:bodyPr wrap="square" rtlCol="0">
            <a:spAutoFit/>
          </a:bodyPr>
          <a:lstStyle/>
          <a:p>
            <a:r>
              <a:rPr lang="en-US" b="1" cap="small" dirty="0">
                <a:solidFill>
                  <a:schemeClr val="accent2"/>
                </a:solidFill>
                <a:latin typeface="Arial" panose="020B0604020202020204" pitchFamily="34" charset="0"/>
                <a:cs typeface="Arial" panose="020B0604020202020204" pitchFamily="34" charset="0"/>
              </a:rPr>
              <a:t>Example: Implementing While() Loops in Assembly</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9" name="Subtitle 2">
            <a:extLst>
              <a:ext uri="{FF2B5EF4-FFF2-40B4-BE49-F238E27FC236}">
                <a16:creationId xmlns:a16="http://schemas.microsoft.com/office/drawing/2014/main" id="{6C053EA7-79FE-4CD3-8EBF-BD47463040F1}"/>
              </a:ext>
            </a:extLst>
          </p:cNvPr>
          <p:cNvSpPr txBox="1">
            <a:spLocks/>
          </p:cNvSpPr>
          <p:nvPr/>
        </p:nvSpPr>
        <p:spPr>
          <a:xfrm>
            <a:off x="233031"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3: Debug your program and correct any errors.</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4: Set a breakpoint before the first instruction </a:t>
            </a:r>
          </a:p>
          <a:p>
            <a:pPr algn="l"/>
            <a:r>
              <a:rPr lang="en-US" sz="1600" dirty="0">
                <a:solidFill>
                  <a:schemeClr val="accent2"/>
                </a:solidFill>
                <a:latin typeface="Arial" panose="020B0604020202020204" pitchFamily="34" charset="0"/>
                <a:cs typeface="Arial" panose="020B0604020202020204" pitchFamily="34" charset="0"/>
              </a:rPr>
              <a:t>	</a:t>
            </a:r>
            <a:r>
              <a:rPr lang="en-US" sz="1600" b="1" dirty="0" err="1">
                <a:solidFill>
                  <a:schemeClr val="accent2"/>
                </a:solidFill>
                <a:latin typeface="Arial" panose="020B0604020202020204" pitchFamily="34" charset="0"/>
                <a:cs typeface="Arial" panose="020B0604020202020204" pitchFamily="34" charset="0"/>
              </a:rPr>
              <a:t>cmp.w</a:t>
            </a:r>
            <a:r>
              <a:rPr lang="en-US" sz="1600" b="1" dirty="0">
                <a:solidFill>
                  <a:schemeClr val="accent2"/>
                </a:solidFill>
                <a:latin typeface="Arial" panose="020B0604020202020204" pitchFamily="34" charset="0"/>
                <a:cs typeface="Arial" panose="020B0604020202020204" pitchFamily="34" charset="0"/>
              </a:rPr>
              <a:t> #3, Var1</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5: Open the memory browser and go to address 0x2000. You should see a word at 0x2000 initialized to 3 and a word at 0x2002 reserved with no values.</a:t>
            </a: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0ECAEDE7-D9BC-47CD-B3C0-7805FCE73BE8}"/>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2" name="Subtitle 2">
            <a:extLst>
              <a:ext uri="{FF2B5EF4-FFF2-40B4-BE49-F238E27FC236}">
                <a16:creationId xmlns:a16="http://schemas.microsoft.com/office/drawing/2014/main" id="{555A7CB2-2DEB-4224-86E1-F211B7158B4E}"/>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3" name="Subtitle 2">
            <a:extLst>
              <a:ext uri="{FF2B5EF4-FFF2-40B4-BE49-F238E27FC236}">
                <a16:creationId xmlns:a16="http://schemas.microsoft.com/office/drawing/2014/main" id="{831ACF1F-ECAB-4ACD-AFED-8AD9B3F003A5}"/>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06B877FA-98B1-4112-9EB0-4B3047FA22C5}"/>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5" name="Subtitle 2">
            <a:extLst>
              <a:ext uri="{FF2B5EF4-FFF2-40B4-BE49-F238E27FC236}">
                <a16:creationId xmlns:a16="http://schemas.microsoft.com/office/drawing/2014/main" id="{9C9E4FA0-3E34-4DFB-8962-622FF9A047A8}"/>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7" name="Subtitle 2">
            <a:extLst>
              <a:ext uri="{FF2B5EF4-FFF2-40B4-BE49-F238E27FC236}">
                <a16:creationId xmlns:a16="http://schemas.microsoft.com/office/drawing/2014/main" id="{8F2D5A6D-09FE-4DBE-8270-D3F4BB644141}"/>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8" name="Subtitle 2">
            <a:extLst>
              <a:ext uri="{FF2B5EF4-FFF2-40B4-BE49-F238E27FC236}">
                <a16:creationId xmlns:a16="http://schemas.microsoft.com/office/drawing/2014/main" id="{AED8329C-4336-4F1E-89BF-5F3BBB584172}"/>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9" name="Subtitle 2">
            <a:extLst>
              <a:ext uri="{FF2B5EF4-FFF2-40B4-BE49-F238E27FC236}">
                <a16:creationId xmlns:a16="http://schemas.microsoft.com/office/drawing/2014/main" id="{799BF822-AB82-477D-A299-0E22E9AE6F5F}"/>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0" name="Subtitle 2">
            <a:extLst>
              <a:ext uri="{FF2B5EF4-FFF2-40B4-BE49-F238E27FC236}">
                <a16:creationId xmlns:a16="http://schemas.microsoft.com/office/drawing/2014/main" id="{493B64B9-B077-4433-84C4-2FCD41110E8A}"/>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1" name="Subtitle 2">
            <a:extLst>
              <a:ext uri="{FF2B5EF4-FFF2-40B4-BE49-F238E27FC236}">
                <a16:creationId xmlns:a16="http://schemas.microsoft.com/office/drawing/2014/main" id="{6F332645-7753-49FB-A95E-1C68F4BF97ED}"/>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4" name="Subtitle 2">
            <a:extLst>
              <a:ext uri="{FF2B5EF4-FFF2-40B4-BE49-F238E27FC236}">
                <a16:creationId xmlns:a16="http://schemas.microsoft.com/office/drawing/2014/main" id="{4D723DED-6F1E-40FD-B51F-38B16E7A874C}"/>
              </a:ext>
            </a:extLst>
          </p:cNvPr>
          <p:cNvSpPr txBox="1">
            <a:spLocks/>
          </p:cNvSpPr>
          <p:nvPr/>
        </p:nvSpPr>
        <p:spPr>
          <a:xfrm>
            <a:off x="4279768" y="4857751"/>
            <a:ext cx="2578231" cy="27043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000" b="1" cap="small" dirty="0">
              <a:solidFill>
                <a:schemeClr val="bg1"/>
              </a:solidFill>
              <a:latin typeface="Arial" panose="020B0604020202020204" pitchFamily="34" charset="0"/>
              <a:cs typeface="Arial" panose="020B0604020202020204" pitchFamily="34" charset="0"/>
            </a:endParaRPr>
          </a:p>
        </p:txBody>
      </p:sp>
      <p:sp>
        <p:nvSpPr>
          <p:cNvPr id="22" name="Subtitle 2">
            <a:extLst>
              <a:ext uri="{FF2B5EF4-FFF2-40B4-BE49-F238E27FC236}">
                <a16:creationId xmlns:a16="http://schemas.microsoft.com/office/drawing/2014/main" id="{8A27FB3C-4932-4433-A43E-871821C645C0}"/>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3" name="Subtitle 2">
            <a:extLst>
              <a:ext uri="{FF2B5EF4-FFF2-40B4-BE49-F238E27FC236}">
                <a16:creationId xmlns:a16="http://schemas.microsoft.com/office/drawing/2014/main" id="{62049ABC-B66C-485A-B6CF-01D3696E1093}"/>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5" name="Subtitle 2">
            <a:extLst>
              <a:ext uri="{FF2B5EF4-FFF2-40B4-BE49-F238E27FC236}">
                <a16:creationId xmlns:a16="http://schemas.microsoft.com/office/drawing/2014/main" id="{DCC5AF4C-4A64-4248-BCE1-B1A39368E153}"/>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6" name="Subtitle 2">
            <a:extLst>
              <a:ext uri="{FF2B5EF4-FFF2-40B4-BE49-F238E27FC236}">
                <a16:creationId xmlns:a16="http://schemas.microsoft.com/office/drawing/2014/main" id="{DB7A96AB-66E2-494C-B759-2E64430233CC}"/>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7" name="Subtitle 2">
            <a:extLst>
              <a:ext uri="{FF2B5EF4-FFF2-40B4-BE49-F238E27FC236}">
                <a16:creationId xmlns:a16="http://schemas.microsoft.com/office/drawing/2014/main" id="{BE8F5AE3-DCFF-451E-A999-7E3DE4DE164F}"/>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9" name="Subtitle 2">
            <a:extLst>
              <a:ext uri="{FF2B5EF4-FFF2-40B4-BE49-F238E27FC236}">
                <a16:creationId xmlns:a16="http://schemas.microsoft.com/office/drawing/2014/main" id="{60DF23A2-8E43-45B9-B050-F30E4251648A}"/>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30" name="Subtitle 2">
            <a:extLst>
              <a:ext uri="{FF2B5EF4-FFF2-40B4-BE49-F238E27FC236}">
                <a16:creationId xmlns:a16="http://schemas.microsoft.com/office/drawing/2014/main" id="{F6E30714-069F-417B-86B1-E6DCB61EE185}"/>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31" name="Subtitle 2">
            <a:extLst>
              <a:ext uri="{FF2B5EF4-FFF2-40B4-BE49-F238E27FC236}">
                <a16:creationId xmlns:a16="http://schemas.microsoft.com/office/drawing/2014/main" id="{A4ABA6BD-DBD0-4BD8-A073-8793F4CECAAF}"/>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32" name="Subtitle 2">
            <a:extLst>
              <a:ext uri="{FF2B5EF4-FFF2-40B4-BE49-F238E27FC236}">
                <a16:creationId xmlns:a16="http://schemas.microsoft.com/office/drawing/2014/main" id="{6D669D87-DA29-42FA-A4EA-F789AD0B4883}"/>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33" name="Subtitle 2">
            <a:extLst>
              <a:ext uri="{FF2B5EF4-FFF2-40B4-BE49-F238E27FC236}">
                <a16:creationId xmlns:a16="http://schemas.microsoft.com/office/drawing/2014/main" id="{BA61F6D2-94BF-49B2-A264-5FFBAB63850B}"/>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34" name="Picture 33">
            <a:extLst>
              <a:ext uri="{FF2B5EF4-FFF2-40B4-BE49-F238E27FC236}">
                <a16:creationId xmlns:a16="http://schemas.microsoft.com/office/drawing/2014/main" id="{7F55B05E-F575-4E0E-8BAB-55463EAFF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31247"/>
            <a:ext cx="6858000" cy="926503"/>
          </a:xfrm>
          <a:prstGeom prst="rect">
            <a:avLst/>
          </a:prstGeom>
        </p:spPr>
      </p:pic>
      <p:sp>
        <p:nvSpPr>
          <p:cNvPr id="36" name="Rectangle 35">
            <a:extLst>
              <a:ext uri="{FF2B5EF4-FFF2-40B4-BE49-F238E27FC236}">
                <a16:creationId xmlns:a16="http://schemas.microsoft.com/office/drawing/2014/main" id="{6F08ADA1-312F-416C-A9FE-E2101534B3E8}"/>
              </a:ext>
            </a:extLst>
          </p:cNvPr>
          <p:cNvSpPr/>
          <p:nvPr/>
        </p:nvSpPr>
        <p:spPr>
          <a:xfrm>
            <a:off x="4938885" y="3941118"/>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F27F4D95-D5C6-4BB8-BCFE-E264B0B60021}"/>
              </a:ext>
            </a:extLst>
          </p:cNvPr>
          <p:cNvSpPr/>
          <p:nvPr/>
        </p:nvSpPr>
        <p:spPr>
          <a:xfrm>
            <a:off x="4925398" y="3941119"/>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30093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42530" y="492887"/>
            <a:ext cx="6629400" cy="369332"/>
          </a:xfrm>
          <a:prstGeom prst="rect">
            <a:avLst/>
          </a:prstGeom>
          <a:noFill/>
        </p:spPr>
        <p:txBody>
          <a:bodyPr wrap="square" rtlCol="0">
            <a:spAutoFit/>
          </a:bodyPr>
          <a:lstStyle/>
          <a:p>
            <a:r>
              <a:rPr lang="en-US" b="1" cap="small" dirty="0">
                <a:solidFill>
                  <a:schemeClr val="accent2"/>
                </a:solidFill>
                <a:latin typeface="Arial" panose="020B0604020202020204" pitchFamily="34" charset="0"/>
                <a:cs typeface="Arial" panose="020B0604020202020204" pitchFamily="34" charset="0"/>
              </a:rPr>
              <a:t>Example: Implementing While() Loops in Assembly</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9" name="Subtitle 2">
            <a:extLst>
              <a:ext uri="{FF2B5EF4-FFF2-40B4-BE49-F238E27FC236}">
                <a16:creationId xmlns:a16="http://schemas.microsoft.com/office/drawing/2014/main" id="{6C053EA7-79FE-4CD3-8EBF-BD47463040F1}"/>
              </a:ext>
            </a:extLst>
          </p:cNvPr>
          <p:cNvSpPr txBox="1">
            <a:spLocks/>
          </p:cNvSpPr>
          <p:nvPr/>
        </p:nvSpPr>
        <p:spPr>
          <a:xfrm>
            <a:off x="233031"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6: Run your program to the breakpoint.</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7: Step your program to observe the first while() loop’s behavior.</a:t>
            </a: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C8AE0AC-8976-464F-8D5F-E30A84669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208" y="1898539"/>
            <a:ext cx="3592864" cy="671255"/>
          </a:xfrm>
          <a:prstGeom prst="rect">
            <a:avLst/>
          </a:prstGeom>
        </p:spPr>
      </p:pic>
      <p:sp>
        <p:nvSpPr>
          <p:cNvPr id="10" name="Subtitle 2">
            <a:extLst>
              <a:ext uri="{FF2B5EF4-FFF2-40B4-BE49-F238E27FC236}">
                <a16:creationId xmlns:a16="http://schemas.microsoft.com/office/drawing/2014/main" id="{A50AB54F-95C5-466F-8DA3-17CC2203758B}"/>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2" name="Subtitle 2">
            <a:extLst>
              <a:ext uri="{FF2B5EF4-FFF2-40B4-BE49-F238E27FC236}">
                <a16:creationId xmlns:a16="http://schemas.microsoft.com/office/drawing/2014/main" id="{62DD5C57-D44A-4442-B514-8563BA6711DC}"/>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3" name="Subtitle 2">
            <a:extLst>
              <a:ext uri="{FF2B5EF4-FFF2-40B4-BE49-F238E27FC236}">
                <a16:creationId xmlns:a16="http://schemas.microsoft.com/office/drawing/2014/main" id="{D15E9B9B-3353-464D-BEC3-D4DBDBE13381}"/>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DEC607D9-7B09-4D1A-B24F-9ECD8AB0159A}"/>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5" name="Subtitle 2">
            <a:extLst>
              <a:ext uri="{FF2B5EF4-FFF2-40B4-BE49-F238E27FC236}">
                <a16:creationId xmlns:a16="http://schemas.microsoft.com/office/drawing/2014/main" id="{EE6E402C-BB86-41CC-B11D-AD257445E46A}"/>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7" name="Subtitle 2">
            <a:extLst>
              <a:ext uri="{FF2B5EF4-FFF2-40B4-BE49-F238E27FC236}">
                <a16:creationId xmlns:a16="http://schemas.microsoft.com/office/drawing/2014/main" id="{295941BF-7C67-48AA-A846-D5AF3DC13CCB}"/>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8" name="Subtitle 2">
            <a:extLst>
              <a:ext uri="{FF2B5EF4-FFF2-40B4-BE49-F238E27FC236}">
                <a16:creationId xmlns:a16="http://schemas.microsoft.com/office/drawing/2014/main" id="{C5537FE3-904F-4B1D-B2CB-96954B92707F}"/>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9" name="Subtitle 2">
            <a:extLst>
              <a:ext uri="{FF2B5EF4-FFF2-40B4-BE49-F238E27FC236}">
                <a16:creationId xmlns:a16="http://schemas.microsoft.com/office/drawing/2014/main" id="{18EE6C7B-E4BE-4166-AFD8-17B587CA648A}"/>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0" name="Subtitle 2">
            <a:extLst>
              <a:ext uri="{FF2B5EF4-FFF2-40B4-BE49-F238E27FC236}">
                <a16:creationId xmlns:a16="http://schemas.microsoft.com/office/drawing/2014/main" id="{DBE1466E-DC0E-4B21-84A1-945DA9ACE9FE}"/>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1" name="Subtitle 2">
            <a:extLst>
              <a:ext uri="{FF2B5EF4-FFF2-40B4-BE49-F238E27FC236}">
                <a16:creationId xmlns:a16="http://schemas.microsoft.com/office/drawing/2014/main" id="{D45C6656-5715-4613-9407-0BC870104BC6}"/>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22" name="Picture 21">
            <a:extLst>
              <a:ext uri="{FF2B5EF4-FFF2-40B4-BE49-F238E27FC236}">
                <a16:creationId xmlns:a16="http://schemas.microsoft.com/office/drawing/2014/main" id="{4CFA88BE-4638-4C66-95DD-F91E50128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31247"/>
            <a:ext cx="6858000" cy="926503"/>
          </a:xfrm>
          <a:prstGeom prst="rect">
            <a:avLst/>
          </a:prstGeom>
        </p:spPr>
      </p:pic>
      <p:sp>
        <p:nvSpPr>
          <p:cNvPr id="26" name="Subtitle 2">
            <a:extLst>
              <a:ext uri="{FF2B5EF4-FFF2-40B4-BE49-F238E27FC236}">
                <a16:creationId xmlns:a16="http://schemas.microsoft.com/office/drawing/2014/main" id="{11CC43C6-45F0-43AC-87A6-4DB9154CAD9F}"/>
              </a:ext>
            </a:extLst>
          </p:cNvPr>
          <p:cNvSpPr>
            <a:spLocks noGrp="1"/>
          </p:cNvSpPr>
          <p:nvPr>
            <p:ph type="subTitle" idx="1"/>
          </p:nvPr>
        </p:nvSpPr>
        <p:spPr>
          <a:xfrm>
            <a:off x="2590800" y="4857749"/>
            <a:ext cx="4267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8.3     Implementing Common Programming Constructs in Assembly</a:t>
            </a:r>
          </a:p>
        </p:txBody>
      </p:sp>
      <p:sp>
        <p:nvSpPr>
          <p:cNvPr id="24" name="Rectangle 23">
            <a:extLst>
              <a:ext uri="{FF2B5EF4-FFF2-40B4-BE49-F238E27FC236}">
                <a16:creationId xmlns:a16="http://schemas.microsoft.com/office/drawing/2014/main" id="{9CA78C21-2F18-433A-9672-7A7CCB33AD37}"/>
              </a:ext>
            </a:extLst>
          </p:cNvPr>
          <p:cNvSpPr/>
          <p:nvPr/>
        </p:nvSpPr>
        <p:spPr>
          <a:xfrm>
            <a:off x="4938885" y="3941118"/>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4">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D5C48F89-E4FC-4C89-9CBF-1215A1E68797}"/>
              </a:ext>
            </a:extLst>
          </p:cNvPr>
          <p:cNvSpPr/>
          <p:nvPr/>
        </p:nvSpPr>
        <p:spPr>
          <a:xfrm>
            <a:off x="4925398" y="3941119"/>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4">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32324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42530" y="492887"/>
            <a:ext cx="6629400" cy="369332"/>
          </a:xfrm>
          <a:prstGeom prst="rect">
            <a:avLst/>
          </a:prstGeom>
          <a:noFill/>
        </p:spPr>
        <p:txBody>
          <a:bodyPr wrap="square" rtlCol="0">
            <a:spAutoFit/>
          </a:bodyPr>
          <a:lstStyle/>
          <a:p>
            <a:r>
              <a:rPr lang="en-US" b="1" cap="small" dirty="0">
                <a:solidFill>
                  <a:schemeClr val="accent2"/>
                </a:solidFill>
                <a:latin typeface="Arial" panose="020B0604020202020204" pitchFamily="34" charset="0"/>
                <a:cs typeface="Arial" panose="020B0604020202020204" pitchFamily="34" charset="0"/>
              </a:rPr>
              <a:t>Example: Implementing While() Loops in Assembly</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9" name="Subtitle 2">
            <a:extLst>
              <a:ext uri="{FF2B5EF4-FFF2-40B4-BE49-F238E27FC236}">
                <a16:creationId xmlns:a16="http://schemas.microsoft.com/office/drawing/2014/main" id="{6C053EA7-79FE-4CD3-8EBF-BD47463040F1}"/>
              </a:ext>
            </a:extLst>
          </p:cNvPr>
          <p:cNvSpPr txBox="1">
            <a:spLocks/>
          </p:cNvSpPr>
          <p:nvPr/>
        </p:nvSpPr>
        <p:spPr>
          <a:xfrm>
            <a:off x="233031"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8: Now you are going to manually change the value of Var1 from 3 to 2 in the memory browser.</a:t>
            </a: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9: Continue stepping your program with the new value of Var1 = 2.</a:t>
            </a: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C8AE0AC-8976-464F-8D5F-E30A84669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 y="2960286"/>
            <a:ext cx="4860015" cy="754464"/>
          </a:xfrm>
          <a:prstGeom prst="rect">
            <a:avLst/>
          </a:prstGeom>
        </p:spPr>
      </p:pic>
      <p:sp>
        <p:nvSpPr>
          <p:cNvPr id="10" name="Subtitle 2">
            <a:extLst>
              <a:ext uri="{FF2B5EF4-FFF2-40B4-BE49-F238E27FC236}">
                <a16:creationId xmlns:a16="http://schemas.microsoft.com/office/drawing/2014/main" id="{A50AB54F-95C5-466F-8DA3-17CC2203758B}"/>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2" name="Subtitle 2">
            <a:extLst>
              <a:ext uri="{FF2B5EF4-FFF2-40B4-BE49-F238E27FC236}">
                <a16:creationId xmlns:a16="http://schemas.microsoft.com/office/drawing/2014/main" id="{62DD5C57-D44A-4442-B514-8563BA6711DC}"/>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3" name="Subtitle 2">
            <a:extLst>
              <a:ext uri="{FF2B5EF4-FFF2-40B4-BE49-F238E27FC236}">
                <a16:creationId xmlns:a16="http://schemas.microsoft.com/office/drawing/2014/main" id="{D15E9B9B-3353-464D-BEC3-D4DBDBE13381}"/>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DEC607D9-7B09-4D1A-B24F-9ECD8AB0159A}"/>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5" name="Subtitle 2">
            <a:extLst>
              <a:ext uri="{FF2B5EF4-FFF2-40B4-BE49-F238E27FC236}">
                <a16:creationId xmlns:a16="http://schemas.microsoft.com/office/drawing/2014/main" id="{EE6E402C-BB86-41CC-B11D-AD257445E46A}"/>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7" name="Subtitle 2">
            <a:extLst>
              <a:ext uri="{FF2B5EF4-FFF2-40B4-BE49-F238E27FC236}">
                <a16:creationId xmlns:a16="http://schemas.microsoft.com/office/drawing/2014/main" id="{295941BF-7C67-48AA-A846-D5AF3DC13CCB}"/>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8" name="Subtitle 2">
            <a:extLst>
              <a:ext uri="{FF2B5EF4-FFF2-40B4-BE49-F238E27FC236}">
                <a16:creationId xmlns:a16="http://schemas.microsoft.com/office/drawing/2014/main" id="{C5537FE3-904F-4B1D-B2CB-96954B92707F}"/>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9" name="Subtitle 2">
            <a:extLst>
              <a:ext uri="{FF2B5EF4-FFF2-40B4-BE49-F238E27FC236}">
                <a16:creationId xmlns:a16="http://schemas.microsoft.com/office/drawing/2014/main" id="{18EE6C7B-E4BE-4166-AFD8-17B587CA648A}"/>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0" name="Subtitle 2">
            <a:extLst>
              <a:ext uri="{FF2B5EF4-FFF2-40B4-BE49-F238E27FC236}">
                <a16:creationId xmlns:a16="http://schemas.microsoft.com/office/drawing/2014/main" id="{DBE1466E-DC0E-4B21-84A1-945DA9ACE9FE}"/>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1" name="Subtitle 2">
            <a:extLst>
              <a:ext uri="{FF2B5EF4-FFF2-40B4-BE49-F238E27FC236}">
                <a16:creationId xmlns:a16="http://schemas.microsoft.com/office/drawing/2014/main" id="{D45C6656-5715-4613-9407-0BC870104BC6}"/>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22" name="Picture 21">
            <a:extLst>
              <a:ext uri="{FF2B5EF4-FFF2-40B4-BE49-F238E27FC236}">
                <a16:creationId xmlns:a16="http://schemas.microsoft.com/office/drawing/2014/main" id="{4CFA88BE-4638-4C66-95DD-F91E50128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31247"/>
            <a:ext cx="6858000" cy="926503"/>
          </a:xfrm>
          <a:prstGeom prst="rect">
            <a:avLst/>
          </a:prstGeom>
        </p:spPr>
      </p:pic>
      <p:sp>
        <p:nvSpPr>
          <p:cNvPr id="26" name="Subtitle 2">
            <a:extLst>
              <a:ext uri="{FF2B5EF4-FFF2-40B4-BE49-F238E27FC236}">
                <a16:creationId xmlns:a16="http://schemas.microsoft.com/office/drawing/2014/main" id="{11CC43C6-45F0-43AC-87A6-4DB9154CAD9F}"/>
              </a:ext>
            </a:extLst>
          </p:cNvPr>
          <p:cNvSpPr>
            <a:spLocks noGrp="1"/>
          </p:cNvSpPr>
          <p:nvPr>
            <p:ph type="subTitle" idx="1"/>
          </p:nvPr>
        </p:nvSpPr>
        <p:spPr>
          <a:xfrm>
            <a:off x="2590800" y="4857749"/>
            <a:ext cx="4267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8.3     Implementing Common Programming Constructs in Assembly</a:t>
            </a:r>
          </a:p>
        </p:txBody>
      </p:sp>
      <p:pic>
        <p:nvPicPr>
          <p:cNvPr id="4" name="Picture 3">
            <a:extLst>
              <a:ext uri="{FF2B5EF4-FFF2-40B4-BE49-F238E27FC236}">
                <a16:creationId xmlns:a16="http://schemas.microsoft.com/office/drawing/2014/main" id="{DA9E4188-38BF-45E9-9650-2E6FA0AFFB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0" y="1562642"/>
            <a:ext cx="6629400" cy="754465"/>
          </a:xfrm>
          <a:prstGeom prst="rect">
            <a:avLst/>
          </a:prstGeom>
        </p:spPr>
      </p:pic>
      <p:sp>
        <p:nvSpPr>
          <p:cNvPr id="24" name="Rectangle 23">
            <a:extLst>
              <a:ext uri="{FF2B5EF4-FFF2-40B4-BE49-F238E27FC236}">
                <a16:creationId xmlns:a16="http://schemas.microsoft.com/office/drawing/2014/main" id="{8F3C05AA-3345-45B0-B59B-423EAD88E425}"/>
              </a:ext>
            </a:extLst>
          </p:cNvPr>
          <p:cNvSpPr/>
          <p:nvPr/>
        </p:nvSpPr>
        <p:spPr>
          <a:xfrm>
            <a:off x="4938885" y="3941118"/>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5">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608B6C3F-F093-46EC-85C4-5202A28D95F6}"/>
              </a:ext>
            </a:extLst>
          </p:cNvPr>
          <p:cNvSpPr/>
          <p:nvPr/>
        </p:nvSpPr>
        <p:spPr>
          <a:xfrm>
            <a:off x="4925398" y="3941119"/>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5">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71712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895350"/>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8: Program Flow Instructions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276350"/>
            <a:ext cx="6553202"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8.3	Implementing Common Programming Constructs in Assembly</a:t>
            </a:r>
            <a:br>
              <a:rPr lang="en-US" sz="1600" b="1" cap="small" dirty="0">
                <a:solidFill>
                  <a:schemeClr val="accent2"/>
                </a:solidFill>
                <a:latin typeface="Arial" panose="020B0604020202020204" pitchFamily="34" charset="0"/>
                <a:cs typeface="Arial" panose="020B0604020202020204" pitchFamily="34" charset="0"/>
              </a:rPr>
            </a:br>
            <a:r>
              <a:rPr lang="en-US" sz="1600" b="1" cap="small" dirty="0">
                <a:solidFill>
                  <a:schemeClr val="accent2"/>
                </a:solidFill>
                <a:latin typeface="Arial" panose="020B0604020202020204" pitchFamily="34" charset="0"/>
                <a:cs typeface="Arial" panose="020B0604020202020204" pitchFamily="34" charset="0"/>
              </a:rPr>
              <a:t>- While() Loops</a:t>
            </a:r>
          </a:p>
        </p:txBody>
      </p:sp>
      <p:sp>
        <p:nvSpPr>
          <p:cNvPr id="15" name="Subtitle 2"/>
          <p:cNvSpPr txBox="1">
            <a:spLocks/>
          </p:cNvSpPr>
          <p:nvPr/>
        </p:nvSpPr>
        <p:spPr>
          <a:xfrm>
            <a:off x="-342900" y="4445783"/>
            <a:ext cx="2819400" cy="292422"/>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000" dirty="0">
              <a:solidFill>
                <a:schemeClr val="accent2"/>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AD75E6B5-2577-4069-A0C4-ECAD682E536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52750"/>
            <a:ext cx="1219200" cy="1612490"/>
          </a:xfrm>
          <a:prstGeom prst="rect">
            <a:avLst/>
          </a:prstGeom>
        </p:spPr>
      </p:pic>
      <p:pic>
        <p:nvPicPr>
          <p:cNvPr id="17" name="Picture 16" descr="A close up of a sign&#10;&#10;Description automatically generated">
            <a:extLst>
              <a:ext uri="{FF2B5EF4-FFF2-40B4-BE49-F238E27FC236}">
                <a16:creationId xmlns:a16="http://schemas.microsoft.com/office/drawing/2014/main" id="{EF5562B2-64A2-41E9-8C47-8CDFA93FF7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885950"/>
            <a:ext cx="1937664" cy="2710855"/>
          </a:xfrm>
          <a:prstGeom prst="rect">
            <a:avLst/>
          </a:prstGeom>
        </p:spPr>
      </p:pic>
      <p:pic>
        <p:nvPicPr>
          <p:cNvPr id="20" name="Picture 2" descr="Subscribe to Dr. LaMeres' YouTube Channel">
            <a:extLst>
              <a:ext uri="{FF2B5EF4-FFF2-40B4-BE49-F238E27FC236}">
                <a16:creationId xmlns:a16="http://schemas.microsoft.com/office/drawing/2014/main" id="{90233D4F-9A17-4263-B64F-301D244B86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495" y="1815063"/>
            <a:ext cx="2209800" cy="622114"/>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738A0220-4D57-4359-A8AD-107F08172319}"/>
              </a:ext>
            </a:extLst>
          </p:cNvPr>
          <p:cNvSpPr txBox="1"/>
          <p:nvPr/>
        </p:nvSpPr>
        <p:spPr>
          <a:xfrm>
            <a:off x="3011547" y="2534921"/>
            <a:ext cx="3810000" cy="276999"/>
          </a:xfrm>
          <a:prstGeom prst="rect">
            <a:avLst/>
          </a:prstGeom>
          <a:noFill/>
        </p:spPr>
        <p:txBody>
          <a:bodyPr wrap="square" rtlCol="0">
            <a:spAutoFit/>
          </a:bodyPr>
          <a:lstStyle/>
          <a:p>
            <a:r>
              <a:rPr lang="en-US" sz="1200" dirty="0">
                <a:hlinkClick r:id="rId5"/>
              </a:rPr>
              <a:t>www.youtube.com/c/DigitalLogicProgramming_LaMeres</a:t>
            </a:r>
            <a:r>
              <a:rPr lang="en-US" sz="1200" dirty="0"/>
              <a:t> </a:t>
            </a:r>
          </a:p>
        </p:txBody>
      </p:sp>
    </p:spTree>
    <p:extLst>
      <p:ext uri="{BB962C8B-B14F-4D97-AF65-F5344CB8AC3E}">
        <p14:creationId xmlns:p14="http://schemas.microsoft.com/office/powerpoint/2010/main" val="26753585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895350"/>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8: Program Flow Instructions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276350"/>
            <a:ext cx="6553202"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8.3	Implementing Common Programming Constructs in Assembly</a:t>
            </a:r>
            <a:br>
              <a:rPr lang="en-US" sz="1600" b="1" cap="small" dirty="0">
                <a:solidFill>
                  <a:schemeClr val="accent2"/>
                </a:solidFill>
                <a:latin typeface="Arial" panose="020B0604020202020204" pitchFamily="34" charset="0"/>
                <a:cs typeface="Arial" panose="020B0604020202020204" pitchFamily="34" charset="0"/>
              </a:rPr>
            </a:br>
            <a:r>
              <a:rPr lang="en-US" sz="1600" b="1" cap="small" dirty="0">
                <a:solidFill>
                  <a:schemeClr val="accent2"/>
                </a:solidFill>
                <a:latin typeface="Arial" panose="020B0604020202020204" pitchFamily="34" charset="0"/>
                <a:cs typeface="Arial" panose="020B0604020202020204" pitchFamily="34" charset="0"/>
              </a:rPr>
              <a:t>- For() Loops</a:t>
            </a:r>
          </a:p>
        </p:txBody>
      </p:sp>
      <p:sp>
        <p:nvSpPr>
          <p:cNvPr id="15" name="Subtitle 2"/>
          <p:cNvSpPr txBox="1">
            <a:spLocks/>
          </p:cNvSpPr>
          <p:nvPr/>
        </p:nvSpPr>
        <p:spPr>
          <a:xfrm>
            <a:off x="-342900" y="4445783"/>
            <a:ext cx="2819400" cy="292422"/>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000" dirty="0">
              <a:solidFill>
                <a:schemeClr val="accent2"/>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AD75E6B5-2577-4069-A0C4-ECAD682E536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52750"/>
            <a:ext cx="1219200" cy="1612490"/>
          </a:xfrm>
          <a:prstGeom prst="rect">
            <a:avLst/>
          </a:prstGeom>
        </p:spPr>
      </p:pic>
      <p:pic>
        <p:nvPicPr>
          <p:cNvPr id="17" name="Picture 16" descr="A close up of a sign&#10;&#10;Description automatically generated">
            <a:extLst>
              <a:ext uri="{FF2B5EF4-FFF2-40B4-BE49-F238E27FC236}">
                <a16:creationId xmlns:a16="http://schemas.microsoft.com/office/drawing/2014/main" id="{EF5562B2-64A2-41E9-8C47-8CDFA93FF7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885950"/>
            <a:ext cx="1937664" cy="2710855"/>
          </a:xfrm>
          <a:prstGeom prst="rect">
            <a:avLst/>
          </a:prstGeom>
        </p:spPr>
      </p:pic>
    </p:spTree>
    <p:extLst>
      <p:ext uri="{BB962C8B-B14F-4D97-AF65-F5344CB8AC3E}">
        <p14:creationId xmlns:p14="http://schemas.microsoft.com/office/powerpoint/2010/main" val="21965823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2590800" y="4857750"/>
            <a:ext cx="4267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8.3     Implementing Common Programming Constructs in Assembly</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8.3.2 Implementing For() Loop Functionality</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12" name="Subtitle 2"/>
          <p:cNvSpPr txBox="1">
            <a:spLocks/>
          </p:cNvSpPr>
          <p:nvPr/>
        </p:nvSpPr>
        <p:spPr>
          <a:xfrm>
            <a:off x="190499" y="895155"/>
            <a:ext cx="6680987" cy="3045962"/>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For() Loop</a:t>
            </a:r>
            <a:r>
              <a:rPr lang="en-US" sz="1600" dirty="0">
                <a:solidFill>
                  <a:schemeClr val="accent2"/>
                </a:solidFill>
                <a:latin typeface="Arial" panose="020B0604020202020204" pitchFamily="34" charset="0"/>
                <a:cs typeface="Arial" panose="020B0604020202020204" pitchFamily="34" charset="0"/>
              </a:rPr>
              <a:t> – a sequence of statements that will execute a fixed number of times.</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number of times to iterate is specified by stating a </a:t>
            </a:r>
            <a:r>
              <a:rPr lang="en-US" sz="1600" b="1" dirty="0">
                <a:solidFill>
                  <a:schemeClr val="accent2"/>
                </a:solidFill>
                <a:latin typeface="Arial" panose="020B0604020202020204" pitchFamily="34" charset="0"/>
                <a:cs typeface="Arial" panose="020B0604020202020204" pitchFamily="34" charset="0"/>
              </a:rPr>
              <a:t>loop variable</a:t>
            </a:r>
            <a:r>
              <a:rPr lang="en-US" sz="1600" dirty="0">
                <a:solidFill>
                  <a:schemeClr val="accent2"/>
                </a:solidFill>
                <a:latin typeface="Arial" panose="020B0604020202020204" pitchFamily="34" charset="0"/>
                <a:cs typeface="Arial" panose="020B0604020202020204" pitchFamily="34" charset="0"/>
              </a:rPr>
              <a:t>, the </a:t>
            </a:r>
            <a:r>
              <a:rPr lang="en-US" sz="1600" b="1" dirty="0">
                <a:solidFill>
                  <a:schemeClr val="accent2"/>
                </a:solidFill>
                <a:latin typeface="Arial" panose="020B0604020202020204" pitchFamily="34" charset="0"/>
                <a:cs typeface="Arial" panose="020B0604020202020204" pitchFamily="34" charset="0"/>
              </a:rPr>
              <a:t>starting value of the variable</a:t>
            </a:r>
            <a:r>
              <a:rPr lang="en-US" sz="1600" dirty="0">
                <a:solidFill>
                  <a:schemeClr val="accent2"/>
                </a:solidFill>
                <a:latin typeface="Arial" panose="020B0604020202020204" pitchFamily="34" charset="0"/>
                <a:cs typeface="Arial" panose="020B0604020202020204" pitchFamily="34" charset="0"/>
              </a:rPr>
              <a:t>, the </a:t>
            </a:r>
            <a:r>
              <a:rPr lang="en-US" sz="1600" b="1" dirty="0">
                <a:solidFill>
                  <a:schemeClr val="accent2"/>
                </a:solidFill>
                <a:latin typeface="Arial" panose="020B0604020202020204" pitchFamily="34" charset="0"/>
                <a:cs typeface="Arial" panose="020B0604020202020204" pitchFamily="34" charset="0"/>
              </a:rPr>
              <a:t>final value of the variable</a:t>
            </a:r>
            <a:r>
              <a:rPr lang="en-US" sz="1600" dirty="0">
                <a:solidFill>
                  <a:schemeClr val="accent2"/>
                </a:solidFill>
                <a:latin typeface="Arial" panose="020B0604020202020204" pitchFamily="34" charset="0"/>
                <a:cs typeface="Arial" panose="020B0604020202020204" pitchFamily="34" charset="0"/>
              </a:rPr>
              <a:t>, and the </a:t>
            </a:r>
            <a:r>
              <a:rPr lang="en-US" sz="1600" b="1" dirty="0">
                <a:solidFill>
                  <a:schemeClr val="accent2"/>
                </a:solidFill>
                <a:latin typeface="Arial" panose="020B0604020202020204" pitchFamily="34" charset="0"/>
                <a:cs typeface="Arial" panose="020B0604020202020204" pitchFamily="34" charset="0"/>
              </a:rPr>
              <a:t>method that the variable will be incremented/decremented</a:t>
            </a:r>
            <a:r>
              <a:rPr lang="en-US" sz="1600" dirty="0">
                <a:solidFill>
                  <a:schemeClr val="accent2"/>
                </a:solidFill>
                <a:latin typeface="Arial" panose="020B0604020202020204" pitchFamily="34" charset="0"/>
                <a:cs typeface="Arial" panose="020B0604020202020204" pitchFamily="34" charset="0"/>
              </a:rPr>
              <a:t>.</a:t>
            </a: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loop variable can be used as an offset when accessing blocks of storage.</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In assembly, for() loop functionality is accomplished using increments/decrements, test, compare, and conditional jump instructions.</a:t>
            </a:r>
          </a:p>
        </p:txBody>
      </p:sp>
      <p:pic>
        <p:nvPicPr>
          <p:cNvPr id="25" name="Picture 24">
            <a:extLst>
              <a:ext uri="{FF2B5EF4-FFF2-40B4-BE49-F238E27FC236}">
                <a16:creationId xmlns:a16="http://schemas.microsoft.com/office/drawing/2014/main" id="{22558132-29A6-4607-AA37-DBEA96504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31247"/>
            <a:ext cx="6858000" cy="926503"/>
          </a:xfrm>
          <a:prstGeom prst="rect">
            <a:avLst/>
          </a:prstGeom>
        </p:spPr>
      </p:pic>
      <p:sp>
        <p:nvSpPr>
          <p:cNvPr id="27" name="Rectangle 26">
            <a:extLst>
              <a:ext uri="{FF2B5EF4-FFF2-40B4-BE49-F238E27FC236}">
                <a16:creationId xmlns:a16="http://schemas.microsoft.com/office/drawing/2014/main" id="{9E0D844B-B91B-4161-95A8-DD77913E9C23}"/>
              </a:ext>
            </a:extLst>
          </p:cNvPr>
          <p:cNvSpPr/>
          <p:nvPr/>
        </p:nvSpPr>
        <p:spPr>
          <a:xfrm>
            <a:off x="4938885" y="3941118"/>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8CFDE3AE-70D5-4187-84CC-643AC1A1C006}"/>
              </a:ext>
            </a:extLst>
          </p:cNvPr>
          <p:cNvSpPr/>
          <p:nvPr/>
        </p:nvSpPr>
        <p:spPr>
          <a:xfrm>
            <a:off x="4925398" y="3941119"/>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35094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2590800" y="4857750"/>
            <a:ext cx="4267200" cy="27043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8.3     Implementing Common Programming Constructs in Assembly</a:t>
            </a:r>
          </a:p>
        </p:txBody>
      </p:sp>
      <p:sp>
        <p:nvSpPr>
          <p:cNvPr id="8" name="TextBox 7"/>
          <p:cNvSpPr txBox="1"/>
          <p:nvPr/>
        </p:nvSpPr>
        <p:spPr>
          <a:xfrm>
            <a:off x="-42530" y="492887"/>
            <a:ext cx="6629400" cy="369332"/>
          </a:xfrm>
          <a:prstGeom prst="rect">
            <a:avLst/>
          </a:prstGeom>
          <a:noFill/>
        </p:spPr>
        <p:txBody>
          <a:bodyPr wrap="square" rtlCol="0">
            <a:spAutoFit/>
          </a:bodyPr>
          <a:lstStyle/>
          <a:p>
            <a:r>
              <a:rPr lang="en-US" b="1" cap="small" dirty="0">
                <a:solidFill>
                  <a:schemeClr val="accent2"/>
                </a:solidFill>
                <a:latin typeface="Arial" panose="020B0604020202020204" pitchFamily="34" charset="0"/>
                <a:cs typeface="Arial" panose="020B0604020202020204" pitchFamily="34" charset="0"/>
              </a:rPr>
              <a:t>Example: Implementing For() Loops in Assembly</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pic>
        <p:nvPicPr>
          <p:cNvPr id="5" name="Picture 4">
            <a:extLst>
              <a:ext uri="{FF2B5EF4-FFF2-40B4-BE49-F238E27FC236}">
                <a16:creationId xmlns:a16="http://schemas.microsoft.com/office/drawing/2014/main" id="{970E9EF6-9C55-46DD-8F5B-30BBD4EFB6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828840"/>
            <a:ext cx="5206821" cy="4013591"/>
          </a:xfrm>
          <a:prstGeom prst="rect">
            <a:avLst/>
          </a:prstGeom>
        </p:spPr>
      </p:pic>
      <p:sp>
        <p:nvSpPr>
          <p:cNvPr id="9" name="Subtitle 2">
            <a:extLst>
              <a:ext uri="{FF2B5EF4-FFF2-40B4-BE49-F238E27FC236}">
                <a16:creationId xmlns:a16="http://schemas.microsoft.com/office/drawing/2014/main" id="{D2DFDBE8-3B27-4DC4-AB11-48932B1A0C78}"/>
              </a:ext>
            </a:extLst>
          </p:cNvPr>
          <p:cNvSpPr txBox="1">
            <a:spLocks/>
          </p:cNvSpPr>
          <p:nvPr/>
        </p:nvSpPr>
        <p:spPr>
          <a:xfrm>
            <a:off x="4279768" y="4857751"/>
            <a:ext cx="2578231" cy="27043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000" b="1" cap="small" dirty="0">
              <a:solidFill>
                <a:schemeClr val="bg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0D447D6-BFFF-4C9E-BAD4-273144774B78}"/>
              </a:ext>
            </a:extLst>
          </p:cNvPr>
          <p:cNvSpPr/>
          <p:nvPr/>
        </p:nvSpPr>
        <p:spPr>
          <a:xfrm>
            <a:off x="1981200" y="2647950"/>
            <a:ext cx="457200" cy="15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800" b="1" dirty="0" err="1">
                <a:solidFill>
                  <a:schemeClr val="tx1"/>
                </a:solidFill>
                <a:latin typeface="Consolas" panose="020B0609020204030204" pitchFamily="49" charset="0"/>
                <a:cs typeface="Arial" panose="020B0604020202020204" pitchFamily="34" charset="0"/>
              </a:rPr>
              <a:t>i</a:t>
            </a:r>
            <a:r>
              <a:rPr lang="en-US" sz="800" b="1" dirty="0">
                <a:solidFill>
                  <a:schemeClr val="tx1"/>
                </a:solidFill>
                <a:latin typeface="Consolas" panose="020B0609020204030204" pitchFamily="49" charset="0"/>
                <a:cs typeface="Arial" panose="020B0604020202020204" pitchFamily="34" charset="0"/>
              </a:rPr>
              <a:t>=i-2)</a:t>
            </a:r>
          </a:p>
        </p:txBody>
      </p:sp>
    </p:spTree>
    <p:extLst>
      <p:ext uri="{BB962C8B-B14F-4D97-AF65-F5344CB8AC3E}">
        <p14:creationId xmlns:p14="http://schemas.microsoft.com/office/powerpoint/2010/main" val="1785726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267200" y="4857750"/>
            <a:ext cx="2590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8.1     Unconditional Jumps &amp; Branches</a:t>
            </a:r>
          </a:p>
        </p:txBody>
      </p:sp>
      <p:sp>
        <p:nvSpPr>
          <p:cNvPr id="8" name="TextBox 7"/>
          <p:cNvSpPr txBox="1"/>
          <p:nvPr/>
        </p:nvSpPr>
        <p:spPr>
          <a:xfrm>
            <a:off x="0" y="492887"/>
            <a:ext cx="6629400" cy="400110"/>
          </a:xfrm>
          <a:prstGeom prst="rect">
            <a:avLst/>
          </a:prstGeom>
          <a:noFill/>
        </p:spPr>
        <p:txBody>
          <a:bodyPr wrap="square" rtlCol="0">
            <a:spAutoFit/>
          </a:bodyPr>
          <a:lstStyle/>
          <a:p>
            <a:pPr marL="457200" indent="-457200"/>
            <a:r>
              <a:rPr lang="en-US" sz="2000" b="1" cap="small" dirty="0">
                <a:solidFill>
                  <a:schemeClr val="accent2"/>
                </a:solidFill>
                <a:latin typeface="Arial" panose="020B0604020202020204" pitchFamily="34" charset="0"/>
                <a:cs typeface="Arial" panose="020B0604020202020204" pitchFamily="34" charset="0"/>
              </a:rPr>
              <a:t>8.1	Jumps &amp; Branches</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12" name="Subtitle 2"/>
          <p:cNvSpPr txBox="1">
            <a:spLocks/>
          </p:cNvSpPr>
          <p:nvPr/>
        </p:nvSpPr>
        <p:spPr>
          <a:xfrm>
            <a:off x="190500" y="895155"/>
            <a:ext cx="6515100" cy="3036090"/>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Program Counter (PC)</a:t>
            </a:r>
            <a:endParaRPr lang="en-US" sz="1000" b="1" dirty="0">
              <a:solidFill>
                <a:schemeClr val="accent2"/>
              </a:solidFill>
              <a:latin typeface="Arial" panose="020B0604020202020204" pitchFamily="34" charset="0"/>
              <a:cs typeface="Arial" panose="020B0604020202020204" pitchFamily="34" charset="0"/>
            </a:endParaRPr>
          </a:p>
        </p:txBody>
      </p:sp>
      <p:pic>
        <p:nvPicPr>
          <p:cNvPr id="13" name="Picture 12" descr="A screenshot of a cell phone&#10;&#10;Description automatically generated">
            <a:extLst>
              <a:ext uri="{FF2B5EF4-FFF2-40B4-BE49-F238E27FC236}">
                <a16:creationId xmlns:a16="http://schemas.microsoft.com/office/drawing/2014/main" id="{EBB67686-3A9D-4CC7-ADAE-513E36C14CF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502" t="72886" r="35518" b="4357"/>
          <a:stretch/>
        </p:blipFill>
        <p:spPr>
          <a:xfrm>
            <a:off x="2438400" y="1492456"/>
            <a:ext cx="4364885" cy="2755889"/>
          </a:xfrm>
          <a:prstGeom prst="rect">
            <a:avLst/>
          </a:prstGeom>
          <a:ln w="12700">
            <a:noFill/>
          </a:ln>
        </p:spPr>
      </p:pic>
      <p:cxnSp>
        <p:nvCxnSpPr>
          <p:cNvPr id="5" name="Straight Arrow Connector 4">
            <a:extLst>
              <a:ext uri="{FF2B5EF4-FFF2-40B4-BE49-F238E27FC236}">
                <a16:creationId xmlns:a16="http://schemas.microsoft.com/office/drawing/2014/main" id="{2EAF6C9D-562A-4DF9-BCAA-07A42ABD5810}"/>
              </a:ext>
            </a:extLst>
          </p:cNvPr>
          <p:cNvCxnSpPr/>
          <p:nvPr/>
        </p:nvCxnSpPr>
        <p:spPr>
          <a:xfrm>
            <a:off x="1819275" y="1677123"/>
            <a:ext cx="762000" cy="0"/>
          </a:xfrm>
          <a:prstGeom prst="straightConnector1">
            <a:avLst/>
          </a:prstGeom>
          <a:ln w="4445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74F4D33C-AD79-449C-9A72-7BC515AF2EFD}"/>
              </a:ext>
            </a:extLst>
          </p:cNvPr>
          <p:cNvSpPr txBox="1"/>
          <p:nvPr/>
        </p:nvSpPr>
        <p:spPr>
          <a:xfrm>
            <a:off x="1381125" y="1492457"/>
            <a:ext cx="685800" cy="369332"/>
          </a:xfrm>
          <a:prstGeom prst="rect">
            <a:avLst/>
          </a:prstGeom>
          <a:noFill/>
        </p:spPr>
        <p:txBody>
          <a:bodyPr wrap="square" rtlCol="0">
            <a:spAutoFit/>
          </a:bodyPr>
          <a:lstStyle/>
          <a:p>
            <a:r>
              <a:rPr lang="en-US" b="1" dirty="0">
                <a:solidFill>
                  <a:schemeClr val="accent2">
                    <a:lumMod val="75000"/>
                  </a:schemeClr>
                </a:solidFill>
              </a:rPr>
              <a:t>PC</a:t>
            </a:r>
          </a:p>
        </p:txBody>
      </p:sp>
      <p:sp>
        <p:nvSpPr>
          <p:cNvPr id="15" name="Arc 14">
            <a:extLst>
              <a:ext uri="{FF2B5EF4-FFF2-40B4-BE49-F238E27FC236}">
                <a16:creationId xmlns:a16="http://schemas.microsoft.com/office/drawing/2014/main" id="{F9137B94-0DCB-4086-AAF2-8B43261D1342}"/>
              </a:ext>
            </a:extLst>
          </p:cNvPr>
          <p:cNvSpPr/>
          <p:nvPr/>
        </p:nvSpPr>
        <p:spPr>
          <a:xfrm>
            <a:off x="2200275" y="1639088"/>
            <a:ext cx="685800" cy="285750"/>
          </a:xfrm>
          <a:prstGeom prst="arc">
            <a:avLst>
              <a:gd name="adj1" fmla="val 4830763"/>
              <a:gd name="adj2" fmla="val 12081225"/>
            </a:avLst>
          </a:prstGeom>
          <a:ln w="28575">
            <a:solidFill>
              <a:schemeClr val="accent2">
                <a:lumMod val="75000"/>
              </a:schemeClr>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a:extLst>
              <a:ext uri="{FF2B5EF4-FFF2-40B4-BE49-F238E27FC236}">
                <a16:creationId xmlns:a16="http://schemas.microsoft.com/office/drawing/2014/main" id="{1696ABB8-07FC-4622-884A-8A55210568EB}"/>
              </a:ext>
            </a:extLst>
          </p:cNvPr>
          <p:cNvSpPr/>
          <p:nvPr/>
        </p:nvSpPr>
        <p:spPr>
          <a:xfrm>
            <a:off x="2209800" y="1884261"/>
            <a:ext cx="685800" cy="285750"/>
          </a:xfrm>
          <a:prstGeom prst="arc">
            <a:avLst>
              <a:gd name="adj1" fmla="val 4830763"/>
              <a:gd name="adj2" fmla="val 12081225"/>
            </a:avLst>
          </a:prstGeom>
          <a:ln w="28575">
            <a:solidFill>
              <a:schemeClr val="accent2">
                <a:lumMod val="75000"/>
              </a:schemeClr>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c 13">
            <a:extLst>
              <a:ext uri="{FF2B5EF4-FFF2-40B4-BE49-F238E27FC236}">
                <a16:creationId xmlns:a16="http://schemas.microsoft.com/office/drawing/2014/main" id="{0B2553D7-A96D-467F-BD05-CEE8BE3BEDD0}"/>
              </a:ext>
            </a:extLst>
          </p:cNvPr>
          <p:cNvSpPr/>
          <p:nvPr/>
        </p:nvSpPr>
        <p:spPr>
          <a:xfrm>
            <a:off x="1585965" y="2145184"/>
            <a:ext cx="1214437" cy="1201510"/>
          </a:xfrm>
          <a:prstGeom prst="arc">
            <a:avLst>
              <a:gd name="adj1" fmla="val 5866751"/>
              <a:gd name="adj2" fmla="val 15223573"/>
            </a:avLst>
          </a:prstGeom>
          <a:ln w="28575">
            <a:solidFill>
              <a:schemeClr val="accent2">
                <a:lumMod val="75000"/>
              </a:schemeClr>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a:extLst>
              <a:ext uri="{FF2B5EF4-FFF2-40B4-BE49-F238E27FC236}">
                <a16:creationId xmlns:a16="http://schemas.microsoft.com/office/drawing/2014/main" id="{B85320F3-2CB3-4324-AEBE-CCB5E5403C1C}"/>
              </a:ext>
            </a:extLst>
          </p:cNvPr>
          <p:cNvSpPr/>
          <p:nvPr/>
        </p:nvSpPr>
        <p:spPr>
          <a:xfrm>
            <a:off x="2145669" y="3341863"/>
            <a:ext cx="685800" cy="285750"/>
          </a:xfrm>
          <a:prstGeom prst="arc">
            <a:avLst>
              <a:gd name="adj1" fmla="val 4830763"/>
              <a:gd name="adj2" fmla="val 12081225"/>
            </a:avLst>
          </a:prstGeom>
          <a:ln w="28575">
            <a:solidFill>
              <a:schemeClr val="accent2">
                <a:lumMod val="75000"/>
              </a:schemeClr>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C18F20DD-BBFF-49EF-8C9D-2FA166FBF3D1}"/>
              </a:ext>
            </a:extLst>
          </p:cNvPr>
          <p:cNvSpPr txBox="1"/>
          <p:nvPr/>
        </p:nvSpPr>
        <p:spPr>
          <a:xfrm>
            <a:off x="393987" y="2471194"/>
            <a:ext cx="1214437" cy="646331"/>
          </a:xfrm>
          <a:prstGeom prst="rect">
            <a:avLst/>
          </a:prstGeom>
          <a:noFill/>
        </p:spPr>
        <p:txBody>
          <a:bodyPr wrap="square" rtlCol="0">
            <a:spAutoFit/>
          </a:bodyPr>
          <a:lstStyle/>
          <a:p>
            <a:r>
              <a:rPr lang="en-US" b="1" dirty="0">
                <a:solidFill>
                  <a:schemeClr val="accent2">
                    <a:lumMod val="75000"/>
                  </a:schemeClr>
                </a:solidFill>
              </a:rPr>
              <a:t>Selective Execution</a:t>
            </a:r>
          </a:p>
        </p:txBody>
      </p:sp>
      <p:sp>
        <p:nvSpPr>
          <p:cNvPr id="20" name="TextBox 19">
            <a:extLst>
              <a:ext uri="{FF2B5EF4-FFF2-40B4-BE49-F238E27FC236}">
                <a16:creationId xmlns:a16="http://schemas.microsoft.com/office/drawing/2014/main" id="{A161CEA1-6317-40F1-8DC5-DDB4E8BA66D3}"/>
              </a:ext>
            </a:extLst>
          </p:cNvPr>
          <p:cNvSpPr txBox="1"/>
          <p:nvPr/>
        </p:nvSpPr>
        <p:spPr>
          <a:xfrm>
            <a:off x="415870" y="3354978"/>
            <a:ext cx="1797161" cy="369332"/>
          </a:xfrm>
          <a:prstGeom prst="rect">
            <a:avLst/>
          </a:prstGeom>
          <a:noFill/>
        </p:spPr>
        <p:txBody>
          <a:bodyPr wrap="square" rtlCol="0">
            <a:spAutoFit/>
          </a:bodyPr>
          <a:lstStyle/>
          <a:p>
            <a:r>
              <a:rPr lang="en-US" dirty="0">
                <a:solidFill>
                  <a:schemeClr val="accent2">
                    <a:lumMod val="75000"/>
                  </a:schemeClr>
                </a:solidFill>
              </a:rPr>
              <a:t>If/else, case</a:t>
            </a:r>
          </a:p>
        </p:txBody>
      </p:sp>
    </p:spTree>
    <p:extLst>
      <p:ext uri="{BB962C8B-B14F-4D97-AF65-F5344CB8AC3E}">
        <p14:creationId xmlns:p14="http://schemas.microsoft.com/office/powerpoint/2010/main" val="10077869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2590800" y="4857750"/>
            <a:ext cx="4267199" cy="285749"/>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8.3     Implementing Common Programming Constructs in Assembly</a:t>
            </a:r>
          </a:p>
        </p:txBody>
      </p:sp>
      <p:sp>
        <p:nvSpPr>
          <p:cNvPr id="8" name="TextBox 7"/>
          <p:cNvSpPr txBox="1"/>
          <p:nvPr/>
        </p:nvSpPr>
        <p:spPr>
          <a:xfrm>
            <a:off x="-42530" y="492887"/>
            <a:ext cx="6629400" cy="369332"/>
          </a:xfrm>
          <a:prstGeom prst="rect">
            <a:avLst/>
          </a:prstGeom>
          <a:noFill/>
        </p:spPr>
        <p:txBody>
          <a:bodyPr wrap="square" rtlCol="0">
            <a:spAutoFit/>
          </a:bodyPr>
          <a:lstStyle/>
          <a:p>
            <a:r>
              <a:rPr lang="en-US" b="1" cap="small" dirty="0">
                <a:solidFill>
                  <a:schemeClr val="accent2"/>
                </a:solidFill>
                <a:latin typeface="Arial" panose="020B0604020202020204" pitchFamily="34" charset="0"/>
                <a:cs typeface="Arial" panose="020B0604020202020204" pitchFamily="34" charset="0"/>
              </a:rPr>
              <a:t>Example: Implementing For() Loops in Assembly</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9" name="Subtitle 2">
            <a:extLst>
              <a:ext uri="{FF2B5EF4-FFF2-40B4-BE49-F238E27FC236}">
                <a16:creationId xmlns:a16="http://schemas.microsoft.com/office/drawing/2014/main" id="{53F1EC3C-460A-4948-B873-6106B9728CBF}"/>
              </a:ext>
            </a:extLst>
          </p:cNvPr>
          <p:cNvSpPr txBox="1">
            <a:spLocks/>
          </p:cNvSpPr>
          <p:nvPr/>
        </p:nvSpPr>
        <p:spPr>
          <a:xfrm>
            <a:off x="243664"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1: Create a new Empty Assembly-only project titled:</a:t>
            </a:r>
          </a:p>
          <a:p>
            <a:pPr algn="l"/>
            <a:r>
              <a:rPr lang="en-US" sz="1600" dirty="0">
                <a:solidFill>
                  <a:schemeClr val="accent2"/>
                </a:solidFill>
                <a:latin typeface="Arial" panose="020B0604020202020204" pitchFamily="34" charset="0"/>
                <a:cs typeface="Arial" panose="020B0604020202020204" pitchFamily="34" charset="0"/>
              </a:rPr>
              <a:t>	</a:t>
            </a:r>
            <a:r>
              <a:rPr lang="en-US" sz="1600" b="1" dirty="0" err="1">
                <a:solidFill>
                  <a:schemeClr val="accent2"/>
                </a:solidFill>
                <a:latin typeface="Arial" panose="020B0604020202020204" pitchFamily="34" charset="0"/>
                <a:cs typeface="Arial" panose="020B0604020202020204" pitchFamily="34" charset="0"/>
              </a:rPr>
              <a:t>Asm_Flow_For_Loops</a:t>
            </a:r>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2: Type in the following code into the main.asm file where the comments say “Main loop here.”</a:t>
            </a:r>
          </a:p>
        </p:txBody>
      </p:sp>
      <p:pic>
        <p:nvPicPr>
          <p:cNvPr id="23" name="Picture 22">
            <a:extLst>
              <a:ext uri="{FF2B5EF4-FFF2-40B4-BE49-F238E27FC236}">
                <a16:creationId xmlns:a16="http://schemas.microsoft.com/office/drawing/2014/main" id="{09080C3B-3C5C-4BE9-866F-D1F8C6C0A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31247"/>
            <a:ext cx="6858000" cy="926503"/>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16BC707-55ED-4209-A5E1-510A29DB10FD}"/>
                  </a:ext>
                </a:extLst>
              </p14:cNvPr>
              <p14:cNvContentPartPr/>
              <p14:nvPr/>
            </p14:nvContentPartPr>
            <p14:xfrm>
              <a:off x="4121358" y="622436"/>
              <a:ext cx="360" cy="2160"/>
            </p14:xfrm>
          </p:contentPart>
        </mc:Choice>
        <mc:Fallback xmlns="">
          <p:pic>
            <p:nvPicPr>
              <p:cNvPr id="4" name="Ink 3">
                <a:extLst>
                  <a:ext uri="{FF2B5EF4-FFF2-40B4-BE49-F238E27FC236}">
                    <a16:creationId xmlns:a16="http://schemas.microsoft.com/office/drawing/2014/main" id="{916BC707-55ED-4209-A5E1-510A29DB10FD}"/>
                  </a:ext>
                </a:extLst>
              </p:cNvPr>
              <p:cNvPicPr/>
              <p:nvPr/>
            </p:nvPicPr>
            <p:blipFill>
              <a:blip r:embed="rId5"/>
              <a:stretch>
                <a:fillRect/>
              </a:stretch>
            </p:blipFill>
            <p:spPr>
              <a:xfrm>
                <a:off x="4112358" y="613436"/>
                <a:ext cx="180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C2CFC64-AA2B-4400-A4F5-EAC2C8539E3E}"/>
                  </a:ext>
                </a:extLst>
              </p14:cNvPr>
              <p14:cNvContentPartPr/>
              <p14:nvPr/>
            </p14:nvContentPartPr>
            <p14:xfrm>
              <a:off x="4030278" y="699116"/>
              <a:ext cx="29160" cy="18720"/>
            </p14:xfrm>
          </p:contentPart>
        </mc:Choice>
        <mc:Fallback xmlns="">
          <p:pic>
            <p:nvPicPr>
              <p:cNvPr id="5" name="Ink 4">
                <a:extLst>
                  <a:ext uri="{FF2B5EF4-FFF2-40B4-BE49-F238E27FC236}">
                    <a16:creationId xmlns:a16="http://schemas.microsoft.com/office/drawing/2014/main" id="{1C2CFC64-AA2B-4400-A4F5-EAC2C8539E3E}"/>
                  </a:ext>
                </a:extLst>
              </p:cNvPr>
              <p:cNvPicPr/>
              <p:nvPr/>
            </p:nvPicPr>
            <p:blipFill>
              <a:blip r:embed="rId7"/>
              <a:stretch>
                <a:fillRect/>
              </a:stretch>
            </p:blipFill>
            <p:spPr>
              <a:xfrm>
                <a:off x="4021278" y="690116"/>
                <a:ext cx="46800" cy="36360"/>
              </a:xfrm>
              <a:prstGeom prst="rect">
                <a:avLst/>
              </a:prstGeom>
            </p:spPr>
          </p:pic>
        </mc:Fallback>
      </mc:AlternateContent>
      <p:sp>
        <p:nvSpPr>
          <p:cNvPr id="25" name="Rectangle 24">
            <a:extLst>
              <a:ext uri="{FF2B5EF4-FFF2-40B4-BE49-F238E27FC236}">
                <a16:creationId xmlns:a16="http://schemas.microsoft.com/office/drawing/2014/main" id="{4F570E09-DC90-4C69-8E4B-0A29FCF0F319}"/>
              </a:ext>
            </a:extLst>
          </p:cNvPr>
          <p:cNvSpPr/>
          <p:nvPr/>
        </p:nvSpPr>
        <p:spPr>
          <a:xfrm>
            <a:off x="4938885" y="3941118"/>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8">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85A54E51-E1D8-4526-869D-4F795C77B8D9}"/>
              </a:ext>
            </a:extLst>
          </p:cNvPr>
          <p:cNvSpPr/>
          <p:nvPr/>
        </p:nvSpPr>
        <p:spPr>
          <a:xfrm>
            <a:off x="4925398" y="3941119"/>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8">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99893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2578233" y="4857751"/>
            <a:ext cx="4279767" cy="285750"/>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8.3     Implementing Common Programming Constructs in Assembly</a:t>
            </a:r>
          </a:p>
        </p:txBody>
      </p:sp>
      <p:sp>
        <p:nvSpPr>
          <p:cNvPr id="8" name="TextBox 7"/>
          <p:cNvSpPr txBox="1"/>
          <p:nvPr/>
        </p:nvSpPr>
        <p:spPr>
          <a:xfrm>
            <a:off x="-42530" y="492887"/>
            <a:ext cx="6629400" cy="369332"/>
          </a:xfrm>
          <a:prstGeom prst="rect">
            <a:avLst/>
          </a:prstGeom>
          <a:noFill/>
        </p:spPr>
        <p:txBody>
          <a:bodyPr wrap="square" rtlCol="0">
            <a:spAutoFit/>
          </a:bodyPr>
          <a:lstStyle/>
          <a:p>
            <a:r>
              <a:rPr lang="en-US" b="1" cap="small" dirty="0">
                <a:solidFill>
                  <a:schemeClr val="accent2"/>
                </a:solidFill>
                <a:latin typeface="Arial" panose="020B0604020202020204" pitchFamily="34" charset="0"/>
                <a:cs typeface="Arial" panose="020B0604020202020204" pitchFamily="34" charset="0"/>
              </a:rPr>
              <a:t>Example: Implementing For() Loops in Assembly</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9" name="Subtitle 2">
            <a:extLst>
              <a:ext uri="{FF2B5EF4-FFF2-40B4-BE49-F238E27FC236}">
                <a16:creationId xmlns:a16="http://schemas.microsoft.com/office/drawing/2014/main" id="{6C053EA7-79FE-4CD3-8EBF-BD47463040F1}"/>
              </a:ext>
            </a:extLst>
          </p:cNvPr>
          <p:cNvSpPr txBox="1">
            <a:spLocks/>
          </p:cNvSpPr>
          <p:nvPr/>
        </p:nvSpPr>
        <p:spPr>
          <a:xfrm>
            <a:off x="233031"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3: Debug your program and correct any errors.</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4: Set a breakpoint before the first instruction </a:t>
            </a:r>
          </a:p>
          <a:p>
            <a:pPr algn="l"/>
            <a:r>
              <a:rPr lang="en-US" sz="1600" dirty="0">
                <a:solidFill>
                  <a:schemeClr val="accent2"/>
                </a:solidFill>
                <a:latin typeface="Arial" panose="020B0604020202020204" pitchFamily="34" charset="0"/>
                <a:cs typeface="Arial" panose="020B0604020202020204" pitchFamily="34" charset="0"/>
              </a:rPr>
              <a:t>	</a:t>
            </a:r>
            <a:r>
              <a:rPr lang="en-US" sz="1600" b="1" dirty="0" err="1">
                <a:solidFill>
                  <a:schemeClr val="accent2"/>
                </a:solidFill>
                <a:latin typeface="Arial" panose="020B0604020202020204" pitchFamily="34" charset="0"/>
                <a:cs typeface="Arial" panose="020B0604020202020204" pitchFamily="34" charset="0"/>
              </a:rPr>
              <a:t>mov.w</a:t>
            </a:r>
            <a:r>
              <a:rPr lang="en-US" sz="1600" b="1" dirty="0">
                <a:solidFill>
                  <a:schemeClr val="accent2"/>
                </a:solidFill>
                <a:latin typeface="Arial" panose="020B0604020202020204" pitchFamily="34" charset="0"/>
                <a:cs typeface="Arial" panose="020B0604020202020204" pitchFamily="34" charset="0"/>
              </a:rPr>
              <a:t> #0, R4</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5: Open the memory browser and go to address 0x2000. You should see a word at 0x2000 reserved with no values.</a:t>
            </a: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p:txBody>
      </p:sp>
      <p:sp>
        <p:nvSpPr>
          <p:cNvPr id="24" name="Subtitle 2">
            <a:extLst>
              <a:ext uri="{FF2B5EF4-FFF2-40B4-BE49-F238E27FC236}">
                <a16:creationId xmlns:a16="http://schemas.microsoft.com/office/drawing/2014/main" id="{4D723DED-6F1E-40FD-B51F-38B16E7A874C}"/>
              </a:ext>
            </a:extLst>
          </p:cNvPr>
          <p:cNvSpPr txBox="1">
            <a:spLocks/>
          </p:cNvSpPr>
          <p:nvPr/>
        </p:nvSpPr>
        <p:spPr>
          <a:xfrm>
            <a:off x="4279768" y="4857751"/>
            <a:ext cx="2578231" cy="27043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000" b="1" cap="small" dirty="0">
              <a:solidFill>
                <a:schemeClr val="bg1"/>
              </a:solidFill>
              <a:latin typeface="Arial" panose="020B0604020202020204" pitchFamily="34" charset="0"/>
              <a:cs typeface="Arial" panose="020B0604020202020204" pitchFamily="34" charset="0"/>
            </a:endParaRPr>
          </a:p>
        </p:txBody>
      </p:sp>
      <p:pic>
        <p:nvPicPr>
          <p:cNvPr id="34" name="Picture 33">
            <a:extLst>
              <a:ext uri="{FF2B5EF4-FFF2-40B4-BE49-F238E27FC236}">
                <a16:creationId xmlns:a16="http://schemas.microsoft.com/office/drawing/2014/main" id="{7F55B05E-F575-4E0E-8BAB-55463EAFF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31247"/>
            <a:ext cx="6858000" cy="926503"/>
          </a:xfrm>
          <a:prstGeom prst="rect">
            <a:avLst/>
          </a:prstGeom>
        </p:spPr>
      </p:pic>
      <p:sp>
        <p:nvSpPr>
          <p:cNvPr id="36" name="Rectangle 35">
            <a:extLst>
              <a:ext uri="{FF2B5EF4-FFF2-40B4-BE49-F238E27FC236}">
                <a16:creationId xmlns:a16="http://schemas.microsoft.com/office/drawing/2014/main" id="{5C0396FF-F6C4-4662-9D4A-80F04B8CFE74}"/>
              </a:ext>
            </a:extLst>
          </p:cNvPr>
          <p:cNvSpPr/>
          <p:nvPr/>
        </p:nvSpPr>
        <p:spPr>
          <a:xfrm>
            <a:off x="4938885" y="3941118"/>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86538F3A-5945-461D-8975-D24A8E98E18A}"/>
              </a:ext>
            </a:extLst>
          </p:cNvPr>
          <p:cNvSpPr/>
          <p:nvPr/>
        </p:nvSpPr>
        <p:spPr>
          <a:xfrm>
            <a:off x="4925398" y="3941119"/>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94307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42530" y="492887"/>
            <a:ext cx="6629400" cy="369332"/>
          </a:xfrm>
          <a:prstGeom prst="rect">
            <a:avLst/>
          </a:prstGeom>
          <a:noFill/>
        </p:spPr>
        <p:txBody>
          <a:bodyPr wrap="square" rtlCol="0">
            <a:spAutoFit/>
          </a:bodyPr>
          <a:lstStyle/>
          <a:p>
            <a:r>
              <a:rPr lang="en-US" b="1" cap="small" dirty="0">
                <a:solidFill>
                  <a:schemeClr val="accent2"/>
                </a:solidFill>
                <a:latin typeface="Arial" panose="020B0604020202020204" pitchFamily="34" charset="0"/>
                <a:cs typeface="Arial" panose="020B0604020202020204" pitchFamily="34" charset="0"/>
              </a:rPr>
              <a:t>Example: Implementing For() Loops in Assembly</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9" name="Subtitle 2">
            <a:extLst>
              <a:ext uri="{FF2B5EF4-FFF2-40B4-BE49-F238E27FC236}">
                <a16:creationId xmlns:a16="http://schemas.microsoft.com/office/drawing/2014/main" id="{6C053EA7-79FE-4CD3-8EBF-BD47463040F1}"/>
              </a:ext>
            </a:extLst>
          </p:cNvPr>
          <p:cNvSpPr txBox="1">
            <a:spLocks/>
          </p:cNvSpPr>
          <p:nvPr/>
        </p:nvSpPr>
        <p:spPr>
          <a:xfrm>
            <a:off x="233031"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6: Run your program to the breakpoint.</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7: Step your program to observe the for() loop’s behavior.</a:t>
            </a: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C8AE0AC-8976-464F-8D5F-E30A84669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788723"/>
            <a:ext cx="4058778" cy="899250"/>
          </a:xfrm>
          <a:prstGeom prst="rect">
            <a:avLst/>
          </a:prstGeom>
        </p:spPr>
      </p:pic>
      <p:pic>
        <p:nvPicPr>
          <p:cNvPr id="22" name="Picture 21">
            <a:extLst>
              <a:ext uri="{FF2B5EF4-FFF2-40B4-BE49-F238E27FC236}">
                <a16:creationId xmlns:a16="http://schemas.microsoft.com/office/drawing/2014/main" id="{4CFA88BE-4638-4C66-95DD-F91E50128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31247"/>
            <a:ext cx="6858000" cy="926503"/>
          </a:xfrm>
          <a:prstGeom prst="rect">
            <a:avLst/>
          </a:prstGeom>
        </p:spPr>
      </p:pic>
      <p:sp>
        <p:nvSpPr>
          <p:cNvPr id="26" name="Subtitle 2">
            <a:extLst>
              <a:ext uri="{FF2B5EF4-FFF2-40B4-BE49-F238E27FC236}">
                <a16:creationId xmlns:a16="http://schemas.microsoft.com/office/drawing/2014/main" id="{11CC43C6-45F0-43AC-87A6-4DB9154CAD9F}"/>
              </a:ext>
            </a:extLst>
          </p:cNvPr>
          <p:cNvSpPr>
            <a:spLocks noGrp="1"/>
          </p:cNvSpPr>
          <p:nvPr>
            <p:ph type="subTitle" idx="1"/>
          </p:nvPr>
        </p:nvSpPr>
        <p:spPr>
          <a:xfrm>
            <a:off x="2590800" y="4857749"/>
            <a:ext cx="4267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8.3     Implementing Common Programming Constructs in Assembly</a:t>
            </a:r>
          </a:p>
        </p:txBody>
      </p:sp>
      <p:sp>
        <p:nvSpPr>
          <p:cNvPr id="24" name="Rectangle 23">
            <a:extLst>
              <a:ext uri="{FF2B5EF4-FFF2-40B4-BE49-F238E27FC236}">
                <a16:creationId xmlns:a16="http://schemas.microsoft.com/office/drawing/2014/main" id="{D9E9000B-4667-4632-81A9-E7AA732C4A04}"/>
              </a:ext>
            </a:extLst>
          </p:cNvPr>
          <p:cNvSpPr/>
          <p:nvPr/>
        </p:nvSpPr>
        <p:spPr>
          <a:xfrm>
            <a:off x="4938885" y="3941118"/>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4">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F472FE17-89DB-4CBC-B0E8-66263E74D834}"/>
              </a:ext>
            </a:extLst>
          </p:cNvPr>
          <p:cNvSpPr/>
          <p:nvPr/>
        </p:nvSpPr>
        <p:spPr>
          <a:xfrm>
            <a:off x="4925398" y="3941119"/>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4">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72660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895350"/>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8: Program Flow Instructions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276350"/>
            <a:ext cx="6553202"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8.3	Implementing Common Programming Constructs in Assembly</a:t>
            </a:r>
            <a:br>
              <a:rPr lang="en-US" sz="1600" b="1" cap="small" dirty="0">
                <a:solidFill>
                  <a:schemeClr val="accent2"/>
                </a:solidFill>
                <a:latin typeface="Arial" panose="020B0604020202020204" pitchFamily="34" charset="0"/>
                <a:cs typeface="Arial" panose="020B0604020202020204" pitchFamily="34" charset="0"/>
              </a:rPr>
            </a:br>
            <a:r>
              <a:rPr lang="en-US" sz="1600" b="1" cap="small" dirty="0">
                <a:solidFill>
                  <a:schemeClr val="accent2"/>
                </a:solidFill>
                <a:latin typeface="Arial" panose="020B0604020202020204" pitchFamily="34" charset="0"/>
                <a:cs typeface="Arial" panose="020B0604020202020204" pitchFamily="34" charset="0"/>
              </a:rPr>
              <a:t>- For() Loops</a:t>
            </a:r>
          </a:p>
        </p:txBody>
      </p:sp>
      <p:sp>
        <p:nvSpPr>
          <p:cNvPr id="15" name="Subtitle 2"/>
          <p:cNvSpPr txBox="1">
            <a:spLocks/>
          </p:cNvSpPr>
          <p:nvPr/>
        </p:nvSpPr>
        <p:spPr>
          <a:xfrm>
            <a:off x="-342900" y="4445783"/>
            <a:ext cx="2819400" cy="292422"/>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000" dirty="0">
              <a:solidFill>
                <a:schemeClr val="accent2"/>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AD75E6B5-2577-4069-A0C4-ECAD682E536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52750"/>
            <a:ext cx="1219200" cy="1612490"/>
          </a:xfrm>
          <a:prstGeom prst="rect">
            <a:avLst/>
          </a:prstGeom>
        </p:spPr>
      </p:pic>
      <p:pic>
        <p:nvPicPr>
          <p:cNvPr id="17" name="Picture 16" descr="A close up of a sign&#10;&#10;Description automatically generated">
            <a:extLst>
              <a:ext uri="{FF2B5EF4-FFF2-40B4-BE49-F238E27FC236}">
                <a16:creationId xmlns:a16="http://schemas.microsoft.com/office/drawing/2014/main" id="{EF5562B2-64A2-41E9-8C47-8CDFA93FF7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885950"/>
            <a:ext cx="1937664" cy="2710855"/>
          </a:xfrm>
          <a:prstGeom prst="rect">
            <a:avLst/>
          </a:prstGeom>
        </p:spPr>
      </p:pic>
      <p:pic>
        <p:nvPicPr>
          <p:cNvPr id="20" name="Picture 2" descr="Subscribe to Dr. LaMeres' YouTube Channel">
            <a:extLst>
              <a:ext uri="{FF2B5EF4-FFF2-40B4-BE49-F238E27FC236}">
                <a16:creationId xmlns:a16="http://schemas.microsoft.com/office/drawing/2014/main" id="{90233D4F-9A17-4263-B64F-301D244B86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495" y="1815063"/>
            <a:ext cx="2209800" cy="622114"/>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738A0220-4D57-4359-A8AD-107F08172319}"/>
              </a:ext>
            </a:extLst>
          </p:cNvPr>
          <p:cNvSpPr txBox="1"/>
          <p:nvPr/>
        </p:nvSpPr>
        <p:spPr>
          <a:xfrm>
            <a:off x="3011547" y="2534921"/>
            <a:ext cx="3810000" cy="276999"/>
          </a:xfrm>
          <a:prstGeom prst="rect">
            <a:avLst/>
          </a:prstGeom>
          <a:noFill/>
        </p:spPr>
        <p:txBody>
          <a:bodyPr wrap="square" rtlCol="0">
            <a:spAutoFit/>
          </a:bodyPr>
          <a:lstStyle/>
          <a:p>
            <a:r>
              <a:rPr lang="en-US" sz="1200" dirty="0">
                <a:hlinkClick r:id="rId5"/>
              </a:rPr>
              <a:t>www.youtube.com/c/DigitalLogicProgramming_LaMeres</a:t>
            </a:r>
            <a:r>
              <a:rPr lang="en-US" sz="1200" dirty="0"/>
              <a:t> </a:t>
            </a:r>
          </a:p>
        </p:txBody>
      </p:sp>
    </p:spTree>
    <p:extLst>
      <p:ext uri="{BB962C8B-B14F-4D97-AF65-F5344CB8AC3E}">
        <p14:creationId xmlns:p14="http://schemas.microsoft.com/office/powerpoint/2010/main" val="28901079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895350"/>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8: Program Flow Instructions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276350"/>
            <a:ext cx="6553202"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8.3	Implementing Common Programming Constructs in Assembly</a:t>
            </a:r>
            <a:br>
              <a:rPr lang="en-US" sz="1600" b="1" cap="small" dirty="0">
                <a:solidFill>
                  <a:schemeClr val="accent2"/>
                </a:solidFill>
                <a:latin typeface="Arial" panose="020B0604020202020204" pitchFamily="34" charset="0"/>
                <a:cs typeface="Arial" panose="020B0604020202020204" pitchFamily="34" charset="0"/>
              </a:rPr>
            </a:br>
            <a:r>
              <a:rPr lang="en-US" sz="1600" b="1" cap="small" dirty="0">
                <a:solidFill>
                  <a:schemeClr val="accent2"/>
                </a:solidFill>
                <a:latin typeface="Arial" panose="020B0604020202020204" pitchFamily="34" charset="0"/>
                <a:cs typeface="Arial" panose="020B0604020202020204" pitchFamily="34" charset="0"/>
              </a:rPr>
              <a:t>- if/else Statements</a:t>
            </a:r>
          </a:p>
        </p:txBody>
      </p:sp>
      <p:sp>
        <p:nvSpPr>
          <p:cNvPr id="15" name="Subtitle 2"/>
          <p:cNvSpPr txBox="1">
            <a:spLocks/>
          </p:cNvSpPr>
          <p:nvPr/>
        </p:nvSpPr>
        <p:spPr>
          <a:xfrm>
            <a:off x="-342900" y="4445783"/>
            <a:ext cx="2819400" cy="292422"/>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000" dirty="0">
              <a:solidFill>
                <a:schemeClr val="accent2"/>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AD75E6B5-2577-4069-A0C4-ECAD682E536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52750"/>
            <a:ext cx="1219200" cy="1612490"/>
          </a:xfrm>
          <a:prstGeom prst="rect">
            <a:avLst/>
          </a:prstGeom>
        </p:spPr>
      </p:pic>
      <p:pic>
        <p:nvPicPr>
          <p:cNvPr id="17" name="Picture 16" descr="A close up of a sign&#10;&#10;Description automatically generated">
            <a:extLst>
              <a:ext uri="{FF2B5EF4-FFF2-40B4-BE49-F238E27FC236}">
                <a16:creationId xmlns:a16="http://schemas.microsoft.com/office/drawing/2014/main" id="{EF5562B2-64A2-41E9-8C47-8CDFA93FF7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885950"/>
            <a:ext cx="1937664" cy="2710855"/>
          </a:xfrm>
          <a:prstGeom prst="rect">
            <a:avLst/>
          </a:prstGeom>
        </p:spPr>
      </p:pic>
    </p:spTree>
    <p:extLst>
      <p:ext uri="{BB962C8B-B14F-4D97-AF65-F5344CB8AC3E}">
        <p14:creationId xmlns:p14="http://schemas.microsoft.com/office/powerpoint/2010/main" val="32107062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2590800" y="4857750"/>
            <a:ext cx="4267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8.3     Implementing Common Programming Constructs in Assembly</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8.3.3 Implementing If/Else Functionality</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12" name="Subtitle 2"/>
          <p:cNvSpPr txBox="1">
            <a:spLocks/>
          </p:cNvSpPr>
          <p:nvPr/>
        </p:nvSpPr>
        <p:spPr>
          <a:xfrm>
            <a:off x="190499" y="895155"/>
            <a:ext cx="6680987" cy="3036090"/>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If/else Statement</a:t>
            </a:r>
            <a:r>
              <a:rPr lang="en-US" sz="1600" dirty="0">
                <a:solidFill>
                  <a:schemeClr val="accent2"/>
                </a:solidFill>
                <a:latin typeface="Arial" panose="020B0604020202020204" pitchFamily="34" charset="0"/>
                <a:cs typeface="Arial" panose="020B0604020202020204" pitchFamily="34" charset="0"/>
              </a:rPr>
              <a:t> – allows statements to be selectively executed based on the result of a Boolean condition.</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A Boolean condition is entered after the </a:t>
            </a:r>
            <a:r>
              <a:rPr lang="en-US" sz="1600" i="1" dirty="0">
                <a:solidFill>
                  <a:schemeClr val="accent2"/>
                </a:solidFill>
                <a:latin typeface="Arial" panose="020B0604020202020204" pitchFamily="34" charset="0"/>
                <a:cs typeface="Arial" panose="020B0604020202020204" pitchFamily="34" charset="0"/>
              </a:rPr>
              <a:t>if</a:t>
            </a:r>
            <a:r>
              <a:rPr lang="en-US" sz="1600" dirty="0">
                <a:solidFill>
                  <a:schemeClr val="accent2"/>
                </a:solidFill>
                <a:latin typeface="Arial" panose="020B0604020202020204" pitchFamily="34" charset="0"/>
                <a:cs typeface="Arial" panose="020B0604020202020204" pitchFamily="34" charset="0"/>
              </a:rPr>
              <a:t> portion of the construct.</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If the </a:t>
            </a:r>
            <a:r>
              <a:rPr lang="en-US" sz="1600" b="1" dirty="0">
                <a:solidFill>
                  <a:schemeClr val="accent2"/>
                </a:solidFill>
                <a:latin typeface="Arial" panose="020B0604020202020204" pitchFamily="34" charset="0"/>
                <a:cs typeface="Arial" panose="020B0604020202020204" pitchFamily="34" charset="0"/>
              </a:rPr>
              <a:t>condition is true</a:t>
            </a:r>
            <a:r>
              <a:rPr lang="en-US" sz="1600" dirty="0">
                <a:solidFill>
                  <a:schemeClr val="accent2"/>
                </a:solidFill>
                <a:latin typeface="Arial" panose="020B0604020202020204" pitchFamily="34" charset="0"/>
                <a:cs typeface="Arial" panose="020B0604020202020204" pitchFamily="34" charset="0"/>
              </a:rPr>
              <a:t>, the statements listed within the subsequent curly brackets will be executed.</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If the </a:t>
            </a:r>
            <a:r>
              <a:rPr lang="en-US" sz="1600" b="1" dirty="0">
                <a:solidFill>
                  <a:schemeClr val="accent2"/>
                </a:solidFill>
                <a:latin typeface="Arial" panose="020B0604020202020204" pitchFamily="34" charset="0"/>
                <a:cs typeface="Arial" panose="020B0604020202020204" pitchFamily="34" charset="0"/>
              </a:rPr>
              <a:t>condition is not true</a:t>
            </a:r>
            <a:r>
              <a:rPr lang="en-US" sz="1600" dirty="0">
                <a:solidFill>
                  <a:schemeClr val="accent2"/>
                </a:solidFill>
                <a:latin typeface="Arial" panose="020B0604020202020204" pitchFamily="34" charset="0"/>
                <a:cs typeface="Arial" panose="020B0604020202020204" pitchFamily="34" charset="0"/>
              </a:rPr>
              <a:t>, then the first set of statements are skipped, and the statements listed within the curly brackets after the </a:t>
            </a:r>
            <a:r>
              <a:rPr lang="en-US" sz="1600" i="1" dirty="0">
                <a:solidFill>
                  <a:schemeClr val="accent2"/>
                </a:solidFill>
                <a:latin typeface="Arial" panose="020B0604020202020204" pitchFamily="34" charset="0"/>
                <a:cs typeface="Arial" panose="020B0604020202020204" pitchFamily="34" charset="0"/>
              </a:rPr>
              <a:t>else</a:t>
            </a:r>
            <a:r>
              <a:rPr lang="en-US" sz="1600" dirty="0">
                <a:solidFill>
                  <a:schemeClr val="accent2"/>
                </a:solidFill>
                <a:latin typeface="Arial" panose="020B0604020202020204" pitchFamily="34" charset="0"/>
                <a:cs typeface="Arial" panose="020B0604020202020204" pitchFamily="34" charset="0"/>
              </a:rPr>
              <a:t> portion of the construct are executed.</a:t>
            </a:r>
          </a:p>
        </p:txBody>
      </p:sp>
      <p:pic>
        <p:nvPicPr>
          <p:cNvPr id="25" name="Picture 24">
            <a:extLst>
              <a:ext uri="{FF2B5EF4-FFF2-40B4-BE49-F238E27FC236}">
                <a16:creationId xmlns:a16="http://schemas.microsoft.com/office/drawing/2014/main" id="{3E8D5DE3-6483-4F9C-A28B-B17D53258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31247"/>
            <a:ext cx="6858000" cy="926503"/>
          </a:xfrm>
          <a:prstGeom prst="rect">
            <a:avLst/>
          </a:prstGeom>
        </p:spPr>
      </p:pic>
      <p:sp>
        <p:nvSpPr>
          <p:cNvPr id="27" name="Rectangle 26">
            <a:extLst>
              <a:ext uri="{FF2B5EF4-FFF2-40B4-BE49-F238E27FC236}">
                <a16:creationId xmlns:a16="http://schemas.microsoft.com/office/drawing/2014/main" id="{68F61FB4-F26E-49D1-BA24-0E5B60208BA7}"/>
              </a:ext>
            </a:extLst>
          </p:cNvPr>
          <p:cNvSpPr/>
          <p:nvPr/>
        </p:nvSpPr>
        <p:spPr>
          <a:xfrm>
            <a:off x="4938885" y="3941118"/>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7EE62C09-AE52-4DFD-8BA3-71D95DFAB453}"/>
              </a:ext>
            </a:extLst>
          </p:cNvPr>
          <p:cNvSpPr/>
          <p:nvPr/>
        </p:nvSpPr>
        <p:spPr>
          <a:xfrm>
            <a:off x="4925398" y="3941119"/>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72438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2590800" y="4857750"/>
            <a:ext cx="4267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8.3     Implementing Common Programming Constructs in Assembly</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8.3.3 Implementing If/Else Functionality</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12" name="Subtitle 2"/>
          <p:cNvSpPr txBox="1">
            <a:spLocks/>
          </p:cNvSpPr>
          <p:nvPr/>
        </p:nvSpPr>
        <p:spPr>
          <a:xfrm>
            <a:off x="190499" y="895155"/>
            <a:ext cx="6680987" cy="3036090"/>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If/else statements can be nested to provide the ability to check multiple Boolean conditions.</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In assembly, if/else functionality is accomplished using compare, unconditional jump, and conditional jump instructions.</a:t>
            </a:r>
          </a:p>
        </p:txBody>
      </p:sp>
      <p:pic>
        <p:nvPicPr>
          <p:cNvPr id="25" name="Picture 24">
            <a:extLst>
              <a:ext uri="{FF2B5EF4-FFF2-40B4-BE49-F238E27FC236}">
                <a16:creationId xmlns:a16="http://schemas.microsoft.com/office/drawing/2014/main" id="{3E8D5DE3-6483-4F9C-A28B-B17D53258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31247"/>
            <a:ext cx="6858000" cy="926503"/>
          </a:xfrm>
          <a:prstGeom prst="rect">
            <a:avLst/>
          </a:prstGeom>
        </p:spPr>
      </p:pic>
      <p:sp>
        <p:nvSpPr>
          <p:cNvPr id="27" name="Rectangle 26">
            <a:extLst>
              <a:ext uri="{FF2B5EF4-FFF2-40B4-BE49-F238E27FC236}">
                <a16:creationId xmlns:a16="http://schemas.microsoft.com/office/drawing/2014/main" id="{0C1FE48C-D8E8-4B13-9730-7068DAE3A9E1}"/>
              </a:ext>
            </a:extLst>
          </p:cNvPr>
          <p:cNvSpPr/>
          <p:nvPr/>
        </p:nvSpPr>
        <p:spPr>
          <a:xfrm>
            <a:off x="4938885" y="3941118"/>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8626477D-160B-4445-B939-8169975B2D1B}"/>
              </a:ext>
            </a:extLst>
          </p:cNvPr>
          <p:cNvSpPr/>
          <p:nvPr/>
        </p:nvSpPr>
        <p:spPr>
          <a:xfrm>
            <a:off x="4925398" y="3941119"/>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79187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2590800" y="4857750"/>
            <a:ext cx="4267200" cy="27043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8.3     Implementing Common Programming Constructs in Assembly</a:t>
            </a:r>
          </a:p>
        </p:txBody>
      </p:sp>
      <p:sp>
        <p:nvSpPr>
          <p:cNvPr id="8" name="TextBox 7"/>
          <p:cNvSpPr txBox="1"/>
          <p:nvPr/>
        </p:nvSpPr>
        <p:spPr>
          <a:xfrm>
            <a:off x="-42530" y="492887"/>
            <a:ext cx="6629400" cy="369332"/>
          </a:xfrm>
          <a:prstGeom prst="rect">
            <a:avLst/>
          </a:prstGeom>
          <a:noFill/>
        </p:spPr>
        <p:txBody>
          <a:bodyPr wrap="square" rtlCol="0">
            <a:spAutoFit/>
          </a:bodyPr>
          <a:lstStyle/>
          <a:p>
            <a:r>
              <a:rPr lang="en-US" b="1" cap="small" dirty="0">
                <a:solidFill>
                  <a:schemeClr val="accent2"/>
                </a:solidFill>
                <a:latin typeface="Arial" panose="020B0604020202020204" pitchFamily="34" charset="0"/>
                <a:cs typeface="Arial" panose="020B0604020202020204" pitchFamily="34" charset="0"/>
              </a:rPr>
              <a:t>Example: Implementing If/Else Statements in Assembly</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pic>
        <p:nvPicPr>
          <p:cNvPr id="5" name="Picture 4">
            <a:extLst>
              <a:ext uri="{FF2B5EF4-FFF2-40B4-BE49-F238E27FC236}">
                <a16:creationId xmlns:a16="http://schemas.microsoft.com/office/drawing/2014/main" id="{970E9EF6-9C55-46DD-8F5B-30BBD4EFB6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64" y="1352550"/>
            <a:ext cx="6629400" cy="2951083"/>
          </a:xfrm>
          <a:prstGeom prst="rect">
            <a:avLst/>
          </a:prstGeom>
        </p:spPr>
      </p:pic>
      <p:sp>
        <p:nvSpPr>
          <p:cNvPr id="9" name="Subtitle 2">
            <a:extLst>
              <a:ext uri="{FF2B5EF4-FFF2-40B4-BE49-F238E27FC236}">
                <a16:creationId xmlns:a16="http://schemas.microsoft.com/office/drawing/2014/main" id="{D2DFDBE8-3B27-4DC4-AB11-48932B1A0C78}"/>
              </a:ext>
            </a:extLst>
          </p:cNvPr>
          <p:cNvSpPr txBox="1">
            <a:spLocks/>
          </p:cNvSpPr>
          <p:nvPr/>
        </p:nvSpPr>
        <p:spPr>
          <a:xfrm>
            <a:off x="4279768" y="4857751"/>
            <a:ext cx="2578231" cy="27043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000" b="1" cap="small"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59550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2590800" y="4857750"/>
            <a:ext cx="4267199" cy="285749"/>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8.3     Implementing Common Programming Constructs in Assembly</a:t>
            </a:r>
          </a:p>
        </p:txBody>
      </p:sp>
      <p:sp>
        <p:nvSpPr>
          <p:cNvPr id="8" name="TextBox 7"/>
          <p:cNvSpPr txBox="1"/>
          <p:nvPr/>
        </p:nvSpPr>
        <p:spPr>
          <a:xfrm>
            <a:off x="-42530" y="492887"/>
            <a:ext cx="6629400" cy="369332"/>
          </a:xfrm>
          <a:prstGeom prst="rect">
            <a:avLst/>
          </a:prstGeom>
          <a:noFill/>
        </p:spPr>
        <p:txBody>
          <a:bodyPr wrap="square" rtlCol="0">
            <a:spAutoFit/>
          </a:bodyPr>
          <a:lstStyle/>
          <a:p>
            <a:r>
              <a:rPr lang="en-US" b="1" cap="small" dirty="0">
                <a:solidFill>
                  <a:schemeClr val="accent2"/>
                </a:solidFill>
                <a:latin typeface="Arial" panose="020B0604020202020204" pitchFamily="34" charset="0"/>
                <a:cs typeface="Arial" panose="020B0604020202020204" pitchFamily="34" charset="0"/>
              </a:rPr>
              <a:t>Example: Implementing If/Else Statements in Assembly</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9" name="Subtitle 2">
            <a:extLst>
              <a:ext uri="{FF2B5EF4-FFF2-40B4-BE49-F238E27FC236}">
                <a16:creationId xmlns:a16="http://schemas.microsoft.com/office/drawing/2014/main" id="{53F1EC3C-460A-4948-B873-6106B9728CBF}"/>
              </a:ext>
            </a:extLst>
          </p:cNvPr>
          <p:cNvSpPr txBox="1">
            <a:spLocks/>
          </p:cNvSpPr>
          <p:nvPr/>
        </p:nvSpPr>
        <p:spPr>
          <a:xfrm>
            <a:off x="243664"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1: Create a new Empty Assembly-only project titled:</a:t>
            </a:r>
          </a:p>
          <a:p>
            <a:pPr algn="l"/>
            <a:r>
              <a:rPr lang="en-US" sz="1600" dirty="0">
                <a:solidFill>
                  <a:schemeClr val="accent2"/>
                </a:solidFill>
                <a:latin typeface="Arial" panose="020B0604020202020204" pitchFamily="34" charset="0"/>
                <a:cs typeface="Arial" panose="020B0604020202020204" pitchFamily="34" charset="0"/>
              </a:rPr>
              <a:t>	</a:t>
            </a:r>
            <a:r>
              <a:rPr lang="en-US" sz="1600" b="1" dirty="0" err="1">
                <a:solidFill>
                  <a:schemeClr val="accent2"/>
                </a:solidFill>
                <a:latin typeface="Arial" panose="020B0604020202020204" pitchFamily="34" charset="0"/>
                <a:cs typeface="Arial" panose="020B0604020202020204" pitchFamily="34" charset="0"/>
              </a:rPr>
              <a:t>Asm_Flow_If_Else</a:t>
            </a:r>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2: Type in the following code into the main.asm file where the comments say “Main loop here.”</a:t>
            </a:r>
          </a:p>
        </p:txBody>
      </p:sp>
      <p:pic>
        <p:nvPicPr>
          <p:cNvPr id="23" name="Picture 22">
            <a:extLst>
              <a:ext uri="{FF2B5EF4-FFF2-40B4-BE49-F238E27FC236}">
                <a16:creationId xmlns:a16="http://schemas.microsoft.com/office/drawing/2014/main" id="{09080C3B-3C5C-4BE9-866F-D1F8C6C0A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31247"/>
            <a:ext cx="6858000" cy="926503"/>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16BC707-55ED-4209-A5E1-510A29DB10FD}"/>
                  </a:ext>
                </a:extLst>
              </p14:cNvPr>
              <p14:cNvContentPartPr/>
              <p14:nvPr/>
            </p14:nvContentPartPr>
            <p14:xfrm>
              <a:off x="4121358" y="622436"/>
              <a:ext cx="360" cy="2160"/>
            </p14:xfrm>
          </p:contentPart>
        </mc:Choice>
        <mc:Fallback xmlns="">
          <p:pic>
            <p:nvPicPr>
              <p:cNvPr id="4" name="Ink 3">
                <a:extLst>
                  <a:ext uri="{FF2B5EF4-FFF2-40B4-BE49-F238E27FC236}">
                    <a16:creationId xmlns:a16="http://schemas.microsoft.com/office/drawing/2014/main" id="{916BC707-55ED-4209-A5E1-510A29DB10FD}"/>
                  </a:ext>
                </a:extLst>
              </p:cNvPr>
              <p:cNvPicPr/>
              <p:nvPr/>
            </p:nvPicPr>
            <p:blipFill>
              <a:blip r:embed="rId5"/>
              <a:stretch>
                <a:fillRect/>
              </a:stretch>
            </p:blipFill>
            <p:spPr>
              <a:xfrm>
                <a:off x="4112358" y="613436"/>
                <a:ext cx="180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C2CFC64-AA2B-4400-A4F5-EAC2C8539E3E}"/>
                  </a:ext>
                </a:extLst>
              </p14:cNvPr>
              <p14:cNvContentPartPr/>
              <p14:nvPr/>
            </p14:nvContentPartPr>
            <p14:xfrm>
              <a:off x="4030278" y="699116"/>
              <a:ext cx="29160" cy="18720"/>
            </p14:xfrm>
          </p:contentPart>
        </mc:Choice>
        <mc:Fallback xmlns="">
          <p:pic>
            <p:nvPicPr>
              <p:cNvPr id="5" name="Ink 4">
                <a:extLst>
                  <a:ext uri="{FF2B5EF4-FFF2-40B4-BE49-F238E27FC236}">
                    <a16:creationId xmlns:a16="http://schemas.microsoft.com/office/drawing/2014/main" id="{1C2CFC64-AA2B-4400-A4F5-EAC2C8539E3E}"/>
                  </a:ext>
                </a:extLst>
              </p:cNvPr>
              <p:cNvPicPr/>
              <p:nvPr/>
            </p:nvPicPr>
            <p:blipFill>
              <a:blip r:embed="rId7"/>
              <a:stretch>
                <a:fillRect/>
              </a:stretch>
            </p:blipFill>
            <p:spPr>
              <a:xfrm>
                <a:off x="4021278" y="690116"/>
                <a:ext cx="46800" cy="36360"/>
              </a:xfrm>
              <a:prstGeom prst="rect">
                <a:avLst/>
              </a:prstGeom>
            </p:spPr>
          </p:pic>
        </mc:Fallback>
      </mc:AlternateContent>
      <p:sp>
        <p:nvSpPr>
          <p:cNvPr id="25" name="Rectangle 24">
            <a:extLst>
              <a:ext uri="{FF2B5EF4-FFF2-40B4-BE49-F238E27FC236}">
                <a16:creationId xmlns:a16="http://schemas.microsoft.com/office/drawing/2014/main" id="{138F9CB4-F173-4318-944A-FF00BA773C32}"/>
              </a:ext>
            </a:extLst>
          </p:cNvPr>
          <p:cNvSpPr/>
          <p:nvPr/>
        </p:nvSpPr>
        <p:spPr>
          <a:xfrm>
            <a:off x="4938885" y="3941118"/>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8">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4311E2AE-725D-41B8-9B2F-4D4B4471FDA6}"/>
              </a:ext>
            </a:extLst>
          </p:cNvPr>
          <p:cNvSpPr/>
          <p:nvPr/>
        </p:nvSpPr>
        <p:spPr>
          <a:xfrm>
            <a:off x="4925398" y="3941119"/>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8">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48723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2578233" y="4857751"/>
            <a:ext cx="4279767" cy="285750"/>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8.3     Implementing Common Programming Constructs in Assembly</a:t>
            </a:r>
          </a:p>
        </p:txBody>
      </p:sp>
      <p:sp>
        <p:nvSpPr>
          <p:cNvPr id="8" name="TextBox 7"/>
          <p:cNvSpPr txBox="1"/>
          <p:nvPr/>
        </p:nvSpPr>
        <p:spPr>
          <a:xfrm>
            <a:off x="-42530" y="492887"/>
            <a:ext cx="6629400" cy="369332"/>
          </a:xfrm>
          <a:prstGeom prst="rect">
            <a:avLst/>
          </a:prstGeom>
          <a:noFill/>
        </p:spPr>
        <p:txBody>
          <a:bodyPr wrap="square" rtlCol="0">
            <a:spAutoFit/>
          </a:bodyPr>
          <a:lstStyle/>
          <a:p>
            <a:r>
              <a:rPr lang="en-US" b="1" cap="small" dirty="0">
                <a:solidFill>
                  <a:schemeClr val="accent2"/>
                </a:solidFill>
                <a:latin typeface="Arial" panose="020B0604020202020204" pitchFamily="34" charset="0"/>
                <a:cs typeface="Arial" panose="020B0604020202020204" pitchFamily="34" charset="0"/>
              </a:rPr>
              <a:t>Example: Implementing If/Else Statements in Assembly</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9" name="Subtitle 2">
            <a:extLst>
              <a:ext uri="{FF2B5EF4-FFF2-40B4-BE49-F238E27FC236}">
                <a16:creationId xmlns:a16="http://schemas.microsoft.com/office/drawing/2014/main" id="{6C053EA7-79FE-4CD3-8EBF-BD47463040F1}"/>
              </a:ext>
            </a:extLst>
          </p:cNvPr>
          <p:cNvSpPr txBox="1">
            <a:spLocks/>
          </p:cNvSpPr>
          <p:nvPr/>
        </p:nvSpPr>
        <p:spPr>
          <a:xfrm>
            <a:off x="233031"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3: Debug your program and correct any errors.</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4: Set a breakpoint before the first instruction </a:t>
            </a:r>
          </a:p>
          <a:p>
            <a:pPr algn="l"/>
            <a:r>
              <a:rPr lang="en-US" sz="1600" dirty="0">
                <a:solidFill>
                  <a:schemeClr val="accent2"/>
                </a:solidFill>
                <a:latin typeface="Arial" panose="020B0604020202020204" pitchFamily="34" charset="0"/>
                <a:cs typeface="Arial" panose="020B0604020202020204" pitchFamily="34" charset="0"/>
              </a:rPr>
              <a:t>	</a:t>
            </a:r>
            <a:r>
              <a:rPr lang="en-US" sz="1600" b="1" dirty="0" err="1">
                <a:solidFill>
                  <a:schemeClr val="accent2"/>
                </a:solidFill>
                <a:latin typeface="Arial" panose="020B0604020202020204" pitchFamily="34" charset="0"/>
                <a:cs typeface="Arial" panose="020B0604020202020204" pitchFamily="34" charset="0"/>
              </a:rPr>
              <a:t>mov.w</a:t>
            </a:r>
            <a:r>
              <a:rPr lang="en-US" sz="1600" b="1" dirty="0">
                <a:solidFill>
                  <a:schemeClr val="accent2"/>
                </a:solidFill>
                <a:latin typeface="Arial" panose="020B0604020202020204" pitchFamily="34" charset="0"/>
                <a:cs typeface="Arial" panose="020B0604020202020204" pitchFamily="34" charset="0"/>
              </a:rPr>
              <a:t> #0, R15</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5: Open the register browser and observe R15.</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6: Run your program to the breakpoint.</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7: Step your program to observe the if/else construct’s behavior.</a:t>
            </a: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p:txBody>
      </p:sp>
      <p:sp>
        <p:nvSpPr>
          <p:cNvPr id="24" name="Subtitle 2">
            <a:extLst>
              <a:ext uri="{FF2B5EF4-FFF2-40B4-BE49-F238E27FC236}">
                <a16:creationId xmlns:a16="http://schemas.microsoft.com/office/drawing/2014/main" id="{4D723DED-6F1E-40FD-B51F-38B16E7A874C}"/>
              </a:ext>
            </a:extLst>
          </p:cNvPr>
          <p:cNvSpPr txBox="1">
            <a:spLocks/>
          </p:cNvSpPr>
          <p:nvPr/>
        </p:nvSpPr>
        <p:spPr>
          <a:xfrm>
            <a:off x="4279768" y="4857751"/>
            <a:ext cx="2578231" cy="27043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000" b="1" cap="small"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CDC044F-DFA8-46C1-BB18-30B931B96D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019550"/>
            <a:ext cx="6781799" cy="611607"/>
          </a:xfrm>
          <a:prstGeom prst="rect">
            <a:avLst/>
          </a:prstGeom>
        </p:spPr>
      </p:pic>
    </p:spTree>
    <p:extLst>
      <p:ext uri="{BB962C8B-B14F-4D97-AF65-F5344CB8AC3E}">
        <p14:creationId xmlns:p14="http://schemas.microsoft.com/office/powerpoint/2010/main" val="2906398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267200" y="4857750"/>
            <a:ext cx="2590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8.1     Unconditional Jumps &amp; Branches</a:t>
            </a:r>
          </a:p>
        </p:txBody>
      </p:sp>
      <p:sp>
        <p:nvSpPr>
          <p:cNvPr id="8" name="TextBox 7"/>
          <p:cNvSpPr txBox="1"/>
          <p:nvPr/>
        </p:nvSpPr>
        <p:spPr>
          <a:xfrm>
            <a:off x="0" y="492887"/>
            <a:ext cx="6629400" cy="400110"/>
          </a:xfrm>
          <a:prstGeom prst="rect">
            <a:avLst/>
          </a:prstGeom>
          <a:noFill/>
        </p:spPr>
        <p:txBody>
          <a:bodyPr wrap="square" rtlCol="0">
            <a:spAutoFit/>
          </a:bodyPr>
          <a:lstStyle/>
          <a:p>
            <a:pPr marL="457200" indent="-457200"/>
            <a:r>
              <a:rPr lang="en-US" sz="2000" b="1" cap="small" dirty="0">
                <a:solidFill>
                  <a:schemeClr val="accent2"/>
                </a:solidFill>
                <a:latin typeface="Arial" panose="020B0604020202020204" pitchFamily="34" charset="0"/>
                <a:cs typeface="Arial" panose="020B0604020202020204" pitchFamily="34" charset="0"/>
              </a:rPr>
              <a:t>8.1	Jumps &amp; Branches</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12" name="Subtitle 2"/>
          <p:cNvSpPr txBox="1">
            <a:spLocks/>
          </p:cNvSpPr>
          <p:nvPr/>
        </p:nvSpPr>
        <p:spPr>
          <a:xfrm>
            <a:off x="190500" y="895155"/>
            <a:ext cx="6667500" cy="1295595"/>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Jump/Branch</a:t>
            </a:r>
            <a:r>
              <a:rPr lang="en-US" sz="1600" dirty="0">
                <a:solidFill>
                  <a:schemeClr val="accent2"/>
                </a:solidFill>
                <a:latin typeface="Arial" panose="020B0604020202020204" pitchFamily="34" charset="0"/>
                <a:cs typeface="Arial" panose="020B0604020202020204" pitchFamily="34" charset="0"/>
              </a:rPr>
              <a:t> – instructions that set the PC to a different value other than the next </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subsequent instruction </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in memory.</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This allows blocks of instructions to be repeated (a loop) or blocks of code to be selectively executed (if/else).</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p:txBody>
      </p:sp>
      <p:pic>
        <p:nvPicPr>
          <p:cNvPr id="27" name="Picture 26">
            <a:extLst>
              <a:ext uri="{FF2B5EF4-FFF2-40B4-BE49-F238E27FC236}">
                <a16:creationId xmlns:a16="http://schemas.microsoft.com/office/drawing/2014/main" id="{B7C5EB8C-0289-4F30-8C77-1C6AC42D887D}"/>
              </a:ext>
            </a:extLst>
          </p:cNvPr>
          <p:cNvPicPr>
            <a:picLocks noChangeAspect="1"/>
          </p:cNvPicPr>
          <p:nvPr/>
        </p:nvPicPr>
        <p:blipFill>
          <a:blip r:embed="rId2"/>
          <a:stretch>
            <a:fillRect/>
          </a:stretch>
        </p:blipFill>
        <p:spPr>
          <a:xfrm>
            <a:off x="1524000" y="2266950"/>
            <a:ext cx="3629438" cy="2063609"/>
          </a:xfrm>
          <a:prstGeom prst="rect">
            <a:avLst/>
          </a:prstGeom>
        </p:spPr>
      </p:pic>
      <p:sp>
        <p:nvSpPr>
          <p:cNvPr id="28" name="Rectangle 27">
            <a:extLst>
              <a:ext uri="{FF2B5EF4-FFF2-40B4-BE49-F238E27FC236}">
                <a16:creationId xmlns:a16="http://schemas.microsoft.com/office/drawing/2014/main" id="{12D5E553-E917-4A75-BF49-BE98ED8B6CE2}"/>
              </a:ext>
            </a:extLst>
          </p:cNvPr>
          <p:cNvSpPr/>
          <p:nvPr/>
        </p:nvSpPr>
        <p:spPr>
          <a:xfrm>
            <a:off x="4239038" y="3687710"/>
            <a:ext cx="762000" cy="517818"/>
          </a:xfrm>
          <a:prstGeom prst="rect">
            <a:avLst/>
          </a:prstGeom>
          <a:solidFill>
            <a:srgbClr val="FFFF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17609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895350"/>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8: Program Flow Instructions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276350"/>
            <a:ext cx="6553202"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8.3	Implementing Common Programming Constructs in Assembly</a:t>
            </a:r>
            <a:br>
              <a:rPr lang="en-US" sz="1600" b="1" cap="small" dirty="0">
                <a:solidFill>
                  <a:schemeClr val="accent2"/>
                </a:solidFill>
                <a:latin typeface="Arial" panose="020B0604020202020204" pitchFamily="34" charset="0"/>
                <a:cs typeface="Arial" panose="020B0604020202020204" pitchFamily="34" charset="0"/>
              </a:rPr>
            </a:br>
            <a:r>
              <a:rPr lang="en-US" sz="1600" b="1" cap="small" dirty="0">
                <a:solidFill>
                  <a:schemeClr val="accent2"/>
                </a:solidFill>
                <a:latin typeface="Arial" panose="020B0604020202020204" pitchFamily="34" charset="0"/>
                <a:cs typeface="Arial" panose="020B0604020202020204" pitchFamily="34" charset="0"/>
              </a:rPr>
              <a:t>- if/else Statements</a:t>
            </a:r>
          </a:p>
        </p:txBody>
      </p:sp>
      <p:sp>
        <p:nvSpPr>
          <p:cNvPr id="15" name="Subtitle 2"/>
          <p:cNvSpPr txBox="1">
            <a:spLocks/>
          </p:cNvSpPr>
          <p:nvPr/>
        </p:nvSpPr>
        <p:spPr>
          <a:xfrm>
            <a:off x="-342900" y="4445783"/>
            <a:ext cx="2819400" cy="292422"/>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000" dirty="0">
              <a:solidFill>
                <a:schemeClr val="accent2"/>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AD75E6B5-2577-4069-A0C4-ECAD682E536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52750"/>
            <a:ext cx="1219200" cy="1612490"/>
          </a:xfrm>
          <a:prstGeom prst="rect">
            <a:avLst/>
          </a:prstGeom>
        </p:spPr>
      </p:pic>
      <p:pic>
        <p:nvPicPr>
          <p:cNvPr id="17" name="Picture 16" descr="A close up of a sign&#10;&#10;Description automatically generated">
            <a:extLst>
              <a:ext uri="{FF2B5EF4-FFF2-40B4-BE49-F238E27FC236}">
                <a16:creationId xmlns:a16="http://schemas.microsoft.com/office/drawing/2014/main" id="{EF5562B2-64A2-41E9-8C47-8CDFA93FF7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885950"/>
            <a:ext cx="1937664" cy="2710855"/>
          </a:xfrm>
          <a:prstGeom prst="rect">
            <a:avLst/>
          </a:prstGeom>
        </p:spPr>
      </p:pic>
      <p:pic>
        <p:nvPicPr>
          <p:cNvPr id="20" name="Picture 2" descr="Subscribe to Dr. LaMeres' YouTube Channel">
            <a:extLst>
              <a:ext uri="{FF2B5EF4-FFF2-40B4-BE49-F238E27FC236}">
                <a16:creationId xmlns:a16="http://schemas.microsoft.com/office/drawing/2014/main" id="{90233D4F-9A17-4263-B64F-301D244B86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495" y="1815063"/>
            <a:ext cx="2209800" cy="622114"/>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738A0220-4D57-4359-A8AD-107F08172319}"/>
              </a:ext>
            </a:extLst>
          </p:cNvPr>
          <p:cNvSpPr txBox="1"/>
          <p:nvPr/>
        </p:nvSpPr>
        <p:spPr>
          <a:xfrm>
            <a:off x="3011547" y="2534921"/>
            <a:ext cx="3810000" cy="276999"/>
          </a:xfrm>
          <a:prstGeom prst="rect">
            <a:avLst/>
          </a:prstGeom>
          <a:noFill/>
        </p:spPr>
        <p:txBody>
          <a:bodyPr wrap="square" rtlCol="0">
            <a:spAutoFit/>
          </a:bodyPr>
          <a:lstStyle/>
          <a:p>
            <a:r>
              <a:rPr lang="en-US" sz="1200" dirty="0">
                <a:hlinkClick r:id="rId5"/>
              </a:rPr>
              <a:t>www.youtube.com/c/DigitalLogicProgramming_LaMeres</a:t>
            </a:r>
            <a:r>
              <a:rPr lang="en-US" sz="1200" dirty="0"/>
              <a:t> </a:t>
            </a:r>
          </a:p>
        </p:txBody>
      </p:sp>
    </p:spTree>
    <p:extLst>
      <p:ext uri="{BB962C8B-B14F-4D97-AF65-F5344CB8AC3E}">
        <p14:creationId xmlns:p14="http://schemas.microsoft.com/office/powerpoint/2010/main" val="8525383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895350"/>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8: Program Flow Instructions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276350"/>
            <a:ext cx="6553202"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8.3	Implementing Common Programming Constructs in Assembly</a:t>
            </a:r>
            <a:br>
              <a:rPr lang="en-US" sz="1600" b="1" cap="small" dirty="0">
                <a:solidFill>
                  <a:schemeClr val="accent2"/>
                </a:solidFill>
                <a:latin typeface="Arial" panose="020B0604020202020204" pitchFamily="34" charset="0"/>
                <a:cs typeface="Arial" panose="020B0604020202020204" pitchFamily="34" charset="0"/>
              </a:rPr>
            </a:br>
            <a:r>
              <a:rPr lang="en-US" sz="1600" b="1" cap="small" dirty="0">
                <a:solidFill>
                  <a:schemeClr val="accent2"/>
                </a:solidFill>
                <a:latin typeface="Arial" panose="020B0604020202020204" pitchFamily="34" charset="0"/>
                <a:cs typeface="Arial" panose="020B0604020202020204" pitchFamily="34" charset="0"/>
              </a:rPr>
              <a:t>- Switch/Case Statements</a:t>
            </a:r>
          </a:p>
        </p:txBody>
      </p:sp>
      <p:sp>
        <p:nvSpPr>
          <p:cNvPr id="15" name="Subtitle 2"/>
          <p:cNvSpPr txBox="1">
            <a:spLocks/>
          </p:cNvSpPr>
          <p:nvPr/>
        </p:nvSpPr>
        <p:spPr>
          <a:xfrm>
            <a:off x="-342900" y="4445783"/>
            <a:ext cx="2819400" cy="292422"/>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000" dirty="0">
              <a:solidFill>
                <a:schemeClr val="accent2"/>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AD75E6B5-2577-4069-A0C4-ECAD682E536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52750"/>
            <a:ext cx="1219200" cy="1612490"/>
          </a:xfrm>
          <a:prstGeom prst="rect">
            <a:avLst/>
          </a:prstGeom>
        </p:spPr>
      </p:pic>
      <p:pic>
        <p:nvPicPr>
          <p:cNvPr id="17" name="Picture 16" descr="A close up of a sign&#10;&#10;Description automatically generated">
            <a:extLst>
              <a:ext uri="{FF2B5EF4-FFF2-40B4-BE49-F238E27FC236}">
                <a16:creationId xmlns:a16="http://schemas.microsoft.com/office/drawing/2014/main" id="{EF5562B2-64A2-41E9-8C47-8CDFA93FF7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885950"/>
            <a:ext cx="1937664" cy="2710855"/>
          </a:xfrm>
          <a:prstGeom prst="rect">
            <a:avLst/>
          </a:prstGeom>
        </p:spPr>
      </p:pic>
    </p:spTree>
    <p:extLst>
      <p:ext uri="{BB962C8B-B14F-4D97-AF65-F5344CB8AC3E}">
        <p14:creationId xmlns:p14="http://schemas.microsoft.com/office/powerpoint/2010/main" val="29894440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2590800" y="4857750"/>
            <a:ext cx="4267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8.3     Implementing Common Programming Constructs in Assembly</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8.3.4 Implementing Switch/Case Functionality</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12" name="Subtitle 2"/>
          <p:cNvSpPr txBox="1">
            <a:spLocks/>
          </p:cNvSpPr>
          <p:nvPr/>
        </p:nvSpPr>
        <p:spPr>
          <a:xfrm>
            <a:off x="190500" y="895155"/>
            <a:ext cx="6667500" cy="3036090"/>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Switch/Case statement</a:t>
            </a:r>
            <a:r>
              <a:rPr lang="en-US" sz="1600" dirty="0">
                <a:solidFill>
                  <a:schemeClr val="accent2"/>
                </a:solidFill>
                <a:latin typeface="Arial" panose="020B0604020202020204" pitchFamily="34" charset="0"/>
                <a:cs typeface="Arial" panose="020B0604020202020204" pitchFamily="34" charset="0"/>
              </a:rPr>
              <a:t> –  allows a variable to be tested against a list of values.</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This first value in the list that matches the variable will result int eh execution of statements associated with the value.</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Similar to nested if/else statements, but the syntax is more amenable to large lists of comparisons.</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This is implemented  with a sequence of compare instructions, each with an associated conditional jump to a corresponding series of instructions to be executed.</a:t>
            </a:r>
          </a:p>
        </p:txBody>
      </p:sp>
      <p:pic>
        <p:nvPicPr>
          <p:cNvPr id="25" name="Picture 24">
            <a:extLst>
              <a:ext uri="{FF2B5EF4-FFF2-40B4-BE49-F238E27FC236}">
                <a16:creationId xmlns:a16="http://schemas.microsoft.com/office/drawing/2014/main" id="{82763C56-7EB8-4C39-BCF3-F967260504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31247"/>
            <a:ext cx="6858000" cy="926503"/>
          </a:xfrm>
          <a:prstGeom prst="rect">
            <a:avLst/>
          </a:prstGeom>
        </p:spPr>
      </p:pic>
      <p:sp>
        <p:nvSpPr>
          <p:cNvPr id="27" name="Rectangle 26">
            <a:extLst>
              <a:ext uri="{FF2B5EF4-FFF2-40B4-BE49-F238E27FC236}">
                <a16:creationId xmlns:a16="http://schemas.microsoft.com/office/drawing/2014/main" id="{8F7B41DA-D29B-46CD-AD67-E9A4C8C11B15}"/>
              </a:ext>
            </a:extLst>
          </p:cNvPr>
          <p:cNvSpPr/>
          <p:nvPr/>
        </p:nvSpPr>
        <p:spPr>
          <a:xfrm>
            <a:off x="4938885" y="3941118"/>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45603147-FFDD-404A-82E8-4B976490887D}"/>
              </a:ext>
            </a:extLst>
          </p:cNvPr>
          <p:cNvSpPr/>
          <p:nvPr/>
        </p:nvSpPr>
        <p:spPr>
          <a:xfrm>
            <a:off x="4925398" y="3941119"/>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44091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2590800" y="4857750"/>
            <a:ext cx="4267200" cy="27043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8.3     Implementing Common Programming Constructs in Assembly</a:t>
            </a:r>
          </a:p>
        </p:txBody>
      </p:sp>
      <p:sp>
        <p:nvSpPr>
          <p:cNvPr id="8" name="TextBox 7"/>
          <p:cNvSpPr txBox="1"/>
          <p:nvPr/>
        </p:nvSpPr>
        <p:spPr>
          <a:xfrm>
            <a:off x="-42531" y="492887"/>
            <a:ext cx="6900529" cy="369332"/>
          </a:xfrm>
          <a:prstGeom prst="rect">
            <a:avLst/>
          </a:prstGeom>
          <a:noFill/>
        </p:spPr>
        <p:txBody>
          <a:bodyPr wrap="square" rtlCol="0">
            <a:spAutoFit/>
          </a:bodyPr>
          <a:lstStyle/>
          <a:p>
            <a:r>
              <a:rPr lang="en-US" b="1" cap="small" dirty="0">
                <a:solidFill>
                  <a:schemeClr val="accent2"/>
                </a:solidFill>
                <a:latin typeface="Arial" panose="020B0604020202020204" pitchFamily="34" charset="0"/>
                <a:cs typeface="Arial" panose="020B0604020202020204" pitchFamily="34" charset="0"/>
              </a:rPr>
              <a:t>Example: Implementing Switch/Case Statements in Assembly</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pic>
        <p:nvPicPr>
          <p:cNvPr id="5" name="Picture 4">
            <a:extLst>
              <a:ext uri="{FF2B5EF4-FFF2-40B4-BE49-F238E27FC236}">
                <a16:creationId xmlns:a16="http://schemas.microsoft.com/office/drawing/2014/main" id="{970E9EF6-9C55-46DD-8F5B-30BBD4EFB6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6915" y="828840"/>
            <a:ext cx="4551348" cy="4013591"/>
          </a:xfrm>
          <a:prstGeom prst="rect">
            <a:avLst/>
          </a:prstGeom>
        </p:spPr>
      </p:pic>
      <p:sp>
        <p:nvSpPr>
          <p:cNvPr id="9" name="Subtitle 2">
            <a:extLst>
              <a:ext uri="{FF2B5EF4-FFF2-40B4-BE49-F238E27FC236}">
                <a16:creationId xmlns:a16="http://schemas.microsoft.com/office/drawing/2014/main" id="{D2DFDBE8-3B27-4DC4-AB11-48932B1A0C78}"/>
              </a:ext>
            </a:extLst>
          </p:cNvPr>
          <p:cNvSpPr txBox="1">
            <a:spLocks/>
          </p:cNvSpPr>
          <p:nvPr/>
        </p:nvSpPr>
        <p:spPr>
          <a:xfrm>
            <a:off x="4279768" y="4857751"/>
            <a:ext cx="2578231" cy="27043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000" b="1" cap="small"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46576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2590800" y="4857750"/>
            <a:ext cx="4267199" cy="285749"/>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8.3     Implementing Common Programming Constructs in Assembly</a:t>
            </a:r>
          </a:p>
        </p:txBody>
      </p:sp>
      <p:sp>
        <p:nvSpPr>
          <p:cNvPr id="8" name="TextBox 7"/>
          <p:cNvSpPr txBox="1"/>
          <p:nvPr/>
        </p:nvSpPr>
        <p:spPr>
          <a:xfrm>
            <a:off x="-42531" y="492887"/>
            <a:ext cx="6900529" cy="369332"/>
          </a:xfrm>
          <a:prstGeom prst="rect">
            <a:avLst/>
          </a:prstGeom>
          <a:noFill/>
        </p:spPr>
        <p:txBody>
          <a:bodyPr wrap="square" rtlCol="0">
            <a:spAutoFit/>
          </a:bodyPr>
          <a:lstStyle/>
          <a:p>
            <a:r>
              <a:rPr lang="en-US" b="1" cap="small" dirty="0">
                <a:solidFill>
                  <a:schemeClr val="accent2"/>
                </a:solidFill>
                <a:latin typeface="Arial" panose="020B0604020202020204" pitchFamily="34" charset="0"/>
                <a:cs typeface="Arial" panose="020B0604020202020204" pitchFamily="34" charset="0"/>
              </a:rPr>
              <a:t>Example: Implementing Switch/Case Statements in Assembly</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9" name="Subtitle 2">
            <a:extLst>
              <a:ext uri="{FF2B5EF4-FFF2-40B4-BE49-F238E27FC236}">
                <a16:creationId xmlns:a16="http://schemas.microsoft.com/office/drawing/2014/main" id="{53F1EC3C-460A-4948-B873-6106B9728CBF}"/>
              </a:ext>
            </a:extLst>
          </p:cNvPr>
          <p:cNvSpPr txBox="1">
            <a:spLocks/>
          </p:cNvSpPr>
          <p:nvPr/>
        </p:nvSpPr>
        <p:spPr>
          <a:xfrm>
            <a:off x="243664"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1: Create a new Empty Assembly-only project titled:</a:t>
            </a:r>
          </a:p>
          <a:p>
            <a:pPr algn="l"/>
            <a:r>
              <a:rPr lang="en-US" sz="1600" dirty="0">
                <a:solidFill>
                  <a:schemeClr val="accent2"/>
                </a:solidFill>
                <a:latin typeface="Arial" panose="020B0604020202020204" pitchFamily="34" charset="0"/>
                <a:cs typeface="Arial" panose="020B0604020202020204" pitchFamily="34" charset="0"/>
              </a:rPr>
              <a:t>	</a:t>
            </a:r>
            <a:r>
              <a:rPr lang="en-US" sz="1600" b="1" dirty="0" err="1">
                <a:solidFill>
                  <a:schemeClr val="accent2"/>
                </a:solidFill>
                <a:latin typeface="Arial" panose="020B0604020202020204" pitchFamily="34" charset="0"/>
                <a:cs typeface="Arial" panose="020B0604020202020204" pitchFamily="34" charset="0"/>
              </a:rPr>
              <a:t>Asm_Flow_Switch_Case</a:t>
            </a:r>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2: Type in the following code into the main.asm file where the comments say “Main loop here.”</a:t>
            </a:r>
          </a:p>
        </p:txBody>
      </p:sp>
      <p:pic>
        <p:nvPicPr>
          <p:cNvPr id="23" name="Picture 22">
            <a:extLst>
              <a:ext uri="{FF2B5EF4-FFF2-40B4-BE49-F238E27FC236}">
                <a16:creationId xmlns:a16="http://schemas.microsoft.com/office/drawing/2014/main" id="{09080C3B-3C5C-4BE9-866F-D1F8C6C0A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31247"/>
            <a:ext cx="6858000" cy="926503"/>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16BC707-55ED-4209-A5E1-510A29DB10FD}"/>
                  </a:ext>
                </a:extLst>
              </p14:cNvPr>
              <p14:cNvContentPartPr/>
              <p14:nvPr/>
            </p14:nvContentPartPr>
            <p14:xfrm>
              <a:off x="4121358" y="622436"/>
              <a:ext cx="360" cy="2160"/>
            </p14:xfrm>
          </p:contentPart>
        </mc:Choice>
        <mc:Fallback xmlns="">
          <p:pic>
            <p:nvPicPr>
              <p:cNvPr id="4" name="Ink 3">
                <a:extLst>
                  <a:ext uri="{FF2B5EF4-FFF2-40B4-BE49-F238E27FC236}">
                    <a16:creationId xmlns:a16="http://schemas.microsoft.com/office/drawing/2014/main" id="{916BC707-55ED-4209-A5E1-510A29DB10FD}"/>
                  </a:ext>
                </a:extLst>
              </p:cNvPr>
              <p:cNvPicPr/>
              <p:nvPr/>
            </p:nvPicPr>
            <p:blipFill>
              <a:blip r:embed="rId5"/>
              <a:stretch>
                <a:fillRect/>
              </a:stretch>
            </p:blipFill>
            <p:spPr>
              <a:xfrm>
                <a:off x="4112358" y="613436"/>
                <a:ext cx="180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C2CFC64-AA2B-4400-A4F5-EAC2C8539E3E}"/>
                  </a:ext>
                </a:extLst>
              </p14:cNvPr>
              <p14:cNvContentPartPr/>
              <p14:nvPr/>
            </p14:nvContentPartPr>
            <p14:xfrm>
              <a:off x="4030278" y="699116"/>
              <a:ext cx="29160" cy="18720"/>
            </p14:xfrm>
          </p:contentPart>
        </mc:Choice>
        <mc:Fallback xmlns="">
          <p:pic>
            <p:nvPicPr>
              <p:cNvPr id="5" name="Ink 4">
                <a:extLst>
                  <a:ext uri="{FF2B5EF4-FFF2-40B4-BE49-F238E27FC236}">
                    <a16:creationId xmlns:a16="http://schemas.microsoft.com/office/drawing/2014/main" id="{1C2CFC64-AA2B-4400-A4F5-EAC2C8539E3E}"/>
                  </a:ext>
                </a:extLst>
              </p:cNvPr>
              <p:cNvPicPr/>
              <p:nvPr/>
            </p:nvPicPr>
            <p:blipFill>
              <a:blip r:embed="rId7"/>
              <a:stretch>
                <a:fillRect/>
              </a:stretch>
            </p:blipFill>
            <p:spPr>
              <a:xfrm>
                <a:off x="4021278" y="690116"/>
                <a:ext cx="46800" cy="36360"/>
              </a:xfrm>
              <a:prstGeom prst="rect">
                <a:avLst/>
              </a:prstGeom>
            </p:spPr>
          </p:pic>
        </mc:Fallback>
      </mc:AlternateContent>
      <p:sp>
        <p:nvSpPr>
          <p:cNvPr id="25" name="Rectangle 24">
            <a:extLst>
              <a:ext uri="{FF2B5EF4-FFF2-40B4-BE49-F238E27FC236}">
                <a16:creationId xmlns:a16="http://schemas.microsoft.com/office/drawing/2014/main" id="{C5E782AE-CF5F-4152-B5E0-3D9B9456FB41}"/>
              </a:ext>
            </a:extLst>
          </p:cNvPr>
          <p:cNvSpPr/>
          <p:nvPr/>
        </p:nvSpPr>
        <p:spPr>
          <a:xfrm>
            <a:off x="4938885" y="3941118"/>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8">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86A20617-DDBE-44A9-B9EC-C213ABAB4592}"/>
              </a:ext>
            </a:extLst>
          </p:cNvPr>
          <p:cNvSpPr/>
          <p:nvPr/>
        </p:nvSpPr>
        <p:spPr>
          <a:xfrm>
            <a:off x="4925398" y="3941119"/>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8">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37698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2578233" y="4857751"/>
            <a:ext cx="4279767" cy="285750"/>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8.3     Implementing Common Programming Constructs in Assembly</a:t>
            </a:r>
          </a:p>
        </p:txBody>
      </p:sp>
      <p:sp>
        <p:nvSpPr>
          <p:cNvPr id="8" name="TextBox 7"/>
          <p:cNvSpPr txBox="1"/>
          <p:nvPr/>
        </p:nvSpPr>
        <p:spPr>
          <a:xfrm>
            <a:off x="-42531" y="492887"/>
            <a:ext cx="6900529" cy="369332"/>
          </a:xfrm>
          <a:prstGeom prst="rect">
            <a:avLst/>
          </a:prstGeom>
          <a:noFill/>
        </p:spPr>
        <p:txBody>
          <a:bodyPr wrap="square" rtlCol="0">
            <a:spAutoFit/>
          </a:bodyPr>
          <a:lstStyle/>
          <a:p>
            <a:r>
              <a:rPr lang="en-US" b="1" cap="small" dirty="0">
                <a:solidFill>
                  <a:schemeClr val="accent2"/>
                </a:solidFill>
                <a:latin typeface="Arial" panose="020B0604020202020204" pitchFamily="34" charset="0"/>
                <a:cs typeface="Arial" panose="020B0604020202020204" pitchFamily="34" charset="0"/>
              </a:rPr>
              <a:t>Example: Implementing Switch/Case Statements in Assembly</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9" name="Subtitle 2">
            <a:extLst>
              <a:ext uri="{FF2B5EF4-FFF2-40B4-BE49-F238E27FC236}">
                <a16:creationId xmlns:a16="http://schemas.microsoft.com/office/drawing/2014/main" id="{6C053EA7-79FE-4CD3-8EBF-BD47463040F1}"/>
              </a:ext>
            </a:extLst>
          </p:cNvPr>
          <p:cNvSpPr txBox="1">
            <a:spLocks/>
          </p:cNvSpPr>
          <p:nvPr/>
        </p:nvSpPr>
        <p:spPr>
          <a:xfrm>
            <a:off x="233031"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3: Debug your program and correct any errors.</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4: Set a breakpoint before the first instruction </a:t>
            </a:r>
          </a:p>
          <a:p>
            <a:pPr algn="l"/>
            <a:r>
              <a:rPr lang="en-US" sz="1600" dirty="0">
                <a:solidFill>
                  <a:schemeClr val="accent2"/>
                </a:solidFill>
                <a:latin typeface="Arial" panose="020B0604020202020204" pitchFamily="34" charset="0"/>
                <a:cs typeface="Arial" panose="020B0604020202020204" pitchFamily="34" charset="0"/>
              </a:rPr>
              <a:t>	</a:t>
            </a:r>
            <a:r>
              <a:rPr lang="en-US" sz="1600" b="1" dirty="0" err="1">
                <a:solidFill>
                  <a:schemeClr val="accent2"/>
                </a:solidFill>
                <a:latin typeface="Arial" panose="020B0604020202020204" pitchFamily="34" charset="0"/>
                <a:cs typeface="Arial" panose="020B0604020202020204" pitchFamily="34" charset="0"/>
              </a:rPr>
              <a:t>mov.w</a:t>
            </a:r>
            <a:r>
              <a:rPr lang="en-US" sz="1600" b="1" dirty="0">
                <a:solidFill>
                  <a:schemeClr val="accent2"/>
                </a:solidFill>
                <a:latin typeface="Arial" panose="020B0604020202020204" pitchFamily="34" charset="0"/>
                <a:cs typeface="Arial" panose="020B0604020202020204" pitchFamily="34" charset="0"/>
              </a:rPr>
              <a:t> #0, R14</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5: Open the register browser and observe R14 and R15.</a:t>
            </a: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0ECAEDE7-D9BC-47CD-B3C0-7805FCE73BE8}"/>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2" name="Subtitle 2">
            <a:extLst>
              <a:ext uri="{FF2B5EF4-FFF2-40B4-BE49-F238E27FC236}">
                <a16:creationId xmlns:a16="http://schemas.microsoft.com/office/drawing/2014/main" id="{555A7CB2-2DEB-4224-86E1-F211B7158B4E}"/>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3" name="Subtitle 2">
            <a:extLst>
              <a:ext uri="{FF2B5EF4-FFF2-40B4-BE49-F238E27FC236}">
                <a16:creationId xmlns:a16="http://schemas.microsoft.com/office/drawing/2014/main" id="{831ACF1F-ECAB-4ACD-AFED-8AD9B3F003A5}"/>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06B877FA-98B1-4112-9EB0-4B3047FA22C5}"/>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5" name="Subtitle 2">
            <a:extLst>
              <a:ext uri="{FF2B5EF4-FFF2-40B4-BE49-F238E27FC236}">
                <a16:creationId xmlns:a16="http://schemas.microsoft.com/office/drawing/2014/main" id="{9C9E4FA0-3E34-4DFB-8962-622FF9A047A8}"/>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7" name="Subtitle 2">
            <a:extLst>
              <a:ext uri="{FF2B5EF4-FFF2-40B4-BE49-F238E27FC236}">
                <a16:creationId xmlns:a16="http://schemas.microsoft.com/office/drawing/2014/main" id="{8F2D5A6D-09FE-4DBE-8270-D3F4BB644141}"/>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8" name="Subtitle 2">
            <a:extLst>
              <a:ext uri="{FF2B5EF4-FFF2-40B4-BE49-F238E27FC236}">
                <a16:creationId xmlns:a16="http://schemas.microsoft.com/office/drawing/2014/main" id="{AED8329C-4336-4F1E-89BF-5F3BBB584172}"/>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9" name="Subtitle 2">
            <a:extLst>
              <a:ext uri="{FF2B5EF4-FFF2-40B4-BE49-F238E27FC236}">
                <a16:creationId xmlns:a16="http://schemas.microsoft.com/office/drawing/2014/main" id="{799BF822-AB82-477D-A299-0E22E9AE6F5F}"/>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0" name="Subtitle 2">
            <a:extLst>
              <a:ext uri="{FF2B5EF4-FFF2-40B4-BE49-F238E27FC236}">
                <a16:creationId xmlns:a16="http://schemas.microsoft.com/office/drawing/2014/main" id="{493B64B9-B077-4433-84C4-2FCD41110E8A}"/>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1" name="Subtitle 2">
            <a:extLst>
              <a:ext uri="{FF2B5EF4-FFF2-40B4-BE49-F238E27FC236}">
                <a16:creationId xmlns:a16="http://schemas.microsoft.com/office/drawing/2014/main" id="{6F332645-7753-49FB-A95E-1C68F4BF97ED}"/>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4" name="Subtitle 2">
            <a:extLst>
              <a:ext uri="{FF2B5EF4-FFF2-40B4-BE49-F238E27FC236}">
                <a16:creationId xmlns:a16="http://schemas.microsoft.com/office/drawing/2014/main" id="{4D723DED-6F1E-40FD-B51F-38B16E7A874C}"/>
              </a:ext>
            </a:extLst>
          </p:cNvPr>
          <p:cNvSpPr txBox="1">
            <a:spLocks/>
          </p:cNvSpPr>
          <p:nvPr/>
        </p:nvSpPr>
        <p:spPr>
          <a:xfrm>
            <a:off x="4279768" y="4857751"/>
            <a:ext cx="2578231" cy="27043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000" b="1" cap="small" dirty="0">
              <a:solidFill>
                <a:schemeClr val="bg1"/>
              </a:solidFill>
              <a:latin typeface="Arial" panose="020B0604020202020204" pitchFamily="34" charset="0"/>
              <a:cs typeface="Arial" panose="020B0604020202020204" pitchFamily="34" charset="0"/>
            </a:endParaRPr>
          </a:p>
        </p:txBody>
      </p:sp>
      <p:sp>
        <p:nvSpPr>
          <p:cNvPr id="22" name="Subtitle 2">
            <a:extLst>
              <a:ext uri="{FF2B5EF4-FFF2-40B4-BE49-F238E27FC236}">
                <a16:creationId xmlns:a16="http://schemas.microsoft.com/office/drawing/2014/main" id="{8A27FB3C-4932-4433-A43E-871821C645C0}"/>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3" name="Subtitle 2">
            <a:extLst>
              <a:ext uri="{FF2B5EF4-FFF2-40B4-BE49-F238E27FC236}">
                <a16:creationId xmlns:a16="http://schemas.microsoft.com/office/drawing/2014/main" id="{62049ABC-B66C-485A-B6CF-01D3696E1093}"/>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5" name="Subtitle 2">
            <a:extLst>
              <a:ext uri="{FF2B5EF4-FFF2-40B4-BE49-F238E27FC236}">
                <a16:creationId xmlns:a16="http://schemas.microsoft.com/office/drawing/2014/main" id="{DCC5AF4C-4A64-4248-BCE1-B1A39368E153}"/>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6" name="Subtitle 2">
            <a:extLst>
              <a:ext uri="{FF2B5EF4-FFF2-40B4-BE49-F238E27FC236}">
                <a16:creationId xmlns:a16="http://schemas.microsoft.com/office/drawing/2014/main" id="{DB7A96AB-66E2-494C-B759-2E64430233CC}"/>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7" name="Subtitle 2">
            <a:extLst>
              <a:ext uri="{FF2B5EF4-FFF2-40B4-BE49-F238E27FC236}">
                <a16:creationId xmlns:a16="http://schemas.microsoft.com/office/drawing/2014/main" id="{BE8F5AE3-DCFF-451E-A999-7E3DE4DE164F}"/>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9" name="Subtitle 2">
            <a:extLst>
              <a:ext uri="{FF2B5EF4-FFF2-40B4-BE49-F238E27FC236}">
                <a16:creationId xmlns:a16="http://schemas.microsoft.com/office/drawing/2014/main" id="{60DF23A2-8E43-45B9-B050-F30E4251648A}"/>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30" name="Subtitle 2">
            <a:extLst>
              <a:ext uri="{FF2B5EF4-FFF2-40B4-BE49-F238E27FC236}">
                <a16:creationId xmlns:a16="http://schemas.microsoft.com/office/drawing/2014/main" id="{F6E30714-069F-417B-86B1-E6DCB61EE185}"/>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31" name="Subtitle 2">
            <a:extLst>
              <a:ext uri="{FF2B5EF4-FFF2-40B4-BE49-F238E27FC236}">
                <a16:creationId xmlns:a16="http://schemas.microsoft.com/office/drawing/2014/main" id="{A4ABA6BD-DBD0-4BD8-A073-8793F4CECAAF}"/>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32" name="Subtitle 2">
            <a:extLst>
              <a:ext uri="{FF2B5EF4-FFF2-40B4-BE49-F238E27FC236}">
                <a16:creationId xmlns:a16="http://schemas.microsoft.com/office/drawing/2014/main" id="{6D669D87-DA29-42FA-A4EA-F789AD0B4883}"/>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33" name="Subtitle 2">
            <a:extLst>
              <a:ext uri="{FF2B5EF4-FFF2-40B4-BE49-F238E27FC236}">
                <a16:creationId xmlns:a16="http://schemas.microsoft.com/office/drawing/2014/main" id="{BA61F6D2-94BF-49B2-A264-5FFBAB63850B}"/>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34" name="Picture 33">
            <a:extLst>
              <a:ext uri="{FF2B5EF4-FFF2-40B4-BE49-F238E27FC236}">
                <a16:creationId xmlns:a16="http://schemas.microsoft.com/office/drawing/2014/main" id="{7F55B05E-F575-4E0E-8BAB-55463EAFF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31247"/>
            <a:ext cx="6858000" cy="926503"/>
          </a:xfrm>
          <a:prstGeom prst="rect">
            <a:avLst/>
          </a:prstGeom>
        </p:spPr>
      </p:pic>
      <p:sp>
        <p:nvSpPr>
          <p:cNvPr id="36" name="Rectangle 35">
            <a:extLst>
              <a:ext uri="{FF2B5EF4-FFF2-40B4-BE49-F238E27FC236}">
                <a16:creationId xmlns:a16="http://schemas.microsoft.com/office/drawing/2014/main" id="{959591A0-0D42-4C16-9308-CC67A49E86D6}"/>
              </a:ext>
            </a:extLst>
          </p:cNvPr>
          <p:cNvSpPr/>
          <p:nvPr/>
        </p:nvSpPr>
        <p:spPr>
          <a:xfrm>
            <a:off x="4938885" y="3941118"/>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277882A9-425D-44A9-98FB-A10E2A2FFCDA}"/>
              </a:ext>
            </a:extLst>
          </p:cNvPr>
          <p:cNvSpPr/>
          <p:nvPr/>
        </p:nvSpPr>
        <p:spPr>
          <a:xfrm>
            <a:off x="4925398" y="3941119"/>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11870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42530" y="492887"/>
            <a:ext cx="6900530" cy="369332"/>
          </a:xfrm>
          <a:prstGeom prst="rect">
            <a:avLst/>
          </a:prstGeom>
          <a:noFill/>
        </p:spPr>
        <p:txBody>
          <a:bodyPr wrap="square" rtlCol="0">
            <a:spAutoFit/>
          </a:bodyPr>
          <a:lstStyle/>
          <a:p>
            <a:r>
              <a:rPr lang="en-US" b="1" cap="small" dirty="0">
                <a:solidFill>
                  <a:schemeClr val="accent2"/>
                </a:solidFill>
                <a:latin typeface="Arial" panose="020B0604020202020204" pitchFamily="34" charset="0"/>
                <a:cs typeface="Arial" panose="020B0604020202020204" pitchFamily="34" charset="0"/>
              </a:rPr>
              <a:t>Example: Implementing Switch/Case Statements in Assembly</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9" name="Subtitle 2">
            <a:extLst>
              <a:ext uri="{FF2B5EF4-FFF2-40B4-BE49-F238E27FC236}">
                <a16:creationId xmlns:a16="http://schemas.microsoft.com/office/drawing/2014/main" id="{6C053EA7-79FE-4CD3-8EBF-BD47463040F1}"/>
              </a:ext>
            </a:extLst>
          </p:cNvPr>
          <p:cNvSpPr txBox="1">
            <a:spLocks/>
          </p:cNvSpPr>
          <p:nvPr/>
        </p:nvSpPr>
        <p:spPr>
          <a:xfrm>
            <a:off x="233031"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6: Run your program to the breakpoint.</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7: Step your program to observe the switch/case </a:t>
            </a:r>
            <a:r>
              <a:rPr lang="en-US" sz="1600" dirty="0" err="1">
                <a:solidFill>
                  <a:schemeClr val="accent2"/>
                </a:solidFill>
                <a:latin typeface="Arial" panose="020B0604020202020204" pitchFamily="34" charset="0"/>
                <a:cs typeface="Arial" panose="020B0604020202020204" pitchFamily="34" charset="0"/>
              </a:rPr>
              <a:t>statemenet’s</a:t>
            </a:r>
            <a:r>
              <a:rPr lang="en-US" sz="1600" dirty="0">
                <a:solidFill>
                  <a:schemeClr val="accent2"/>
                </a:solidFill>
                <a:latin typeface="Arial" panose="020B0604020202020204" pitchFamily="34" charset="0"/>
                <a:cs typeface="Arial" panose="020B0604020202020204" pitchFamily="34" charset="0"/>
              </a:rPr>
              <a:t> behavior.</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8: Manually alter the value of R14 by clicking in the register browser and entering values between 0 and 3. Remember to press enter and step again for these values to take place.</a:t>
            </a: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A50AB54F-95C5-466F-8DA3-17CC2203758B}"/>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2" name="Subtitle 2">
            <a:extLst>
              <a:ext uri="{FF2B5EF4-FFF2-40B4-BE49-F238E27FC236}">
                <a16:creationId xmlns:a16="http://schemas.microsoft.com/office/drawing/2014/main" id="{62DD5C57-D44A-4442-B514-8563BA6711DC}"/>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3" name="Subtitle 2">
            <a:extLst>
              <a:ext uri="{FF2B5EF4-FFF2-40B4-BE49-F238E27FC236}">
                <a16:creationId xmlns:a16="http://schemas.microsoft.com/office/drawing/2014/main" id="{D15E9B9B-3353-464D-BEC3-D4DBDBE13381}"/>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DEC607D9-7B09-4D1A-B24F-9ECD8AB0159A}"/>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5" name="Subtitle 2">
            <a:extLst>
              <a:ext uri="{FF2B5EF4-FFF2-40B4-BE49-F238E27FC236}">
                <a16:creationId xmlns:a16="http://schemas.microsoft.com/office/drawing/2014/main" id="{EE6E402C-BB86-41CC-B11D-AD257445E46A}"/>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D77897C8-FFA6-4848-8757-72F8DB9BA57A}"/>
              </a:ext>
            </a:extLst>
          </p:cNvPr>
          <p:cNvSpPr/>
          <p:nvPr/>
        </p:nvSpPr>
        <p:spPr>
          <a:xfrm>
            <a:off x="4938885" y="3941118"/>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2">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
        <p:nvSpPr>
          <p:cNvPr id="17" name="Subtitle 2">
            <a:extLst>
              <a:ext uri="{FF2B5EF4-FFF2-40B4-BE49-F238E27FC236}">
                <a16:creationId xmlns:a16="http://schemas.microsoft.com/office/drawing/2014/main" id="{295941BF-7C67-48AA-A846-D5AF3DC13CCB}"/>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8" name="Subtitle 2">
            <a:extLst>
              <a:ext uri="{FF2B5EF4-FFF2-40B4-BE49-F238E27FC236}">
                <a16:creationId xmlns:a16="http://schemas.microsoft.com/office/drawing/2014/main" id="{C5537FE3-904F-4B1D-B2CB-96954B92707F}"/>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9" name="Subtitle 2">
            <a:extLst>
              <a:ext uri="{FF2B5EF4-FFF2-40B4-BE49-F238E27FC236}">
                <a16:creationId xmlns:a16="http://schemas.microsoft.com/office/drawing/2014/main" id="{18EE6C7B-E4BE-4166-AFD8-17B587CA648A}"/>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0" name="Subtitle 2">
            <a:extLst>
              <a:ext uri="{FF2B5EF4-FFF2-40B4-BE49-F238E27FC236}">
                <a16:creationId xmlns:a16="http://schemas.microsoft.com/office/drawing/2014/main" id="{DBE1466E-DC0E-4B21-84A1-945DA9ACE9FE}"/>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1" name="Subtitle 2">
            <a:extLst>
              <a:ext uri="{FF2B5EF4-FFF2-40B4-BE49-F238E27FC236}">
                <a16:creationId xmlns:a16="http://schemas.microsoft.com/office/drawing/2014/main" id="{D45C6656-5715-4613-9407-0BC870104BC6}"/>
              </a:ext>
            </a:extLst>
          </p:cNvPr>
          <p:cNvSpPr txBox="1">
            <a:spLocks/>
          </p:cNvSpPr>
          <p:nvPr/>
        </p:nvSpPr>
        <p:spPr>
          <a:xfrm>
            <a:off x="959333" y="3931247"/>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22" name="Picture 21">
            <a:extLst>
              <a:ext uri="{FF2B5EF4-FFF2-40B4-BE49-F238E27FC236}">
                <a16:creationId xmlns:a16="http://schemas.microsoft.com/office/drawing/2014/main" id="{4CFA88BE-4638-4C66-95DD-F91E50128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31247"/>
            <a:ext cx="6858000" cy="926503"/>
          </a:xfrm>
          <a:prstGeom prst="rect">
            <a:avLst/>
          </a:prstGeom>
        </p:spPr>
      </p:pic>
      <p:sp>
        <p:nvSpPr>
          <p:cNvPr id="23" name="Rectangle 22">
            <a:extLst>
              <a:ext uri="{FF2B5EF4-FFF2-40B4-BE49-F238E27FC236}">
                <a16:creationId xmlns:a16="http://schemas.microsoft.com/office/drawing/2014/main" id="{EB2F0A69-90BA-4B0A-BBA6-8DCE4869976D}"/>
              </a:ext>
            </a:extLst>
          </p:cNvPr>
          <p:cNvSpPr/>
          <p:nvPr/>
        </p:nvSpPr>
        <p:spPr>
          <a:xfrm>
            <a:off x="4925398" y="3941119"/>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2">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
        <p:nvSpPr>
          <p:cNvPr id="26" name="Subtitle 2">
            <a:extLst>
              <a:ext uri="{FF2B5EF4-FFF2-40B4-BE49-F238E27FC236}">
                <a16:creationId xmlns:a16="http://schemas.microsoft.com/office/drawing/2014/main" id="{11CC43C6-45F0-43AC-87A6-4DB9154CAD9F}"/>
              </a:ext>
            </a:extLst>
          </p:cNvPr>
          <p:cNvSpPr>
            <a:spLocks noGrp="1"/>
          </p:cNvSpPr>
          <p:nvPr>
            <p:ph type="subTitle" idx="1"/>
          </p:nvPr>
        </p:nvSpPr>
        <p:spPr>
          <a:xfrm>
            <a:off x="2590800" y="4857749"/>
            <a:ext cx="4267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8.3     Implementing Common Programming Constructs in Assembly</a:t>
            </a:r>
          </a:p>
        </p:txBody>
      </p:sp>
      <p:pic>
        <p:nvPicPr>
          <p:cNvPr id="4" name="Picture 3">
            <a:extLst>
              <a:ext uri="{FF2B5EF4-FFF2-40B4-BE49-F238E27FC236}">
                <a16:creationId xmlns:a16="http://schemas.microsoft.com/office/drawing/2014/main" id="{B028D1FE-2B61-41BD-941C-529555D0F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181350"/>
            <a:ext cx="6858000" cy="606380"/>
          </a:xfrm>
          <a:prstGeom prst="rect">
            <a:avLst/>
          </a:prstGeom>
        </p:spPr>
      </p:pic>
    </p:spTree>
    <p:extLst>
      <p:ext uri="{BB962C8B-B14F-4D97-AF65-F5344CB8AC3E}">
        <p14:creationId xmlns:p14="http://schemas.microsoft.com/office/powerpoint/2010/main" val="202691412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895350"/>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8: Program Flow Instructions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276350"/>
            <a:ext cx="6553202"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8.3	Implementing Common Programming Constructs in Assembly</a:t>
            </a:r>
            <a:br>
              <a:rPr lang="en-US" sz="1600" b="1" cap="small" dirty="0">
                <a:solidFill>
                  <a:schemeClr val="accent2"/>
                </a:solidFill>
                <a:latin typeface="Arial" panose="020B0604020202020204" pitchFamily="34" charset="0"/>
                <a:cs typeface="Arial" panose="020B0604020202020204" pitchFamily="34" charset="0"/>
              </a:rPr>
            </a:br>
            <a:r>
              <a:rPr lang="en-US" sz="1600" b="1" cap="small" dirty="0">
                <a:solidFill>
                  <a:schemeClr val="accent2"/>
                </a:solidFill>
                <a:latin typeface="Arial" panose="020B0604020202020204" pitchFamily="34" charset="0"/>
                <a:cs typeface="Arial" panose="020B0604020202020204" pitchFamily="34" charset="0"/>
              </a:rPr>
              <a:t>- Switch/Case Statements</a:t>
            </a:r>
          </a:p>
        </p:txBody>
      </p:sp>
      <p:sp>
        <p:nvSpPr>
          <p:cNvPr id="15" name="Subtitle 2"/>
          <p:cNvSpPr txBox="1">
            <a:spLocks/>
          </p:cNvSpPr>
          <p:nvPr/>
        </p:nvSpPr>
        <p:spPr>
          <a:xfrm>
            <a:off x="-342900" y="4445783"/>
            <a:ext cx="2819400" cy="292422"/>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000" dirty="0">
              <a:solidFill>
                <a:schemeClr val="accent2"/>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AD75E6B5-2577-4069-A0C4-ECAD682E536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52750"/>
            <a:ext cx="1219200" cy="1612490"/>
          </a:xfrm>
          <a:prstGeom prst="rect">
            <a:avLst/>
          </a:prstGeom>
        </p:spPr>
      </p:pic>
      <p:pic>
        <p:nvPicPr>
          <p:cNvPr id="17" name="Picture 16" descr="A close up of a sign&#10;&#10;Description automatically generated">
            <a:extLst>
              <a:ext uri="{FF2B5EF4-FFF2-40B4-BE49-F238E27FC236}">
                <a16:creationId xmlns:a16="http://schemas.microsoft.com/office/drawing/2014/main" id="{EF5562B2-64A2-41E9-8C47-8CDFA93FF7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885950"/>
            <a:ext cx="1937664" cy="2710855"/>
          </a:xfrm>
          <a:prstGeom prst="rect">
            <a:avLst/>
          </a:prstGeom>
        </p:spPr>
      </p:pic>
      <p:pic>
        <p:nvPicPr>
          <p:cNvPr id="20" name="Picture 2" descr="Subscribe to Dr. LaMeres' YouTube Channel">
            <a:extLst>
              <a:ext uri="{FF2B5EF4-FFF2-40B4-BE49-F238E27FC236}">
                <a16:creationId xmlns:a16="http://schemas.microsoft.com/office/drawing/2014/main" id="{90233D4F-9A17-4263-B64F-301D244B86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495" y="1815063"/>
            <a:ext cx="2209800" cy="622114"/>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738A0220-4D57-4359-A8AD-107F08172319}"/>
              </a:ext>
            </a:extLst>
          </p:cNvPr>
          <p:cNvSpPr txBox="1"/>
          <p:nvPr/>
        </p:nvSpPr>
        <p:spPr>
          <a:xfrm>
            <a:off x="3011547" y="2534921"/>
            <a:ext cx="3810000" cy="276999"/>
          </a:xfrm>
          <a:prstGeom prst="rect">
            <a:avLst/>
          </a:prstGeom>
          <a:noFill/>
        </p:spPr>
        <p:txBody>
          <a:bodyPr wrap="square" rtlCol="0">
            <a:spAutoFit/>
          </a:bodyPr>
          <a:lstStyle/>
          <a:p>
            <a:r>
              <a:rPr lang="en-US" sz="1200" dirty="0">
                <a:hlinkClick r:id="rId5"/>
              </a:rPr>
              <a:t>www.youtube.com/c/DigitalLogicProgramming_LaMeres</a:t>
            </a:r>
            <a:r>
              <a:rPr lang="en-US" sz="1200" dirty="0"/>
              <a:t> </a:t>
            </a:r>
          </a:p>
        </p:txBody>
      </p:sp>
    </p:spTree>
    <p:extLst>
      <p:ext uri="{BB962C8B-B14F-4D97-AF65-F5344CB8AC3E}">
        <p14:creationId xmlns:p14="http://schemas.microsoft.com/office/powerpoint/2010/main" val="6422198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971550"/>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8: Program Flow Instructions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353177"/>
            <a:ext cx="6553202"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8.4	Flow Charts</a:t>
            </a:r>
          </a:p>
        </p:txBody>
      </p:sp>
      <p:pic>
        <p:nvPicPr>
          <p:cNvPr id="13" name="Picture 12">
            <a:extLst>
              <a:ext uri="{FF2B5EF4-FFF2-40B4-BE49-F238E27FC236}">
                <a16:creationId xmlns:a16="http://schemas.microsoft.com/office/drawing/2014/main" id="{5AAD1DAA-8840-4919-A672-038B7ECF550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52750"/>
            <a:ext cx="1219200" cy="1612490"/>
          </a:xfrm>
          <a:prstGeom prst="rect">
            <a:avLst/>
          </a:prstGeom>
        </p:spPr>
      </p:pic>
      <p:pic>
        <p:nvPicPr>
          <p:cNvPr id="17" name="Picture 16" descr="A close up of a sign&#10;&#10;Description automatically generated">
            <a:extLst>
              <a:ext uri="{FF2B5EF4-FFF2-40B4-BE49-F238E27FC236}">
                <a16:creationId xmlns:a16="http://schemas.microsoft.com/office/drawing/2014/main" id="{B4508507-2DD7-4FF8-A1CD-63C52B822E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885950"/>
            <a:ext cx="1937664" cy="2710855"/>
          </a:xfrm>
          <a:prstGeom prst="rect">
            <a:avLst/>
          </a:prstGeom>
        </p:spPr>
      </p:pic>
    </p:spTree>
    <p:extLst>
      <p:ext uri="{BB962C8B-B14F-4D97-AF65-F5344CB8AC3E}">
        <p14:creationId xmlns:p14="http://schemas.microsoft.com/office/powerpoint/2010/main" val="288584561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486400" y="4857750"/>
            <a:ext cx="1371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8.4     Flow Charts</a:t>
            </a:r>
          </a:p>
        </p:txBody>
      </p:sp>
      <p:sp>
        <p:nvSpPr>
          <p:cNvPr id="8" name="TextBox 7"/>
          <p:cNvSpPr txBox="1"/>
          <p:nvPr/>
        </p:nvSpPr>
        <p:spPr>
          <a:xfrm>
            <a:off x="0" y="492887"/>
            <a:ext cx="6629400" cy="400110"/>
          </a:xfrm>
          <a:prstGeom prst="rect">
            <a:avLst/>
          </a:prstGeom>
          <a:noFill/>
        </p:spPr>
        <p:txBody>
          <a:bodyPr wrap="square" rtlCol="0">
            <a:spAutoFit/>
          </a:bodyPr>
          <a:lstStyle/>
          <a:p>
            <a:pPr marL="457200" indent="-457200"/>
            <a:r>
              <a:rPr lang="en-US" sz="2000" b="1" cap="small" dirty="0">
                <a:solidFill>
                  <a:schemeClr val="accent2"/>
                </a:solidFill>
                <a:latin typeface="Arial" panose="020B0604020202020204" pitchFamily="34" charset="0"/>
                <a:cs typeface="Arial" panose="020B0604020202020204" pitchFamily="34" charset="0"/>
              </a:rPr>
              <a:t>8.4	Flow Charts</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Flow chart</a:t>
            </a:r>
            <a:r>
              <a:rPr lang="en-US" sz="1600" dirty="0">
                <a:solidFill>
                  <a:schemeClr val="accent2"/>
                </a:solidFill>
                <a:latin typeface="Arial" panose="020B0604020202020204" pitchFamily="34" charset="0"/>
                <a:cs typeface="Arial" panose="020B0604020202020204" pitchFamily="34" charset="0"/>
              </a:rPr>
              <a:t> – graphical   depiction of the behavior of a program.</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Flow charts allow the algorithm to be thought through prior to implementation.</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Oval</a:t>
            </a:r>
            <a:r>
              <a:rPr lang="en-US" sz="1600" dirty="0">
                <a:solidFill>
                  <a:schemeClr val="accent2"/>
                </a:solidFill>
                <a:latin typeface="Arial" panose="020B0604020202020204" pitchFamily="34" charset="0"/>
                <a:cs typeface="Arial" panose="020B0604020202020204" pitchFamily="34" charset="0"/>
              </a:rPr>
              <a:t> – represents the start and end to a program.</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Rectangle</a:t>
            </a:r>
            <a:r>
              <a:rPr lang="en-US" sz="1600" dirty="0">
                <a:solidFill>
                  <a:schemeClr val="accent2"/>
                </a:solidFill>
                <a:latin typeface="Arial" panose="020B0604020202020204" pitchFamily="34" charset="0"/>
                <a:cs typeface="Arial" panose="020B0604020202020204" pitchFamily="34" charset="0"/>
              </a:rPr>
              <a:t> – represents a process, which can be a single instruction or a sequence of instructions that accomplishes a specific task.</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AF3138F-5CF5-416C-8AD8-813959FE97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3001328"/>
            <a:ext cx="5626735" cy="1865946"/>
          </a:xfrm>
          <a:prstGeom prst="rect">
            <a:avLst/>
          </a:prstGeom>
        </p:spPr>
      </p:pic>
    </p:spTree>
    <p:extLst>
      <p:ext uri="{BB962C8B-B14F-4D97-AF65-F5344CB8AC3E}">
        <p14:creationId xmlns:p14="http://schemas.microsoft.com/office/powerpoint/2010/main" val="564443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267200" y="4857750"/>
            <a:ext cx="2590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8.1     Unconditional Jumps &amp; Branches</a:t>
            </a:r>
          </a:p>
        </p:txBody>
      </p:sp>
      <p:sp>
        <p:nvSpPr>
          <p:cNvPr id="8" name="TextBox 7"/>
          <p:cNvSpPr txBox="1"/>
          <p:nvPr/>
        </p:nvSpPr>
        <p:spPr>
          <a:xfrm>
            <a:off x="0" y="492887"/>
            <a:ext cx="6629400" cy="400110"/>
          </a:xfrm>
          <a:prstGeom prst="rect">
            <a:avLst/>
          </a:prstGeom>
          <a:noFill/>
        </p:spPr>
        <p:txBody>
          <a:bodyPr wrap="square" rtlCol="0">
            <a:spAutoFit/>
          </a:bodyPr>
          <a:lstStyle/>
          <a:p>
            <a:pPr marL="457200" indent="-457200"/>
            <a:r>
              <a:rPr lang="en-US" sz="2000" b="1" cap="small" dirty="0">
                <a:solidFill>
                  <a:schemeClr val="accent2"/>
                </a:solidFill>
                <a:latin typeface="Arial" panose="020B0604020202020204" pitchFamily="34" charset="0"/>
                <a:cs typeface="Arial" panose="020B0604020202020204" pitchFamily="34" charset="0"/>
              </a:rPr>
              <a:t>8.1	Jumps &amp; Branches</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12" name="Subtitle 2"/>
          <p:cNvSpPr txBox="1">
            <a:spLocks/>
          </p:cNvSpPr>
          <p:nvPr/>
        </p:nvSpPr>
        <p:spPr>
          <a:xfrm>
            <a:off x="190500" y="895155"/>
            <a:ext cx="6667500" cy="3036090"/>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Unconditional instructions</a:t>
            </a:r>
            <a:r>
              <a:rPr lang="en-US" sz="1600" dirty="0">
                <a:solidFill>
                  <a:schemeClr val="accent2"/>
                </a:solidFill>
                <a:latin typeface="Arial" panose="020B0604020202020204" pitchFamily="34" charset="0"/>
                <a:cs typeface="Arial" panose="020B0604020202020204" pitchFamily="34" charset="0"/>
              </a:rPr>
              <a:t> – alter the PC when they are executed.</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p:txBody>
      </p:sp>
      <p:pic>
        <p:nvPicPr>
          <p:cNvPr id="23" name="Picture 22">
            <a:extLst>
              <a:ext uri="{FF2B5EF4-FFF2-40B4-BE49-F238E27FC236}">
                <a16:creationId xmlns:a16="http://schemas.microsoft.com/office/drawing/2014/main" id="{1BB132AF-9D21-4CA8-BF1B-5927C3BD4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31247"/>
            <a:ext cx="6858000" cy="926503"/>
          </a:xfrm>
          <a:prstGeom prst="rect">
            <a:avLst/>
          </a:prstGeom>
        </p:spPr>
      </p:pic>
      <p:sp>
        <p:nvSpPr>
          <p:cNvPr id="27" name="Rectangle 26">
            <a:extLst>
              <a:ext uri="{FF2B5EF4-FFF2-40B4-BE49-F238E27FC236}">
                <a16:creationId xmlns:a16="http://schemas.microsoft.com/office/drawing/2014/main" id="{F7CFE17A-2DDD-4016-B51A-2AEF8B00BCA9}"/>
              </a:ext>
            </a:extLst>
          </p:cNvPr>
          <p:cNvSpPr/>
          <p:nvPr/>
        </p:nvSpPr>
        <p:spPr>
          <a:xfrm>
            <a:off x="4938885" y="3941118"/>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8BD6048F-4E55-465C-9E6E-F60F82377C06}"/>
              </a:ext>
            </a:extLst>
          </p:cNvPr>
          <p:cNvSpPr/>
          <p:nvPr/>
        </p:nvSpPr>
        <p:spPr>
          <a:xfrm>
            <a:off x="4925398" y="3941119"/>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9154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486400" y="4857750"/>
            <a:ext cx="1371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8.4     Flow Charts</a:t>
            </a:r>
          </a:p>
        </p:txBody>
      </p:sp>
      <p:sp>
        <p:nvSpPr>
          <p:cNvPr id="8" name="TextBox 7"/>
          <p:cNvSpPr txBox="1"/>
          <p:nvPr/>
        </p:nvSpPr>
        <p:spPr>
          <a:xfrm>
            <a:off x="0" y="492887"/>
            <a:ext cx="6629400" cy="400110"/>
          </a:xfrm>
          <a:prstGeom prst="rect">
            <a:avLst/>
          </a:prstGeom>
          <a:noFill/>
        </p:spPr>
        <p:txBody>
          <a:bodyPr wrap="square" rtlCol="0">
            <a:spAutoFit/>
          </a:bodyPr>
          <a:lstStyle/>
          <a:p>
            <a:pPr marL="457200" indent="-457200"/>
            <a:r>
              <a:rPr lang="en-US" sz="2000" b="1" cap="small" dirty="0">
                <a:solidFill>
                  <a:schemeClr val="accent2"/>
                </a:solidFill>
                <a:latin typeface="Arial" panose="020B0604020202020204" pitchFamily="34" charset="0"/>
                <a:cs typeface="Arial" panose="020B0604020202020204" pitchFamily="34" charset="0"/>
              </a:rPr>
              <a:t>8.4	Flow Charts</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Diamond</a:t>
            </a:r>
            <a:r>
              <a:rPr lang="en-US" sz="1600" dirty="0">
                <a:solidFill>
                  <a:schemeClr val="accent2"/>
                </a:solidFill>
                <a:latin typeface="Arial" panose="020B0604020202020204" pitchFamily="34" charset="0"/>
                <a:cs typeface="Arial" panose="020B0604020202020204" pitchFamily="34" charset="0"/>
              </a:rPr>
              <a:t> – represents a decision where the corners of the shape represent different paths the program can take based on the decision.</a:t>
            </a: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Rectangle with double sides</a:t>
            </a:r>
            <a:r>
              <a:rPr lang="en-US" sz="1600" dirty="0">
                <a:solidFill>
                  <a:schemeClr val="accent2"/>
                </a:solidFill>
                <a:latin typeface="Arial" panose="020B0604020202020204" pitchFamily="34" charset="0"/>
                <a:cs typeface="Arial" panose="020B0604020202020204" pitchFamily="34" charset="0"/>
              </a:rPr>
              <a:t> – represents a sequence of instructions that occurs separate from the main program flow; subroutine or service routine.</a:t>
            </a:r>
            <a:endParaRPr lang="en-US" sz="1600" b="1" dirty="0">
              <a:solidFill>
                <a:schemeClr val="accent2"/>
              </a:solidFill>
              <a:latin typeface="Arial" panose="020B0604020202020204" pitchFamily="34" charset="0"/>
              <a:cs typeface="Arial" panose="020B0604020202020204" pitchFamily="34" charset="0"/>
            </a:endParaRP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AF3138F-5CF5-416C-8AD8-813959FE97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3001328"/>
            <a:ext cx="5626735" cy="1865946"/>
          </a:xfrm>
          <a:prstGeom prst="rect">
            <a:avLst/>
          </a:prstGeom>
        </p:spPr>
      </p:pic>
    </p:spTree>
    <p:extLst>
      <p:ext uri="{BB962C8B-B14F-4D97-AF65-F5344CB8AC3E}">
        <p14:creationId xmlns:p14="http://schemas.microsoft.com/office/powerpoint/2010/main" val="30063748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486400" y="4857750"/>
            <a:ext cx="1371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8.4     Flow Charts</a:t>
            </a:r>
          </a:p>
        </p:txBody>
      </p:sp>
      <p:sp>
        <p:nvSpPr>
          <p:cNvPr id="8" name="TextBox 7"/>
          <p:cNvSpPr txBox="1"/>
          <p:nvPr/>
        </p:nvSpPr>
        <p:spPr>
          <a:xfrm>
            <a:off x="0" y="492887"/>
            <a:ext cx="6629400" cy="400110"/>
          </a:xfrm>
          <a:prstGeom prst="rect">
            <a:avLst/>
          </a:prstGeom>
          <a:noFill/>
        </p:spPr>
        <p:txBody>
          <a:bodyPr wrap="square" rtlCol="0">
            <a:spAutoFit/>
          </a:bodyPr>
          <a:lstStyle/>
          <a:p>
            <a:pPr marL="457200" indent="-457200"/>
            <a:r>
              <a:rPr lang="en-US" sz="2000" b="1" cap="small" dirty="0">
                <a:solidFill>
                  <a:schemeClr val="accent2"/>
                </a:solidFill>
                <a:latin typeface="Arial" panose="020B0604020202020204" pitchFamily="34" charset="0"/>
                <a:cs typeface="Arial" panose="020B0604020202020204" pitchFamily="34" charset="0"/>
              </a:rPr>
              <a:t>8.4	Flow Charts</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Diamond</a:t>
            </a:r>
            <a:r>
              <a:rPr lang="en-US" sz="1600" dirty="0">
                <a:solidFill>
                  <a:schemeClr val="accent2"/>
                </a:solidFill>
                <a:latin typeface="Arial" panose="020B0604020202020204" pitchFamily="34" charset="0"/>
                <a:cs typeface="Arial" panose="020B0604020202020204" pitchFamily="34" charset="0"/>
              </a:rPr>
              <a:t> – represents a decision where the corners of the shape represent different paths the program can take based on the decision.</a:t>
            </a: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Rectangle with double sides</a:t>
            </a:r>
            <a:r>
              <a:rPr lang="en-US" sz="1600" dirty="0">
                <a:solidFill>
                  <a:schemeClr val="accent2"/>
                </a:solidFill>
                <a:latin typeface="Arial" panose="020B0604020202020204" pitchFamily="34" charset="0"/>
                <a:cs typeface="Arial" panose="020B0604020202020204" pitchFamily="34" charset="0"/>
              </a:rPr>
              <a:t> – represents a sequence of instructions that occurs separate from the main program flow; subroutine or service routine.</a:t>
            </a:r>
            <a:endParaRPr lang="en-US" sz="1600" b="1" dirty="0">
              <a:solidFill>
                <a:schemeClr val="accent2"/>
              </a:solidFill>
              <a:latin typeface="Arial" panose="020B0604020202020204" pitchFamily="34" charset="0"/>
              <a:cs typeface="Arial" panose="020B0604020202020204" pitchFamily="34" charset="0"/>
            </a:endParaRP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AF3138F-5CF5-416C-8AD8-813959FE97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3001328"/>
            <a:ext cx="5626735" cy="1865946"/>
          </a:xfrm>
          <a:prstGeom prst="rect">
            <a:avLst/>
          </a:prstGeom>
        </p:spPr>
      </p:pic>
    </p:spTree>
    <p:extLst>
      <p:ext uri="{BB962C8B-B14F-4D97-AF65-F5344CB8AC3E}">
        <p14:creationId xmlns:p14="http://schemas.microsoft.com/office/powerpoint/2010/main" val="400449567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486400" y="4857750"/>
            <a:ext cx="1371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8.4     Flow Charts</a:t>
            </a:r>
          </a:p>
        </p:txBody>
      </p:sp>
      <p:sp>
        <p:nvSpPr>
          <p:cNvPr id="8" name="TextBox 7"/>
          <p:cNvSpPr txBox="1"/>
          <p:nvPr/>
        </p:nvSpPr>
        <p:spPr>
          <a:xfrm>
            <a:off x="0" y="492887"/>
            <a:ext cx="6629400" cy="400110"/>
          </a:xfrm>
          <a:prstGeom prst="rect">
            <a:avLst/>
          </a:prstGeom>
          <a:noFill/>
        </p:spPr>
        <p:txBody>
          <a:bodyPr wrap="square" rtlCol="0">
            <a:spAutoFit/>
          </a:bodyPr>
          <a:lstStyle/>
          <a:p>
            <a:pPr marL="457200" indent="-457200"/>
            <a:r>
              <a:rPr lang="en-US" sz="2000" b="1" cap="small" dirty="0">
                <a:solidFill>
                  <a:schemeClr val="accent2"/>
                </a:solidFill>
                <a:latin typeface="Arial" panose="020B0604020202020204" pitchFamily="34" charset="0"/>
                <a:cs typeface="Arial" panose="020B0604020202020204" pitchFamily="34" charset="0"/>
              </a:rPr>
              <a:t>8.4	Flow Charts – While() Loop</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AF3138F-5CF5-416C-8AD8-813959FE9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885950"/>
            <a:ext cx="6648542" cy="1965783"/>
          </a:xfrm>
          <a:prstGeom prst="rect">
            <a:avLst/>
          </a:prstGeom>
        </p:spPr>
      </p:pic>
    </p:spTree>
    <p:extLst>
      <p:ext uri="{BB962C8B-B14F-4D97-AF65-F5344CB8AC3E}">
        <p14:creationId xmlns:p14="http://schemas.microsoft.com/office/powerpoint/2010/main" val="29417029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486400" y="4857750"/>
            <a:ext cx="1371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8.4     Flow Charts</a:t>
            </a:r>
          </a:p>
        </p:txBody>
      </p:sp>
      <p:sp>
        <p:nvSpPr>
          <p:cNvPr id="8" name="TextBox 7"/>
          <p:cNvSpPr txBox="1"/>
          <p:nvPr/>
        </p:nvSpPr>
        <p:spPr>
          <a:xfrm>
            <a:off x="0" y="492887"/>
            <a:ext cx="6629400" cy="400110"/>
          </a:xfrm>
          <a:prstGeom prst="rect">
            <a:avLst/>
          </a:prstGeom>
          <a:noFill/>
        </p:spPr>
        <p:txBody>
          <a:bodyPr wrap="square" rtlCol="0">
            <a:spAutoFit/>
          </a:bodyPr>
          <a:lstStyle/>
          <a:p>
            <a:pPr marL="457200" indent="-457200"/>
            <a:r>
              <a:rPr lang="en-US" sz="2000" b="1" cap="small" dirty="0">
                <a:solidFill>
                  <a:schemeClr val="accent2"/>
                </a:solidFill>
                <a:latin typeface="Arial" panose="020B0604020202020204" pitchFamily="34" charset="0"/>
                <a:cs typeface="Arial" panose="020B0604020202020204" pitchFamily="34" charset="0"/>
              </a:rPr>
              <a:t>8.4	Flow Charts – For() Loop</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AF3138F-5CF5-416C-8AD8-813959FE9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832" y="1581150"/>
            <a:ext cx="6629400" cy="2310319"/>
          </a:xfrm>
          <a:prstGeom prst="rect">
            <a:avLst/>
          </a:prstGeom>
        </p:spPr>
      </p:pic>
    </p:spTree>
    <p:extLst>
      <p:ext uri="{BB962C8B-B14F-4D97-AF65-F5344CB8AC3E}">
        <p14:creationId xmlns:p14="http://schemas.microsoft.com/office/powerpoint/2010/main" val="173313360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486400" y="4857750"/>
            <a:ext cx="1371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8.4     Flow Charts</a:t>
            </a:r>
          </a:p>
        </p:txBody>
      </p:sp>
      <p:sp>
        <p:nvSpPr>
          <p:cNvPr id="8" name="TextBox 7"/>
          <p:cNvSpPr txBox="1"/>
          <p:nvPr/>
        </p:nvSpPr>
        <p:spPr>
          <a:xfrm>
            <a:off x="0" y="492887"/>
            <a:ext cx="6629400" cy="400110"/>
          </a:xfrm>
          <a:prstGeom prst="rect">
            <a:avLst/>
          </a:prstGeom>
          <a:noFill/>
        </p:spPr>
        <p:txBody>
          <a:bodyPr wrap="square" rtlCol="0">
            <a:spAutoFit/>
          </a:bodyPr>
          <a:lstStyle/>
          <a:p>
            <a:pPr marL="457200" indent="-457200"/>
            <a:r>
              <a:rPr lang="en-US" sz="2000" b="1" cap="small" dirty="0">
                <a:solidFill>
                  <a:schemeClr val="accent2"/>
                </a:solidFill>
                <a:latin typeface="Arial" panose="020B0604020202020204" pitchFamily="34" charset="0"/>
                <a:cs typeface="Arial" panose="020B0604020202020204" pitchFamily="34" charset="0"/>
              </a:rPr>
              <a:t>8.4	Flow Charts – If/Else Statement</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AF3138F-5CF5-416C-8AD8-813959FE9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473314"/>
            <a:ext cx="6667499" cy="2504593"/>
          </a:xfrm>
          <a:prstGeom prst="rect">
            <a:avLst/>
          </a:prstGeom>
        </p:spPr>
      </p:pic>
    </p:spTree>
    <p:extLst>
      <p:ext uri="{BB962C8B-B14F-4D97-AF65-F5344CB8AC3E}">
        <p14:creationId xmlns:p14="http://schemas.microsoft.com/office/powerpoint/2010/main" val="5021499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486400" y="4857750"/>
            <a:ext cx="1371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8.4     Flow Charts</a:t>
            </a:r>
          </a:p>
        </p:txBody>
      </p:sp>
      <p:sp>
        <p:nvSpPr>
          <p:cNvPr id="8" name="TextBox 7"/>
          <p:cNvSpPr txBox="1"/>
          <p:nvPr/>
        </p:nvSpPr>
        <p:spPr>
          <a:xfrm>
            <a:off x="0" y="492887"/>
            <a:ext cx="6629400" cy="400110"/>
          </a:xfrm>
          <a:prstGeom prst="rect">
            <a:avLst/>
          </a:prstGeom>
          <a:noFill/>
        </p:spPr>
        <p:txBody>
          <a:bodyPr wrap="square" rtlCol="0">
            <a:spAutoFit/>
          </a:bodyPr>
          <a:lstStyle/>
          <a:p>
            <a:pPr marL="457200" indent="-457200"/>
            <a:r>
              <a:rPr lang="en-US" sz="2000" b="1" cap="small" dirty="0">
                <a:solidFill>
                  <a:schemeClr val="accent2"/>
                </a:solidFill>
                <a:latin typeface="Arial" panose="020B0604020202020204" pitchFamily="34" charset="0"/>
                <a:cs typeface="Arial" panose="020B0604020202020204" pitchFamily="34" charset="0"/>
              </a:rPr>
              <a:t>8.4	Flow Charts – Switch/Case Statement</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12" name="Subtitle 2"/>
          <p:cNvSpPr txBox="1">
            <a:spLocks/>
          </p:cNvSpPr>
          <p:nvPr/>
        </p:nvSpPr>
        <p:spPr>
          <a:xfrm>
            <a:off x="190500" y="895155"/>
            <a:ext cx="6667500" cy="3962594"/>
          </a:xfrm>
          <a:prstGeom prst="rect">
            <a:avLst/>
          </a:prstGeom>
        </p:spPr>
        <p:txBody>
          <a:bodyPr vert="horz" lIns="91440" tIns="45720" rIns="91440" bIns="45720" numCol="2"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AF3138F-5CF5-416C-8AD8-813959FE97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893016"/>
            <a:ext cx="4038600" cy="3967488"/>
          </a:xfrm>
          <a:prstGeom prst="rect">
            <a:avLst/>
          </a:prstGeom>
        </p:spPr>
      </p:pic>
    </p:spTree>
    <p:extLst>
      <p:ext uri="{BB962C8B-B14F-4D97-AF65-F5344CB8AC3E}">
        <p14:creationId xmlns:p14="http://schemas.microsoft.com/office/powerpoint/2010/main" val="362911900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971550"/>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8: Program Flow Instructions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353177"/>
            <a:ext cx="6553202"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8.4	Flow Charts</a:t>
            </a:r>
          </a:p>
        </p:txBody>
      </p:sp>
      <p:pic>
        <p:nvPicPr>
          <p:cNvPr id="13" name="Picture 12">
            <a:extLst>
              <a:ext uri="{FF2B5EF4-FFF2-40B4-BE49-F238E27FC236}">
                <a16:creationId xmlns:a16="http://schemas.microsoft.com/office/drawing/2014/main" id="{5AAD1DAA-8840-4919-A672-038B7ECF550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52750"/>
            <a:ext cx="1219200" cy="1612490"/>
          </a:xfrm>
          <a:prstGeom prst="rect">
            <a:avLst/>
          </a:prstGeom>
        </p:spPr>
      </p:pic>
      <p:pic>
        <p:nvPicPr>
          <p:cNvPr id="17" name="Picture 16" descr="A close up of a sign&#10;&#10;Description automatically generated">
            <a:extLst>
              <a:ext uri="{FF2B5EF4-FFF2-40B4-BE49-F238E27FC236}">
                <a16:creationId xmlns:a16="http://schemas.microsoft.com/office/drawing/2014/main" id="{B4508507-2DD7-4FF8-A1CD-63C52B822E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885950"/>
            <a:ext cx="1937664" cy="2710855"/>
          </a:xfrm>
          <a:prstGeom prst="rect">
            <a:avLst/>
          </a:prstGeom>
        </p:spPr>
      </p:pic>
      <p:pic>
        <p:nvPicPr>
          <p:cNvPr id="18" name="Picture 2" descr="Subscribe to Dr. LaMeres' YouTube Channel">
            <a:extLst>
              <a:ext uri="{FF2B5EF4-FFF2-40B4-BE49-F238E27FC236}">
                <a16:creationId xmlns:a16="http://schemas.microsoft.com/office/drawing/2014/main" id="{02B91A14-4E8C-4CAA-8B97-91AA96B93C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495" y="1815063"/>
            <a:ext cx="2209800" cy="622114"/>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76040EE-4C02-47CC-B150-56762D6CBF24}"/>
              </a:ext>
            </a:extLst>
          </p:cNvPr>
          <p:cNvSpPr txBox="1"/>
          <p:nvPr/>
        </p:nvSpPr>
        <p:spPr>
          <a:xfrm>
            <a:off x="3011547" y="2534921"/>
            <a:ext cx="3810000" cy="276999"/>
          </a:xfrm>
          <a:prstGeom prst="rect">
            <a:avLst/>
          </a:prstGeom>
          <a:noFill/>
        </p:spPr>
        <p:txBody>
          <a:bodyPr wrap="square" rtlCol="0">
            <a:spAutoFit/>
          </a:bodyPr>
          <a:lstStyle/>
          <a:p>
            <a:r>
              <a:rPr lang="en-US" sz="1200" dirty="0">
                <a:hlinkClick r:id="rId5"/>
              </a:rPr>
              <a:t>www.youtube.com/c/DigitalLogicProgramming_LaMeres</a:t>
            </a:r>
            <a:r>
              <a:rPr lang="en-US" sz="1200" dirty="0"/>
              <a:t> </a:t>
            </a:r>
          </a:p>
        </p:txBody>
      </p:sp>
    </p:spTree>
    <p:extLst>
      <p:ext uri="{BB962C8B-B14F-4D97-AF65-F5344CB8AC3E}">
        <p14:creationId xmlns:p14="http://schemas.microsoft.com/office/powerpoint/2010/main" val="334092294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971550"/>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8: Program Flow Instructions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353177"/>
            <a:ext cx="6553202"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8.4	Flow Charts – Implementing Programs from Flow Charts</a:t>
            </a:r>
          </a:p>
        </p:txBody>
      </p:sp>
      <p:pic>
        <p:nvPicPr>
          <p:cNvPr id="13" name="Picture 12">
            <a:extLst>
              <a:ext uri="{FF2B5EF4-FFF2-40B4-BE49-F238E27FC236}">
                <a16:creationId xmlns:a16="http://schemas.microsoft.com/office/drawing/2014/main" id="{5AAD1DAA-8840-4919-A672-038B7ECF550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52750"/>
            <a:ext cx="1219200" cy="1612490"/>
          </a:xfrm>
          <a:prstGeom prst="rect">
            <a:avLst/>
          </a:prstGeom>
        </p:spPr>
      </p:pic>
      <p:pic>
        <p:nvPicPr>
          <p:cNvPr id="17" name="Picture 16" descr="A close up of a sign&#10;&#10;Description automatically generated">
            <a:extLst>
              <a:ext uri="{FF2B5EF4-FFF2-40B4-BE49-F238E27FC236}">
                <a16:creationId xmlns:a16="http://schemas.microsoft.com/office/drawing/2014/main" id="{B4508507-2DD7-4FF8-A1CD-63C52B822E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885950"/>
            <a:ext cx="1937664" cy="2710855"/>
          </a:xfrm>
          <a:prstGeom prst="rect">
            <a:avLst/>
          </a:prstGeom>
        </p:spPr>
      </p:pic>
    </p:spTree>
    <p:extLst>
      <p:ext uri="{BB962C8B-B14F-4D97-AF65-F5344CB8AC3E}">
        <p14:creationId xmlns:p14="http://schemas.microsoft.com/office/powerpoint/2010/main" val="30044812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486400" y="4857750"/>
            <a:ext cx="1371599" cy="285750"/>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8.4     Flow Charts</a:t>
            </a:r>
          </a:p>
        </p:txBody>
      </p:sp>
      <p:sp>
        <p:nvSpPr>
          <p:cNvPr id="8" name="TextBox 7"/>
          <p:cNvSpPr txBox="1"/>
          <p:nvPr/>
        </p:nvSpPr>
        <p:spPr>
          <a:xfrm>
            <a:off x="-42530" y="492887"/>
            <a:ext cx="6629400" cy="369332"/>
          </a:xfrm>
          <a:prstGeom prst="rect">
            <a:avLst/>
          </a:prstGeom>
          <a:noFill/>
        </p:spPr>
        <p:txBody>
          <a:bodyPr wrap="square" rtlCol="0">
            <a:spAutoFit/>
          </a:bodyPr>
          <a:lstStyle/>
          <a:p>
            <a:r>
              <a:rPr lang="en-US" b="1" cap="small" dirty="0">
                <a:solidFill>
                  <a:schemeClr val="accent2"/>
                </a:solidFill>
                <a:latin typeface="Arial" panose="020B0604020202020204" pitchFamily="34" charset="0"/>
                <a:cs typeface="Arial" panose="020B0604020202020204" pitchFamily="34" charset="0"/>
              </a:rPr>
              <a:t>Example: Implementing Assembly Code From a Flow Chart</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9" name="Subtitle 2">
            <a:extLst>
              <a:ext uri="{FF2B5EF4-FFF2-40B4-BE49-F238E27FC236}">
                <a16:creationId xmlns:a16="http://schemas.microsoft.com/office/drawing/2014/main" id="{53F1EC3C-460A-4948-B873-6106B9728CBF}"/>
              </a:ext>
            </a:extLst>
          </p:cNvPr>
          <p:cNvSpPr txBox="1">
            <a:spLocks/>
          </p:cNvSpPr>
          <p:nvPr/>
        </p:nvSpPr>
        <p:spPr>
          <a:xfrm>
            <a:off x="243664" y="895155"/>
            <a:ext cx="3490136"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Create an assembly program that will implement the functionality of the following flow chart. Var1, Var2, and Fit will be 16-bit variables in data memory that we need to reserve. Var1 and Var2 are updated by another process, but our program will need to update Fit per flow chart.</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1: Create a new Empty Assembly-only project titled:</a:t>
            </a:r>
          </a:p>
          <a:p>
            <a:pPr algn="l"/>
            <a:r>
              <a:rPr lang="en-US" sz="1600" b="1" dirty="0" err="1">
                <a:solidFill>
                  <a:schemeClr val="accent2"/>
                </a:solidFill>
                <a:latin typeface="Arial" panose="020B0604020202020204" pitchFamily="34" charset="0"/>
                <a:cs typeface="Arial" panose="020B0604020202020204" pitchFamily="34" charset="0"/>
              </a:rPr>
              <a:t>Asm_Flow_DesignFromFlowChart</a:t>
            </a:r>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16BC707-55ED-4209-A5E1-510A29DB10FD}"/>
                  </a:ext>
                </a:extLst>
              </p14:cNvPr>
              <p14:cNvContentPartPr/>
              <p14:nvPr/>
            </p14:nvContentPartPr>
            <p14:xfrm>
              <a:off x="4121358" y="622436"/>
              <a:ext cx="360" cy="2160"/>
            </p14:xfrm>
          </p:contentPart>
        </mc:Choice>
        <mc:Fallback xmlns="">
          <p:pic>
            <p:nvPicPr>
              <p:cNvPr id="4" name="Ink 3">
                <a:extLst>
                  <a:ext uri="{FF2B5EF4-FFF2-40B4-BE49-F238E27FC236}">
                    <a16:creationId xmlns:a16="http://schemas.microsoft.com/office/drawing/2014/main" id="{916BC707-55ED-4209-A5E1-510A29DB10FD}"/>
                  </a:ext>
                </a:extLst>
              </p:cNvPr>
              <p:cNvPicPr/>
              <p:nvPr/>
            </p:nvPicPr>
            <p:blipFill>
              <a:blip r:embed="rId5"/>
              <a:stretch>
                <a:fillRect/>
              </a:stretch>
            </p:blipFill>
            <p:spPr>
              <a:xfrm>
                <a:off x="4112358" y="613436"/>
                <a:ext cx="180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C2CFC64-AA2B-4400-A4F5-EAC2C8539E3E}"/>
                  </a:ext>
                </a:extLst>
              </p14:cNvPr>
              <p14:cNvContentPartPr/>
              <p14:nvPr/>
            </p14:nvContentPartPr>
            <p14:xfrm>
              <a:off x="4030278" y="699116"/>
              <a:ext cx="29160" cy="18720"/>
            </p14:xfrm>
          </p:contentPart>
        </mc:Choice>
        <mc:Fallback xmlns="">
          <p:pic>
            <p:nvPicPr>
              <p:cNvPr id="5" name="Ink 4">
                <a:extLst>
                  <a:ext uri="{FF2B5EF4-FFF2-40B4-BE49-F238E27FC236}">
                    <a16:creationId xmlns:a16="http://schemas.microsoft.com/office/drawing/2014/main" id="{1C2CFC64-AA2B-4400-A4F5-EAC2C8539E3E}"/>
                  </a:ext>
                </a:extLst>
              </p:cNvPr>
              <p:cNvPicPr/>
              <p:nvPr/>
            </p:nvPicPr>
            <p:blipFill>
              <a:blip r:embed="rId7"/>
              <a:stretch>
                <a:fillRect/>
              </a:stretch>
            </p:blipFill>
            <p:spPr>
              <a:xfrm>
                <a:off x="4021278" y="690116"/>
                <a:ext cx="46800" cy="36360"/>
              </a:xfrm>
              <a:prstGeom prst="rect">
                <a:avLst/>
              </a:prstGeom>
            </p:spPr>
          </p:pic>
        </mc:Fallback>
      </mc:AlternateContent>
      <p:pic>
        <p:nvPicPr>
          <p:cNvPr id="26" name="Picture 25">
            <a:extLst>
              <a:ext uri="{FF2B5EF4-FFF2-40B4-BE49-F238E27FC236}">
                <a16:creationId xmlns:a16="http://schemas.microsoft.com/office/drawing/2014/main" id="{8F635C2F-A855-4C52-AB43-044035E1B2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10360" y="1003489"/>
            <a:ext cx="2960010" cy="3168461"/>
          </a:xfrm>
          <a:prstGeom prst="rect">
            <a:avLst/>
          </a:prstGeom>
        </p:spPr>
      </p:pic>
    </p:spTree>
    <p:extLst>
      <p:ext uri="{BB962C8B-B14F-4D97-AF65-F5344CB8AC3E}">
        <p14:creationId xmlns:p14="http://schemas.microsoft.com/office/powerpoint/2010/main" val="34833440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486400" y="4857750"/>
            <a:ext cx="1371599" cy="285750"/>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8.4     Flow Charts</a:t>
            </a:r>
          </a:p>
        </p:txBody>
      </p:sp>
      <p:sp>
        <p:nvSpPr>
          <p:cNvPr id="8" name="TextBox 7"/>
          <p:cNvSpPr txBox="1"/>
          <p:nvPr/>
        </p:nvSpPr>
        <p:spPr>
          <a:xfrm>
            <a:off x="-42530" y="492887"/>
            <a:ext cx="6629400" cy="369332"/>
          </a:xfrm>
          <a:prstGeom prst="rect">
            <a:avLst/>
          </a:prstGeom>
          <a:noFill/>
        </p:spPr>
        <p:txBody>
          <a:bodyPr wrap="square" rtlCol="0">
            <a:spAutoFit/>
          </a:bodyPr>
          <a:lstStyle/>
          <a:p>
            <a:r>
              <a:rPr lang="en-US" b="1" cap="small" dirty="0">
                <a:solidFill>
                  <a:schemeClr val="accent2"/>
                </a:solidFill>
                <a:latin typeface="Arial" panose="020B0604020202020204" pitchFamily="34" charset="0"/>
                <a:cs typeface="Arial" panose="020B0604020202020204" pitchFamily="34" charset="0"/>
              </a:rPr>
              <a:t>Example: Implementing Assembly Code From a Flow Chart</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8: Program Flow Instructions</a:t>
            </a:r>
          </a:p>
        </p:txBody>
      </p:sp>
      <p:sp>
        <p:nvSpPr>
          <p:cNvPr id="9" name="Subtitle 2">
            <a:extLst>
              <a:ext uri="{FF2B5EF4-FFF2-40B4-BE49-F238E27FC236}">
                <a16:creationId xmlns:a16="http://schemas.microsoft.com/office/drawing/2014/main" id="{53F1EC3C-460A-4948-B873-6106B9728CBF}"/>
              </a:ext>
            </a:extLst>
          </p:cNvPr>
          <p:cNvSpPr txBox="1">
            <a:spLocks/>
          </p:cNvSpPr>
          <p:nvPr/>
        </p:nvSpPr>
        <p:spPr>
          <a:xfrm>
            <a:off x="243664" y="895155"/>
            <a:ext cx="4099736"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2: Let’s think about the functionality of this flow chart. </a:t>
            </a:r>
          </a:p>
          <a:p>
            <a:pPr marL="285750" indent="-28575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First, we’ll need to reserve 3x words of data memory called Var1, Var2, and Fit.</a:t>
            </a:r>
          </a:p>
          <a:p>
            <a:pPr marL="285750" indent="-28575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Second, we’ll add Var1 and Var2 to the main program.</a:t>
            </a:r>
          </a:p>
          <a:p>
            <a:pPr marL="285750" indent="-285750" algn="just">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Third, we will need to check if the C-flag was asserted. We can use the </a:t>
            </a:r>
            <a:r>
              <a:rPr lang="en-US" sz="1600" b="1" dirty="0" err="1">
                <a:solidFill>
                  <a:schemeClr val="accent2"/>
                </a:solidFill>
                <a:latin typeface="Arial" panose="020B0604020202020204" pitchFamily="34" charset="0"/>
                <a:cs typeface="Arial" panose="020B0604020202020204" pitchFamily="34" charset="0"/>
              </a:rPr>
              <a:t>jc</a:t>
            </a:r>
            <a:r>
              <a:rPr lang="en-US" sz="1600" dirty="0">
                <a:solidFill>
                  <a:schemeClr val="accent2"/>
                </a:solidFill>
                <a:latin typeface="Arial" panose="020B0604020202020204" pitchFamily="34" charset="0"/>
                <a:cs typeface="Arial" panose="020B0604020202020204" pitchFamily="34" charset="0"/>
              </a:rPr>
              <a:t> and </a:t>
            </a:r>
            <a:r>
              <a:rPr lang="en-US" sz="1600" b="1" dirty="0" err="1">
                <a:solidFill>
                  <a:schemeClr val="accent2"/>
                </a:solidFill>
                <a:latin typeface="Arial" panose="020B0604020202020204" pitchFamily="34" charset="0"/>
                <a:cs typeface="Arial" panose="020B0604020202020204" pitchFamily="34" charset="0"/>
              </a:rPr>
              <a:t>jnc</a:t>
            </a:r>
            <a:r>
              <a:rPr lang="en-US" sz="1600" dirty="0">
                <a:solidFill>
                  <a:schemeClr val="accent2"/>
                </a:solidFill>
                <a:latin typeface="Arial" panose="020B0604020202020204" pitchFamily="34" charset="0"/>
                <a:cs typeface="Arial" panose="020B0604020202020204" pitchFamily="34" charset="0"/>
              </a:rPr>
              <a:t> conditional jumps for that. </a:t>
            </a:r>
          </a:p>
          <a:p>
            <a:pPr marL="285750" indent="-285750" algn="just">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Those jumps will go to labels that will set the value of Fit.</a:t>
            </a:r>
          </a:p>
          <a:p>
            <a:pPr marL="285750" indent="-285750" algn="just">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Finally, this loop needs to be repeated forever, which can be done by doing an unconditional jump to the start of the program (“main”).</a:t>
            </a:r>
          </a:p>
          <a:p>
            <a:pPr algn="l"/>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16BC707-55ED-4209-A5E1-510A29DB10FD}"/>
                  </a:ext>
                </a:extLst>
              </p14:cNvPr>
              <p14:cNvContentPartPr/>
              <p14:nvPr/>
            </p14:nvContentPartPr>
            <p14:xfrm>
              <a:off x="4121358" y="622436"/>
              <a:ext cx="360" cy="2160"/>
            </p14:xfrm>
          </p:contentPart>
        </mc:Choice>
        <mc:Fallback xmlns="">
          <p:pic>
            <p:nvPicPr>
              <p:cNvPr id="4" name="Ink 3">
                <a:extLst>
                  <a:ext uri="{FF2B5EF4-FFF2-40B4-BE49-F238E27FC236}">
                    <a16:creationId xmlns:a16="http://schemas.microsoft.com/office/drawing/2014/main" id="{916BC707-55ED-4209-A5E1-510A29DB10FD}"/>
                  </a:ext>
                </a:extLst>
              </p:cNvPr>
              <p:cNvPicPr/>
              <p:nvPr/>
            </p:nvPicPr>
            <p:blipFill>
              <a:blip r:embed="rId5"/>
              <a:stretch>
                <a:fillRect/>
              </a:stretch>
            </p:blipFill>
            <p:spPr>
              <a:xfrm>
                <a:off x="4112358" y="613436"/>
                <a:ext cx="180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C2CFC64-AA2B-4400-A4F5-EAC2C8539E3E}"/>
                  </a:ext>
                </a:extLst>
              </p14:cNvPr>
              <p14:cNvContentPartPr/>
              <p14:nvPr/>
            </p14:nvContentPartPr>
            <p14:xfrm>
              <a:off x="4030278" y="699116"/>
              <a:ext cx="29160" cy="18720"/>
            </p14:xfrm>
          </p:contentPart>
        </mc:Choice>
        <mc:Fallback xmlns="">
          <p:pic>
            <p:nvPicPr>
              <p:cNvPr id="5" name="Ink 4">
                <a:extLst>
                  <a:ext uri="{FF2B5EF4-FFF2-40B4-BE49-F238E27FC236}">
                    <a16:creationId xmlns:a16="http://schemas.microsoft.com/office/drawing/2014/main" id="{1C2CFC64-AA2B-4400-A4F5-EAC2C8539E3E}"/>
                  </a:ext>
                </a:extLst>
              </p:cNvPr>
              <p:cNvPicPr/>
              <p:nvPr/>
            </p:nvPicPr>
            <p:blipFill>
              <a:blip r:embed="rId7"/>
              <a:stretch>
                <a:fillRect/>
              </a:stretch>
            </p:blipFill>
            <p:spPr>
              <a:xfrm>
                <a:off x="4021278" y="690116"/>
                <a:ext cx="46800" cy="36360"/>
              </a:xfrm>
              <a:prstGeom prst="rect">
                <a:avLst/>
              </a:prstGeom>
            </p:spPr>
          </p:pic>
        </mc:Fallback>
      </mc:AlternateContent>
      <p:pic>
        <p:nvPicPr>
          <p:cNvPr id="25" name="Picture 24">
            <a:extLst>
              <a:ext uri="{FF2B5EF4-FFF2-40B4-BE49-F238E27FC236}">
                <a16:creationId xmlns:a16="http://schemas.microsoft.com/office/drawing/2014/main" id="{D693DC1A-E4E8-4BEE-86DF-812CD3EC290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79854" y="1613089"/>
            <a:ext cx="2390515" cy="2558861"/>
          </a:xfrm>
          <a:prstGeom prst="rect">
            <a:avLst/>
          </a:prstGeom>
        </p:spPr>
      </p:pic>
    </p:spTree>
    <p:extLst>
      <p:ext uri="{BB962C8B-B14F-4D97-AF65-F5344CB8AC3E}">
        <p14:creationId xmlns:p14="http://schemas.microsoft.com/office/powerpoint/2010/main" val="1121481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11517</TotalTime>
  <Words>7344</Words>
  <Application>Microsoft Office PowerPoint</Application>
  <PresentationFormat>Custom</PresentationFormat>
  <Paragraphs>1251</Paragraphs>
  <Slides>103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103</vt:i4>
      </vt:variant>
    </vt:vector>
  </HeadingPairs>
  <TitlesOfParts>
    <vt:vector size="107" baseType="lpstr">
      <vt:lpstr>Arial</vt:lpstr>
      <vt:lpstr>Calibri</vt:lpstr>
      <vt:lpstr>Consolas</vt:lpstr>
      <vt:lpstr>Office Theme</vt:lpstr>
      <vt:lpstr>Embedded Systems Design</vt:lpstr>
      <vt:lpstr>Ch. 8: Program Flow Instructions</vt:lpstr>
      <vt:lpstr>Ch. 8: Program Flow Instructions</vt:lpstr>
      <vt:lpstr>Ch. 8: Program Flow Instructions</vt:lpstr>
      <vt:lpstr>Ch. 8: Program Flow Instructions</vt:lpstr>
      <vt:lpstr>Ch. 8: Program Flow Instructions</vt:lpstr>
      <vt:lpstr>Ch. 8: Program Flow Instructions</vt:lpstr>
      <vt:lpstr>Ch. 8: Program Flow Instructions</vt:lpstr>
      <vt:lpstr>Ch. 8: Program Flow Instructions</vt:lpstr>
      <vt:lpstr>Ch. 8: Program Flow Instructions</vt:lpstr>
      <vt:lpstr>Ch. 8: Program Flow Instructions</vt:lpstr>
      <vt:lpstr>Ch. 8: Program Flow Instructions</vt:lpstr>
      <vt:lpstr>Ch. 8: Program Flow Instructions</vt:lpstr>
      <vt:lpstr>Ch. 8: Program Flow Instructions</vt:lpstr>
      <vt:lpstr>Ch. 8: Program Flow Instructions</vt:lpstr>
      <vt:lpstr>Embedded Systems Design</vt:lpstr>
      <vt:lpstr>Embedded Systems Design</vt:lpstr>
      <vt:lpstr>Ch. 8: Program Flow Instructions</vt:lpstr>
      <vt:lpstr>Ch. 8: Program Flow Instructions</vt:lpstr>
      <vt:lpstr>Ch. 8: Program Flow Instructions</vt:lpstr>
      <vt:lpstr>Ch. 8: Program Flow Instructions</vt:lpstr>
      <vt:lpstr>Ch. 8: Program Flow Instructions</vt:lpstr>
      <vt:lpstr>Ch. 8: Program Flow Instructions</vt:lpstr>
      <vt:lpstr>Embedded Systems Design</vt:lpstr>
      <vt:lpstr>Embedded Systems Design</vt:lpstr>
      <vt:lpstr>Ch. 8: Program Flow Instructions</vt:lpstr>
      <vt:lpstr>Ch. 8: Program Flow Instructions</vt:lpstr>
      <vt:lpstr>Ch. 8: Program Flow Instructions</vt:lpstr>
      <vt:lpstr>Ch. 8: Program Flow Instructions</vt:lpstr>
      <vt:lpstr>Ch. 8: Program Flow Instructions</vt:lpstr>
      <vt:lpstr>Ch. 8: Program Flow Instructions</vt:lpstr>
      <vt:lpstr>Ch. 8: Program Flow Instructions</vt:lpstr>
      <vt:lpstr>Embedded Systems Design</vt:lpstr>
      <vt:lpstr>Embedded Systems Design</vt:lpstr>
      <vt:lpstr>Ch. 8: Program Flow Instructions</vt:lpstr>
      <vt:lpstr>Ch. 8: Program Flow Instructions</vt:lpstr>
      <vt:lpstr>Ch. 8: Program Flow Instructions</vt:lpstr>
      <vt:lpstr>Ch. 8: Program Flow Instructions</vt:lpstr>
      <vt:lpstr>Ch. 8: Program Flow Instructions</vt:lpstr>
      <vt:lpstr>Ch. 8: Program Flow Instructions</vt:lpstr>
      <vt:lpstr>Embedded Systems Design</vt:lpstr>
      <vt:lpstr>Embedded Systems Design</vt:lpstr>
      <vt:lpstr>Ch. 8: Program Flow Instructions</vt:lpstr>
      <vt:lpstr>Ch. 8: Program Flow Instructions</vt:lpstr>
      <vt:lpstr>Ch. 8: Program Flow Instructions</vt:lpstr>
      <vt:lpstr>Ch. 8: Program Flow Instructions</vt:lpstr>
      <vt:lpstr>Ch. 8: Program Flow Instructions</vt:lpstr>
      <vt:lpstr>Ch. 8: Program Flow Instructions</vt:lpstr>
      <vt:lpstr>Embedded Systems Design</vt:lpstr>
      <vt:lpstr>Embedded Systems Design</vt:lpstr>
      <vt:lpstr>Ch. 8: Program Flow Instructions</vt:lpstr>
      <vt:lpstr>Ch. 8: Program Flow Instructions</vt:lpstr>
      <vt:lpstr>Ch. 8: Program Flow Instructions</vt:lpstr>
      <vt:lpstr>Ch. 8: Program Flow Instructions</vt:lpstr>
      <vt:lpstr>Ch. 8: Program Flow Instructions</vt:lpstr>
      <vt:lpstr>Ch. 8: Program Flow Instructions</vt:lpstr>
      <vt:lpstr>Ch. 8: Program Flow Instructions</vt:lpstr>
      <vt:lpstr>Embedded Systems Design</vt:lpstr>
      <vt:lpstr>Embedded Systems Design</vt:lpstr>
      <vt:lpstr>Ch. 8: Program Flow Instructions</vt:lpstr>
      <vt:lpstr>Ch. 8: Program Flow Instructions</vt:lpstr>
      <vt:lpstr>Ch. 8: Program Flow Instructions</vt:lpstr>
      <vt:lpstr>Ch. 8: Program Flow Instructions</vt:lpstr>
      <vt:lpstr>Ch. 8: Program Flow Instructions</vt:lpstr>
      <vt:lpstr>Ch. 8: Program Flow Instructions</vt:lpstr>
      <vt:lpstr>Embedded Systems Design</vt:lpstr>
      <vt:lpstr>Embedded Systems Design</vt:lpstr>
      <vt:lpstr>Ch. 8: Program Flow Instructions</vt:lpstr>
      <vt:lpstr>Ch. 8: Program Flow Instructions</vt:lpstr>
      <vt:lpstr>Ch. 8: Program Flow Instructions</vt:lpstr>
      <vt:lpstr>Ch. 8: Program Flow Instructions</vt:lpstr>
      <vt:lpstr>Ch. 8: Program Flow Instructions</vt:lpstr>
      <vt:lpstr>Embedded Systems Design</vt:lpstr>
      <vt:lpstr>Embedded Systems Design</vt:lpstr>
      <vt:lpstr>Ch. 8: Program Flow Instructions</vt:lpstr>
      <vt:lpstr>Ch. 8: Program Flow Instructions</vt:lpstr>
      <vt:lpstr>Ch. 8: Program Flow Instructions</vt:lpstr>
      <vt:lpstr>Ch. 8: Program Flow Instructions</vt:lpstr>
      <vt:lpstr>Ch. 8: Program Flow Instructions</vt:lpstr>
      <vt:lpstr>Embedded Systems Design</vt:lpstr>
      <vt:lpstr>Embedded Systems Design</vt:lpstr>
      <vt:lpstr>Ch. 8: Program Flow Instructions</vt:lpstr>
      <vt:lpstr>Ch. 8: Program Flow Instructions</vt:lpstr>
      <vt:lpstr>Ch. 8: Program Flow Instructions</vt:lpstr>
      <vt:lpstr>Ch. 8: Program Flow Instructions</vt:lpstr>
      <vt:lpstr>Ch. 8: Program Flow Instructions</vt:lpstr>
      <vt:lpstr>Embedded Systems Design</vt:lpstr>
      <vt:lpstr>Embedded Systems Design</vt:lpstr>
      <vt:lpstr>Ch. 8: Program Flow Instructions</vt:lpstr>
      <vt:lpstr>Ch. 8: Program Flow Instructions</vt:lpstr>
      <vt:lpstr>Ch. 8: Program Flow Instructions</vt:lpstr>
      <vt:lpstr>Ch. 8: Program Flow Instructions</vt:lpstr>
      <vt:lpstr>Ch. 8: Program Flow Instructions</vt:lpstr>
      <vt:lpstr>Ch. 8: Program Flow Instructions</vt:lpstr>
      <vt:lpstr>Ch. 8: Program Flow Instructions</vt:lpstr>
      <vt:lpstr>Embedded Systems Design</vt:lpstr>
      <vt:lpstr>Embedded Systems Design</vt:lpstr>
      <vt:lpstr>Ch. 8: Program Flow Instructions</vt:lpstr>
      <vt:lpstr>Ch. 8: Program Flow Instructions</vt:lpstr>
      <vt:lpstr>Ch. 8: Program Flow Instructions</vt:lpstr>
      <vt:lpstr>Ch. 8: Program Flow Instructions</vt:lpstr>
      <vt:lpstr>Ch. 8: Program Flow Instructions</vt:lpstr>
      <vt:lpstr>Embedded Systems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Brock J. LaMeres</dc:creator>
  <cp:lastModifiedBy>LaMeres, Brock</cp:lastModifiedBy>
  <cp:revision>128</cp:revision>
  <dcterms:created xsi:type="dcterms:W3CDTF">2015-09-08T19:48:25Z</dcterms:created>
  <dcterms:modified xsi:type="dcterms:W3CDTF">2020-03-26T19:59:08Z</dcterms:modified>
</cp:coreProperties>
</file>