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59" r:id="rId2"/>
    <p:sldId id="258" r:id="rId3"/>
    <p:sldId id="296" r:id="rId4"/>
    <p:sldId id="271" r:id="rId5"/>
    <p:sldId id="301" r:id="rId6"/>
    <p:sldId id="302" r:id="rId7"/>
    <p:sldId id="270" r:id="rId8"/>
    <p:sldId id="303" r:id="rId9"/>
    <p:sldId id="300" r:id="rId10"/>
    <p:sldId id="260" r:id="rId11"/>
    <p:sldId id="261" r:id="rId12"/>
    <p:sldId id="262" r:id="rId13"/>
    <p:sldId id="297" r:id="rId14"/>
    <p:sldId id="299" r:id="rId15"/>
    <p:sldId id="304" r:id="rId16"/>
    <p:sldId id="305" r:id="rId17"/>
    <p:sldId id="263" r:id="rId18"/>
    <p:sldId id="264" r:id="rId19"/>
    <p:sldId id="311" r:id="rId20"/>
    <p:sldId id="310" r:id="rId21"/>
    <p:sldId id="265" r:id="rId22"/>
    <p:sldId id="306" r:id="rId23"/>
    <p:sldId id="312" r:id="rId24"/>
    <p:sldId id="267" r:id="rId25"/>
    <p:sldId id="266" r:id="rId26"/>
    <p:sldId id="278" r:id="rId27"/>
    <p:sldId id="279" r:id="rId28"/>
    <p:sldId id="280" r:id="rId29"/>
    <p:sldId id="281" r:id="rId30"/>
    <p:sldId id="282" r:id="rId31"/>
    <p:sldId id="283" r:id="rId32"/>
    <p:sldId id="284" r:id="rId33"/>
    <p:sldId id="285" r:id="rId34"/>
    <p:sldId id="286" r:id="rId35"/>
    <p:sldId id="309" r:id="rId36"/>
    <p:sldId id="268" r:id="rId37"/>
    <p:sldId id="269" r:id="rId38"/>
    <p:sldId id="287" r:id="rId39"/>
    <p:sldId id="288" r:id="rId40"/>
    <p:sldId id="289" r:id="rId41"/>
    <p:sldId id="290" r:id="rId42"/>
    <p:sldId id="291" r:id="rId43"/>
    <p:sldId id="292" r:id="rId44"/>
    <p:sldId id="293" r:id="rId45"/>
    <p:sldId id="294" r:id="rId46"/>
    <p:sldId id="295" r:id="rId47"/>
    <p:sldId id="313" r:id="rId48"/>
  </p:sldIdLst>
  <p:sldSz cx="6858000" cy="51435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783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1" d="100"/>
          <a:sy n="81" d="100"/>
        </p:scale>
        <p:origin x="726" y="32"/>
      </p:cViewPr>
      <p:guideLst>
        <p:guide orient="horz" pos="162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50684C47-BFA9-446E-84EB-3B0076746E56}" type="datetimeFigureOut">
              <a:rPr lang="en-US" smtClean="0"/>
              <a:t>3/29/2020</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4E4B54-FD9F-4768-A8F3-1AEA11E01A5B}" type="slidenum">
              <a:rPr lang="en-US" smtClean="0"/>
              <a:t>‹#›</a:t>
            </a:fld>
            <a:endParaRPr lang="en-US"/>
          </a:p>
        </p:txBody>
      </p:sp>
    </p:spTree>
    <p:extLst>
      <p:ext uri="{BB962C8B-B14F-4D97-AF65-F5344CB8AC3E}">
        <p14:creationId xmlns:p14="http://schemas.microsoft.com/office/powerpoint/2010/main" val="114078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97820"/>
            <a:ext cx="5829300" cy="1102519"/>
          </a:xfrm>
        </p:spPr>
        <p:txBody>
          <a:bodyPr/>
          <a:lstStyle/>
          <a:p>
            <a:r>
              <a:rPr lang="en-US"/>
              <a:t>Click to edit Master title style</a:t>
            </a:r>
          </a:p>
        </p:txBody>
      </p:sp>
      <p:sp>
        <p:nvSpPr>
          <p:cNvPr id="3" name="Subtitle 2"/>
          <p:cNvSpPr>
            <a:spLocks noGrp="1"/>
          </p:cNvSpPr>
          <p:nvPr>
            <p:ph type="subTitle" idx="1"/>
          </p:nvPr>
        </p:nvSpPr>
        <p:spPr>
          <a:xfrm>
            <a:off x="1028700" y="2914650"/>
            <a:ext cx="48006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1CD004B-BB0D-44AE-9922-D3E053668E39}"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739191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b="1"/>
            </a:lvl1pPr>
          </a:lstStyle>
          <a:p>
            <a:r>
              <a:rPr lang="en-US" dirty="0"/>
              <a:t>Click to edit Master title style</a:t>
            </a:r>
          </a:p>
        </p:txBody>
      </p:sp>
      <p:sp>
        <p:nvSpPr>
          <p:cNvPr id="3" name="Content Placeholder 2"/>
          <p:cNvSpPr>
            <a:spLocks noGrp="1"/>
          </p:cNvSpPr>
          <p:nvPr>
            <p:ph idx="1"/>
          </p:nvPr>
        </p:nvSpPr>
        <p:spPr/>
        <p:txBody>
          <a:bodyPr/>
          <a:lstStyle>
            <a:lvl1pPr>
              <a:defRPr sz="2200"/>
            </a:lvl1pPr>
            <a:lvl2pPr>
              <a:defRPr sz="2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1CD004B-BB0D-44AE-9922-D3E053668E39}" type="datetimeFigureOut">
              <a:rPr lang="en-US" smtClean="0"/>
              <a:t>3/29/2020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06836-E348-478D-91AF-472287C377E3}" type="slidenum">
              <a:rPr lang="en-US" smtClean="0"/>
              <a:t>‹#›</a:t>
            </a:fld>
            <a:endParaRPr lang="en-US"/>
          </a:p>
        </p:txBody>
      </p:sp>
    </p:spTree>
    <p:extLst>
      <p:ext uri="{BB962C8B-B14F-4D97-AF65-F5344CB8AC3E}">
        <p14:creationId xmlns:p14="http://schemas.microsoft.com/office/powerpoint/2010/main" val="204621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205979"/>
            <a:ext cx="61722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42900" y="1200151"/>
            <a:ext cx="61722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42900" y="4767263"/>
            <a:ext cx="16002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E1CD004B-BB0D-44AE-9922-D3E053668E39}" type="datetimeFigureOut">
              <a:rPr lang="en-US" smtClean="0"/>
              <a:t>3/29/2020</a:t>
            </a:fld>
            <a:endParaRPr lang="en-US"/>
          </a:p>
        </p:txBody>
      </p:sp>
      <p:sp>
        <p:nvSpPr>
          <p:cNvPr id="5" name="Footer Placeholder 4"/>
          <p:cNvSpPr>
            <a:spLocks noGrp="1"/>
          </p:cNvSpPr>
          <p:nvPr>
            <p:ph type="ftr" sz="quarter" idx="3"/>
          </p:nvPr>
        </p:nvSpPr>
        <p:spPr>
          <a:xfrm>
            <a:off x="2343150" y="4767263"/>
            <a:ext cx="21717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4767263"/>
            <a:ext cx="16002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4B06836-E348-478D-91AF-472287C377E3}" type="slidenum">
              <a:rPr lang="en-US" smtClean="0"/>
              <a:t>‹#›</a:t>
            </a:fld>
            <a:endParaRPr lang="en-US"/>
          </a:p>
        </p:txBody>
      </p:sp>
    </p:spTree>
    <p:extLst>
      <p:ext uri="{BB962C8B-B14F-4D97-AF65-F5344CB8AC3E}">
        <p14:creationId xmlns:p14="http://schemas.microsoft.com/office/powerpoint/2010/main" val="157489339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0" hangingPunct="1">
        <a:spcBef>
          <a:spcPct val="0"/>
        </a:spcBef>
        <a:buNone/>
        <a:defRPr sz="28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4.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www.youtube.com/c/DigitalLogicProgramming_LaMeres" TargetMode="External"/><Relationship Id="rId4" Type="http://schemas.openxmlformats.org/officeDocument/2006/relationships/image" Target="../media/image13.jpe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8.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8.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9.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0.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hyperlink" Target="http://www.youtube.com/c/DigitalLogicProgramming_LaMeres" TargetMode="External"/><Relationship Id="rId5" Type="http://schemas.openxmlformats.org/officeDocument/2006/relationships/image" Target="../media/image13.jpeg"/><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10.jpg"/><Relationship Id="rId1" Type="http://schemas.openxmlformats.org/officeDocument/2006/relationships/slideLayout" Target="../slideLayouts/slideLayout1.xml"/><Relationship Id="rId4" Type="http://schemas.openxmlformats.org/officeDocument/2006/relationships/hyperlink" Target="https://neodem.wp.horizon.ac.uk/"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hyperlink" Target="http://www.youtube.com/c/DigitalLogicProgramming_LaMeres" TargetMode="External"/><Relationship Id="rId5" Type="http://schemas.openxmlformats.org/officeDocument/2006/relationships/image" Target="../media/image1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neodem.wp.horizon.ac.uk/" TargetMode="External"/><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738664"/>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9: Digital I/O</a:t>
            </a:r>
          </a:p>
          <a:p>
            <a:pPr algn="ct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9.1	The MSP430 Digital I/O System</a:t>
            </a:r>
          </a:p>
        </p:txBody>
      </p:sp>
      <p:pic>
        <p:nvPicPr>
          <p:cNvPr id="13" name="Picture 12">
            <a:extLst>
              <a:ext uri="{FF2B5EF4-FFF2-40B4-BE49-F238E27FC236}">
                <a16:creationId xmlns:a16="http://schemas.microsoft.com/office/drawing/2014/main" id="{D28491B2-6FDC-4600-959C-5451AB464F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77B912D4-953F-4479-A1D4-84643217B8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1265167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9.1.2 Port Input Registers (</a:t>
            </a:r>
            <a:r>
              <a:rPr lang="en-US" sz="2000" b="1" cap="small" dirty="0" err="1">
                <a:solidFill>
                  <a:schemeClr val="accent2"/>
                </a:solidFill>
                <a:latin typeface="Arial" panose="020B0604020202020204" pitchFamily="34" charset="0"/>
                <a:cs typeface="Arial" panose="020B0604020202020204" pitchFamily="34" charset="0"/>
              </a:rPr>
              <a:t>PxIN</a:t>
            </a:r>
            <a:r>
              <a:rPr lang="en-US" sz="2000" b="1" cap="small" dirty="0">
                <a:solidFill>
                  <a:schemeClr val="accent2"/>
                </a:solidFill>
                <a:latin typeface="Arial" panose="020B0604020202020204" pitchFamily="34" charset="0"/>
                <a:cs typeface="Arial" panose="020B0604020202020204" pitchFamily="34" charset="0"/>
              </a:rPr>
              <a: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566C6345-36F8-4122-857F-676E3AB512CC}"/>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Each bit within </a:t>
            </a:r>
            <a:r>
              <a:rPr lang="en-US" sz="1600" dirty="0" err="1">
                <a:solidFill>
                  <a:schemeClr val="accent2"/>
                </a:solidFill>
                <a:latin typeface="Arial" panose="020B0604020202020204" pitchFamily="34" charset="0"/>
                <a:cs typeface="Arial" panose="020B0604020202020204" pitchFamily="34" charset="0"/>
              </a:rPr>
              <a:t>PxIN</a:t>
            </a:r>
            <a:r>
              <a:rPr lang="en-US" sz="1600" dirty="0">
                <a:solidFill>
                  <a:schemeClr val="accent2"/>
                </a:solidFill>
                <a:latin typeface="Arial" panose="020B0604020202020204" pitchFamily="34" charset="0"/>
                <a:cs typeface="Arial" panose="020B0604020202020204" pitchFamily="34" charset="0"/>
              </a:rPr>
              <a:t> registers represent the logic levels at the input signals pins.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algn="l"/>
            <a:r>
              <a:rPr lang="en-US" sz="1600" b="1" dirty="0">
                <a:solidFill>
                  <a:schemeClr val="accent2"/>
                </a:solidFill>
                <a:latin typeface="Arial" panose="020B0604020202020204" pitchFamily="34" charset="0"/>
                <a:cs typeface="Arial" panose="020B0604020202020204" pitchFamily="34" charset="0"/>
              </a:rPr>
              <a:t> 	Bit = 0: Logic low		Bit = 1: Logic high</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Read only</a:t>
            </a:r>
            <a:r>
              <a:rPr lang="en-US" sz="1600" dirty="0">
                <a:solidFill>
                  <a:schemeClr val="accent2"/>
                </a:solidFill>
                <a:latin typeface="Arial" panose="020B0604020202020204" pitchFamily="34" charset="0"/>
                <a:cs typeface="Arial" panose="020B0604020202020204" pitchFamily="34" charset="0"/>
              </a:rPr>
              <a:t> registers</a:t>
            </a: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order to </a:t>
            </a:r>
            <a:r>
              <a:rPr lang="en-US" sz="1600" i="1" dirty="0">
                <a:solidFill>
                  <a:schemeClr val="accent2"/>
                </a:solidFill>
                <a:latin typeface="Arial" panose="020B0604020202020204" pitchFamily="34" charset="0"/>
                <a:cs typeface="Arial" panose="020B0604020202020204" pitchFamily="34" charset="0"/>
              </a:rPr>
              <a:t>read</a:t>
            </a:r>
            <a:r>
              <a:rPr lang="en-US" sz="1600" dirty="0">
                <a:solidFill>
                  <a:schemeClr val="accent2"/>
                </a:solidFill>
                <a:latin typeface="Arial" panose="020B0604020202020204" pitchFamily="34" charset="0"/>
                <a:cs typeface="Arial" panose="020B0604020202020204" pitchFamily="34" charset="0"/>
              </a:rPr>
              <a:t> from an input port bit, a program can either move the information into a CPU register, or do bit compares on the </a:t>
            </a:r>
            <a:r>
              <a:rPr lang="en-US" sz="1600" dirty="0" err="1">
                <a:solidFill>
                  <a:schemeClr val="accent2"/>
                </a:solidFill>
                <a:latin typeface="Arial" panose="020B0604020202020204" pitchFamily="34" charset="0"/>
                <a:cs typeface="Arial" panose="020B0604020202020204" pitchFamily="34" charset="0"/>
              </a:rPr>
              <a:t>PxIN</a:t>
            </a:r>
            <a:r>
              <a:rPr lang="en-US" sz="1600" dirty="0">
                <a:solidFill>
                  <a:schemeClr val="accent2"/>
                </a:solidFill>
                <a:latin typeface="Arial" panose="020B0604020202020204" pitchFamily="34" charset="0"/>
                <a:cs typeface="Arial" panose="020B0604020202020204" pitchFamily="34" charset="0"/>
              </a:rPr>
              <a:t> memory location.</a:t>
            </a:r>
          </a:p>
        </p:txBody>
      </p:sp>
      <p:sp>
        <p:nvSpPr>
          <p:cNvPr id="19" name="Subtitle 2">
            <a:extLst>
              <a:ext uri="{FF2B5EF4-FFF2-40B4-BE49-F238E27FC236}">
                <a16:creationId xmlns:a16="http://schemas.microsoft.com/office/drawing/2014/main" id="{63741524-84CC-4DD0-8841-585020A2113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2DC6CA9C-2D1F-4637-802C-607988E423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1" name="Rectangle 20">
            <a:extLst>
              <a:ext uri="{FF2B5EF4-FFF2-40B4-BE49-F238E27FC236}">
                <a16:creationId xmlns:a16="http://schemas.microsoft.com/office/drawing/2014/main" id="{E80B3C40-BF9E-4504-948F-B1B091F50C65}"/>
              </a:ext>
            </a:extLst>
          </p:cNvPr>
          <p:cNvSpPr/>
          <p:nvPr/>
        </p:nvSpPr>
        <p:spPr>
          <a:xfrm>
            <a:off x="4081941" y="3776957"/>
            <a:ext cx="2789546" cy="230832"/>
          </a:xfrm>
          <a:prstGeom prst="rect">
            <a:avLst/>
          </a:prstGeom>
        </p:spPr>
        <p:txBody>
          <a:bodyPr wrap="none">
            <a:spAutoFit/>
          </a:bodyPr>
          <a:lstStyle/>
          <a:p>
            <a:pPr lvl="0"/>
            <a:r>
              <a:rPr lang="en-US" sz="900" dirty="0">
                <a:solidFill>
                  <a:schemeClr val="bg1"/>
                </a:solidFill>
                <a:latin typeface="Arial" panose="020B0604020202020204" pitchFamily="34" charset="0"/>
                <a:cs typeface="Arial" panose="020B0604020202020204" pitchFamily="34" charset="0"/>
              </a:rPr>
              <a:t>Image Courtesy of </a:t>
            </a:r>
            <a:r>
              <a:rPr lang="en-US" sz="900" dirty="0">
                <a:solidFill>
                  <a:schemeClr val="bg1"/>
                </a:solidFill>
                <a:hlinkClick r:id="rId3">
                  <a:extLst>
                    <a:ext uri="{A12FA001-AC4F-418D-AE19-62706E023703}">
                      <ahyp:hlinkClr xmlns:ahyp="http://schemas.microsoft.com/office/drawing/2018/hyperlinkcolor" val="tx"/>
                    </a:ext>
                  </a:extLst>
                </a:hlinkClick>
              </a:rPr>
              <a:t>https://neodem.wp.horizon.ac.uk/</a:t>
            </a:r>
            <a:endParaRPr lang="en-US" sz="9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835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9.1.3 Port Output Registers (</a:t>
            </a:r>
            <a:r>
              <a:rPr lang="en-US" sz="2000" b="1" cap="small" dirty="0" err="1">
                <a:solidFill>
                  <a:schemeClr val="accent2"/>
                </a:solidFill>
                <a:latin typeface="Arial" panose="020B0604020202020204" pitchFamily="34" charset="0"/>
                <a:cs typeface="Arial" panose="020B0604020202020204" pitchFamily="34" charset="0"/>
              </a:rPr>
              <a:t>PxOUT</a:t>
            </a:r>
            <a:r>
              <a:rPr lang="en-US" sz="2000" b="1" cap="small" dirty="0">
                <a:solidFill>
                  <a:schemeClr val="accent2"/>
                </a:solidFill>
                <a:latin typeface="Arial" panose="020B0604020202020204" pitchFamily="34" charset="0"/>
                <a:cs typeface="Arial" panose="020B0604020202020204" pitchFamily="34" charset="0"/>
              </a:rPr>
              <a: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298A41E5-FCDF-4DB0-9F8F-FB3B40C469C8}"/>
              </a:ext>
            </a:extLst>
          </p:cNvPr>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Each bit within the </a:t>
            </a:r>
            <a:r>
              <a:rPr lang="en-US" sz="1600"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 registers is the value to be output to the port’s signal pin when the bit is configured to be an output.</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 order to </a:t>
            </a:r>
            <a:r>
              <a:rPr lang="en-US" sz="1600" i="1" dirty="0">
                <a:solidFill>
                  <a:schemeClr val="accent2"/>
                </a:solidFill>
                <a:latin typeface="Arial" panose="020B0604020202020204" pitchFamily="34" charset="0"/>
                <a:cs typeface="Arial" panose="020B0604020202020204" pitchFamily="34" charset="0"/>
              </a:rPr>
              <a:t>write</a:t>
            </a:r>
            <a:r>
              <a:rPr lang="en-US" sz="1600" dirty="0">
                <a:solidFill>
                  <a:schemeClr val="accent2"/>
                </a:solidFill>
                <a:latin typeface="Arial" panose="020B0604020202020204" pitchFamily="34" charset="0"/>
                <a:cs typeface="Arial" panose="020B0604020202020204" pitchFamily="34" charset="0"/>
              </a:rPr>
              <a:t> to an output port bit, a program can move information into the </a:t>
            </a:r>
            <a:r>
              <a:rPr lang="en-US" sz="1600"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 register, or perform bit set/clear operations on the </a:t>
            </a:r>
            <a:r>
              <a:rPr lang="en-US" sz="1600"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 address location.</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a port bit is configured as an input, the </a:t>
            </a:r>
            <a:r>
              <a:rPr lang="en-US" sz="1600"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 register has a secondary role, which is to dictate the polarity of an optional pull-up/down resistor.</a:t>
            </a:r>
          </a:p>
        </p:txBody>
      </p:sp>
      <p:sp>
        <p:nvSpPr>
          <p:cNvPr id="13" name="Subtitle 2">
            <a:extLst>
              <a:ext uri="{FF2B5EF4-FFF2-40B4-BE49-F238E27FC236}">
                <a16:creationId xmlns:a16="http://schemas.microsoft.com/office/drawing/2014/main" id="{56A31B9F-CC6A-433D-9B7C-B9D43B35913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806A8330-9399-4172-8F47-129EF50C360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80C85FD5-20F5-41C1-8102-BA016E7718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5" name="Rectangle 14">
            <a:extLst>
              <a:ext uri="{FF2B5EF4-FFF2-40B4-BE49-F238E27FC236}">
                <a16:creationId xmlns:a16="http://schemas.microsoft.com/office/drawing/2014/main" id="{7DC7249F-BA4B-455A-93A9-1B61815CE81E}"/>
              </a:ext>
            </a:extLst>
          </p:cNvPr>
          <p:cNvSpPr/>
          <p:nvPr/>
        </p:nvSpPr>
        <p:spPr>
          <a:xfrm>
            <a:off x="4953023"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5346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9.1.4 Port Pullup/Pulldown Register Enable 	Registers (</a:t>
            </a:r>
            <a:r>
              <a:rPr lang="en-US" sz="2000" b="1" cap="small" dirty="0" err="1">
                <a:solidFill>
                  <a:schemeClr val="accent2"/>
                </a:solidFill>
                <a:latin typeface="Arial" panose="020B0604020202020204" pitchFamily="34" charset="0"/>
                <a:cs typeface="Arial" panose="020B0604020202020204" pitchFamily="34" charset="0"/>
              </a:rPr>
              <a:t>PxREN</a:t>
            </a:r>
            <a:r>
              <a:rPr lang="en-US" sz="2000" b="1" cap="small" dirty="0">
                <a:solidFill>
                  <a:schemeClr val="accent2"/>
                </a:solidFill>
                <a:latin typeface="Arial" panose="020B0604020202020204" pitchFamily="34" charset="0"/>
                <a:cs typeface="Arial" panose="020B0604020202020204" pitchFamily="34" charset="0"/>
              </a:rPr>
              <a: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D601FC0E-49AD-4DDD-9200-F9C9A2D4D494}"/>
              </a:ext>
            </a:extLst>
          </p:cNvPr>
          <p:cNvSpPr txBox="1">
            <a:spLocks/>
          </p:cNvSpPr>
          <p:nvPr/>
        </p:nvSpPr>
        <p:spPr>
          <a:xfrm>
            <a:off x="190500" y="1220624"/>
            <a:ext cx="5334000" cy="255633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If a port is an input, an optional pull-up or pull-down resistor can be attached.</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bits within </a:t>
            </a:r>
            <a:r>
              <a:rPr lang="en-US" sz="1600" dirty="0" err="1">
                <a:solidFill>
                  <a:schemeClr val="accent2"/>
                </a:solidFill>
                <a:latin typeface="Arial" panose="020B0604020202020204" pitchFamily="34" charset="0"/>
                <a:cs typeface="Arial" panose="020B0604020202020204" pitchFamily="34" charset="0"/>
              </a:rPr>
              <a:t>PxREN</a:t>
            </a:r>
            <a:r>
              <a:rPr lang="en-US" sz="1600" dirty="0">
                <a:solidFill>
                  <a:schemeClr val="accent2"/>
                </a:solidFill>
                <a:latin typeface="Arial" panose="020B0604020202020204" pitchFamily="34" charset="0"/>
                <a:cs typeface="Arial" panose="020B0604020202020204" pitchFamily="34" charset="0"/>
              </a:rPr>
              <a:t> control the corresponding bit location within </a:t>
            </a:r>
            <a:r>
              <a:rPr lang="en-US" sz="1600" dirty="0" err="1">
                <a:solidFill>
                  <a:schemeClr val="accent2"/>
                </a:solidFill>
                <a:latin typeface="Arial" panose="020B0604020202020204" pitchFamily="34" charset="0"/>
                <a:cs typeface="Arial" panose="020B0604020202020204" pitchFamily="34" charset="0"/>
              </a:rPr>
              <a:t>PxIN</a:t>
            </a:r>
            <a:r>
              <a:rPr lang="en-US" sz="1600" dirty="0">
                <a:solidFill>
                  <a:schemeClr val="accent2"/>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12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resistor resides in the MCU.</a:t>
            </a:r>
          </a:p>
          <a:p>
            <a:pPr algn="l"/>
            <a:r>
              <a:rPr lang="en-US" sz="1600" b="1" dirty="0">
                <a:solidFill>
                  <a:schemeClr val="accent2"/>
                </a:solidFill>
                <a:latin typeface="Arial" panose="020B0604020202020204" pitchFamily="34" charset="0"/>
                <a:cs typeface="Arial" panose="020B0604020202020204" pitchFamily="34" charset="0"/>
              </a:rPr>
              <a:t> 	Bit = 0: Disabled	Bit = 1: Enabled</a:t>
            </a:r>
          </a:p>
          <a:p>
            <a:pPr algn="l"/>
            <a:endParaRPr lang="en-US" sz="1200" b="1" dirty="0">
              <a:solidFill>
                <a:schemeClr val="accent2"/>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C925F314-7231-4EE4-ACFA-426D7FE1FC1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21C54B56-9527-4BAA-AC85-7098536B877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3C2023EB-40E4-400F-878D-0C5E51104D8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540107F2-E9E4-4741-9726-72046681A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9" name="Rectangle 18">
            <a:extLst>
              <a:ext uri="{FF2B5EF4-FFF2-40B4-BE49-F238E27FC236}">
                <a16:creationId xmlns:a16="http://schemas.microsoft.com/office/drawing/2014/main" id="{855AD781-B8D8-467D-B7E3-2BF9A337CA4F}"/>
              </a:ext>
            </a:extLst>
          </p:cNvPr>
          <p:cNvSpPr/>
          <p:nvPr/>
        </p:nvSpPr>
        <p:spPr>
          <a:xfrm>
            <a:off x="4953023"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pic>
        <p:nvPicPr>
          <p:cNvPr id="15" name="Picture 14" descr="A screenshot of a cell phone&#10;&#10;Description automatically generated">
            <a:extLst>
              <a:ext uri="{FF2B5EF4-FFF2-40B4-BE49-F238E27FC236}">
                <a16:creationId xmlns:a16="http://schemas.microsoft.com/office/drawing/2014/main" id="{20DDBA2E-7990-4715-AD5A-7F74461CBB0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5187" t="57633" r="5328" b="20676"/>
          <a:stretch/>
        </p:blipFill>
        <p:spPr>
          <a:xfrm>
            <a:off x="5298680" y="936408"/>
            <a:ext cx="1484047" cy="1245162"/>
          </a:xfrm>
          <a:prstGeom prst="rect">
            <a:avLst/>
          </a:prstGeom>
        </p:spPr>
      </p:pic>
      <p:pic>
        <p:nvPicPr>
          <p:cNvPr id="20" name="Picture 19" descr="A screenshot of a cell phone&#10;&#10;Description automatically generated">
            <a:extLst>
              <a:ext uri="{FF2B5EF4-FFF2-40B4-BE49-F238E27FC236}">
                <a16:creationId xmlns:a16="http://schemas.microsoft.com/office/drawing/2014/main" id="{D40B672D-8BA3-4ED7-98BC-A1B02134151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5187" t="57633" r="5328" b="20676"/>
          <a:stretch/>
        </p:blipFill>
        <p:spPr>
          <a:xfrm flipV="1">
            <a:off x="5298680" y="2334193"/>
            <a:ext cx="1484047" cy="1245162"/>
          </a:xfrm>
          <a:prstGeom prst="rect">
            <a:avLst/>
          </a:prstGeom>
        </p:spPr>
      </p:pic>
      <p:sp>
        <p:nvSpPr>
          <p:cNvPr id="4" name="TextBox 3">
            <a:extLst>
              <a:ext uri="{FF2B5EF4-FFF2-40B4-BE49-F238E27FC236}">
                <a16:creationId xmlns:a16="http://schemas.microsoft.com/office/drawing/2014/main" id="{215D579A-5E27-4763-ADC2-387EC1DE0E29}"/>
              </a:ext>
            </a:extLst>
          </p:cNvPr>
          <p:cNvSpPr txBox="1"/>
          <p:nvPr/>
        </p:nvSpPr>
        <p:spPr>
          <a:xfrm>
            <a:off x="5400278" y="3302357"/>
            <a:ext cx="477044" cy="184666"/>
          </a:xfrm>
          <a:prstGeom prst="rect">
            <a:avLst/>
          </a:prstGeom>
          <a:solidFill>
            <a:schemeClr val="bg1"/>
          </a:solidFill>
        </p:spPr>
        <p:txBody>
          <a:bodyPr wrap="square" lIns="0" tIns="0" rIns="0" bIns="0" rtlCol="0">
            <a:spAutoFit/>
          </a:bodyPr>
          <a:lstStyle/>
          <a:p>
            <a:r>
              <a:rPr lang="en-US" sz="1200" dirty="0"/>
              <a:t>Gnd</a:t>
            </a:r>
          </a:p>
        </p:txBody>
      </p:sp>
      <p:sp>
        <p:nvSpPr>
          <p:cNvPr id="21" name="TextBox 20">
            <a:extLst>
              <a:ext uri="{FF2B5EF4-FFF2-40B4-BE49-F238E27FC236}">
                <a16:creationId xmlns:a16="http://schemas.microsoft.com/office/drawing/2014/main" id="{D5EBF2C7-A2A1-40B4-A049-CE20D163FEA5}"/>
              </a:ext>
            </a:extLst>
          </p:cNvPr>
          <p:cNvSpPr txBox="1"/>
          <p:nvPr/>
        </p:nvSpPr>
        <p:spPr>
          <a:xfrm>
            <a:off x="6190456" y="1506505"/>
            <a:ext cx="534194" cy="236570"/>
          </a:xfrm>
          <a:prstGeom prst="rect">
            <a:avLst/>
          </a:prstGeom>
          <a:solidFill>
            <a:schemeClr val="bg1"/>
          </a:solidFill>
        </p:spPr>
        <p:txBody>
          <a:bodyPr wrap="square" lIns="0" tIns="0" rIns="0" bIns="0" rtlCol="0">
            <a:spAutoFit/>
          </a:bodyPr>
          <a:lstStyle/>
          <a:p>
            <a:endParaRPr lang="en-US" sz="1200" dirty="0"/>
          </a:p>
        </p:txBody>
      </p:sp>
      <p:sp>
        <p:nvSpPr>
          <p:cNvPr id="22" name="TextBox 21">
            <a:extLst>
              <a:ext uri="{FF2B5EF4-FFF2-40B4-BE49-F238E27FC236}">
                <a16:creationId xmlns:a16="http://schemas.microsoft.com/office/drawing/2014/main" id="{97CB08F8-649C-4817-A5B7-AA591B3A007B}"/>
              </a:ext>
            </a:extLst>
          </p:cNvPr>
          <p:cNvSpPr txBox="1"/>
          <p:nvPr/>
        </p:nvSpPr>
        <p:spPr>
          <a:xfrm>
            <a:off x="6199981" y="2760630"/>
            <a:ext cx="534194" cy="236570"/>
          </a:xfrm>
          <a:prstGeom prst="rect">
            <a:avLst/>
          </a:prstGeom>
          <a:solidFill>
            <a:schemeClr val="bg1"/>
          </a:solidFill>
        </p:spPr>
        <p:txBody>
          <a:bodyPr wrap="square" lIns="0" tIns="0" rIns="0" bIns="0" rtlCol="0">
            <a:spAutoFit/>
          </a:bodyPr>
          <a:lstStyle/>
          <a:p>
            <a:endParaRPr lang="en-US" sz="1200" dirty="0"/>
          </a:p>
        </p:txBody>
      </p:sp>
    </p:spTree>
    <p:extLst>
      <p:ext uri="{BB962C8B-B14F-4D97-AF65-F5344CB8AC3E}">
        <p14:creationId xmlns:p14="http://schemas.microsoft.com/office/powerpoint/2010/main" val="202510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9.1.4 Port Pullup/Pulldown Register Enable 	Registers (</a:t>
            </a:r>
            <a:r>
              <a:rPr lang="en-US" sz="2000" b="1" cap="small" dirty="0" err="1">
                <a:solidFill>
                  <a:schemeClr val="accent2"/>
                </a:solidFill>
                <a:latin typeface="Arial" panose="020B0604020202020204" pitchFamily="34" charset="0"/>
                <a:cs typeface="Arial" panose="020B0604020202020204" pitchFamily="34" charset="0"/>
              </a:rPr>
              <a:t>PxREN</a:t>
            </a:r>
            <a:r>
              <a:rPr lang="en-US" sz="2000" b="1" cap="small" dirty="0">
                <a:solidFill>
                  <a:schemeClr val="accent2"/>
                </a:solidFill>
                <a:latin typeface="Arial" panose="020B0604020202020204" pitchFamily="34" charset="0"/>
                <a:cs typeface="Arial" panose="020B0604020202020204" pitchFamily="34" charset="0"/>
              </a:rPr>
              <a: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D601FC0E-49AD-4DDD-9200-F9C9A2D4D494}"/>
              </a:ext>
            </a:extLst>
          </p:cNvPr>
          <p:cNvSpPr txBox="1">
            <a:spLocks/>
          </p:cNvSpPr>
          <p:nvPr/>
        </p:nvSpPr>
        <p:spPr>
          <a:xfrm>
            <a:off x="190499" y="1210699"/>
            <a:ext cx="4665445" cy="255633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Pull-up and pull-down resistors are typically very large (10kΩ → 1MΩ) so that external circuitry can easily override them.</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But the pull-up resistors are “just” strong enough that when nothing is driving the pin, it will pull them to a known logic level (HIGH or LOW).</a:t>
            </a:r>
          </a:p>
        </p:txBody>
      </p:sp>
      <p:sp>
        <p:nvSpPr>
          <p:cNvPr id="24" name="Subtitle 2">
            <a:extLst>
              <a:ext uri="{FF2B5EF4-FFF2-40B4-BE49-F238E27FC236}">
                <a16:creationId xmlns:a16="http://schemas.microsoft.com/office/drawing/2014/main" id="{61C42AB0-0042-40DB-87EB-12C4612F4D0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D93FDC89-1683-4ACD-B3B3-6C61B0F83B4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A369E91B-2B74-4903-BC3B-E6ACE0A8F5F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26582F94-0060-4812-84B5-72085A16AF9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42B12181-12F8-47E9-B7F4-49012133B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9" name="Rectangle 28">
            <a:extLst>
              <a:ext uri="{FF2B5EF4-FFF2-40B4-BE49-F238E27FC236}">
                <a16:creationId xmlns:a16="http://schemas.microsoft.com/office/drawing/2014/main" id="{AC8C82FF-351A-40F0-B0E2-6D3D4A9F56B5}"/>
              </a:ext>
            </a:extLst>
          </p:cNvPr>
          <p:cNvSpPr/>
          <p:nvPr/>
        </p:nvSpPr>
        <p:spPr>
          <a:xfrm>
            <a:off x="4953023"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pic>
        <p:nvPicPr>
          <p:cNvPr id="30" name="Picture 29" descr="A screenshot of a cell phone&#10;&#10;Description automatically generated">
            <a:extLst>
              <a:ext uri="{FF2B5EF4-FFF2-40B4-BE49-F238E27FC236}">
                <a16:creationId xmlns:a16="http://schemas.microsoft.com/office/drawing/2014/main" id="{5EF823A6-51C9-4228-B38D-0DC9F0B0C12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5187" t="57633" r="5328" b="20676"/>
          <a:stretch/>
        </p:blipFill>
        <p:spPr>
          <a:xfrm>
            <a:off x="5298680" y="936408"/>
            <a:ext cx="1484047" cy="1245162"/>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0A3B64BB-0F8F-4CFE-8D5C-0B3592D29D7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5187" t="57633" r="5328" b="20676"/>
          <a:stretch/>
        </p:blipFill>
        <p:spPr>
          <a:xfrm flipV="1">
            <a:off x="5298680" y="2334193"/>
            <a:ext cx="1484047" cy="1245162"/>
          </a:xfrm>
          <a:prstGeom prst="rect">
            <a:avLst/>
          </a:prstGeom>
        </p:spPr>
      </p:pic>
      <p:sp>
        <p:nvSpPr>
          <p:cNvPr id="32" name="TextBox 31">
            <a:extLst>
              <a:ext uri="{FF2B5EF4-FFF2-40B4-BE49-F238E27FC236}">
                <a16:creationId xmlns:a16="http://schemas.microsoft.com/office/drawing/2014/main" id="{28A74160-48FA-4E53-BC1F-4603680DB263}"/>
              </a:ext>
            </a:extLst>
          </p:cNvPr>
          <p:cNvSpPr txBox="1"/>
          <p:nvPr/>
        </p:nvSpPr>
        <p:spPr>
          <a:xfrm>
            <a:off x="5400278" y="3302357"/>
            <a:ext cx="477044" cy="184666"/>
          </a:xfrm>
          <a:prstGeom prst="rect">
            <a:avLst/>
          </a:prstGeom>
          <a:solidFill>
            <a:schemeClr val="bg1"/>
          </a:solidFill>
        </p:spPr>
        <p:txBody>
          <a:bodyPr wrap="square" lIns="0" tIns="0" rIns="0" bIns="0" rtlCol="0">
            <a:spAutoFit/>
          </a:bodyPr>
          <a:lstStyle/>
          <a:p>
            <a:r>
              <a:rPr lang="en-US" sz="1200" dirty="0"/>
              <a:t>Gnd</a:t>
            </a:r>
          </a:p>
        </p:txBody>
      </p:sp>
      <p:sp>
        <p:nvSpPr>
          <p:cNvPr id="33" name="TextBox 32">
            <a:extLst>
              <a:ext uri="{FF2B5EF4-FFF2-40B4-BE49-F238E27FC236}">
                <a16:creationId xmlns:a16="http://schemas.microsoft.com/office/drawing/2014/main" id="{39C0C7DB-0A80-4209-A1F8-613E09A480B7}"/>
              </a:ext>
            </a:extLst>
          </p:cNvPr>
          <p:cNvSpPr txBox="1"/>
          <p:nvPr/>
        </p:nvSpPr>
        <p:spPr>
          <a:xfrm>
            <a:off x="6190456" y="1506505"/>
            <a:ext cx="534194" cy="236570"/>
          </a:xfrm>
          <a:prstGeom prst="rect">
            <a:avLst/>
          </a:prstGeom>
          <a:solidFill>
            <a:schemeClr val="bg1"/>
          </a:solidFill>
        </p:spPr>
        <p:txBody>
          <a:bodyPr wrap="square" lIns="0" tIns="0" rIns="0" bIns="0" rtlCol="0">
            <a:spAutoFit/>
          </a:bodyPr>
          <a:lstStyle/>
          <a:p>
            <a:endParaRPr lang="en-US" sz="1200" dirty="0"/>
          </a:p>
        </p:txBody>
      </p:sp>
      <p:sp>
        <p:nvSpPr>
          <p:cNvPr id="34" name="TextBox 33">
            <a:extLst>
              <a:ext uri="{FF2B5EF4-FFF2-40B4-BE49-F238E27FC236}">
                <a16:creationId xmlns:a16="http://schemas.microsoft.com/office/drawing/2014/main" id="{0BE834CE-3FAE-4EB5-8EB7-E8C0CA2EE72E}"/>
              </a:ext>
            </a:extLst>
          </p:cNvPr>
          <p:cNvSpPr txBox="1"/>
          <p:nvPr/>
        </p:nvSpPr>
        <p:spPr>
          <a:xfrm>
            <a:off x="6199981" y="2760630"/>
            <a:ext cx="534194" cy="236570"/>
          </a:xfrm>
          <a:prstGeom prst="rect">
            <a:avLst/>
          </a:prstGeom>
          <a:solidFill>
            <a:schemeClr val="bg1"/>
          </a:solidFill>
        </p:spPr>
        <p:txBody>
          <a:bodyPr wrap="square" lIns="0" tIns="0" rIns="0" bIns="0" rtlCol="0">
            <a:spAutoFit/>
          </a:bodyPr>
          <a:lstStyle/>
          <a:p>
            <a:endParaRPr lang="en-US" sz="1200" dirty="0"/>
          </a:p>
        </p:txBody>
      </p:sp>
    </p:spTree>
    <p:extLst>
      <p:ext uri="{BB962C8B-B14F-4D97-AF65-F5344CB8AC3E}">
        <p14:creationId xmlns:p14="http://schemas.microsoft.com/office/powerpoint/2010/main" val="1432364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9.1.4 Port Pullup/Pulldown Register Enable 	Registers (</a:t>
            </a:r>
            <a:r>
              <a:rPr lang="en-US" sz="2000" b="1" cap="small" dirty="0" err="1">
                <a:solidFill>
                  <a:schemeClr val="accent2"/>
                </a:solidFill>
                <a:latin typeface="Arial" panose="020B0604020202020204" pitchFamily="34" charset="0"/>
                <a:cs typeface="Arial" panose="020B0604020202020204" pitchFamily="34" charset="0"/>
              </a:rPr>
              <a:t>PxREN</a:t>
            </a:r>
            <a:r>
              <a:rPr lang="en-US" sz="2000" b="1" cap="small" dirty="0">
                <a:solidFill>
                  <a:schemeClr val="accent2"/>
                </a:solidFill>
                <a:latin typeface="Arial" panose="020B0604020202020204" pitchFamily="34" charset="0"/>
                <a:cs typeface="Arial" panose="020B0604020202020204" pitchFamily="34" charset="0"/>
              </a:rPr>
              <a: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D601FC0E-49AD-4DDD-9200-F9C9A2D4D494}"/>
              </a:ext>
            </a:extLst>
          </p:cNvPr>
          <p:cNvSpPr txBox="1">
            <a:spLocks/>
          </p:cNvSpPr>
          <p:nvPr/>
        </p:nvSpPr>
        <p:spPr>
          <a:xfrm>
            <a:off x="190499" y="1210699"/>
            <a:ext cx="4665445" cy="255633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To configure whether the resistor is a pull </a:t>
            </a:r>
            <a:r>
              <a:rPr lang="en-US" sz="1600" b="1" dirty="0">
                <a:solidFill>
                  <a:schemeClr val="accent2"/>
                </a:solidFill>
                <a:latin typeface="Arial" panose="020B0604020202020204" pitchFamily="34" charset="0"/>
                <a:cs typeface="Arial" panose="020B0604020202020204" pitchFamily="34" charset="0"/>
              </a:rPr>
              <a:t>UP</a:t>
            </a:r>
            <a:r>
              <a:rPr lang="en-US" sz="1600" dirty="0">
                <a:solidFill>
                  <a:schemeClr val="accent2"/>
                </a:solidFill>
                <a:latin typeface="Arial" panose="020B0604020202020204" pitchFamily="34" charset="0"/>
                <a:cs typeface="Arial" panose="020B0604020202020204" pitchFamily="34" charset="0"/>
              </a:rPr>
              <a:t> or pull </a:t>
            </a:r>
            <a:r>
              <a:rPr lang="en-US" sz="1600" b="1" dirty="0">
                <a:solidFill>
                  <a:schemeClr val="accent2"/>
                </a:solidFill>
                <a:latin typeface="Arial" panose="020B0604020202020204" pitchFamily="34" charset="0"/>
                <a:cs typeface="Arial" panose="020B0604020202020204" pitchFamily="34" charset="0"/>
              </a:rPr>
              <a:t>DOWN</a:t>
            </a:r>
            <a:r>
              <a:rPr lang="en-US" sz="1600" dirty="0">
                <a:solidFill>
                  <a:schemeClr val="accent2"/>
                </a:solidFill>
                <a:latin typeface="Arial" panose="020B0604020202020204" pitchFamily="34" charset="0"/>
                <a:cs typeface="Arial" panose="020B0604020202020204" pitchFamily="34" charset="0"/>
              </a:rPr>
              <a:t>, the </a:t>
            </a:r>
            <a:r>
              <a:rPr lang="en-US" sz="1600" b="1" u="sng"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 register is used.</a:t>
            </a: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br>
              <a:rPr lang="en-US" sz="1600" dirty="0">
                <a:solidFill>
                  <a:schemeClr val="accent2"/>
                </a:solidFill>
                <a:latin typeface="Arial" panose="020B0604020202020204" pitchFamily="34" charset="0"/>
                <a:cs typeface="Arial" panose="020B0604020202020204" pitchFamily="34" charset="0"/>
              </a:rPr>
            </a:br>
            <a:r>
              <a:rPr lang="en-US" sz="1600" b="1" dirty="0" err="1">
                <a:solidFill>
                  <a:schemeClr val="accent2"/>
                </a:solidFill>
                <a:latin typeface="Arial" panose="020B0604020202020204" pitchFamily="34" charset="0"/>
                <a:cs typeface="Arial" panose="020B0604020202020204" pitchFamily="34" charset="0"/>
              </a:rPr>
              <a:t>PxOUT</a:t>
            </a:r>
            <a:r>
              <a:rPr lang="en-US" sz="1600" b="1" dirty="0">
                <a:solidFill>
                  <a:schemeClr val="accent2"/>
                </a:solidFill>
                <a:latin typeface="Arial" panose="020B0604020202020204" pitchFamily="34" charset="0"/>
                <a:cs typeface="Arial" panose="020B0604020202020204" pitchFamily="34" charset="0"/>
              </a:rPr>
              <a:t> = 0: Resistor is a Pull Down</a:t>
            </a:r>
            <a:br>
              <a:rPr lang="en-US" sz="1600" b="1" dirty="0">
                <a:solidFill>
                  <a:schemeClr val="accent2"/>
                </a:solidFill>
                <a:latin typeface="Arial" panose="020B0604020202020204" pitchFamily="34" charset="0"/>
                <a:cs typeface="Arial" panose="020B0604020202020204" pitchFamily="34" charset="0"/>
              </a:rPr>
            </a:br>
            <a:br>
              <a:rPr lang="en-US" sz="1600" b="1" dirty="0">
                <a:solidFill>
                  <a:schemeClr val="accent2"/>
                </a:solidFill>
                <a:latin typeface="Arial" panose="020B0604020202020204" pitchFamily="34" charset="0"/>
                <a:cs typeface="Arial" panose="020B0604020202020204" pitchFamily="34" charset="0"/>
              </a:rPr>
            </a:br>
            <a:r>
              <a:rPr lang="en-US" sz="1600" b="1" dirty="0" err="1">
                <a:solidFill>
                  <a:schemeClr val="accent2"/>
                </a:solidFill>
                <a:latin typeface="Arial" panose="020B0604020202020204" pitchFamily="34" charset="0"/>
                <a:cs typeface="Arial" panose="020B0604020202020204" pitchFamily="34" charset="0"/>
              </a:rPr>
              <a:t>PxOUT</a:t>
            </a:r>
            <a:r>
              <a:rPr lang="en-US" sz="1600" b="1" dirty="0">
                <a:solidFill>
                  <a:schemeClr val="accent2"/>
                </a:solidFill>
                <a:latin typeface="Arial" panose="020B0604020202020204" pitchFamily="34" charset="0"/>
                <a:cs typeface="Arial" panose="020B0604020202020204" pitchFamily="34" charset="0"/>
              </a:rPr>
              <a:t> = 1: Resistor is a Pull Up</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61C42AB0-0042-40DB-87EB-12C4612F4D0E}"/>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D93FDC89-1683-4ACD-B3B3-6C61B0F83B4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A369E91B-2B74-4903-BC3B-E6ACE0A8F5F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26582F94-0060-4812-84B5-72085A16AF9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8" name="Picture 27">
            <a:extLst>
              <a:ext uri="{FF2B5EF4-FFF2-40B4-BE49-F238E27FC236}">
                <a16:creationId xmlns:a16="http://schemas.microsoft.com/office/drawing/2014/main" id="{42B12181-12F8-47E9-B7F4-49012133B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9" name="Rectangle 28">
            <a:extLst>
              <a:ext uri="{FF2B5EF4-FFF2-40B4-BE49-F238E27FC236}">
                <a16:creationId xmlns:a16="http://schemas.microsoft.com/office/drawing/2014/main" id="{AC8C82FF-351A-40F0-B0E2-6D3D4A9F56B5}"/>
              </a:ext>
            </a:extLst>
          </p:cNvPr>
          <p:cNvSpPr/>
          <p:nvPr/>
        </p:nvSpPr>
        <p:spPr>
          <a:xfrm>
            <a:off x="4953023"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pic>
        <p:nvPicPr>
          <p:cNvPr id="30" name="Picture 29" descr="A screenshot of a cell phone&#10;&#10;Description automatically generated">
            <a:extLst>
              <a:ext uri="{FF2B5EF4-FFF2-40B4-BE49-F238E27FC236}">
                <a16:creationId xmlns:a16="http://schemas.microsoft.com/office/drawing/2014/main" id="{5EF823A6-51C9-4228-B38D-0DC9F0B0C12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5187" t="57633" r="5328" b="20676"/>
          <a:stretch/>
        </p:blipFill>
        <p:spPr>
          <a:xfrm>
            <a:off x="5298680" y="936408"/>
            <a:ext cx="1484047" cy="1245162"/>
          </a:xfrm>
          <a:prstGeom prst="rect">
            <a:avLst/>
          </a:prstGeom>
        </p:spPr>
      </p:pic>
      <p:pic>
        <p:nvPicPr>
          <p:cNvPr id="31" name="Picture 30" descr="A screenshot of a cell phone&#10;&#10;Description automatically generated">
            <a:extLst>
              <a:ext uri="{FF2B5EF4-FFF2-40B4-BE49-F238E27FC236}">
                <a16:creationId xmlns:a16="http://schemas.microsoft.com/office/drawing/2014/main" id="{0A3B64BB-0F8F-4CFE-8D5C-0B3592D29D7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5187" t="57633" r="5328" b="20676"/>
          <a:stretch/>
        </p:blipFill>
        <p:spPr>
          <a:xfrm flipV="1">
            <a:off x="5298680" y="2334193"/>
            <a:ext cx="1484047" cy="1245162"/>
          </a:xfrm>
          <a:prstGeom prst="rect">
            <a:avLst/>
          </a:prstGeom>
        </p:spPr>
      </p:pic>
      <p:sp>
        <p:nvSpPr>
          <p:cNvPr id="32" name="TextBox 31">
            <a:extLst>
              <a:ext uri="{FF2B5EF4-FFF2-40B4-BE49-F238E27FC236}">
                <a16:creationId xmlns:a16="http://schemas.microsoft.com/office/drawing/2014/main" id="{28A74160-48FA-4E53-BC1F-4603680DB263}"/>
              </a:ext>
            </a:extLst>
          </p:cNvPr>
          <p:cNvSpPr txBox="1"/>
          <p:nvPr/>
        </p:nvSpPr>
        <p:spPr>
          <a:xfrm>
            <a:off x="5400278" y="3302357"/>
            <a:ext cx="477044" cy="184666"/>
          </a:xfrm>
          <a:prstGeom prst="rect">
            <a:avLst/>
          </a:prstGeom>
          <a:solidFill>
            <a:schemeClr val="bg1"/>
          </a:solidFill>
        </p:spPr>
        <p:txBody>
          <a:bodyPr wrap="square" lIns="0" tIns="0" rIns="0" bIns="0" rtlCol="0">
            <a:spAutoFit/>
          </a:bodyPr>
          <a:lstStyle/>
          <a:p>
            <a:r>
              <a:rPr lang="en-US" sz="1200" dirty="0"/>
              <a:t>Gnd</a:t>
            </a:r>
          </a:p>
        </p:txBody>
      </p:sp>
      <p:sp>
        <p:nvSpPr>
          <p:cNvPr id="33" name="TextBox 32">
            <a:extLst>
              <a:ext uri="{FF2B5EF4-FFF2-40B4-BE49-F238E27FC236}">
                <a16:creationId xmlns:a16="http://schemas.microsoft.com/office/drawing/2014/main" id="{39C0C7DB-0A80-4209-A1F8-613E09A480B7}"/>
              </a:ext>
            </a:extLst>
          </p:cNvPr>
          <p:cNvSpPr txBox="1"/>
          <p:nvPr/>
        </p:nvSpPr>
        <p:spPr>
          <a:xfrm>
            <a:off x="6190456" y="1506505"/>
            <a:ext cx="534194" cy="236570"/>
          </a:xfrm>
          <a:prstGeom prst="rect">
            <a:avLst/>
          </a:prstGeom>
          <a:solidFill>
            <a:schemeClr val="bg1"/>
          </a:solidFill>
        </p:spPr>
        <p:txBody>
          <a:bodyPr wrap="square" lIns="0" tIns="0" rIns="0" bIns="0" rtlCol="0">
            <a:spAutoFit/>
          </a:bodyPr>
          <a:lstStyle/>
          <a:p>
            <a:endParaRPr lang="en-US" sz="1200" dirty="0"/>
          </a:p>
        </p:txBody>
      </p:sp>
      <p:sp>
        <p:nvSpPr>
          <p:cNvPr id="34" name="TextBox 33">
            <a:extLst>
              <a:ext uri="{FF2B5EF4-FFF2-40B4-BE49-F238E27FC236}">
                <a16:creationId xmlns:a16="http://schemas.microsoft.com/office/drawing/2014/main" id="{0BE834CE-3FAE-4EB5-8EB7-E8C0CA2EE72E}"/>
              </a:ext>
            </a:extLst>
          </p:cNvPr>
          <p:cNvSpPr txBox="1"/>
          <p:nvPr/>
        </p:nvSpPr>
        <p:spPr>
          <a:xfrm>
            <a:off x="6199981" y="2760630"/>
            <a:ext cx="534194" cy="236570"/>
          </a:xfrm>
          <a:prstGeom prst="rect">
            <a:avLst/>
          </a:prstGeom>
          <a:solidFill>
            <a:schemeClr val="bg1"/>
          </a:solidFill>
        </p:spPr>
        <p:txBody>
          <a:bodyPr wrap="square" lIns="0" tIns="0" rIns="0" bIns="0" rtlCol="0">
            <a:spAutoFit/>
          </a:bodyPr>
          <a:lstStyle/>
          <a:p>
            <a:endParaRPr lang="en-US" sz="1200" dirty="0"/>
          </a:p>
        </p:txBody>
      </p:sp>
    </p:spTree>
    <p:extLst>
      <p:ext uri="{BB962C8B-B14F-4D97-AF65-F5344CB8AC3E}">
        <p14:creationId xmlns:p14="http://schemas.microsoft.com/office/powerpoint/2010/main" val="4184204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9.1.4 An Example of Using the Pull Up/Down Resistors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D601FC0E-49AD-4DDD-9200-F9C9A2D4D494}"/>
              </a:ext>
            </a:extLst>
          </p:cNvPr>
          <p:cNvSpPr txBox="1">
            <a:spLocks/>
          </p:cNvSpPr>
          <p:nvPr/>
        </p:nvSpPr>
        <p:spPr>
          <a:xfrm>
            <a:off x="190500" y="912848"/>
            <a:ext cx="6561422" cy="285418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Single-pole, single-throw (SPST) switch/button</a:t>
            </a:r>
            <a:r>
              <a:rPr lang="en-US" sz="1600" dirty="0">
                <a:solidFill>
                  <a:schemeClr val="accent2"/>
                </a:solidFill>
                <a:latin typeface="Arial" panose="020B0604020202020204" pitchFamily="34" charset="0"/>
                <a:cs typeface="Arial" panose="020B0604020202020204" pitchFamily="34" charset="0"/>
              </a:rPr>
              <a:t> – simplest form of a switch, one input and one output</a:t>
            </a: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the switch is </a:t>
            </a:r>
            <a:r>
              <a:rPr lang="en-US" sz="1600" b="1" dirty="0">
                <a:solidFill>
                  <a:schemeClr val="accent2"/>
                </a:solidFill>
                <a:latin typeface="Arial" panose="020B0604020202020204" pitchFamily="34" charset="0"/>
                <a:cs typeface="Arial" panose="020B0604020202020204" pitchFamily="34" charset="0"/>
              </a:rPr>
              <a:t>open</a:t>
            </a:r>
            <a:r>
              <a:rPr lang="en-US" sz="1600" dirty="0">
                <a:solidFill>
                  <a:schemeClr val="accent2"/>
                </a:solidFill>
                <a:latin typeface="Arial" panose="020B0604020202020204" pitchFamily="34" charset="0"/>
                <a:cs typeface="Arial" panose="020B0604020202020204" pitchFamily="34" charset="0"/>
              </a:rPr>
              <a:t>, the input and output are not connected.</a:t>
            </a: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the switch is </a:t>
            </a:r>
            <a:r>
              <a:rPr lang="en-US" sz="1600" b="1" dirty="0">
                <a:solidFill>
                  <a:schemeClr val="accent2"/>
                </a:solidFill>
                <a:latin typeface="Arial" panose="020B0604020202020204" pitchFamily="34" charset="0"/>
                <a:cs typeface="Arial" panose="020B0604020202020204" pitchFamily="34" charset="0"/>
              </a:rPr>
              <a:t>closed</a:t>
            </a:r>
            <a:r>
              <a:rPr lang="en-US" sz="1600" dirty="0">
                <a:solidFill>
                  <a:schemeClr val="accent2"/>
                </a:solidFill>
                <a:latin typeface="Arial" panose="020B0604020202020204" pitchFamily="34" charset="0"/>
                <a:cs typeface="Arial" panose="020B0604020202020204" pitchFamily="34" charset="0"/>
              </a:rPr>
              <a:t>, the input and output are connected.</a:t>
            </a:r>
          </a:p>
        </p:txBody>
      </p:sp>
      <p:pic>
        <p:nvPicPr>
          <p:cNvPr id="15" name="Picture 14" descr="A screenshot of a cell phone&#10;&#10;Description automatically generated">
            <a:extLst>
              <a:ext uri="{FF2B5EF4-FFF2-40B4-BE49-F238E27FC236}">
                <a16:creationId xmlns:a16="http://schemas.microsoft.com/office/drawing/2014/main" id="{0BFAAEDF-FBE5-4411-B230-6D0265B01B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46601"/>
          <a:stretch/>
        </p:blipFill>
        <p:spPr>
          <a:xfrm>
            <a:off x="148289" y="2130875"/>
            <a:ext cx="6561422" cy="2640675"/>
          </a:xfrm>
          <a:prstGeom prst="rect">
            <a:avLst/>
          </a:prstGeom>
        </p:spPr>
      </p:pic>
    </p:spTree>
    <p:extLst>
      <p:ext uri="{BB962C8B-B14F-4D97-AF65-F5344CB8AC3E}">
        <p14:creationId xmlns:p14="http://schemas.microsoft.com/office/powerpoint/2010/main" val="2612896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9.1.4 An Example of Using the Pull Up/Down Resistors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D601FC0E-49AD-4DDD-9200-F9C9A2D4D494}"/>
              </a:ext>
            </a:extLst>
          </p:cNvPr>
          <p:cNvSpPr txBox="1">
            <a:spLocks/>
          </p:cNvSpPr>
          <p:nvPr/>
        </p:nvSpPr>
        <p:spPr>
          <a:xfrm>
            <a:off x="190500" y="912848"/>
            <a:ext cx="6561422" cy="285418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Adding a pull-up resistor connected to the power supply can provide a logic high when the switch is open.</a:t>
            </a: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This takes two steps:</a:t>
            </a:r>
          </a:p>
          <a:p>
            <a:pPr marL="742950" lvl="1" indent="-285750" algn="l">
              <a:buFont typeface="Arial" panose="020B0604020202020204" pitchFamily="34" charset="0"/>
              <a:buChar char="•"/>
            </a:pPr>
            <a:r>
              <a:rPr lang="en-US" sz="1600" dirty="0" err="1">
                <a:solidFill>
                  <a:schemeClr val="accent2"/>
                </a:solidFill>
                <a:latin typeface="Arial" panose="020B0604020202020204" pitchFamily="34" charset="0"/>
                <a:cs typeface="Arial" panose="020B0604020202020204" pitchFamily="34" charset="0"/>
              </a:rPr>
              <a:t>PxREN</a:t>
            </a:r>
            <a:r>
              <a:rPr lang="en-US" sz="1600" dirty="0">
                <a:solidFill>
                  <a:schemeClr val="accent2"/>
                </a:solidFill>
                <a:latin typeface="Arial" panose="020B0604020202020204" pitchFamily="34" charset="0"/>
                <a:cs typeface="Arial" panose="020B0604020202020204" pitchFamily="34" charset="0"/>
              </a:rPr>
              <a:t> = 1 		(enable the resistor)</a:t>
            </a:r>
          </a:p>
          <a:p>
            <a:pPr marL="742950" lvl="1" indent="-285750" algn="l">
              <a:buFont typeface="Arial" panose="020B0604020202020204" pitchFamily="34" charset="0"/>
              <a:buChar char="•"/>
            </a:pPr>
            <a:r>
              <a:rPr lang="en-US" sz="1600"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 = 1		(make it a pull </a:t>
            </a:r>
            <a:r>
              <a:rPr lang="en-US" sz="1600" b="1" dirty="0">
                <a:solidFill>
                  <a:schemeClr val="accent2"/>
                </a:solidFill>
                <a:latin typeface="Arial" panose="020B0604020202020204" pitchFamily="34" charset="0"/>
                <a:cs typeface="Arial" panose="020B0604020202020204" pitchFamily="34" charset="0"/>
              </a:rPr>
              <a:t>UP</a:t>
            </a:r>
            <a:r>
              <a:rPr lang="en-US" sz="1600" dirty="0">
                <a:solidFill>
                  <a:schemeClr val="accent2"/>
                </a:solidFill>
                <a:latin typeface="Arial" panose="020B0604020202020204" pitchFamily="34" charset="0"/>
                <a:cs typeface="Arial" panose="020B0604020202020204" pitchFamily="34" charset="0"/>
              </a:rPr>
              <a:t>)</a:t>
            </a:r>
          </a:p>
        </p:txBody>
      </p:sp>
      <p:pic>
        <p:nvPicPr>
          <p:cNvPr id="15" name="Picture 14" descr="A screenshot of a cell phone&#10;&#10;Description automatically generated">
            <a:extLst>
              <a:ext uri="{FF2B5EF4-FFF2-40B4-BE49-F238E27FC236}">
                <a16:creationId xmlns:a16="http://schemas.microsoft.com/office/drawing/2014/main" id="{0BFAAEDF-FBE5-4411-B230-6D0265B01BA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2185" b="810"/>
          <a:stretch/>
        </p:blipFill>
        <p:spPr>
          <a:xfrm>
            <a:off x="190500" y="2512738"/>
            <a:ext cx="6561422" cy="2324501"/>
          </a:xfrm>
          <a:prstGeom prst="rect">
            <a:avLst/>
          </a:prstGeom>
        </p:spPr>
      </p:pic>
    </p:spTree>
    <p:extLst>
      <p:ext uri="{BB962C8B-B14F-4D97-AF65-F5344CB8AC3E}">
        <p14:creationId xmlns:p14="http://schemas.microsoft.com/office/powerpoint/2010/main" val="920558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9.1.5 Port Function Select Registers </a:t>
            </a:r>
          </a:p>
          <a:p>
            <a:r>
              <a:rPr lang="en-US" sz="2000" b="1" cap="small" dirty="0">
                <a:solidFill>
                  <a:schemeClr val="accent2"/>
                </a:solidFill>
                <a:latin typeface="Arial" panose="020B0604020202020204" pitchFamily="34" charset="0"/>
                <a:cs typeface="Arial" panose="020B0604020202020204" pitchFamily="34" charset="0"/>
              </a:rPr>
              <a:t>	(PxSEL1 and PxSEL0)</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0" name="Subtitle 2">
            <a:extLst>
              <a:ext uri="{FF2B5EF4-FFF2-40B4-BE49-F238E27FC236}">
                <a16:creationId xmlns:a16="http://schemas.microsoft.com/office/drawing/2014/main" id="{D3E114C8-ACF7-4DAA-84A3-FF648F635BE4}"/>
              </a:ext>
            </a:extLst>
          </p:cNvPr>
          <p:cNvSpPr txBox="1">
            <a:spLocks/>
          </p:cNvSpPr>
          <p:nvPr/>
        </p:nvSpPr>
        <p:spPr>
          <a:xfrm>
            <a:off x="190500" y="1210699"/>
            <a:ext cx="6667500" cy="2556332"/>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Port Function Select (</a:t>
            </a:r>
            <a:r>
              <a:rPr lang="en-US" sz="1600" dirty="0" err="1">
                <a:solidFill>
                  <a:schemeClr val="accent2"/>
                </a:solidFill>
                <a:latin typeface="Arial" panose="020B0604020202020204" pitchFamily="34" charset="0"/>
                <a:cs typeface="Arial" panose="020B0604020202020204" pitchFamily="34" charset="0"/>
              </a:rPr>
              <a:t>PxSEL</a:t>
            </a:r>
            <a:r>
              <a:rPr lang="en-US" sz="1600" dirty="0">
                <a:solidFill>
                  <a:schemeClr val="accent2"/>
                </a:solidFill>
                <a:latin typeface="Arial" panose="020B0604020202020204" pitchFamily="34" charset="0"/>
                <a:cs typeface="Arial" panose="020B0604020202020204" pitchFamily="34" charset="0"/>
              </a:rPr>
              <a:t>) registers tell the MCU which function to use, including whether to make the signal pin a digital input/output.</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PxSEL1 and PxSEL0 hold the two selection bit.</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function is found in the </a:t>
            </a:r>
            <a:r>
              <a:rPr lang="en-US" sz="1600" b="1" dirty="0">
                <a:solidFill>
                  <a:schemeClr val="accent2"/>
                </a:solidFill>
                <a:latin typeface="Arial" panose="020B0604020202020204" pitchFamily="34" charset="0"/>
                <a:cs typeface="Arial" panose="020B0604020202020204" pitchFamily="34" charset="0"/>
              </a:rPr>
              <a:t>Device Specific Datasheet</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4538E5CB-3368-40E2-87A8-50DA1992E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 y="3273516"/>
            <a:ext cx="6854952" cy="1584233"/>
          </a:xfrm>
          <a:prstGeom prst="rect">
            <a:avLst/>
          </a:prstGeom>
        </p:spPr>
      </p:pic>
    </p:spTree>
    <p:extLst>
      <p:ext uri="{BB962C8B-B14F-4D97-AF65-F5344CB8AC3E}">
        <p14:creationId xmlns:p14="http://schemas.microsoft.com/office/powerpoint/2010/main" val="2221321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9.1.6 Digital I/O Enabling After Reset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708A1A1B-03DA-4172-9D47-77A0BF1E0285}"/>
              </a:ext>
            </a:extLst>
          </p:cNvPr>
          <p:cNvSpPr txBox="1">
            <a:spLocks/>
          </p:cNvSpPr>
          <p:nvPr/>
        </p:nvSpPr>
        <p:spPr>
          <a:xfrm>
            <a:off x="203987" y="922774"/>
            <a:ext cx="6667500" cy="285418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The steps to fully set up a digital I/O for use can be summarized in the following steps:</a:t>
            </a:r>
          </a:p>
          <a:p>
            <a:pPr algn="l"/>
            <a:endParaRPr lang="en-US" sz="1600" dirty="0">
              <a:solidFill>
                <a:schemeClr val="accent2"/>
              </a:solidFill>
              <a:latin typeface="Arial" panose="020B0604020202020204" pitchFamily="34" charset="0"/>
              <a:cs typeface="Arial" panose="020B0604020202020204" pitchFamily="34" charset="0"/>
            </a:endParaRPr>
          </a:p>
          <a:p>
            <a:pPr marL="514350" lvl="1"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Initialize Configuration Registers: </a:t>
            </a:r>
            <a:r>
              <a:rPr lang="en-US" sz="1600" dirty="0" err="1">
                <a:solidFill>
                  <a:schemeClr val="accent2"/>
                </a:solidFill>
                <a:latin typeface="Arial" panose="020B0604020202020204" pitchFamily="34" charset="0"/>
                <a:cs typeface="Arial" panose="020B0604020202020204" pitchFamily="34" charset="0"/>
              </a:rPr>
              <a:t>PxDIR</a:t>
            </a:r>
            <a:r>
              <a:rPr lang="en-US" sz="1600" dirty="0">
                <a:solidFill>
                  <a:schemeClr val="accent2"/>
                </a:solidFill>
                <a:latin typeface="Arial" panose="020B0604020202020204" pitchFamily="34" charset="0"/>
                <a:cs typeface="Arial" panose="020B0604020202020204" pitchFamily="34" charset="0"/>
              </a:rPr>
              <a:t>, </a:t>
            </a:r>
            <a:r>
              <a:rPr lang="en-US" sz="1600" dirty="0" err="1">
                <a:solidFill>
                  <a:schemeClr val="accent2"/>
                </a:solidFill>
                <a:latin typeface="Arial" panose="020B0604020202020204" pitchFamily="34" charset="0"/>
                <a:cs typeface="Arial" panose="020B0604020202020204" pitchFamily="34" charset="0"/>
              </a:rPr>
              <a:t>PxREN</a:t>
            </a:r>
            <a:r>
              <a:rPr lang="en-US" sz="1600" dirty="0">
                <a:solidFill>
                  <a:schemeClr val="accent2"/>
                </a:solidFill>
                <a:latin typeface="Arial" panose="020B0604020202020204" pitchFamily="34" charset="0"/>
                <a:cs typeface="Arial" panose="020B0604020202020204" pitchFamily="34" charset="0"/>
              </a:rPr>
              <a:t>, </a:t>
            </a:r>
            <a:r>
              <a:rPr lang="en-US" sz="1600"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 if applicable, and PxSEL1: PxSEL0.</a:t>
            </a:r>
          </a:p>
          <a:p>
            <a:pPr marL="514350" lvl="1" indent="-285750" algn="l">
              <a:buFont typeface="Arial" panose="020B0604020202020204" pitchFamily="34" charset="0"/>
              <a:buChar char="•"/>
            </a:pPr>
            <a:endParaRPr lang="en-US" sz="1400" dirty="0">
              <a:solidFill>
                <a:schemeClr val="accent2"/>
              </a:solidFill>
              <a:latin typeface="Arial" panose="020B0604020202020204" pitchFamily="34" charset="0"/>
              <a:cs typeface="Arial" panose="020B0604020202020204" pitchFamily="34" charset="0"/>
            </a:endParaRPr>
          </a:p>
          <a:p>
            <a:pPr marL="514350" lvl="1"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Clear the </a:t>
            </a:r>
            <a:r>
              <a:rPr lang="en-US" sz="1600" b="1" dirty="0">
                <a:solidFill>
                  <a:schemeClr val="accent2"/>
                </a:solidFill>
                <a:latin typeface="Arial" panose="020B0604020202020204" pitchFamily="34" charset="0"/>
                <a:cs typeface="Arial" panose="020B0604020202020204" pitchFamily="34" charset="0"/>
              </a:rPr>
              <a:t>LOCKLPM5</a:t>
            </a:r>
            <a:r>
              <a:rPr lang="en-US" sz="1600" dirty="0">
                <a:solidFill>
                  <a:schemeClr val="accent2"/>
                </a:solidFill>
                <a:latin typeface="Arial" panose="020B0604020202020204" pitchFamily="34" charset="0"/>
                <a:cs typeface="Arial" panose="020B0604020202020204" pitchFamily="34" charset="0"/>
              </a:rPr>
              <a:t> bit in the </a:t>
            </a:r>
            <a:r>
              <a:rPr lang="en-US" sz="1600" b="1" dirty="0">
                <a:solidFill>
                  <a:schemeClr val="accent2"/>
                </a:solidFill>
                <a:latin typeface="Arial" panose="020B0604020202020204" pitchFamily="34" charset="0"/>
                <a:cs typeface="Arial" panose="020B0604020202020204" pitchFamily="34" charset="0"/>
              </a:rPr>
              <a:t>PM5CTL0</a:t>
            </a:r>
            <a:r>
              <a:rPr lang="en-US" sz="1600" dirty="0">
                <a:solidFill>
                  <a:schemeClr val="accent2"/>
                </a:solidFill>
                <a:latin typeface="Arial" panose="020B0604020202020204" pitchFamily="34" charset="0"/>
                <a:cs typeface="Arial" panose="020B0604020202020204" pitchFamily="34" charset="0"/>
              </a:rPr>
              <a:t> register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(low power, high-Z input mode by default)</a:t>
            </a:r>
          </a:p>
          <a:p>
            <a:pPr marL="514350" lvl="1" indent="-285750" algn="l">
              <a:buFont typeface="Arial" panose="020B0604020202020204" pitchFamily="34" charset="0"/>
              <a:buChar char="•"/>
            </a:pPr>
            <a:endParaRPr lang="en-US" sz="1200" dirty="0">
              <a:solidFill>
                <a:schemeClr val="accent2"/>
              </a:solidFill>
              <a:latin typeface="Arial" panose="020B0604020202020204" pitchFamily="34" charset="0"/>
              <a:cs typeface="Arial" panose="020B0604020202020204" pitchFamily="34" charset="0"/>
            </a:endParaRPr>
          </a:p>
          <a:p>
            <a:pPr marL="514350" lvl="1"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Your program may now start using the </a:t>
            </a:r>
            <a:r>
              <a:rPr lang="en-US" sz="1600" dirty="0" err="1">
                <a:solidFill>
                  <a:schemeClr val="accent2"/>
                </a:solidFill>
                <a:latin typeface="Arial" panose="020B0604020202020204" pitchFamily="34" charset="0"/>
                <a:cs typeface="Arial" panose="020B0604020202020204" pitchFamily="34" charset="0"/>
              </a:rPr>
              <a:t>PxIN</a:t>
            </a:r>
            <a:r>
              <a:rPr lang="en-US" sz="1600" dirty="0">
                <a:solidFill>
                  <a:schemeClr val="accent2"/>
                </a:solidFill>
                <a:latin typeface="Arial" panose="020B0604020202020204" pitchFamily="34" charset="0"/>
                <a:cs typeface="Arial" panose="020B0604020202020204" pitchFamily="34" charset="0"/>
              </a:rPr>
              <a:t> or </a:t>
            </a:r>
            <a:r>
              <a:rPr lang="en-US" sz="1600" dirty="0" err="1">
                <a:solidFill>
                  <a:schemeClr val="accent2"/>
                </a:solidFill>
                <a:latin typeface="Arial" panose="020B0604020202020204" pitchFamily="34" charset="0"/>
                <a:cs typeface="Arial" panose="020B0604020202020204" pitchFamily="34" charset="0"/>
              </a:rPr>
              <a:t>PxOUT</a:t>
            </a:r>
            <a:r>
              <a:rPr lang="en-US" sz="1600" dirty="0">
                <a:solidFill>
                  <a:schemeClr val="accent2"/>
                </a:solidFill>
                <a:latin typeface="Arial" panose="020B0604020202020204" pitchFamily="34" charset="0"/>
                <a:cs typeface="Arial" panose="020B0604020202020204" pitchFamily="34" charset="0"/>
              </a:rPr>
              <a:t> register.</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2CEB4726-F2C7-4C3C-86A6-CD239E6971B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1E8784AE-FCEB-42FC-8D2D-DF03F9157BD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C130EE42-B48C-4499-969F-2CC1DFCC8DF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2CA4EC8E-DA97-4236-B316-80BC3531D39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80C12C04-3ADA-4F9D-972A-07C474FA8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5" name="Rectangle 14">
            <a:extLst>
              <a:ext uri="{FF2B5EF4-FFF2-40B4-BE49-F238E27FC236}">
                <a16:creationId xmlns:a16="http://schemas.microsoft.com/office/drawing/2014/main" id="{46A33A45-D45A-418B-BCBD-203CE3B3875F}"/>
              </a:ext>
            </a:extLst>
          </p:cNvPr>
          <p:cNvSpPr/>
          <p:nvPr/>
        </p:nvSpPr>
        <p:spPr>
          <a:xfrm>
            <a:off x="4953023"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7119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738664"/>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9: Digital I/O</a:t>
            </a:r>
          </a:p>
          <a:p>
            <a:pPr algn="ct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9.1	The MSP430 Digital I/O System</a:t>
            </a:r>
          </a:p>
        </p:txBody>
      </p:sp>
      <p:pic>
        <p:nvPicPr>
          <p:cNvPr id="10" name="Picture 9">
            <a:extLst>
              <a:ext uri="{FF2B5EF4-FFF2-40B4-BE49-F238E27FC236}">
                <a16:creationId xmlns:a16="http://schemas.microsoft.com/office/drawing/2014/main" id="{712C2EC6-1EFC-4076-A8AA-DC27AD55FDF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4" name="Picture 13" descr="A close up of a sign&#10;&#10;Description automatically generated">
            <a:extLst>
              <a:ext uri="{FF2B5EF4-FFF2-40B4-BE49-F238E27FC236}">
                <a16:creationId xmlns:a16="http://schemas.microsoft.com/office/drawing/2014/main" id="{34B7C028-A5A4-45B6-92EB-F9D9D13443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5" name="Picture 2" descr="Subscribe to Dr. LaMeres' YouTube Channel">
            <a:extLst>
              <a:ext uri="{FF2B5EF4-FFF2-40B4-BE49-F238E27FC236}">
                <a16:creationId xmlns:a16="http://schemas.microsoft.com/office/drawing/2014/main" id="{8F6C0F4D-D826-4F7A-B665-CE2E9BB09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419D1F6-ED73-46C0-8EEA-671BDC186A50}"/>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85440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 The MSP430 Digital I/O System</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TextBox 9">
            <a:extLst>
              <a:ext uri="{FF2B5EF4-FFF2-40B4-BE49-F238E27FC236}">
                <a16:creationId xmlns:a16="http://schemas.microsoft.com/office/drawing/2014/main" id="{053FF898-1556-46B9-80B6-3DC16125DD22}"/>
              </a:ext>
            </a:extLst>
          </p:cNvPr>
          <p:cNvSpPr txBox="1"/>
          <p:nvPr/>
        </p:nvSpPr>
        <p:spPr>
          <a:xfrm>
            <a:off x="59637" y="1093289"/>
            <a:ext cx="1542969" cy="3046988"/>
          </a:xfrm>
          <a:prstGeom prst="rect">
            <a:avLst/>
          </a:prstGeom>
          <a:noFill/>
        </p:spPr>
        <p:txBody>
          <a:bodyPr wrap="square" rtlCol="0">
            <a:spAutoFit/>
          </a:bodyPr>
          <a:lstStyle/>
          <a:p>
            <a:pPr algn="ctr"/>
            <a:r>
              <a:rPr lang="en-US" sz="1600" dirty="0">
                <a:solidFill>
                  <a:schemeClr val="accent2"/>
                </a:solidFill>
                <a:latin typeface="Arial" panose="020B0604020202020204" pitchFamily="34" charset="0"/>
                <a:cs typeface="Arial" panose="020B0604020202020204" pitchFamily="34" charset="0"/>
              </a:rPr>
              <a:t>Digital I/O </a:t>
            </a:r>
          </a:p>
          <a:p>
            <a:pPr algn="ctr"/>
            <a:r>
              <a:rPr lang="en-US" sz="1600" dirty="0">
                <a:solidFill>
                  <a:schemeClr val="accent2"/>
                </a:solidFill>
                <a:latin typeface="Arial" panose="020B0604020202020204" pitchFamily="34" charset="0"/>
                <a:cs typeface="Arial" panose="020B0604020202020204" pitchFamily="34" charset="0"/>
              </a:rPr>
              <a:t>= </a:t>
            </a:r>
          </a:p>
          <a:p>
            <a:pPr algn="ctr"/>
            <a:r>
              <a:rPr lang="en-US" sz="1600" dirty="0">
                <a:solidFill>
                  <a:schemeClr val="accent2"/>
                </a:solidFill>
                <a:latin typeface="Arial" panose="020B0604020202020204" pitchFamily="34" charset="0"/>
                <a:cs typeface="Arial" panose="020B0604020202020204" pitchFamily="34" charset="0"/>
              </a:rPr>
              <a:t>Parallel Ports</a:t>
            </a:r>
          </a:p>
          <a:p>
            <a:pPr algn="ctr"/>
            <a:endParaRPr lang="en-US" sz="1600" dirty="0">
              <a:solidFill>
                <a:schemeClr val="accent2"/>
              </a:solidFill>
              <a:latin typeface="Arial" panose="020B0604020202020204" pitchFamily="34" charset="0"/>
              <a:cs typeface="Arial" panose="020B0604020202020204" pitchFamily="34" charset="0"/>
            </a:endParaRPr>
          </a:p>
          <a:p>
            <a:pPr algn="ctr"/>
            <a:endParaRPr lang="en-US" sz="1600" dirty="0">
              <a:solidFill>
                <a:schemeClr val="accent2"/>
              </a:solidFill>
              <a:latin typeface="Arial" panose="020B0604020202020204" pitchFamily="34" charset="0"/>
              <a:cs typeface="Arial" panose="020B0604020202020204" pitchFamily="34" charset="0"/>
            </a:endParaRPr>
          </a:p>
          <a:p>
            <a:pPr algn="ctr"/>
            <a:endParaRPr lang="en-US" sz="1600" dirty="0">
              <a:solidFill>
                <a:schemeClr val="accent2"/>
              </a:solidFill>
              <a:latin typeface="Arial" panose="020B0604020202020204" pitchFamily="34" charset="0"/>
              <a:cs typeface="Arial" panose="020B0604020202020204" pitchFamily="34" charset="0"/>
            </a:endParaRPr>
          </a:p>
          <a:p>
            <a:pPr algn="ctr"/>
            <a:r>
              <a:rPr lang="en-US" sz="1600" dirty="0">
                <a:solidFill>
                  <a:schemeClr val="accent2"/>
                </a:solidFill>
                <a:latin typeface="Arial" panose="020B0604020202020204" pitchFamily="34" charset="0"/>
                <a:cs typeface="Arial" panose="020B0604020202020204" pitchFamily="34" charset="0"/>
              </a:rPr>
              <a:t>P1, P2, P3, P4, P5, P6</a:t>
            </a:r>
          </a:p>
          <a:p>
            <a:pPr algn="ctr"/>
            <a:endParaRPr lang="en-US" sz="1600" dirty="0">
              <a:solidFill>
                <a:schemeClr val="accent2"/>
              </a:solidFill>
              <a:latin typeface="Arial" panose="020B0604020202020204" pitchFamily="34" charset="0"/>
              <a:cs typeface="Arial" panose="020B0604020202020204" pitchFamily="34" charset="0"/>
            </a:endParaRPr>
          </a:p>
          <a:p>
            <a:pPr algn="ctr"/>
            <a:r>
              <a:rPr lang="en-US" sz="1600" dirty="0">
                <a:solidFill>
                  <a:schemeClr val="accent2"/>
                </a:solidFill>
                <a:latin typeface="Arial" panose="020B0604020202020204" pitchFamily="34" charset="0"/>
                <a:cs typeface="Arial" panose="020B0604020202020204" pitchFamily="34" charset="0"/>
              </a:rPr>
              <a:t>PA=P1:P2</a:t>
            </a:r>
          </a:p>
          <a:p>
            <a:pPr algn="ctr"/>
            <a:r>
              <a:rPr lang="en-US" sz="1600" dirty="0">
                <a:solidFill>
                  <a:schemeClr val="accent2"/>
                </a:solidFill>
                <a:latin typeface="Arial" panose="020B0604020202020204" pitchFamily="34" charset="0"/>
                <a:cs typeface="Arial" panose="020B0604020202020204" pitchFamily="34" charset="0"/>
              </a:rPr>
              <a:t>PB=P3:P4</a:t>
            </a:r>
          </a:p>
          <a:p>
            <a:pPr algn="ctr"/>
            <a:r>
              <a:rPr lang="en-US" sz="1600" dirty="0">
                <a:solidFill>
                  <a:schemeClr val="accent2"/>
                </a:solidFill>
                <a:latin typeface="Arial" panose="020B0604020202020204" pitchFamily="34" charset="0"/>
                <a:cs typeface="Arial" panose="020B0604020202020204" pitchFamily="34" charset="0"/>
              </a:rPr>
              <a:t>PC=P5:P6</a:t>
            </a:r>
            <a:endParaRPr lang="en-US" sz="1600" dirty="0"/>
          </a:p>
        </p:txBody>
      </p:sp>
      <p:pic>
        <p:nvPicPr>
          <p:cNvPr id="5" name="Picture 4" descr="A close up of text on a white background&#10;&#10;Description automatically generated">
            <a:extLst>
              <a:ext uri="{FF2B5EF4-FFF2-40B4-BE49-F238E27FC236}">
                <a16:creationId xmlns:a16="http://schemas.microsoft.com/office/drawing/2014/main" id="{64CE0D60-2A4B-4031-BBBA-3BBC795038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59292" y="1011882"/>
            <a:ext cx="5120640" cy="3749040"/>
          </a:xfrm>
          <a:prstGeom prst="rect">
            <a:avLst/>
          </a:prstGeom>
        </p:spPr>
      </p:pic>
      <p:sp>
        <p:nvSpPr>
          <p:cNvPr id="6" name="Rectangle 5">
            <a:extLst>
              <a:ext uri="{FF2B5EF4-FFF2-40B4-BE49-F238E27FC236}">
                <a16:creationId xmlns:a16="http://schemas.microsoft.com/office/drawing/2014/main" id="{3821294F-02F9-4E85-8833-FDEAFF73FE76}"/>
              </a:ext>
            </a:extLst>
          </p:cNvPr>
          <p:cNvSpPr/>
          <p:nvPr/>
        </p:nvSpPr>
        <p:spPr>
          <a:xfrm>
            <a:off x="4851132" y="1200150"/>
            <a:ext cx="762000" cy="1295400"/>
          </a:xfrm>
          <a:prstGeom prst="rect">
            <a:avLst/>
          </a:prstGeom>
          <a:noFill/>
          <a:ln w="1016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76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738664"/>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9: Digital I/O</a:t>
            </a:r>
          </a:p>
          <a:p>
            <a:pPr algn="ct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9.1	The MSP430 Digital I/O System – The MSP430.h Header </a:t>
            </a:r>
          </a:p>
        </p:txBody>
      </p:sp>
      <p:pic>
        <p:nvPicPr>
          <p:cNvPr id="13" name="Picture 12">
            <a:extLst>
              <a:ext uri="{FF2B5EF4-FFF2-40B4-BE49-F238E27FC236}">
                <a16:creationId xmlns:a16="http://schemas.microsoft.com/office/drawing/2014/main" id="{D28491B2-6FDC-4600-959C-5451AB464F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77B912D4-953F-4479-A1D4-84643217B8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3422666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9.1.7 Using Literal Definitions from the </a:t>
            </a:r>
          </a:p>
          <a:p>
            <a:r>
              <a:rPr lang="en-US" sz="2000" b="1" cap="small" dirty="0">
                <a:solidFill>
                  <a:schemeClr val="accent2"/>
                </a:solidFill>
                <a:latin typeface="Arial" panose="020B0604020202020204" pitchFamily="34" charset="0"/>
                <a:cs typeface="Arial" panose="020B0604020202020204" pitchFamily="34" charset="0"/>
              </a:rPr>
              <a:t>	MSP430.H Header File</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9C72269D-3DF7-4BBB-BAEE-B4D46170F237}"/>
              </a:ext>
            </a:extLst>
          </p:cNvPr>
          <p:cNvSpPr txBox="1">
            <a:spLocks/>
          </p:cNvSpPr>
          <p:nvPr/>
        </p:nvSpPr>
        <p:spPr>
          <a:xfrm>
            <a:off x="145754" y="1220624"/>
            <a:ext cx="6667500" cy="25761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To eliminate the need for the programmer to look up the absolute address of each register within the memory map, Code Composer Studio automatically includes a header file with literal names defined for the memory addresses.</a:t>
            </a:r>
          </a:p>
          <a:p>
            <a:pPr marL="285750" indent="-285750" algn="l">
              <a:buFont typeface="Arial" panose="020B0604020202020204" pitchFamily="34" charset="0"/>
              <a:buChar char="•"/>
            </a:pPr>
            <a:endParaRPr lang="en-US" sz="12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Main header files we will use: </a:t>
            </a:r>
            <a:r>
              <a:rPr lang="en-US" sz="1600" b="1" dirty="0">
                <a:solidFill>
                  <a:schemeClr val="accent2"/>
                </a:solidFill>
                <a:latin typeface="Arial" panose="020B0604020202020204" pitchFamily="34" charset="0"/>
                <a:cs typeface="Arial" panose="020B0604020202020204" pitchFamily="34" charset="0"/>
              </a:rPr>
              <a:t>msp430.h</a:t>
            </a:r>
            <a:r>
              <a:rPr lang="en-US" sz="1600" dirty="0">
                <a:solidFill>
                  <a:schemeClr val="accent2"/>
                </a:solidFill>
                <a:latin typeface="Arial" panose="020B0604020202020204" pitchFamily="34" charset="0"/>
                <a:cs typeface="Arial" panose="020B0604020202020204" pitchFamily="34" charset="0"/>
              </a:rPr>
              <a:t> and </a:t>
            </a:r>
            <a:r>
              <a:rPr lang="en-US" sz="1600" b="1" dirty="0">
                <a:solidFill>
                  <a:schemeClr val="accent2"/>
                </a:solidFill>
                <a:latin typeface="Arial" panose="020B0604020202020204" pitchFamily="34" charset="0"/>
                <a:cs typeface="Arial" panose="020B0604020202020204" pitchFamily="34" charset="0"/>
              </a:rPr>
              <a:t>msp430fr2355.h</a:t>
            </a: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12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These files contain the exact spelling of the register names and abbreviations of the memory map.</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These register names are NOT address labels.  They are simply name substitutions.  So we need to use absolute addressing:</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a:t>
            </a:r>
            <a:br>
              <a:rPr lang="en-US" sz="1600" dirty="0">
                <a:solidFill>
                  <a:schemeClr val="accent2"/>
                </a:solidFill>
                <a:latin typeface="Arial" panose="020B0604020202020204" pitchFamily="34" charset="0"/>
                <a:cs typeface="Arial" panose="020B0604020202020204" pitchFamily="34" charset="0"/>
              </a:rPr>
            </a:br>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i.e., 	</a:t>
            </a:r>
            <a:r>
              <a:rPr lang="en-US" sz="1600" b="1" dirty="0" err="1">
                <a:solidFill>
                  <a:schemeClr val="accent2"/>
                </a:solidFill>
                <a:latin typeface="Arial" panose="020B0604020202020204" pitchFamily="34" charset="0"/>
                <a:cs typeface="Arial" panose="020B0604020202020204" pitchFamily="34" charset="0"/>
              </a:rPr>
              <a:t>bis.b</a:t>
            </a:r>
            <a:r>
              <a:rPr lang="en-US" sz="1600" b="1" dirty="0">
                <a:solidFill>
                  <a:schemeClr val="accent2"/>
                </a:solidFill>
                <a:latin typeface="Arial" panose="020B0604020202020204" pitchFamily="34" charset="0"/>
                <a:cs typeface="Arial" panose="020B0604020202020204" pitchFamily="34" charset="0"/>
              </a:rPr>
              <a:t>	#BIT0, &amp;P1DIR</a:t>
            </a:r>
          </a:p>
        </p:txBody>
      </p:sp>
    </p:spTree>
    <p:extLst>
      <p:ext uri="{BB962C8B-B14F-4D97-AF65-F5344CB8AC3E}">
        <p14:creationId xmlns:p14="http://schemas.microsoft.com/office/powerpoint/2010/main" val="2508893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858000" cy="707886"/>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9.1.7 Using Literal Definitions from the </a:t>
            </a:r>
          </a:p>
          <a:p>
            <a:r>
              <a:rPr lang="en-US" sz="2000" b="1" cap="small" dirty="0">
                <a:solidFill>
                  <a:schemeClr val="accent2"/>
                </a:solidFill>
                <a:latin typeface="Arial" panose="020B0604020202020204" pitchFamily="34" charset="0"/>
                <a:cs typeface="Arial" panose="020B0604020202020204" pitchFamily="34" charset="0"/>
              </a:rPr>
              <a:t>	MSP430.H Header File</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9C72269D-3DF7-4BBB-BAEE-B4D46170F237}"/>
              </a:ext>
            </a:extLst>
          </p:cNvPr>
          <p:cNvSpPr txBox="1">
            <a:spLocks/>
          </p:cNvSpPr>
          <p:nvPr/>
        </p:nvSpPr>
        <p:spPr>
          <a:xfrm>
            <a:off x="145754" y="1220624"/>
            <a:ext cx="6667500" cy="2576184"/>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n-US" sz="1600" b="1" dirty="0">
              <a:solidFill>
                <a:schemeClr val="accent2"/>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836C25D-11B3-4DFB-9350-3501C4E13A2F}"/>
              </a:ext>
            </a:extLst>
          </p:cNvPr>
          <p:cNvPicPr>
            <a:picLocks noChangeAspect="1"/>
          </p:cNvPicPr>
          <p:nvPr/>
        </p:nvPicPr>
        <p:blipFill>
          <a:blip r:embed="rId2"/>
          <a:stretch>
            <a:fillRect/>
          </a:stretch>
        </p:blipFill>
        <p:spPr>
          <a:xfrm>
            <a:off x="192091" y="1291712"/>
            <a:ext cx="2737231" cy="3035567"/>
          </a:xfrm>
          <a:prstGeom prst="rect">
            <a:avLst/>
          </a:prstGeom>
          <a:solidFill>
            <a:schemeClr val="bg1"/>
          </a:solidFill>
          <a:ln w="25400">
            <a:solidFill>
              <a:schemeClr val="accent2">
                <a:lumMod val="75000"/>
              </a:schemeClr>
            </a:solidFill>
          </a:ln>
        </p:spPr>
      </p:pic>
      <p:pic>
        <p:nvPicPr>
          <p:cNvPr id="5" name="Picture 4">
            <a:extLst>
              <a:ext uri="{FF2B5EF4-FFF2-40B4-BE49-F238E27FC236}">
                <a16:creationId xmlns:a16="http://schemas.microsoft.com/office/drawing/2014/main" id="{05DA3468-9CF7-4452-A59B-E4E7A6224C06}"/>
              </a:ext>
            </a:extLst>
          </p:cNvPr>
          <p:cNvPicPr>
            <a:picLocks noChangeAspect="1"/>
          </p:cNvPicPr>
          <p:nvPr/>
        </p:nvPicPr>
        <p:blipFill>
          <a:blip r:embed="rId3"/>
          <a:stretch>
            <a:fillRect/>
          </a:stretch>
        </p:blipFill>
        <p:spPr>
          <a:xfrm>
            <a:off x="3180786" y="1355067"/>
            <a:ext cx="3531460" cy="3348388"/>
          </a:xfrm>
          <a:prstGeom prst="rect">
            <a:avLst/>
          </a:prstGeom>
          <a:ln w="25400">
            <a:solidFill>
              <a:schemeClr val="accent2">
                <a:lumMod val="75000"/>
              </a:schemeClr>
            </a:solidFill>
          </a:ln>
        </p:spPr>
      </p:pic>
    </p:spTree>
    <p:extLst>
      <p:ext uri="{BB962C8B-B14F-4D97-AF65-F5344CB8AC3E}">
        <p14:creationId xmlns:p14="http://schemas.microsoft.com/office/powerpoint/2010/main" val="2092503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738664"/>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9: Digital I/O</a:t>
            </a:r>
          </a:p>
          <a:p>
            <a:pPr algn="ct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9.1	The MSP430 Digital I/O System – The MSP430.h Header </a:t>
            </a:r>
          </a:p>
        </p:txBody>
      </p:sp>
      <p:pic>
        <p:nvPicPr>
          <p:cNvPr id="13" name="Picture 12">
            <a:extLst>
              <a:ext uri="{FF2B5EF4-FFF2-40B4-BE49-F238E27FC236}">
                <a16:creationId xmlns:a16="http://schemas.microsoft.com/office/drawing/2014/main" id="{D28491B2-6FDC-4600-959C-5451AB464F3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77B912D4-953F-4479-A1D4-84643217B8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0" name="Picture 2" descr="Subscribe to Dr. LaMeres' YouTube Channel">
            <a:extLst>
              <a:ext uri="{FF2B5EF4-FFF2-40B4-BE49-F238E27FC236}">
                <a16:creationId xmlns:a16="http://schemas.microsoft.com/office/drawing/2014/main" id="{774F9539-435A-4A4A-B655-3AA6A02647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456B9F2-664E-4775-9108-839BD0DAB653}"/>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5"/>
              </a:rPr>
              <a:t>www.youtube.com/c/DigitalLogicProgramming_LaMeres</a:t>
            </a:r>
            <a:r>
              <a:rPr lang="en-US" sz="1200" dirty="0"/>
              <a:t> </a:t>
            </a:r>
          </a:p>
        </p:txBody>
      </p:sp>
    </p:spTree>
    <p:extLst>
      <p:ext uri="{BB962C8B-B14F-4D97-AF65-F5344CB8AC3E}">
        <p14:creationId xmlns:p14="http://schemas.microsoft.com/office/powerpoint/2010/main" val="204589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738664"/>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9: Digital I/O</a:t>
            </a:r>
          </a:p>
          <a:p>
            <a:pPr algn="ct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9.2	Digital Output Programming</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65001CE1-2275-4B4E-982B-A9E821A4EB3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8B82E33-CB89-4841-9F06-8154D95C87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2077367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Digital Output Program</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D48C2157-E808-4412-BE2B-9C3BD90E70E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4ED3FC56-9FFB-40BB-8607-4A1F0F73FBD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965026A2-202F-4FB7-A961-F7ABC9E78F3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32883CCD-0B00-4BD4-8444-800E683FB16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44BCC1F9-6015-49D9-9D5C-B2D5C40FDCB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DFE5E6CE-B423-4104-9E3E-BAA60FA691D2}"/>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CFD214BB-51AB-4F56-8B36-E422DF176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Initialize Configuration Registers:</a:t>
            </a:r>
          </a:p>
          <a:p>
            <a:pPr algn="l"/>
            <a:r>
              <a:rPr lang="en-US" sz="1600" b="1" dirty="0">
                <a:solidFill>
                  <a:schemeClr val="accent2"/>
                </a:solidFill>
                <a:latin typeface="Arial" panose="020B0604020202020204" pitchFamily="34" charset="0"/>
                <a:cs typeface="Arial" panose="020B0604020202020204" pitchFamily="34" charset="0"/>
              </a:rPr>
              <a:t>	P1DIR bit 0 = 1</a:t>
            </a:r>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;Configure P1.0 as an OUTPUT</a:t>
            </a:r>
          </a:p>
          <a:p>
            <a:pPr algn="l"/>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Clear LOCKLPM5 in PM5CTL0 register</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Using the names defined in the header file, the assembly code to accomplish this </a:t>
            </a:r>
            <a:r>
              <a:rPr lang="en-US" sz="1600">
                <a:solidFill>
                  <a:schemeClr val="accent2"/>
                </a:solidFill>
                <a:latin typeface="Arial" panose="020B0604020202020204" pitchFamily="34" charset="0"/>
                <a:cs typeface="Arial" panose="020B0604020202020204" pitchFamily="34" charset="0"/>
              </a:rPr>
              <a:t>configuration is:</a:t>
            </a: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descr="A picture containing table&#10;&#10;Description automatically generated">
            <a:extLst>
              <a:ext uri="{FF2B5EF4-FFF2-40B4-BE49-F238E27FC236}">
                <a16:creationId xmlns:a16="http://schemas.microsoft.com/office/drawing/2014/main" id="{3D8A134E-FABF-4E65-A385-6772F3083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28" y="3047433"/>
            <a:ext cx="6817559" cy="573356"/>
          </a:xfrm>
          <a:prstGeom prst="rect">
            <a:avLst/>
          </a:prstGeom>
        </p:spPr>
      </p:pic>
      <p:sp>
        <p:nvSpPr>
          <p:cNvPr id="23" name="Rectangle 22">
            <a:extLst>
              <a:ext uri="{FF2B5EF4-FFF2-40B4-BE49-F238E27FC236}">
                <a16:creationId xmlns:a16="http://schemas.microsoft.com/office/drawing/2014/main" id="{246DB99C-8618-4CFC-B987-706171893158}"/>
              </a:ext>
            </a:extLst>
          </p:cNvPr>
          <p:cNvSpPr/>
          <p:nvPr/>
        </p:nvSpPr>
        <p:spPr>
          <a:xfrm>
            <a:off x="4938591"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3205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a Digital Output to Drive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2AB4A2EC-754E-40CA-9D47-86022CB71A15}"/>
              </a:ext>
            </a:extLst>
          </p:cNvPr>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CCS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Asm_Dig_IO_Outputs_n_LEDs</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pic>
        <p:nvPicPr>
          <p:cNvPr id="6" name="Picture 5">
            <a:extLst>
              <a:ext uri="{FF2B5EF4-FFF2-40B4-BE49-F238E27FC236}">
                <a16:creationId xmlns:a16="http://schemas.microsoft.com/office/drawing/2014/main" id="{70AD8973-7249-4E40-A5C9-FBE0E8853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00" y="2800350"/>
            <a:ext cx="6444680" cy="1611170"/>
          </a:xfrm>
          <a:prstGeom prst="rect">
            <a:avLst/>
          </a:prstGeom>
        </p:spPr>
      </p:pic>
    </p:spTree>
    <p:extLst>
      <p:ext uri="{BB962C8B-B14F-4D97-AF65-F5344CB8AC3E}">
        <p14:creationId xmlns:p14="http://schemas.microsoft.com/office/powerpoint/2010/main" val="184015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a Digital Output to Drive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2AB4A2EC-754E-40CA-9D47-86022CB71A15}"/>
              </a:ext>
            </a:extLst>
          </p:cNvPr>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t>
            </a:r>
          </a:p>
          <a:p>
            <a:pPr algn="l"/>
            <a:endParaRPr lang="en-US" sz="10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b="1"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bis.b</a:t>
            </a:r>
            <a:r>
              <a:rPr lang="en-US" sz="1600" b="1" dirty="0">
                <a:solidFill>
                  <a:schemeClr val="accent2"/>
                </a:solidFill>
                <a:latin typeface="Arial" panose="020B0604020202020204" pitchFamily="34" charset="0"/>
                <a:cs typeface="Arial" panose="020B0604020202020204" pitchFamily="34" charset="0"/>
              </a:rPr>
              <a:t> #BIT0, P1DIR</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0AD8973-7249-4E40-A5C9-FBE0E8853D00}"/>
              </a:ext>
            </a:extLst>
          </p:cNvPr>
          <p:cNvPicPr>
            <a:picLocks noChangeAspect="1"/>
          </p:cNvPicPr>
          <p:nvPr/>
        </p:nvPicPr>
        <p:blipFill rotWithShape="1">
          <a:blip r:embed="rId2">
            <a:extLst>
              <a:ext uri="{28A0092B-C50C-407E-A947-70E740481C1C}">
                <a14:useLocalDpi xmlns:a14="http://schemas.microsoft.com/office/drawing/2010/main" val="0"/>
              </a:ext>
            </a:extLst>
          </a:blip>
          <a:srcRect b="26987"/>
          <a:stretch/>
        </p:blipFill>
        <p:spPr>
          <a:xfrm>
            <a:off x="419100" y="2124853"/>
            <a:ext cx="6019800" cy="1574960"/>
          </a:xfrm>
          <a:prstGeom prst="rect">
            <a:avLst/>
          </a:prstGeom>
        </p:spPr>
      </p:pic>
      <p:sp>
        <p:nvSpPr>
          <p:cNvPr id="21" name="Subtitle 2">
            <a:extLst>
              <a:ext uri="{FF2B5EF4-FFF2-40B4-BE49-F238E27FC236}">
                <a16:creationId xmlns:a16="http://schemas.microsoft.com/office/drawing/2014/main" id="{FD0426CA-DCFB-490E-8219-D1C4F7B13BB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734974DC-A445-4FAD-A2FF-7FED4BD48A1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9DF66A5D-4EDF-4D94-A531-F04192391BF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E2E9B23B-5469-4B52-92A3-F54A820A0C1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AF488F75-53D6-40E8-8B6E-91CB67DE816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8" name="Subtitle 2">
            <a:extLst>
              <a:ext uri="{FF2B5EF4-FFF2-40B4-BE49-F238E27FC236}">
                <a16:creationId xmlns:a16="http://schemas.microsoft.com/office/drawing/2014/main" id="{A5B2A163-76CE-49E3-AED8-9158A0CE209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2B9C66A8-53C9-43FD-8517-FB9F3BCC4BC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DCD82F61-C9AB-4F0E-9C38-DEA409B3D3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31" name="Rectangle 30">
            <a:extLst>
              <a:ext uri="{FF2B5EF4-FFF2-40B4-BE49-F238E27FC236}">
                <a16:creationId xmlns:a16="http://schemas.microsoft.com/office/drawing/2014/main" id="{ACD028CA-8A59-4AC3-B54D-91BC23B2982F}"/>
              </a:ext>
            </a:extLst>
          </p:cNvPr>
          <p:cNvSpPr/>
          <p:nvPr/>
        </p:nvSpPr>
        <p:spPr>
          <a:xfrm>
            <a:off x="4938591"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888000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Using a Digital Output to Drive LED1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2AB4A2EC-754E-40CA-9D47-86022CB71A15}"/>
              </a:ext>
            </a:extLst>
          </p:cNvPr>
          <p:cNvSpPr txBox="1">
            <a:spLocks/>
          </p:cNvSpPr>
          <p:nvPr/>
        </p:nvSpPr>
        <p:spPr>
          <a:xfrm>
            <a:off x="190500" y="1020284"/>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5: Run your program to the breakpoint.</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6: Step your program to observe its operation.</a:t>
            </a:r>
          </a:p>
          <a:p>
            <a:pPr algn="l"/>
            <a:endParaRPr lang="en-US" sz="1600" dirty="0">
              <a:solidFill>
                <a:schemeClr val="accent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0AD8973-7249-4E40-A5C9-FBE0E8853D00}"/>
              </a:ext>
            </a:extLst>
          </p:cNvPr>
          <p:cNvPicPr>
            <a:picLocks noChangeAspect="1"/>
          </p:cNvPicPr>
          <p:nvPr/>
        </p:nvPicPr>
        <p:blipFill rotWithShape="1">
          <a:blip r:embed="rId2">
            <a:extLst>
              <a:ext uri="{28A0092B-C50C-407E-A947-70E740481C1C}">
                <a14:useLocalDpi xmlns:a14="http://schemas.microsoft.com/office/drawing/2010/main" val="0"/>
              </a:ext>
            </a:extLst>
          </a:blip>
          <a:srcRect t="73013" r="7899"/>
          <a:stretch/>
        </p:blipFill>
        <p:spPr>
          <a:xfrm>
            <a:off x="76200" y="2114550"/>
            <a:ext cx="6400800" cy="672067"/>
          </a:xfrm>
          <a:prstGeom prst="rect">
            <a:avLst/>
          </a:prstGeom>
        </p:spPr>
      </p:pic>
      <p:sp>
        <p:nvSpPr>
          <p:cNvPr id="21" name="Subtitle 2">
            <a:extLst>
              <a:ext uri="{FF2B5EF4-FFF2-40B4-BE49-F238E27FC236}">
                <a16:creationId xmlns:a16="http://schemas.microsoft.com/office/drawing/2014/main" id="{C09D0DA2-FB27-45FF-80C5-1664FCCF0C4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17FFD913-95A8-407A-A268-F000173BEF12}"/>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B28FDCDA-E00E-474E-B462-3CF7CCCCB46B}"/>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3B0EAA6F-8BE5-4189-8BC7-51A904A520C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CD4D033F-9A4B-417C-BEF6-1C43787A4B7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8" name="Subtitle 2">
            <a:extLst>
              <a:ext uri="{FF2B5EF4-FFF2-40B4-BE49-F238E27FC236}">
                <a16:creationId xmlns:a16="http://schemas.microsoft.com/office/drawing/2014/main" id="{019FC718-F638-41C5-A1CF-6FA0229F0A2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9" name="Subtitle 2">
            <a:extLst>
              <a:ext uri="{FF2B5EF4-FFF2-40B4-BE49-F238E27FC236}">
                <a16:creationId xmlns:a16="http://schemas.microsoft.com/office/drawing/2014/main" id="{165D0245-4555-4D0C-A6B2-074F115F23D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30" name="Picture 29">
            <a:extLst>
              <a:ext uri="{FF2B5EF4-FFF2-40B4-BE49-F238E27FC236}">
                <a16:creationId xmlns:a16="http://schemas.microsoft.com/office/drawing/2014/main" id="{DE559D16-43F9-49EE-A524-9C2E4B1E29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31" name="Rectangle 30">
            <a:extLst>
              <a:ext uri="{FF2B5EF4-FFF2-40B4-BE49-F238E27FC236}">
                <a16:creationId xmlns:a16="http://schemas.microsoft.com/office/drawing/2014/main" id="{F35FC812-55CF-43E8-9E38-F88FB6C34192}"/>
              </a:ext>
            </a:extLst>
          </p:cNvPr>
          <p:cNvSpPr/>
          <p:nvPr/>
        </p:nvSpPr>
        <p:spPr>
          <a:xfrm>
            <a:off x="4938591"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206957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Tips and Tricks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0" name="Subtitle 2">
            <a:extLst>
              <a:ext uri="{FF2B5EF4-FFF2-40B4-BE49-F238E27FC236}">
                <a16:creationId xmlns:a16="http://schemas.microsoft.com/office/drawing/2014/main" id="{D48C2157-E808-4412-BE2B-9C3BD90E70E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4ED3FC56-9FFB-40BB-8607-4A1F0F73FBD3}"/>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965026A2-202F-4FB7-A961-F7ABC9E78F3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32883CCD-0B00-4BD4-8444-800E683FB16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44BCC1F9-6015-49D9-9D5C-B2D5C40FDCB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9" name="Subtitle 2">
            <a:extLst>
              <a:ext uri="{FF2B5EF4-FFF2-40B4-BE49-F238E27FC236}">
                <a16:creationId xmlns:a16="http://schemas.microsoft.com/office/drawing/2014/main" id="{DFE5E6CE-B423-4104-9E3E-BAA60FA691D2}"/>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0" name="Picture 19">
            <a:extLst>
              <a:ext uri="{FF2B5EF4-FFF2-40B4-BE49-F238E27FC236}">
                <a16:creationId xmlns:a16="http://schemas.microsoft.com/office/drawing/2014/main" id="{CFD214BB-51AB-4F56-8B36-E422DF176E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1" name="Rectangle 20">
            <a:extLst>
              <a:ext uri="{FF2B5EF4-FFF2-40B4-BE49-F238E27FC236}">
                <a16:creationId xmlns:a16="http://schemas.microsoft.com/office/drawing/2014/main" id="{5B6BD936-AF05-43F4-BE18-15156C4CF265}"/>
              </a:ext>
            </a:extLst>
          </p:cNvPr>
          <p:cNvSpPr/>
          <p:nvPr/>
        </p:nvSpPr>
        <p:spPr>
          <a:xfrm>
            <a:off x="4938591"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154005" y="912848"/>
            <a:ext cx="6549992"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port registers may be viewed during the debug process.</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the digital I/O is not configured correctly, the result is that the I/O pin simply does nor work.</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When this occurs, the only way to figure out what is going on is to go into the Register Viewer and make sure the configuration registers are set up as desired.</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4230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 The MSP430 Digital I/O System</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pic>
        <p:nvPicPr>
          <p:cNvPr id="9" name="Picture 8">
            <a:extLst>
              <a:ext uri="{FF2B5EF4-FFF2-40B4-BE49-F238E27FC236}">
                <a16:creationId xmlns:a16="http://schemas.microsoft.com/office/drawing/2014/main" id="{01AAC083-CB89-462A-BB24-0A38A0C0E6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28800" y="895350"/>
            <a:ext cx="4954524" cy="3908407"/>
          </a:xfrm>
          <a:prstGeom prst="rect">
            <a:avLst/>
          </a:prstGeom>
        </p:spPr>
      </p:pic>
      <p:sp>
        <p:nvSpPr>
          <p:cNvPr id="10" name="TextBox 9">
            <a:extLst>
              <a:ext uri="{FF2B5EF4-FFF2-40B4-BE49-F238E27FC236}">
                <a16:creationId xmlns:a16="http://schemas.microsoft.com/office/drawing/2014/main" id="{053FF898-1556-46B9-80B6-3DC16125DD22}"/>
              </a:ext>
            </a:extLst>
          </p:cNvPr>
          <p:cNvSpPr txBox="1"/>
          <p:nvPr/>
        </p:nvSpPr>
        <p:spPr>
          <a:xfrm>
            <a:off x="153924" y="892997"/>
            <a:ext cx="1598676" cy="2862322"/>
          </a:xfrm>
          <a:prstGeom prst="rect">
            <a:avLst/>
          </a:prstGeom>
          <a:noFill/>
        </p:spPr>
        <p:txBody>
          <a:bodyPr wrap="square" rtlCol="0">
            <a:spAutoFit/>
          </a:bodyPr>
          <a:lstStyle/>
          <a:p>
            <a:r>
              <a:rPr lang="en-US" dirty="0">
                <a:solidFill>
                  <a:schemeClr val="accent2"/>
                </a:solidFill>
                <a:latin typeface="Arial" panose="020B0604020202020204" pitchFamily="34" charset="0"/>
                <a:cs typeface="Arial" panose="020B0604020202020204" pitchFamily="34" charset="0"/>
              </a:rPr>
              <a:t>Recall that the MCUs share functionality on pins in order to reduce the size and cost of the device.</a:t>
            </a:r>
          </a:p>
          <a:p>
            <a:endParaRPr lang="en-US" dirty="0"/>
          </a:p>
        </p:txBody>
      </p:sp>
    </p:spTree>
    <p:extLst>
      <p:ext uri="{BB962C8B-B14F-4D97-AF65-F5344CB8AC3E}">
        <p14:creationId xmlns:p14="http://schemas.microsoft.com/office/powerpoint/2010/main" val="1271124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Viewing Port Registers in the Debugger</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2AB4A2EC-754E-40CA-9D47-86022CB71A15}"/>
              </a:ext>
            </a:extLst>
          </p:cNvPr>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Open the project from the last example titled </a:t>
            </a:r>
            <a:r>
              <a:rPr lang="en-US" sz="1600" b="1" dirty="0" err="1">
                <a:solidFill>
                  <a:schemeClr val="accent2"/>
                </a:solidFill>
                <a:latin typeface="Arial" panose="020B0604020202020204" pitchFamily="34" charset="0"/>
                <a:cs typeface="Arial" panose="020B0604020202020204" pitchFamily="34" charset="0"/>
              </a:rPr>
              <a:t>Asm_Dig_IO_Outputs_n_LEDs</a:t>
            </a:r>
            <a:r>
              <a:rPr lang="en-US" sz="1600" dirty="0">
                <a:solidFill>
                  <a:schemeClr val="accent2"/>
                </a:solidFill>
                <a:latin typeface="Arial" panose="020B0604020202020204" pitchFamily="34" charset="0"/>
                <a:cs typeface="Arial" panose="020B0604020202020204" pitchFamily="34" charset="0"/>
              </a:rPr>
              <a:t>. If you didn’t do the last example, create a new Empty Assembly-only CCS project of this name.</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If necessary, type in the following code into the main.asm file where the comments say “Main loop here.”</a:t>
            </a:r>
          </a:p>
        </p:txBody>
      </p:sp>
      <p:pic>
        <p:nvPicPr>
          <p:cNvPr id="6" name="Picture 5">
            <a:extLst>
              <a:ext uri="{FF2B5EF4-FFF2-40B4-BE49-F238E27FC236}">
                <a16:creationId xmlns:a16="http://schemas.microsoft.com/office/drawing/2014/main" id="{70AD8973-7249-4E40-A5C9-FBE0E8853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000" y="2800350"/>
            <a:ext cx="6444680" cy="1611170"/>
          </a:xfrm>
          <a:prstGeom prst="rect">
            <a:avLst/>
          </a:prstGeom>
        </p:spPr>
      </p:pic>
    </p:spTree>
    <p:extLst>
      <p:ext uri="{BB962C8B-B14F-4D97-AF65-F5344CB8AC3E}">
        <p14:creationId xmlns:p14="http://schemas.microsoft.com/office/powerpoint/2010/main" val="1107281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Viewing Port Registers in the Debugger</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2AB4A2EC-754E-40CA-9D47-86022CB71A15}"/>
              </a:ext>
            </a:extLst>
          </p:cNvPr>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 </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Set a breakpoint before the first instruction </a:t>
            </a:r>
          </a:p>
          <a:p>
            <a:pPr algn="l"/>
            <a:r>
              <a:rPr lang="en-US" sz="1600" b="1" dirty="0">
                <a:solidFill>
                  <a:schemeClr val="accent2"/>
                </a:solidFill>
                <a:latin typeface="Arial" panose="020B0604020202020204" pitchFamily="34" charset="0"/>
                <a:cs typeface="Arial" panose="020B0604020202020204" pitchFamily="34" charset="0"/>
              </a:rPr>
              <a:t>	</a:t>
            </a:r>
            <a:r>
              <a:rPr lang="en-US" sz="1600" b="1" dirty="0" err="1">
                <a:solidFill>
                  <a:schemeClr val="accent2"/>
                </a:solidFill>
                <a:latin typeface="Arial" panose="020B0604020202020204" pitchFamily="34" charset="0"/>
                <a:cs typeface="Arial" panose="020B0604020202020204" pitchFamily="34" charset="0"/>
              </a:rPr>
              <a:t>bis.b</a:t>
            </a:r>
            <a:r>
              <a:rPr lang="en-US" sz="1600" b="1" dirty="0">
                <a:solidFill>
                  <a:schemeClr val="accent2"/>
                </a:solidFill>
                <a:latin typeface="Arial" panose="020B0604020202020204" pitchFamily="34" charset="0"/>
                <a:cs typeface="Arial" panose="020B0604020202020204" pitchFamily="34" charset="0"/>
              </a:rPr>
              <a:t> #BIT0, P1DIR</a:t>
            </a:r>
            <a:endParaRPr lang="en-US" sz="1600" dirty="0">
              <a:solidFill>
                <a:schemeClr val="accent2"/>
              </a:solidFill>
              <a:latin typeface="Arial" panose="020B0604020202020204" pitchFamily="34" charset="0"/>
              <a:cs typeface="Arial" panose="020B0604020202020204" pitchFamily="34" charset="0"/>
            </a:endParaRP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5: Run to the breakpoint.</a:t>
            </a:r>
          </a:p>
        </p:txBody>
      </p:sp>
      <p:pic>
        <p:nvPicPr>
          <p:cNvPr id="6" name="Picture 5">
            <a:extLst>
              <a:ext uri="{FF2B5EF4-FFF2-40B4-BE49-F238E27FC236}">
                <a16:creationId xmlns:a16="http://schemas.microsoft.com/office/drawing/2014/main" id="{70AD8973-7249-4E40-A5C9-FBE0E8853D00}"/>
              </a:ext>
            </a:extLst>
          </p:cNvPr>
          <p:cNvPicPr>
            <a:picLocks noChangeAspect="1"/>
          </p:cNvPicPr>
          <p:nvPr/>
        </p:nvPicPr>
        <p:blipFill rotWithShape="1">
          <a:blip r:embed="rId2">
            <a:extLst>
              <a:ext uri="{28A0092B-C50C-407E-A947-70E740481C1C}">
                <a14:useLocalDpi xmlns:a14="http://schemas.microsoft.com/office/drawing/2010/main" val="0"/>
              </a:ext>
            </a:extLst>
          </a:blip>
          <a:srcRect b="26987"/>
          <a:stretch/>
        </p:blipFill>
        <p:spPr>
          <a:xfrm>
            <a:off x="381000" y="2977990"/>
            <a:ext cx="6019800" cy="1574960"/>
          </a:xfrm>
          <a:prstGeom prst="rect">
            <a:avLst/>
          </a:prstGeom>
        </p:spPr>
      </p:pic>
    </p:spTree>
    <p:extLst>
      <p:ext uri="{BB962C8B-B14F-4D97-AF65-F5344CB8AC3E}">
        <p14:creationId xmlns:p14="http://schemas.microsoft.com/office/powerpoint/2010/main" val="4007377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Viewing Port Registers in the Debugger</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2AB4A2EC-754E-40CA-9D47-86022CB71A15}"/>
              </a:ext>
            </a:extLst>
          </p:cNvPr>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6: Open the Register Viewer and scroll down. </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7: Expand the P1 register. You will see all of the configuration registers for this port and their current settings. </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8: Change the format to binary. Note that there are additional configuration registers for P1 that have not been covered yet. </a:t>
            </a:r>
          </a:p>
        </p:txBody>
      </p:sp>
      <p:pic>
        <p:nvPicPr>
          <p:cNvPr id="29" name="Picture 28">
            <a:extLst>
              <a:ext uri="{FF2B5EF4-FFF2-40B4-BE49-F238E27FC236}">
                <a16:creationId xmlns:a16="http://schemas.microsoft.com/office/drawing/2014/main" id="{88985A24-3EF5-40CB-918B-2AF28F951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30" name="Rectangle 29">
            <a:extLst>
              <a:ext uri="{FF2B5EF4-FFF2-40B4-BE49-F238E27FC236}">
                <a16:creationId xmlns:a16="http://schemas.microsoft.com/office/drawing/2014/main" id="{DDA7F54D-F1BA-4970-BAD9-BB92780883B8}"/>
              </a:ext>
            </a:extLst>
          </p:cNvPr>
          <p:cNvSpPr/>
          <p:nvPr/>
        </p:nvSpPr>
        <p:spPr>
          <a:xfrm>
            <a:off x="4938591"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55171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Viewing Port Registers in the Debugger</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2AB4A2EC-754E-40CA-9D47-86022CB71A15}"/>
              </a:ext>
            </a:extLst>
          </p:cNvPr>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9: Step your program through the main loop and observe how P1.0 is set and cleared and how this corresponds to LED1 turning on and off.</a:t>
            </a:r>
          </a:p>
        </p:txBody>
      </p:sp>
      <p:pic>
        <p:nvPicPr>
          <p:cNvPr id="5" name="Picture 4" descr="A screenshot of a cell phone&#10;&#10;Description automatically generated">
            <a:extLst>
              <a:ext uri="{FF2B5EF4-FFF2-40B4-BE49-F238E27FC236}">
                <a16:creationId xmlns:a16="http://schemas.microsoft.com/office/drawing/2014/main" id="{0425A93A-E7FB-45DE-85D6-2BD2D2C5B1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40" y="1962150"/>
            <a:ext cx="6415160" cy="1451348"/>
          </a:xfrm>
          <a:prstGeom prst="rect">
            <a:avLst/>
          </a:prstGeom>
        </p:spPr>
      </p:pic>
      <p:sp>
        <p:nvSpPr>
          <p:cNvPr id="20" name="Subtitle 2">
            <a:extLst>
              <a:ext uri="{FF2B5EF4-FFF2-40B4-BE49-F238E27FC236}">
                <a16:creationId xmlns:a16="http://schemas.microsoft.com/office/drawing/2014/main" id="{C85FB270-DBBD-420A-8A00-9BF5CB7C99F8}"/>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4041A27E-29EA-4C1D-B502-AB3D95DC11D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13A23E24-362B-4BBF-A484-0A282271D364}"/>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866AE685-EE04-4764-9A2B-0E829F83F9C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E075295E-5AB2-4E1D-8AE8-9D3FF9D7443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0AAB3FE4-6E89-4391-8E4B-DBE6D3A8452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8" name="Subtitle 2">
            <a:extLst>
              <a:ext uri="{FF2B5EF4-FFF2-40B4-BE49-F238E27FC236}">
                <a16:creationId xmlns:a16="http://schemas.microsoft.com/office/drawing/2014/main" id="{92A8D717-407A-4280-9917-64D949A6B14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189B4847-4863-4ABF-8C56-B3748482F2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30" name="Rectangle 29">
            <a:extLst>
              <a:ext uri="{FF2B5EF4-FFF2-40B4-BE49-F238E27FC236}">
                <a16:creationId xmlns:a16="http://schemas.microsoft.com/office/drawing/2014/main" id="{BE861E4C-A817-4F82-9B7A-3A97E6F68646}"/>
              </a:ext>
            </a:extLst>
          </p:cNvPr>
          <p:cNvSpPr/>
          <p:nvPr/>
        </p:nvSpPr>
        <p:spPr>
          <a:xfrm>
            <a:off x="4938591"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8982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572000" y="4857750"/>
            <a:ext cx="22860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9.2     Digital Output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Viewing Port Registers in the Debugger</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22" name="Subtitle 2">
            <a:extLst>
              <a:ext uri="{FF2B5EF4-FFF2-40B4-BE49-F238E27FC236}">
                <a16:creationId xmlns:a16="http://schemas.microsoft.com/office/drawing/2014/main" id="{1C7E0AE3-23D0-4D7A-AA19-0DF79F37224E}"/>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lvl="1" algn="l"/>
            <a:endParaRPr lang="en-US" sz="1600" b="1" dirty="0">
              <a:solidFill>
                <a:schemeClr val="accent2"/>
              </a:solidFill>
              <a:latin typeface="Arial" panose="020B0604020202020204" pitchFamily="34" charset="0"/>
              <a:cs typeface="Arial" panose="020B0604020202020204" pitchFamily="34" charset="0"/>
            </a:endParaRPr>
          </a:p>
        </p:txBody>
      </p:sp>
      <p:sp>
        <p:nvSpPr>
          <p:cNvPr id="23" name="Subtitle 2">
            <a:extLst>
              <a:ext uri="{FF2B5EF4-FFF2-40B4-BE49-F238E27FC236}">
                <a16:creationId xmlns:a16="http://schemas.microsoft.com/office/drawing/2014/main" id="{2AB4A2EC-754E-40CA-9D47-86022CB71A15}"/>
              </a:ext>
            </a:extLst>
          </p:cNvPr>
          <p:cNvSpPr txBox="1">
            <a:spLocks/>
          </p:cNvSpPr>
          <p:nvPr/>
        </p:nvSpPr>
        <p:spPr>
          <a:xfrm>
            <a:off x="190500" y="895155"/>
            <a:ext cx="6667500" cy="3962594"/>
          </a:xfrm>
          <a:prstGeom prst="rect">
            <a:avLst/>
          </a:prstGeom>
        </p:spPr>
        <p:txBody>
          <a:bodyPr vert="horz" lIns="91440" tIns="45720" rIns="91440" bIns="45720" numCol="1"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10: Now manually enter 1’s and 0’s for P1.0 in the P1OUT register.</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11: After each entry, hit return. Notice that LED1 turns on and off based on your entry. This is a helpful technique to ensure that the configuration registers are correct and that the </a:t>
            </a:r>
            <a:r>
              <a:rPr lang="en-US" sz="1600" dirty="0" err="1">
                <a:solidFill>
                  <a:schemeClr val="accent2"/>
                </a:solidFill>
                <a:latin typeface="Arial" panose="020B0604020202020204" pitchFamily="34" charset="0"/>
                <a:cs typeface="Arial" panose="020B0604020202020204" pitchFamily="34" charset="0"/>
              </a:rPr>
              <a:t>LaunchPad</a:t>
            </a:r>
            <a:r>
              <a:rPr lang="en-US" sz="1600" dirty="0">
                <a:solidFill>
                  <a:schemeClr val="accent2"/>
                </a:solidFill>
                <a:latin typeface="Arial" panose="020B0604020202020204" pitchFamily="34" charset="0"/>
                <a:cs typeface="Arial" panose="020B0604020202020204" pitchFamily="34" charset="0"/>
              </a:rPr>
              <a:t>™ is working as expected.</a:t>
            </a:r>
          </a:p>
        </p:txBody>
      </p:sp>
      <p:pic>
        <p:nvPicPr>
          <p:cNvPr id="6" name="Picture 5">
            <a:extLst>
              <a:ext uri="{FF2B5EF4-FFF2-40B4-BE49-F238E27FC236}">
                <a16:creationId xmlns:a16="http://schemas.microsoft.com/office/drawing/2014/main" id="{20D8284B-0F17-474A-BC1E-035FA54089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775011"/>
            <a:ext cx="6349390" cy="634939"/>
          </a:xfrm>
          <a:prstGeom prst="rect">
            <a:avLst/>
          </a:prstGeom>
        </p:spPr>
      </p:pic>
      <p:sp>
        <p:nvSpPr>
          <p:cNvPr id="20" name="Subtitle 2">
            <a:extLst>
              <a:ext uri="{FF2B5EF4-FFF2-40B4-BE49-F238E27FC236}">
                <a16:creationId xmlns:a16="http://schemas.microsoft.com/office/drawing/2014/main" id="{1886AE7C-C133-4877-B720-69EA24309E4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1" name="Subtitle 2">
            <a:extLst>
              <a:ext uri="{FF2B5EF4-FFF2-40B4-BE49-F238E27FC236}">
                <a16:creationId xmlns:a16="http://schemas.microsoft.com/office/drawing/2014/main" id="{94C7D615-39FA-4E69-B1A0-B379660F6C8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4" name="Subtitle 2">
            <a:extLst>
              <a:ext uri="{FF2B5EF4-FFF2-40B4-BE49-F238E27FC236}">
                <a16:creationId xmlns:a16="http://schemas.microsoft.com/office/drawing/2014/main" id="{307C7C1E-1AE6-4386-A9B1-614EB3C260B7}"/>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5" name="Subtitle 2">
            <a:extLst>
              <a:ext uri="{FF2B5EF4-FFF2-40B4-BE49-F238E27FC236}">
                <a16:creationId xmlns:a16="http://schemas.microsoft.com/office/drawing/2014/main" id="{0872BFAB-2676-4A8A-A2AB-1453F9DFEC35}"/>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6" name="Subtitle 2">
            <a:extLst>
              <a:ext uri="{FF2B5EF4-FFF2-40B4-BE49-F238E27FC236}">
                <a16:creationId xmlns:a16="http://schemas.microsoft.com/office/drawing/2014/main" id="{BA49502C-F92E-419E-A72F-1CF6668BB13C}"/>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7" name="Subtitle 2">
            <a:extLst>
              <a:ext uri="{FF2B5EF4-FFF2-40B4-BE49-F238E27FC236}">
                <a16:creationId xmlns:a16="http://schemas.microsoft.com/office/drawing/2014/main" id="{F716DFDD-5082-48E1-A501-8477F4D48F2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28" name="Subtitle 2">
            <a:extLst>
              <a:ext uri="{FF2B5EF4-FFF2-40B4-BE49-F238E27FC236}">
                <a16:creationId xmlns:a16="http://schemas.microsoft.com/office/drawing/2014/main" id="{C42DEB0F-0678-4F01-98D2-8C267EF45001}"/>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29" name="Picture 28">
            <a:extLst>
              <a:ext uri="{FF2B5EF4-FFF2-40B4-BE49-F238E27FC236}">
                <a16:creationId xmlns:a16="http://schemas.microsoft.com/office/drawing/2014/main" id="{60664E64-A5A2-4349-8C70-B7D377266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30" name="Rectangle 29">
            <a:extLst>
              <a:ext uri="{FF2B5EF4-FFF2-40B4-BE49-F238E27FC236}">
                <a16:creationId xmlns:a16="http://schemas.microsoft.com/office/drawing/2014/main" id="{93F7C91E-4A3C-4F4E-9681-B04A4F90641D}"/>
              </a:ext>
            </a:extLst>
          </p:cNvPr>
          <p:cNvSpPr/>
          <p:nvPr/>
        </p:nvSpPr>
        <p:spPr>
          <a:xfrm>
            <a:off x="4938591"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36231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738664"/>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9: Digital I/O</a:t>
            </a:r>
          </a:p>
          <a:p>
            <a:pPr algn="ct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9.2	Digital Output Programming</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B04EAEA-A01D-478A-83AE-C12FB03821CD}"/>
              </a:ext>
            </a:extLst>
          </p:cNvPr>
          <p:cNvPicPr>
            <a:picLocks noChangeAspect="1"/>
          </p:cNvPicPr>
          <p:nvPr/>
        </p:nvPicPr>
        <p:blipFill>
          <a:blip r:embed="rId2"/>
          <a:stretch>
            <a:fillRect/>
          </a:stretch>
        </p:blipFill>
        <p:spPr>
          <a:xfrm>
            <a:off x="2017653" y="2367516"/>
            <a:ext cx="2822693" cy="408467"/>
          </a:xfrm>
          <a:prstGeom prst="rect">
            <a:avLst/>
          </a:prstGeom>
        </p:spPr>
      </p:pic>
      <p:pic>
        <p:nvPicPr>
          <p:cNvPr id="13" name="Picture 12">
            <a:extLst>
              <a:ext uri="{FF2B5EF4-FFF2-40B4-BE49-F238E27FC236}">
                <a16:creationId xmlns:a16="http://schemas.microsoft.com/office/drawing/2014/main" id="{65001CE1-2275-4B4E-982B-A9E821A4EB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17" name="Picture 16" descr="A close up of a sign&#10;&#10;Description automatically generated">
            <a:extLst>
              <a:ext uri="{FF2B5EF4-FFF2-40B4-BE49-F238E27FC236}">
                <a16:creationId xmlns:a16="http://schemas.microsoft.com/office/drawing/2014/main" id="{E8B82E33-CB89-4841-9F06-8154D95C87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18" name="Picture 2" descr="Subscribe to Dr. LaMeres' YouTube Channel">
            <a:extLst>
              <a:ext uri="{FF2B5EF4-FFF2-40B4-BE49-F238E27FC236}">
                <a16:creationId xmlns:a16="http://schemas.microsoft.com/office/drawing/2014/main" id="{F78F361D-846B-4EFB-BECF-E5D744CD31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E3E3A9E-E2F1-4227-A9D3-88B0093F7D0E}"/>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6"/>
              </a:rPr>
              <a:t>www.youtube.com/c/DigitalLogicProgramming_LaMeres</a:t>
            </a:r>
            <a:r>
              <a:rPr lang="en-US" sz="1200" dirty="0"/>
              <a:t> </a:t>
            </a:r>
          </a:p>
        </p:txBody>
      </p:sp>
    </p:spTree>
    <p:extLst>
      <p:ext uri="{BB962C8B-B14F-4D97-AF65-F5344CB8AC3E}">
        <p14:creationId xmlns:p14="http://schemas.microsoft.com/office/powerpoint/2010/main" val="18446167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738664"/>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9: Digital I/O</a:t>
            </a:r>
          </a:p>
          <a:p>
            <a:pPr algn="ct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9.3	Digital Input Programming</a:t>
            </a:r>
          </a:p>
        </p:txBody>
      </p:sp>
      <p:sp>
        <p:nvSpPr>
          <p:cNvPr id="15" name="Subtitle 2"/>
          <p:cNvSpPr txBox="1">
            <a:spLocks/>
          </p:cNvSpPr>
          <p:nvPr/>
        </p:nvSpPr>
        <p:spPr>
          <a:xfrm>
            <a:off x="-342900" y="4445783"/>
            <a:ext cx="2819400" cy="292422"/>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endParaRPr lang="en-US" sz="1000" dirty="0">
              <a:solidFill>
                <a:schemeClr val="accent2"/>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20FC4ACB-B622-46B6-93AD-AF2F61AF1C1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ACDABA05-C906-4A80-97CB-5406ADA962CB}"/>
              </a:ext>
            </a:extLst>
          </p:cNvPr>
          <p:cNvPicPr>
            <a:picLocks noChangeAspect="1"/>
          </p:cNvPicPr>
          <p:nvPr/>
        </p:nvPicPr>
        <p:blipFill>
          <a:blip r:embed="rId2"/>
          <a:stretch>
            <a:fillRect/>
          </a:stretch>
        </p:blipFill>
        <p:spPr>
          <a:xfrm>
            <a:off x="2017653" y="2367516"/>
            <a:ext cx="2822693" cy="408467"/>
          </a:xfrm>
          <a:prstGeom prst="rect">
            <a:avLst/>
          </a:prstGeom>
        </p:spPr>
      </p:pic>
      <p:pic>
        <p:nvPicPr>
          <p:cNvPr id="19" name="Picture 18">
            <a:extLst>
              <a:ext uri="{FF2B5EF4-FFF2-40B4-BE49-F238E27FC236}">
                <a16:creationId xmlns:a16="http://schemas.microsoft.com/office/drawing/2014/main" id="{B4FA958E-87E7-40F8-9D23-525A3F009F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0" name="Picture 19" descr="A close up of a sign&#10;&#10;Description automatically generated">
            <a:extLst>
              <a:ext uri="{FF2B5EF4-FFF2-40B4-BE49-F238E27FC236}">
                <a16:creationId xmlns:a16="http://schemas.microsoft.com/office/drawing/2014/main" id="{BA4261B3-3F47-44C1-BD57-679CA5721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spTree>
    <p:extLst>
      <p:ext uri="{BB962C8B-B14F-4D97-AF65-F5344CB8AC3E}">
        <p14:creationId xmlns:p14="http://schemas.microsoft.com/office/powerpoint/2010/main" val="12696920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9.3 Digital Input Programming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6F26E54D-BF88-4E42-BFA5-E0C31C52F87D}"/>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There are two push-button switches provided on the </a:t>
            </a:r>
            <a:r>
              <a:rPr lang="en-US" sz="1600" dirty="0" err="1">
                <a:solidFill>
                  <a:schemeClr val="accent2"/>
                </a:solidFill>
                <a:latin typeface="Arial" panose="020B0604020202020204" pitchFamily="34" charset="0"/>
                <a:cs typeface="Arial" panose="020B0604020202020204" pitchFamily="34" charset="0"/>
              </a:rPr>
              <a:t>LaunchPad</a:t>
            </a:r>
            <a:r>
              <a:rPr lang="en-US" sz="1600" dirty="0">
                <a:solidFill>
                  <a:schemeClr val="accent2"/>
                </a:solidFill>
                <a:latin typeface="Arial" panose="020B0604020202020204" pitchFamily="34" charset="0"/>
                <a:cs typeface="Arial" panose="020B0604020202020204" pitchFamily="34" charset="0"/>
              </a:rPr>
              <a:t>™ board labeled </a:t>
            </a:r>
            <a:r>
              <a:rPr lang="en-US" sz="1600" b="1" dirty="0">
                <a:solidFill>
                  <a:schemeClr val="accent2"/>
                </a:solidFill>
                <a:latin typeface="Arial" panose="020B0604020202020204" pitchFamily="34" charset="0"/>
                <a:cs typeface="Arial" panose="020B0604020202020204" pitchFamily="34" charset="0"/>
              </a:rPr>
              <a:t>S1(P4.1)</a:t>
            </a:r>
            <a:r>
              <a:rPr lang="en-US" sz="1600" dirty="0">
                <a:solidFill>
                  <a:schemeClr val="accent2"/>
                </a:solidFill>
                <a:latin typeface="Arial" panose="020B0604020202020204" pitchFamily="34" charset="0"/>
                <a:cs typeface="Arial" panose="020B0604020202020204" pitchFamily="34" charset="0"/>
              </a:rPr>
              <a:t> and </a:t>
            </a:r>
            <a:r>
              <a:rPr lang="en-US" sz="1600" b="1" dirty="0">
                <a:solidFill>
                  <a:schemeClr val="accent2"/>
                </a:solidFill>
                <a:latin typeface="Arial" panose="020B0604020202020204" pitchFamily="34" charset="0"/>
                <a:cs typeface="Arial" panose="020B0604020202020204" pitchFamily="34" charset="0"/>
              </a:rPr>
              <a:t>S2(P2.3)</a:t>
            </a:r>
            <a:r>
              <a:rPr lang="en-US" sz="1600" dirty="0">
                <a:solidFill>
                  <a:schemeClr val="accent2"/>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Both push-button switches are SPST with their inputs connected to ground. This provides a logic LOW to the MCU when not pressed.</a:t>
            </a:r>
          </a:p>
          <a:p>
            <a:pPr marL="285750" indent="-28575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To use these switches, include pull-up resistors on the MCU to provide a known state when not pressed.</a:t>
            </a:r>
          </a:p>
          <a:p>
            <a:pPr algn="l"/>
            <a:r>
              <a:rPr lang="en-US" sz="2000" dirty="0">
                <a:solidFill>
                  <a:schemeClr val="accent2"/>
                </a:solidFill>
                <a:latin typeface="Arial" panose="020B0604020202020204" pitchFamily="34" charset="0"/>
                <a:cs typeface="Arial" panose="020B0604020202020204" pitchFamily="34" charset="0"/>
              </a:rPr>
              <a:t>	</a:t>
            </a:r>
            <a:endParaRPr lang="en-US" sz="1800"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3154CB4F-44EC-4726-BF05-10335F8F47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181350"/>
            <a:ext cx="6133063" cy="1669381"/>
          </a:xfrm>
          <a:prstGeom prst="rect">
            <a:avLst/>
          </a:prstGeom>
        </p:spPr>
      </p:pic>
    </p:spTree>
    <p:extLst>
      <p:ext uri="{BB962C8B-B14F-4D97-AF65-F5344CB8AC3E}">
        <p14:creationId xmlns:p14="http://schemas.microsoft.com/office/powerpoint/2010/main" val="138826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9.3 Digital Input Programming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6F26E54D-BF88-4E42-BFA5-E0C31C52F87D}"/>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85750" indent="-28575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Polling</a:t>
            </a:r>
            <a:r>
              <a:rPr lang="en-US" sz="1600" dirty="0">
                <a:solidFill>
                  <a:schemeClr val="accent2"/>
                </a:solidFill>
                <a:latin typeface="Arial" panose="020B0604020202020204" pitchFamily="34" charset="0"/>
                <a:cs typeface="Arial" panose="020B0604020202020204" pitchFamily="34" charset="0"/>
              </a:rPr>
              <a:t>  - creating a program loop that will continually check the value of the input and only exit the loop if the value changes. </a:t>
            </a: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154CB4F-44EC-4726-BF05-10335F8F47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28600" y="1688841"/>
            <a:ext cx="6425401" cy="2864109"/>
          </a:xfrm>
          <a:prstGeom prst="rect">
            <a:avLst/>
          </a:prstGeom>
        </p:spPr>
      </p:pic>
    </p:spTree>
    <p:extLst>
      <p:ext uri="{BB962C8B-B14F-4D97-AF65-F5344CB8AC3E}">
        <p14:creationId xmlns:p14="http://schemas.microsoft.com/office/powerpoint/2010/main" val="2378558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Polling the Input S1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6F26E54D-BF88-4E42-BFA5-E0C31C52F87D}"/>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Create a new Empty Assembly-only CCS project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Asm_Dig_IO_Inputs_n_Polling_S1</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following code into the main.asm file where the comments say “Main loop here.”</a:t>
            </a:r>
          </a:p>
        </p:txBody>
      </p:sp>
      <p:sp>
        <p:nvSpPr>
          <p:cNvPr id="12" name="Subtitle 2">
            <a:extLst>
              <a:ext uri="{FF2B5EF4-FFF2-40B4-BE49-F238E27FC236}">
                <a16:creationId xmlns:a16="http://schemas.microsoft.com/office/drawing/2014/main" id="{2A1846C8-23F0-4718-9A90-4749EA569FF0}"/>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3" name="Subtitle 2">
            <a:extLst>
              <a:ext uri="{FF2B5EF4-FFF2-40B4-BE49-F238E27FC236}">
                <a16:creationId xmlns:a16="http://schemas.microsoft.com/office/drawing/2014/main" id="{A5F1D97D-EB1D-474D-8B20-FC83DFBA86EF}"/>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4" name="Subtitle 2">
            <a:extLst>
              <a:ext uri="{FF2B5EF4-FFF2-40B4-BE49-F238E27FC236}">
                <a16:creationId xmlns:a16="http://schemas.microsoft.com/office/drawing/2014/main" id="{E04B63D0-D58D-4CD2-809C-42CD3135539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5" name="Subtitle 2">
            <a:extLst>
              <a:ext uri="{FF2B5EF4-FFF2-40B4-BE49-F238E27FC236}">
                <a16:creationId xmlns:a16="http://schemas.microsoft.com/office/drawing/2014/main" id="{CAE72229-6E9E-4BB0-861F-811C22162959}"/>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6" name="Subtitle 2">
            <a:extLst>
              <a:ext uri="{FF2B5EF4-FFF2-40B4-BE49-F238E27FC236}">
                <a16:creationId xmlns:a16="http://schemas.microsoft.com/office/drawing/2014/main" id="{B9F4BC87-B07A-45FA-9095-4FA15F074FDD}"/>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7" name="Subtitle 2">
            <a:extLst>
              <a:ext uri="{FF2B5EF4-FFF2-40B4-BE49-F238E27FC236}">
                <a16:creationId xmlns:a16="http://schemas.microsoft.com/office/drawing/2014/main" id="{ABDF9795-235B-47B7-8D9A-C40F08D66BF6}"/>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sp>
        <p:nvSpPr>
          <p:cNvPr id="18" name="Subtitle 2">
            <a:extLst>
              <a:ext uri="{FF2B5EF4-FFF2-40B4-BE49-F238E27FC236}">
                <a16:creationId xmlns:a16="http://schemas.microsoft.com/office/drawing/2014/main" id="{A56F53AE-913C-42CB-AE61-CFEA18BF093A}"/>
              </a:ext>
            </a:extLst>
          </p:cNvPr>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CEE96E42-63AB-4205-8730-6D03FFAC8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0" name="Rectangle 19">
            <a:extLst>
              <a:ext uri="{FF2B5EF4-FFF2-40B4-BE49-F238E27FC236}">
                <a16:creationId xmlns:a16="http://schemas.microsoft.com/office/drawing/2014/main" id="{FBB8D188-6BE6-469E-B7D9-48D98D5F1F38}"/>
              </a:ext>
            </a:extLst>
          </p:cNvPr>
          <p:cNvSpPr/>
          <p:nvPr/>
        </p:nvSpPr>
        <p:spPr>
          <a:xfrm>
            <a:off x="4929618"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5806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 The MSP430 Digital I/O System</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01AAC083-CB89-462A-BB24-0A38A0C0E6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0355" y="895350"/>
            <a:ext cx="4011414" cy="3908407"/>
          </a:xfrm>
          <a:prstGeom prst="rect">
            <a:avLst/>
          </a:prstGeom>
        </p:spPr>
      </p:pic>
      <p:sp>
        <p:nvSpPr>
          <p:cNvPr id="10" name="TextBox 9">
            <a:extLst>
              <a:ext uri="{FF2B5EF4-FFF2-40B4-BE49-F238E27FC236}">
                <a16:creationId xmlns:a16="http://schemas.microsoft.com/office/drawing/2014/main" id="{053FF898-1556-46B9-80B6-3DC16125DD22}"/>
              </a:ext>
            </a:extLst>
          </p:cNvPr>
          <p:cNvSpPr txBox="1"/>
          <p:nvPr/>
        </p:nvSpPr>
        <p:spPr>
          <a:xfrm>
            <a:off x="153924" y="892997"/>
            <a:ext cx="1674876" cy="2308324"/>
          </a:xfrm>
          <a:prstGeom prst="rect">
            <a:avLst/>
          </a:prstGeom>
          <a:noFill/>
        </p:spPr>
        <p:txBody>
          <a:bodyPr wrap="square" rtlCol="0">
            <a:spAutoFit/>
          </a:bodyPr>
          <a:lstStyle/>
          <a:p>
            <a:r>
              <a:rPr lang="en-US" dirty="0">
                <a:solidFill>
                  <a:schemeClr val="accent2"/>
                </a:solidFill>
                <a:latin typeface="Arial" panose="020B0604020202020204" pitchFamily="34" charset="0"/>
                <a:cs typeface="Arial" panose="020B0604020202020204" pitchFamily="34" charset="0"/>
              </a:rPr>
              <a:t>This figure shows the details of the MCU digital I/O breakout on the </a:t>
            </a:r>
            <a:r>
              <a:rPr lang="en-US" dirty="0" err="1">
                <a:solidFill>
                  <a:schemeClr val="accent2"/>
                </a:solidFill>
                <a:latin typeface="Arial" panose="020B0604020202020204" pitchFamily="34" charset="0"/>
                <a:cs typeface="Arial" panose="020B0604020202020204" pitchFamily="34" charset="0"/>
              </a:rPr>
              <a:t>LaunchpadTM</a:t>
            </a:r>
            <a:endParaRPr lang="en-US" dirty="0">
              <a:solidFill>
                <a:schemeClr val="accent2"/>
              </a:solidFill>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89422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Polling the Input S1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pic>
        <p:nvPicPr>
          <p:cNvPr id="6" name="Picture 5" descr="A screenshot of a cell phone&#10;&#10;Description automatically generated">
            <a:extLst>
              <a:ext uri="{FF2B5EF4-FFF2-40B4-BE49-F238E27FC236}">
                <a16:creationId xmlns:a16="http://schemas.microsoft.com/office/drawing/2014/main" id="{D3C473BA-286B-4763-8764-66814C7895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869" y="970967"/>
            <a:ext cx="6450531" cy="3679646"/>
          </a:xfrm>
          <a:prstGeom prst="rect">
            <a:avLst/>
          </a:prstGeom>
        </p:spPr>
      </p:pic>
    </p:spTree>
    <p:extLst>
      <p:ext uri="{BB962C8B-B14F-4D97-AF65-F5344CB8AC3E}">
        <p14:creationId xmlns:p14="http://schemas.microsoft.com/office/powerpoint/2010/main" val="3253541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Polling the Input S1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6F26E54D-BF88-4E42-BFA5-E0C31C52F87D}"/>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Run your program and test whether LED1 toggles when you press SW1.</a:t>
            </a:r>
          </a:p>
        </p:txBody>
      </p:sp>
      <p:pic>
        <p:nvPicPr>
          <p:cNvPr id="19" name="Picture 18">
            <a:extLst>
              <a:ext uri="{FF2B5EF4-FFF2-40B4-BE49-F238E27FC236}">
                <a16:creationId xmlns:a16="http://schemas.microsoft.com/office/drawing/2014/main" id="{CEE96E42-63AB-4205-8730-6D03FFAC8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AEF30B16-712F-477D-AD2D-35324D721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217" y="2420553"/>
            <a:ext cx="6429652" cy="913197"/>
          </a:xfrm>
          <a:prstGeom prst="rect">
            <a:avLst/>
          </a:prstGeom>
        </p:spPr>
      </p:pic>
      <p:sp>
        <p:nvSpPr>
          <p:cNvPr id="21" name="Rectangle 20">
            <a:extLst>
              <a:ext uri="{FF2B5EF4-FFF2-40B4-BE49-F238E27FC236}">
                <a16:creationId xmlns:a16="http://schemas.microsoft.com/office/drawing/2014/main" id="{888D6F25-57A1-434B-A1DB-0B14CEE2B6E4}"/>
              </a:ext>
            </a:extLst>
          </p:cNvPr>
          <p:cNvSpPr/>
          <p:nvPr/>
        </p:nvSpPr>
        <p:spPr>
          <a:xfrm>
            <a:off x="4929618"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0834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9.3 Digital Input Programming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6F26E54D-BF88-4E42-BFA5-E0C31C52F87D}"/>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reason that LED1 is not always toggled when you press and release S1 is because you can never tell what value LED1 is at when you release the button.</a:t>
            </a:r>
          </a:p>
          <a:p>
            <a:pPr marL="342900" indent="-3429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reason that LED1 appears dimmer when you hold down S1 is because it is being continually turning LED1 on and off millions of times each second while the program checks S1, exists the polling loop, and performs the XOR toggle operation.</a:t>
            </a:r>
            <a:r>
              <a:rPr lang="en-US" sz="2000" dirty="0">
                <a:solidFill>
                  <a:schemeClr val="accent2"/>
                </a:solidFill>
                <a:latin typeface="Arial" panose="020B0604020202020204" pitchFamily="34" charset="0"/>
                <a:cs typeface="Arial" panose="020B0604020202020204" pitchFamily="34" charset="0"/>
              </a:rPr>
              <a:t>	</a:t>
            </a:r>
            <a:endParaRPr lang="en-US" sz="1800" dirty="0">
              <a:solidFill>
                <a:schemeClr val="accent2"/>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10839FE0-4050-4C5C-9BA4-D9B775AE8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0" name="Rectangle 19">
            <a:extLst>
              <a:ext uri="{FF2B5EF4-FFF2-40B4-BE49-F238E27FC236}">
                <a16:creationId xmlns:a16="http://schemas.microsoft.com/office/drawing/2014/main" id="{23E49B6A-E424-4C8F-8457-A9B8F5350DB3}"/>
              </a:ext>
            </a:extLst>
          </p:cNvPr>
          <p:cNvSpPr/>
          <p:nvPr/>
        </p:nvSpPr>
        <p:spPr>
          <a:xfrm>
            <a:off x="4929618"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9601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9.3 Digital Input Programming</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6F26E54D-BF88-4E42-BFA5-E0C31C52F87D}"/>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Consider this new logic for polling S1 that inserts some delay after the LED1 toggling action.</a:t>
            </a:r>
            <a:endParaRPr lang="en-US" sz="1800" dirty="0">
              <a:solidFill>
                <a:schemeClr val="accent2"/>
              </a:solidFill>
              <a:latin typeface="Arial" panose="020B0604020202020204" pitchFamily="34" charset="0"/>
              <a:cs typeface="Arial" panose="020B0604020202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77EBF10E-B6E0-4EEB-8A92-77F04EC9D1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477588"/>
            <a:ext cx="6439301" cy="3380161"/>
          </a:xfrm>
          <a:prstGeom prst="rect">
            <a:avLst/>
          </a:prstGeom>
        </p:spPr>
      </p:pic>
    </p:spTree>
    <p:extLst>
      <p:ext uri="{BB962C8B-B14F-4D97-AF65-F5344CB8AC3E}">
        <p14:creationId xmlns:p14="http://schemas.microsoft.com/office/powerpoint/2010/main" val="4046453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Polling the Input S1 with Delay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6F26E54D-BF88-4E42-BFA5-E0C31C52F87D}"/>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1: Open the project form the last example titled:</a:t>
            </a:r>
          </a:p>
          <a:p>
            <a:pPr algn="l"/>
            <a:r>
              <a:rPr lang="en-US" sz="1600" dirty="0">
                <a:solidFill>
                  <a:schemeClr val="accent2"/>
                </a:solidFill>
                <a:latin typeface="Arial" panose="020B0604020202020204" pitchFamily="34" charset="0"/>
                <a:cs typeface="Arial" panose="020B0604020202020204" pitchFamily="34" charset="0"/>
              </a:rPr>
              <a:t>	</a:t>
            </a:r>
            <a:r>
              <a:rPr lang="en-US" sz="1600" b="1" dirty="0">
                <a:solidFill>
                  <a:schemeClr val="accent2"/>
                </a:solidFill>
                <a:latin typeface="Arial" panose="020B0604020202020204" pitchFamily="34" charset="0"/>
                <a:cs typeface="Arial" panose="020B0604020202020204" pitchFamily="34" charset="0"/>
              </a:rPr>
              <a:t>Asm_Dig_IO_Inputs_n_Polling_S1</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2: Type in the delay portion of the code into the main.asm.</a:t>
            </a:r>
          </a:p>
        </p:txBody>
      </p:sp>
      <p:pic>
        <p:nvPicPr>
          <p:cNvPr id="19" name="Picture 18">
            <a:extLst>
              <a:ext uri="{FF2B5EF4-FFF2-40B4-BE49-F238E27FC236}">
                <a16:creationId xmlns:a16="http://schemas.microsoft.com/office/drawing/2014/main" id="{CEE96E42-63AB-4205-8730-6D03FFAC8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21" name="Rectangle 20">
            <a:extLst>
              <a:ext uri="{FF2B5EF4-FFF2-40B4-BE49-F238E27FC236}">
                <a16:creationId xmlns:a16="http://schemas.microsoft.com/office/drawing/2014/main" id="{5558E272-1E37-4E82-86EB-FA4C529CE88B}"/>
              </a:ext>
            </a:extLst>
          </p:cNvPr>
          <p:cNvSpPr/>
          <p:nvPr/>
        </p:nvSpPr>
        <p:spPr>
          <a:xfrm>
            <a:off x="4929618"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6957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Polling the Input S1 with Delay</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pic>
        <p:nvPicPr>
          <p:cNvPr id="6" name="Picture 5">
            <a:extLst>
              <a:ext uri="{FF2B5EF4-FFF2-40B4-BE49-F238E27FC236}">
                <a16:creationId xmlns:a16="http://schemas.microsoft.com/office/drawing/2014/main" id="{D3C473BA-286B-4763-8764-66814C7895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5800" y="884227"/>
            <a:ext cx="5562599" cy="3942378"/>
          </a:xfrm>
          <a:prstGeom prst="rect">
            <a:avLst/>
          </a:prstGeom>
        </p:spPr>
      </p:pic>
    </p:spTree>
    <p:extLst>
      <p:ext uri="{BB962C8B-B14F-4D97-AF65-F5344CB8AC3E}">
        <p14:creationId xmlns:p14="http://schemas.microsoft.com/office/powerpoint/2010/main" val="3861539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648200" y="4857750"/>
            <a:ext cx="22098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9.3     Digital Input Programming</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Example: Polling the Input S1</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0" name="Subtitle 2">
            <a:extLst>
              <a:ext uri="{FF2B5EF4-FFF2-40B4-BE49-F238E27FC236}">
                <a16:creationId xmlns:a16="http://schemas.microsoft.com/office/drawing/2014/main" id="{6F26E54D-BF88-4E42-BFA5-E0C31C52F87D}"/>
              </a:ext>
            </a:extLst>
          </p:cNvPr>
          <p:cNvSpPr txBox="1">
            <a:spLocks/>
          </p:cNvSpPr>
          <p:nvPr/>
        </p:nvSpPr>
        <p:spPr>
          <a:xfrm>
            <a:off x="213131" y="912848"/>
            <a:ext cx="6667500" cy="286410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1600" dirty="0">
                <a:solidFill>
                  <a:schemeClr val="accent2"/>
                </a:solidFill>
                <a:latin typeface="Arial" panose="020B0604020202020204" pitchFamily="34" charset="0"/>
                <a:cs typeface="Arial" panose="020B0604020202020204" pitchFamily="34" charset="0"/>
              </a:rPr>
              <a:t>Step 3: Debug your program.</a:t>
            </a:r>
          </a:p>
          <a:p>
            <a:pPr algn="l"/>
            <a:endParaRPr lang="en-US" sz="1600" dirty="0">
              <a:solidFill>
                <a:schemeClr val="accent2"/>
              </a:solidFill>
              <a:latin typeface="Arial" panose="020B0604020202020204" pitchFamily="34" charset="0"/>
              <a:cs typeface="Arial" panose="020B0604020202020204" pitchFamily="34" charset="0"/>
            </a:endParaRPr>
          </a:p>
          <a:p>
            <a:pPr algn="l"/>
            <a:r>
              <a:rPr lang="en-US" sz="1600" dirty="0">
                <a:solidFill>
                  <a:schemeClr val="accent2"/>
                </a:solidFill>
                <a:latin typeface="Arial" panose="020B0604020202020204" pitchFamily="34" charset="0"/>
                <a:cs typeface="Arial" panose="020B0604020202020204" pitchFamily="34" charset="0"/>
              </a:rPr>
              <a:t>Step 4: Run your program and test whether LED1 toggles when you press SW1 more reliably than before.</a:t>
            </a:r>
          </a:p>
        </p:txBody>
      </p:sp>
      <p:pic>
        <p:nvPicPr>
          <p:cNvPr id="19" name="Picture 18">
            <a:extLst>
              <a:ext uri="{FF2B5EF4-FFF2-40B4-BE49-F238E27FC236}">
                <a16:creationId xmlns:a16="http://schemas.microsoft.com/office/drawing/2014/main" id="{CEE96E42-63AB-4205-8730-6D03FFAC8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pic>
        <p:nvPicPr>
          <p:cNvPr id="5" name="Picture 4">
            <a:extLst>
              <a:ext uri="{FF2B5EF4-FFF2-40B4-BE49-F238E27FC236}">
                <a16:creationId xmlns:a16="http://schemas.microsoft.com/office/drawing/2014/main" id="{AEF30B16-712F-477D-AD2D-35324D721F1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9034" y="2295425"/>
            <a:ext cx="6190366" cy="945003"/>
          </a:xfrm>
          <a:prstGeom prst="rect">
            <a:avLst/>
          </a:prstGeom>
        </p:spPr>
      </p:pic>
      <p:sp>
        <p:nvSpPr>
          <p:cNvPr id="21" name="Rectangle 20">
            <a:extLst>
              <a:ext uri="{FF2B5EF4-FFF2-40B4-BE49-F238E27FC236}">
                <a16:creationId xmlns:a16="http://schemas.microsoft.com/office/drawing/2014/main" id="{3723BB19-6F7F-4261-801C-A68393BA4E6B}"/>
              </a:ext>
            </a:extLst>
          </p:cNvPr>
          <p:cNvSpPr/>
          <p:nvPr/>
        </p:nvSpPr>
        <p:spPr>
          <a:xfrm>
            <a:off x="4929618"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4">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2950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705350"/>
            <a:ext cx="6858000" cy="438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191000" y="4739640"/>
            <a:ext cx="2590800" cy="331469"/>
          </a:xfrm>
        </p:spPr>
        <p:txBody>
          <a:bodyPr>
            <a:normAutofit lnSpcReduction="10000"/>
          </a:bodyPr>
          <a:lstStyle/>
          <a:p>
            <a:r>
              <a:rPr lang="en-US" sz="1600" b="1" cap="small" dirty="0">
                <a:solidFill>
                  <a:schemeClr val="bg1"/>
                </a:solidFill>
                <a:latin typeface="Arial" panose="020B0604020202020204" pitchFamily="34" charset="0"/>
                <a:cs typeface="Arial" panose="020B0604020202020204" pitchFamily="34" charset="0"/>
              </a:rPr>
              <a:t>Brock J. </a:t>
            </a:r>
            <a:r>
              <a:rPr lang="en-US" sz="1400" b="1" cap="small" dirty="0">
                <a:solidFill>
                  <a:schemeClr val="bg1"/>
                </a:solidFill>
                <a:latin typeface="Arial" panose="020B0604020202020204" pitchFamily="34" charset="0"/>
                <a:cs typeface="Arial" panose="020B0604020202020204" pitchFamily="34" charset="0"/>
              </a:rPr>
              <a:t>LaMeres</a:t>
            </a:r>
            <a:r>
              <a:rPr lang="en-US" sz="1600" b="1" cap="small" dirty="0">
                <a:solidFill>
                  <a:schemeClr val="bg1"/>
                </a:solidFill>
                <a:latin typeface="Arial" panose="020B0604020202020204" pitchFamily="34" charset="0"/>
                <a:cs typeface="Arial" panose="020B0604020202020204" pitchFamily="34" charset="0"/>
              </a:rPr>
              <a:t>, Ph.D.</a:t>
            </a:r>
          </a:p>
        </p:txBody>
      </p:sp>
      <p:sp>
        <p:nvSpPr>
          <p:cNvPr id="8" name="TextBox 7"/>
          <p:cNvSpPr txBox="1"/>
          <p:nvPr/>
        </p:nvSpPr>
        <p:spPr>
          <a:xfrm>
            <a:off x="76200" y="971550"/>
            <a:ext cx="6629400" cy="738664"/>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Chapter 9: Digital I/O</a:t>
            </a:r>
          </a:p>
          <a:p>
            <a:pPr algn="ct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8191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807719"/>
          </a:xfrm>
        </p:spPr>
        <p:txBody>
          <a:bodyPr anchor="ctr">
            <a:normAutofit/>
          </a:bodyPr>
          <a:lstStyle/>
          <a:p>
            <a:r>
              <a:rPr lang="en-US" sz="2200" cap="small" dirty="0">
                <a:solidFill>
                  <a:schemeClr val="bg1"/>
                </a:solidFill>
                <a:latin typeface="Arial" panose="020B0604020202020204" pitchFamily="34" charset="0"/>
                <a:cs typeface="Arial" panose="020B0604020202020204" pitchFamily="34" charset="0"/>
              </a:rPr>
              <a:t>Embedded Systems Design</a:t>
            </a:r>
            <a:endParaRPr lang="en-US" sz="2400" cap="small" dirty="0">
              <a:solidFill>
                <a:schemeClr val="bg1"/>
              </a:solidFill>
              <a:latin typeface="Arial" panose="020B0604020202020204" pitchFamily="34" charset="0"/>
              <a:cs typeface="Arial" panose="020B0604020202020204" pitchFamily="34" charset="0"/>
            </a:endParaRPr>
          </a:p>
        </p:txBody>
      </p:sp>
      <p:sp>
        <p:nvSpPr>
          <p:cNvPr id="12" name="Subtitle 2"/>
          <p:cNvSpPr txBox="1">
            <a:spLocks/>
          </p:cNvSpPr>
          <p:nvPr/>
        </p:nvSpPr>
        <p:spPr>
          <a:xfrm>
            <a:off x="304798" y="1353177"/>
            <a:ext cx="6400801" cy="331469"/>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r>
              <a:rPr lang="en-US" sz="1600" b="1" cap="small" dirty="0">
                <a:solidFill>
                  <a:schemeClr val="accent2"/>
                </a:solidFill>
                <a:latin typeface="Arial" panose="020B0604020202020204" pitchFamily="34" charset="0"/>
                <a:cs typeface="Arial" panose="020B0604020202020204" pitchFamily="34" charset="0"/>
              </a:rPr>
              <a:t>9.3	Digital Input Programming</a:t>
            </a:r>
          </a:p>
        </p:txBody>
      </p:sp>
      <p:pic>
        <p:nvPicPr>
          <p:cNvPr id="18" name="Picture 17">
            <a:extLst>
              <a:ext uri="{FF2B5EF4-FFF2-40B4-BE49-F238E27FC236}">
                <a16:creationId xmlns:a16="http://schemas.microsoft.com/office/drawing/2014/main" id="{ACDABA05-C906-4A80-97CB-5406ADA962CB}"/>
              </a:ext>
            </a:extLst>
          </p:cNvPr>
          <p:cNvPicPr>
            <a:picLocks noChangeAspect="1"/>
          </p:cNvPicPr>
          <p:nvPr/>
        </p:nvPicPr>
        <p:blipFill>
          <a:blip r:embed="rId2"/>
          <a:stretch>
            <a:fillRect/>
          </a:stretch>
        </p:blipFill>
        <p:spPr>
          <a:xfrm>
            <a:off x="2017653" y="2367516"/>
            <a:ext cx="2822693" cy="408467"/>
          </a:xfrm>
          <a:prstGeom prst="rect">
            <a:avLst/>
          </a:prstGeom>
        </p:spPr>
      </p:pic>
      <p:pic>
        <p:nvPicPr>
          <p:cNvPr id="19" name="Picture 18">
            <a:extLst>
              <a:ext uri="{FF2B5EF4-FFF2-40B4-BE49-F238E27FC236}">
                <a16:creationId xmlns:a16="http://schemas.microsoft.com/office/drawing/2014/main" id="{B4FA958E-87E7-40F8-9D23-525A3F009F5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0177" r="43030" b="39259"/>
          <a:stretch/>
        </p:blipFill>
        <p:spPr>
          <a:xfrm>
            <a:off x="4268849" y="2943388"/>
            <a:ext cx="1219200" cy="1612490"/>
          </a:xfrm>
          <a:prstGeom prst="rect">
            <a:avLst/>
          </a:prstGeom>
        </p:spPr>
      </p:pic>
      <p:pic>
        <p:nvPicPr>
          <p:cNvPr id="20" name="Picture 19" descr="A close up of a sign&#10;&#10;Description automatically generated">
            <a:extLst>
              <a:ext uri="{FF2B5EF4-FFF2-40B4-BE49-F238E27FC236}">
                <a16:creationId xmlns:a16="http://schemas.microsoft.com/office/drawing/2014/main" id="{BA4261B3-3F47-44C1-BD57-679CA5721FB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4983" y="1787822"/>
            <a:ext cx="1937664" cy="2710855"/>
          </a:xfrm>
          <a:prstGeom prst="rect">
            <a:avLst/>
          </a:prstGeom>
        </p:spPr>
      </p:pic>
      <p:pic>
        <p:nvPicPr>
          <p:cNvPr id="21" name="Picture 2" descr="Subscribe to Dr. LaMeres' YouTube Channel">
            <a:extLst>
              <a:ext uri="{FF2B5EF4-FFF2-40B4-BE49-F238E27FC236}">
                <a16:creationId xmlns:a16="http://schemas.microsoft.com/office/drawing/2014/main" id="{3BD0C76D-40CD-4E5A-BBE9-46B5F5FD53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62495" y="1815063"/>
            <a:ext cx="2209800" cy="62211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0BEE77B5-B823-426F-B6AD-203E024BC945}"/>
              </a:ext>
            </a:extLst>
          </p:cNvPr>
          <p:cNvSpPr txBox="1"/>
          <p:nvPr/>
        </p:nvSpPr>
        <p:spPr>
          <a:xfrm>
            <a:off x="3011547" y="2534921"/>
            <a:ext cx="3810000" cy="276999"/>
          </a:xfrm>
          <a:prstGeom prst="rect">
            <a:avLst/>
          </a:prstGeom>
          <a:noFill/>
        </p:spPr>
        <p:txBody>
          <a:bodyPr wrap="square" rtlCol="0">
            <a:spAutoFit/>
          </a:bodyPr>
          <a:lstStyle/>
          <a:p>
            <a:r>
              <a:rPr lang="en-US" sz="1200" dirty="0">
                <a:hlinkClick r:id="rId6"/>
              </a:rPr>
              <a:t>www.youtube.com/c/DigitalLogicProgramming_LaMeres</a:t>
            </a:r>
            <a:r>
              <a:rPr lang="en-US" sz="1200" dirty="0"/>
              <a:t> </a:t>
            </a:r>
          </a:p>
        </p:txBody>
      </p:sp>
    </p:spTree>
    <p:extLst>
      <p:ext uri="{BB962C8B-B14F-4D97-AF65-F5344CB8AC3E}">
        <p14:creationId xmlns:p14="http://schemas.microsoft.com/office/powerpoint/2010/main" val="3818107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9.1.1 Configuration Registers</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2" name="Subtitle 2"/>
          <p:cNvSpPr txBox="1">
            <a:spLocks/>
          </p:cNvSpPr>
          <p:nvPr/>
        </p:nvSpPr>
        <p:spPr>
          <a:xfrm>
            <a:off x="190500" y="895155"/>
            <a:ext cx="3144654"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Peripherals are setup and interfaced with using registers within the memory map.</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Bit Set and Bit Clear instructions are used to configure the registers.</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15" name="Picture 14" descr="A screenshot of a cell phone&#10;&#10;Description automatically generated">
            <a:extLst>
              <a:ext uri="{FF2B5EF4-FFF2-40B4-BE49-F238E27FC236}">
                <a16:creationId xmlns:a16="http://schemas.microsoft.com/office/drawing/2014/main" id="{FBB68AF3-959E-4A76-B825-657A081675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2848" y="1009890"/>
            <a:ext cx="3012616" cy="3596212"/>
          </a:xfrm>
          <a:prstGeom prst="rect">
            <a:avLst/>
          </a:prstGeom>
          <a:ln w="12700">
            <a:noFill/>
          </a:ln>
        </p:spPr>
      </p:pic>
    </p:spTree>
    <p:extLst>
      <p:ext uri="{BB962C8B-B14F-4D97-AF65-F5344CB8AC3E}">
        <p14:creationId xmlns:p14="http://schemas.microsoft.com/office/powerpoint/2010/main" val="201780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9.1.1 Configuration Registers – Documentation </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2" name="Subtitle 2"/>
          <p:cNvSpPr txBox="1">
            <a:spLocks/>
          </p:cNvSpPr>
          <p:nvPr/>
        </p:nvSpPr>
        <p:spPr>
          <a:xfrm>
            <a:off x="190500" y="895155"/>
            <a:ext cx="3144654"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a:t>
            </a:r>
            <a:r>
              <a:rPr lang="en-US" sz="1600" b="1" dirty="0">
                <a:solidFill>
                  <a:schemeClr val="accent2"/>
                </a:solidFill>
                <a:latin typeface="Arial" panose="020B0604020202020204" pitchFamily="34" charset="0"/>
                <a:cs typeface="Arial" panose="020B0604020202020204" pitchFamily="34" charset="0"/>
              </a:rPr>
              <a:t>MSP430FRxx Family User’s Guide</a:t>
            </a:r>
            <a:r>
              <a:rPr lang="en-US" sz="1600" dirty="0">
                <a:solidFill>
                  <a:schemeClr val="accent2"/>
                </a:solidFill>
                <a:latin typeface="Arial" panose="020B0604020202020204" pitchFamily="34" charset="0"/>
                <a:cs typeface="Arial" panose="020B0604020202020204" pitchFamily="34" charset="0"/>
              </a:rPr>
              <a:t> gives the name and purpose of each register.</a:t>
            </a:r>
          </a:p>
          <a:p>
            <a:pPr algn="l"/>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10448C7-224F-477E-A669-8FEE983AB3C3}"/>
              </a:ext>
            </a:extLst>
          </p:cNvPr>
          <p:cNvPicPr>
            <a:picLocks noChangeAspect="1"/>
          </p:cNvPicPr>
          <p:nvPr/>
        </p:nvPicPr>
        <p:blipFill>
          <a:blip r:embed="rId2"/>
          <a:stretch>
            <a:fillRect/>
          </a:stretch>
        </p:blipFill>
        <p:spPr>
          <a:xfrm>
            <a:off x="3835667" y="1030446"/>
            <a:ext cx="2706373" cy="3581488"/>
          </a:xfrm>
          <a:prstGeom prst="rect">
            <a:avLst/>
          </a:prstGeom>
          <a:ln w="25400">
            <a:solidFill>
              <a:schemeClr val="accent2">
                <a:lumMod val="75000"/>
              </a:schemeClr>
            </a:solidFill>
          </a:ln>
        </p:spPr>
      </p:pic>
    </p:spTree>
    <p:extLst>
      <p:ext uri="{BB962C8B-B14F-4D97-AF65-F5344CB8AC3E}">
        <p14:creationId xmlns:p14="http://schemas.microsoft.com/office/powerpoint/2010/main" val="1289764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9.1.1 Configuration Registers – Documentation </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2" name="Subtitle 2"/>
          <p:cNvSpPr txBox="1">
            <a:spLocks/>
          </p:cNvSpPr>
          <p:nvPr/>
        </p:nvSpPr>
        <p:spPr>
          <a:xfrm>
            <a:off x="3357212" y="1084468"/>
            <a:ext cx="3144654"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a:t>
            </a:r>
            <a:r>
              <a:rPr lang="en-US" sz="1600" b="1" dirty="0">
                <a:solidFill>
                  <a:schemeClr val="accent2"/>
                </a:solidFill>
                <a:latin typeface="Arial" panose="020B0604020202020204" pitchFamily="34" charset="0"/>
                <a:cs typeface="Arial" panose="020B0604020202020204" pitchFamily="34" charset="0"/>
              </a:rPr>
              <a:t>MSP430 Device Specific Datasheet</a:t>
            </a:r>
            <a:r>
              <a:rPr lang="en-US" sz="1600" dirty="0">
                <a:solidFill>
                  <a:schemeClr val="accent2"/>
                </a:solidFill>
                <a:latin typeface="Arial" panose="020B0604020202020204" pitchFamily="34" charset="0"/>
                <a:cs typeface="Arial" panose="020B0604020202020204" pitchFamily="34" charset="0"/>
              </a:rPr>
              <a:t> gives the details of which peripherals are available, which pin they are on, and how to select the function.</a:t>
            </a: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24B2DD52-56B7-4057-9745-4680032A9BE9}"/>
              </a:ext>
            </a:extLst>
          </p:cNvPr>
          <p:cNvPicPr>
            <a:picLocks noChangeAspect="1"/>
          </p:cNvPicPr>
          <p:nvPr/>
        </p:nvPicPr>
        <p:blipFill>
          <a:blip r:embed="rId2"/>
          <a:stretch>
            <a:fillRect/>
          </a:stretch>
        </p:blipFill>
        <p:spPr>
          <a:xfrm>
            <a:off x="356134" y="997840"/>
            <a:ext cx="2820203" cy="3683531"/>
          </a:xfrm>
          <a:prstGeom prst="rect">
            <a:avLst/>
          </a:prstGeom>
          <a:ln w="25400">
            <a:solidFill>
              <a:schemeClr val="accent2">
                <a:lumMod val="75000"/>
              </a:schemeClr>
            </a:solidFill>
          </a:ln>
        </p:spPr>
      </p:pic>
    </p:spTree>
    <p:extLst>
      <p:ext uri="{BB962C8B-B14F-4D97-AF65-F5344CB8AC3E}">
        <p14:creationId xmlns:p14="http://schemas.microsoft.com/office/powerpoint/2010/main" val="2959106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9.1.1 Configuration Registers – Documentation </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2" name="Subtitle 2"/>
          <p:cNvSpPr txBox="1">
            <a:spLocks/>
          </p:cNvSpPr>
          <p:nvPr/>
        </p:nvSpPr>
        <p:spPr>
          <a:xfrm>
            <a:off x="190500" y="895155"/>
            <a:ext cx="3144654"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a:t>
            </a:r>
            <a:r>
              <a:rPr lang="en-US" sz="1600" b="1" dirty="0" err="1">
                <a:solidFill>
                  <a:schemeClr val="accent2"/>
                </a:solidFill>
                <a:latin typeface="Arial" panose="020B0604020202020204" pitchFamily="34" charset="0"/>
                <a:cs typeface="Arial" panose="020B0604020202020204" pitchFamily="34" charset="0"/>
              </a:rPr>
              <a:t>LaunchPad</a:t>
            </a:r>
            <a:r>
              <a:rPr lang="en-US" sz="1600" b="1" dirty="0">
                <a:solidFill>
                  <a:schemeClr val="accent2"/>
                </a:solidFill>
                <a:latin typeface="Arial" panose="020B0604020202020204" pitchFamily="34" charset="0"/>
                <a:cs typeface="Arial" panose="020B0604020202020204" pitchFamily="34" charset="0"/>
              </a:rPr>
              <a:t> Development Kit User’s Guide</a:t>
            </a:r>
            <a:r>
              <a:rPr lang="en-US" sz="1600" dirty="0">
                <a:solidFill>
                  <a:schemeClr val="accent2"/>
                </a:solidFill>
                <a:latin typeface="Arial" panose="020B0604020202020204" pitchFamily="34" charset="0"/>
                <a:cs typeface="Arial" panose="020B0604020202020204" pitchFamily="34" charset="0"/>
              </a:rPr>
              <a:t> tells where the I/O are connected on the red board.</a:t>
            </a:r>
            <a:br>
              <a:rPr lang="en-US" sz="1600" dirty="0">
                <a:solidFill>
                  <a:schemeClr val="accent2"/>
                </a:solidFill>
                <a:latin typeface="Arial" panose="020B0604020202020204" pitchFamily="34" charset="0"/>
                <a:cs typeface="Arial" panose="020B0604020202020204" pitchFamily="34" charset="0"/>
              </a:rPr>
            </a:b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13B6D50-74C6-45BB-96A3-6F7DEF957E93}"/>
              </a:ext>
            </a:extLst>
          </p:cNvPr>
          <p:cNvPicPr>
            <a:picLocks noChangeAspect="1"/>
          </p:cNvPicPr>
          <p:nvPr/>
        </p:nvPicPr>
        <p:blipFill>
          <a:blip r:embed="rId2"/>
          <a:stretch>
            <a:fillRect/>
          </a:stretch>
        </p:blipFill>
        <p:spPr>
          <a:xfrm>
            <a:off x="3544008" y="912848"/>
            <a:ext cx="2876538" cy="3747837"/>
          </a:xfrm>
          <a:prstGeom prst="rect">
            <a:avLst/>
          </a:prstGeom>
          <a:ln w="25400">
            <a:solidFill>
              <a:schemeClr val="accent2">
                <a:lumMod val="75000"/>
              </a:schemeClr>
            </a:solidFill>
          </a:ln>
        </p:spPr>
      </p:pic>
    </p:spTree>
    <p:extLst>
      <p:ext uri="{BB962C8B-B14F-4D97-AF65-F5344CB8AC3E}">
        <p14:creationId xmlns:p14="http://schemas.microsoft.com/office/powerpoint/2010/main" val="1250678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4857750"/>
            <a:ext cx="6858000" cy="28575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 name="Subtitle 2"/>
          <p:cNvSpPr>
            <a:spLocks noGrp="1"/>
          </p:cNvSpPr>
          <p:nvPr>
            <p:ph type="subTitle" idx="1"/>
          </p:nvPr>
        </p:nvSpPr>
        <p:spPr>
          <a:xfrm>
            <a:off x="4419600" y="4857750"/>
            <a:ext cx="2438400" cy="285751"/>
          </a:xfrm>
        </p:spPr>
        <p:txBody>
          <a:bodyPr>
            <a:noAutofit/>
          </a:bodyPr>
          <a:lstStyle/>
          <a:p>
            <a:r>
              <a:rPr lang="en-US" sz="1000" b="1" cap="small" dirty="0">
                <a:solidFill>
                  <a:schemeClr val="bg1"/>
                </a:solidFill>
                <a:latin typeface="Arial" panose="020B0604020202020204" pitchFamily="34" charset="0"/>
                <a:cs typeface="Arial" panose="020B0604020202020204" pitchFamily="34" charset="0"/>
              </a:rPr>
              <a:t>9.1     The MSP430 Digital I/O System</a:t>
            </a:r>
          </a:p>
        </p:txBody>
      </p:sp>
      <p:sp>
        <p:nvSpPr>
          <p:cNvPr id="8" name="TextBox 7"/>
          <p:cNvSpPr txBox="1"/>
          <p:nvPr/>
        </p:nvSpPr>
        <p:spPr>
          <a:xfrm>
            <a:off x="0" y="492887"/>
            <a:ext cx="6629400" cy="400110"/>
          </a:xfrm>
          <a:prstGeom prst="rect">
            <a:avLst/>
          </a:prstGeom>
          <a:noFill/>
        </p:spPr>
        <p:txBody>
          <a:bodyPr wrap="square" rtlCol="0">
            <a:spAutoFit/>
          </a:bodyPr>
          <a:lstStyle/>
          <a:p>
            <a:r>
              <a:rPr lang="en-US" sz="2000" b="1" cap="small" dirty="0">
                <a:solidFill>
                  <a:schemeClr val="accent2"/>
                </a:solidFill>
                <a:latin typeface="Arial" panose="020B0604020202020204" pitchFamily="34" charset="0"/>
                <a:cs typeface="Arial" panose="020B0604020202020204" pitchFamily="34" charset="0"/>
              </a:rPr>
              <a:t>9.1.1 Port Direction Registers (</a:t>
            </a:r>
            <a:r>
              <a:rPr lang="en-US" sz="2000" b="1" cap="small" dirty="0" err="1">
                <a:solidFill>
                  <a:schemeClr val="accent2"/>
                </a:solidFill>
                <a:latin typeface="Arial" panose="020B0604020202020204" pitchFamily="34" charset="0"/>
                <a:cs typeface="Arial" panose="020B0604020202020204" pitchFamily="34" charset="0"/>
              </a:rPr>
              <a:t>PxDIR</a:t>
            </a:r>
            <a:r>
              <a:rPr lang="en-US" sz="2000" b="1" cap="small" dirty="0">
                <a:solidFill>
                  <a:schemeClr val="accent2"/>
                </a:solidFill>
                <a:latin typeface="Arial" panose="020B0604020202020204" pitchFamily="34" charset="0"/>
                <a:cs typeface="Arial" panose="020B0604020202020204" pitchFamily="34" charset="0"/>
              </a:rPr>
              <a:t>)</a:t>
            </a:r>
            <a:endParaRPr lang="en-US" sz="2200" b="1" cap="small" dirty="0">
              <a:solidFill>
                <a:schemeClr val="accent2"/>
              </a:solidFill>
              <a:latin typeface="Arial" panose="020B0604020202020204" pitchFamily="34" charset="0"/>
              <a:cs typeface="Arial" panose="020B0604020202020204" pitchFamily="34" charset="0"/>
            </a:endParaRPr>
          </a:p>
        </p:txBody>
      </p:sp>
      <p:sp>
        <p:nvSpPr>
          <p:cNvPr id="7" name="Rectangle 6"/>
          <p:cNvSpPr/>
          <p:nvPr/>
        </p:nvSpPr>
        <p:spPr>
          <a:xfrm>
            <a:off x="0" y="1"/>
            <a:ext cx="6858000" cy="47303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p:cNvSpPr>
            <a:spLocks noGrp="1"/>
          </p:cNvSpPr>
          <p:nvPr>
            <p:ph type="ctrTitle"/>
          </p:nvPr>
        </p:nvSpPr>
        <p:spPr>
          <a:xfrm>
            <a:off x="0" y="11431"/>
            <a:ext cx="6858000" cy="461605"/>
          </a:xfrm>
        </p:spPr>
        <p:txBody>
          <a:bodyPr anchor="ctr">
            <a:noAutofit/>
          </a:bodyPr>
          <a:lstStyle/>
          <a:p>
            <a:pPr algn="l"/>
            <a:r>
              <a:rPr lang="en-US" sz="1600" cap="small" dirty="0">
                <a:solidFill>
                  <a:schemeClr val="bg1"/>
                </a:solidFill>
                <a:latin typeface="Arial" panose="020B0604020202020204" pitchFamily="34" charset="0"/>
                <a:cs typeface="Arial" panose="020B0604020202020204" pitchFamily="34" charset="0"/>
              </a:rPr>
              <a:t>Ch. 9: The MSP430 Digital I/O System</a:t>
            </a:r>
          </a:p>
        </p:txBody>
      </p:sp>
      <p:sp>
        <p:nvSpPr>
          <p:cNvPr id="12" name="Subtitle 2"/>
          <p:cNvSpPr txBox="1">
            <a:spLocks/>
          </p:cNvSpPr>
          <p:nvPr/>
        </p:nvSpPr>
        <p:spPr>
          <a:xfrm>
            <a:off x="190500" y="895155"/>
            <a:ext cx="6667500" cy="2881801"/>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a:t>
            </a:r>
            <a:r>
              <a:rPr lang="en-US" sz="1600" b="1" dirty="0">
                <a:solidFill>
                  <a:schemeClr val="accent2"/>
                </a:solidFill>
                <a:latin typeface="Arial" panose="020B0604020202020204" pitchFamily="34" charset="0"/>
                <a:cs typeface="Arial" panose="020B0604020202020204" pitchFamily="34" charset="0"/>
              </a:rPr>
              <a:t>port direction registers </a:t>
            </a:r>
            <a:r>
              <a:rPr lang="en-US" sz="1600" dirty="0">
                <a:solidFill>
                  <a:schemeClr val="accent2"/>
                </a:solidFill>
                <a:latin typeface="Arial" panose="020B0604020202020204" pitchFamily="34" charset="0"/>
                <a:cs typeface="Arial" panose="020B0604020202020204" pitchFamily="34" charset="0"/>
              </a:rPr>
              <a:t>dictate whether the port bits are configured as inputs or outputs.</a:t>
            </a:r>
          </a:p>
          <a:p>
            <a:pPr marL="228600" indent="-228600" algn="l">
              <a:buFont typeface="Arial" panose="020B0604020202020204" pitchFamily="34" charset="0"/>
              <a:buChar char="•"/>
            </a:pPr>
            <a:endParaRPr lang="en-US" sz="1600" dirty="0">
              <a:solidFill>
                <a:schemeClr val="accent2"/>
              </a:solidFill>
              <a:latin typeface="Arial" panose="020B0604020202020204" pitchFamily="34" charset="0"/>
              <a:cs typeface="Arial" panose="020B0604020202020204" pitchFamily="34" charset="0"/>
            </a:endParaRPr>
          </a:p>
          <a:p>
            <a:pPr marL="228600" indent="-228600" algn="l">
              <a:buFont typeface="Arial" panose="020B0604020202020204" pitchFamily="34" charset="0"/>
              <a:buChar char="•"/>
            </a:pPr>
            <a:r>
              <a:rPr lang="en-US" sz="1600" dirty="0">
                <a:solidFill>
                  <a:schemeClr val="accent2"/>
                </a:solidFill>
                <a:latin typeface="Arial" panose="020B0604020202020204" pitchFamily="34" charset="0"/>
                <a:cs typeface="Arial" panose="020B0604020202020204" pitchFamily="34" charset="0"/>
              </a:rPr>
              <a:t>The logic for </a:t>
            </a:r>
            <a:r>
              <a:rPr lang="en-US" sz="1600" dirty="0" err="1">
                <a:solidFill>
                  <a:schemeClr val="accent2"/>
                </a:solidFill>
                <a:latin typeface="Arial" panose="020B0604020202020204" pitchFamily="34" charset="0"/>
                <a:cs typeface="Arial" panose="020B0604020202020204" pitchFamily="34" charset="0"/>
              </a:rPr>
              <a:t>PxDIR</a:t>
            </a:r>
            <a:r>
              <a:rPr lang="en-US" sz="1600" dirty="0">
                <a:solidFill>
                  <a:schemeClr val="accent2"/>
                </a:solidFill>
                <a:latin typeface="Arial" panose="020B0604020202020204" pitchFamily="34" charset="0"/>
                <a:cs typeface="Arial" panose="020B0604020202020204" pitchFamily="34" charset="0"/>
              </a:rPr>
              <a:t> is as follows:</a:t>
            </a:r>
          </a:p>
          <a:p>
            <a:pPr marL="228600" lvl="1" indent="-228600" algn="l">
              <a:buFont typeface="Arial" panose="020B0604020202020204" pitchFamily="34" charset="0"/>
              <a:buChar char="•"/>
            </a:pPr>
            <a:endParaRPr lang="en-US" sz="2000" dirty="0">
              <a:solidFill>
                <a:schemeClr val="accent2"/>
              </a:solidFill>
              <a:latin typeface="Arial" panose="020B0604020202020204" pitchFamily="34" charset="0"/>
              <a:cs typeface="Arial" panose="020B0604020202020204" pitchFamily="34" charset="0"/>
            </a:endParaRPr>
          </a:p>
          <a:p>
            <a:pPr marL="228600" lvl="1"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Bit = 0: Pin is an input (default)</a:t>
            </a:r>
          </a:p>
          <a:p>
            <a:pPr marL="228600" lvl="1" indent="-228600" algn="l">
              <a:buFont typeface="Arial" panose="020B0604020202020204" pitchFamily="34" charset="0"/>
              <a:buChar char="•"/>
            </a:pPr>
            <a:endParaRPr lang="en-US" sz="1600" b="1" dirty="0">
              <a:solidFill>
                <a:schemeClr val="accent2"/>
              </a:solidFill>
              <a:latin typeface="Arial" panose="020B0604020202020204" pitchFamily="34" charset="0"/>
              <a:cs typeface="Arial" panose="020B0604020202020204" pitchFamily="34" charset="0"/>
            </a:endParaRPr>
          </a:p>
          <a:p>
            <a:pPr marL="228600" lvl="1" indent="-228600" algn="l">
              <a:buFont typeface="Arial" panose="020B0604020202020204" pitchFamily="34" charset="0"/>
              <a:buChar char="•"/>
            </a:pPr>
            <a:r>
              <a:rPr lang="en-US" sz="1600" b="1" dirty="0">
                <a:solidFill>
                  <a:schemeClr val="accent2"/>
                </a:solidFill>
                <a:latin typeface="Arial" panose="020B0604020202020204" pitchFamily="34" charset="0"/>
                <a:cs typeface="Arial" panose="020B0604020202020204" pitchFamily="34" charset="0"/>
              </a:rPr>
              <a:t>Bit = 1: Pin is an output</a:t>
            </a:r>
          </a:p>
        </p:txBody>
      </p:sp>
      <p:sp>
        <p:nvSpPr>
          <p:cNvPr id="16" name="Subtitle 2"/>
          <p:cNvSpPr txBox="1">
            <a:spLocks/>
          </p:cNvSpPr>
          <p:nvPr/>
        </p:nvSpPr>
        <p:spPr>
          <a:xfrm>
            <a:off x="972820" y="3931246"/>
            <a:ext cx="3200400" cy="360759"/>
          </a:xfrm>
          <a:prstGeom prst="rect">
            <a:avLst/>
          </a:prstGeom>
        </p:spPr>
        <p:txBody>
          <a:bodyPr vert="horz" lIns="91440" tIns="45720" rIns="91440" bIns="45720" rtlCol="0" anchor="ctr">
            <a:noAutofit/>
          </a:bodyPr>
          <a:lstStyle>
            <a:lvl1pPr marL="0" indent="0" algn="ctr" defTabSz="914400" rtl="0" eaLnBrk="1" latinLnBrk="0" hangingPunct="1">
              <a:spcBef>
                <a:spcPct val="20000"/>
              </a:spcBef>
              <a:buFont typeface="Arial" panose="020B0604020202020204" pitchFamily="34" charset="0"/>
              <a:buNone/>
              <a:defRPr sz="2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6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r"/>
            <a:r>
              <a:rPr lang="en-US" sz="600" dirty="0">
                <a:solidFill>
                  <a:schemeClr val="bg1"/>
                </a:solidFill>
                <a:latin typeface="Arial" panose="020B0604020202020204" pitchFamily="34" charset="0"/>
                <a:cs typeface="Arial" panose="020B0604020202020204" pitchFamily="34" charset="0"/>
              </a:rPr>
              <a:t>Image Courtesy of </a:t>
            </a:r>
          </a:p>
          <a:p>
            <a:pPr algn="r"/>
            <a:r>
              <a:rPr lang="en-US" sz="600" i="1" dirty="0">
                <a:solidFill>
                  <a:schemeClr val="bg1"/>
                </a:solidFill>
                <a:latin typeface="Arial" panose="020B0604020202020204" pitchFamily="34" charset="0"/>
                <a:cs typeface="Arial" panose="020B0604020202020204" pitchFamily="34" charset="0"/>
              </a:rPr>
              <a:t>Recording Connection of Canada</a:t>
            </a:r>
            <a:endParaRPr lang="en-US" sz="600" dirty="0">
              <a:solidFill>
                <a:schemeClr val="bg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B8EBD065-E19C-4E6A-AE35-EB4969CE1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76958"/>
            <a:ext cx="6858000" cy="1080791"/>
          </a:xfrm>
          <a:prstGeom prst="rect">
            <a:avLst/>
          </a:prstGeom>
        </p:spPr>
      </p:pic>
      <p:sp>
        <p:nvSpPr>
          <p:cNvPr id="14" name="Rectangle 13">
            <a:extLst>
              <a:ext uri="{FF2B5EF4-FFF2-40B4-BE49-F238E27FC236}">
                <a16:creationId xmlns:a16="http://schemas.microsoft.com/office/drawing/2014/main" id="{EF643C49-465B-4644-82B2-2CC7284B5E5D}"/>
              </a:ext>
            </a:extLst>
          </p:cNvPr>
          <p:cNvSpPr/>
          <p:nvPr/>
        </p:nvSpPr>
        <p:spPr>
          <a:xfrm>
            <a:off x="4953023" y="3776957"/>
            <a:ext cx="1919115" cy="184666"/>
          </a:xfrm>
          <a:prstGeom prst="rect">
            <a:avLst/>
          </a:prstGeom>
        </p:spPr>
        <p:txBody>
          <a:bodyPr wrap="none">
            <a:spAutoFit/>
          </a:bodyPr>
          <a:lstStyle/>
          <a:p>
            <a:pPr lvl="0"/>
            <a:r>
              <a:rPr lang="en-US" sz="600" dirty="0">
                <a:solidFill>
                  <a:srgbClr val="FF0000"/>
                </a:solidFill>
                <a:latin typeface="Arial" panose="020B0604020202020204" pitchFamily="34" charset="0"/>
                <a:cs typeface="Arial" panose="020B0604020202020204" pitchFamily="34" charset="0"/>
              </a:rPr>
              <a:t>Image Courtesy of </a:t>
            </a:r>
            <a:r>
              <a:rPr lang="en-US" sz="600" dirty="0">
                <a:solidFill>
                  <a:srgbClr val="FF0000"/>
                </a:solidFill>
                <a:hlinkClick r:id="rId3">
                  <a:extLst>
                    <a:ext uri="{A12FA001-AC4F-418D-AE19-62706E023703}">
                      <ahyp:hlinkClr xmlns:ahyp="http://schemas.microsoft.com/office/drawing/2018/hyperlinkcolor" val="tx"/>
                    </a:ext>
                  </a:extLst>
                </a:hlinkClick>
              </a:rPr>
              <a:t>https://neodem.wp.horizon.ac.uk/</a:t>
            </a:r>
            <a:endParaRPr lang="en-US" sz="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0872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26539</TotalTime>
  <Words>3140</Words>
  <Application>Microsoft Office PowerPoint</Application>
  <PresentationFormat>Custom</PresentationFormat>
  <Paragraphs>466</Paragraphs>
  <Slides>47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47</vt:i4>
      </vt:variant>
    </vt:vector>
  </HeadingPairs>
  <TitlesOfParts>
    <vt:vector size="50" baseType="lpstr">
      <vt:lpstr>Arial</vt:lpstr>
      <vt:lpstr>Calibri</vt:lpstr>
      <vt:lpstr>Office Theme</vt:lpstr>
      <vt:lpstr>Embedded Systems Design</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Embedded Systems Design</vt:lpstr>
      <vt:lpstr>Embedded Systems Design</vt:lpstr>
      <vt:lpstr>Ch. 9: The MSP430 Digital I/O System</vt:lpstr>
      <vt:lpstr>Ch. 9: The MSP430 Digital I/O System</vt:lpstr>
      <vt:lpstr>Embedded Systems Design</vt:lpstr>
      <vt:lpstr>Embedded Systems Design</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Embedded Systems Design</vt:lpstr>
      <vt:lpstr>Embedded Systems Design</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Ch. 9: The MSP430 Digital I/O System</vt:lpstr>
      <vt:lpstr>Embedded Systems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Brock J. LaMeres</dc:creator>
  <cp:lastModifiedBy>LaMeres, Brock</cp:lastModifiedBy>
  <cp:revision>117</cp:revision>
  <dcterms:created xsi:type="dcterms:W3CDTF">2015-09-08T19:48:25Z</dcterms:created>
  <dcterms:modified xsi:type="dcterms:W3CDTF">2020-03-29T15:33:12Z</dcterms:modified>
</cp:coreProperties>
</file>