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2" r:id="rId3"/>
    <p:sldId id="282" r:id="rId4"/>
    <p:sldId id="283" r:id="rId5"/>
    <p:sldId id="287" r:id="rId6"/>
    <p:sldId id="288" r:id="rId7"/>
    <p:sldId id="285" r:id="rId8"/>
    <p:sldId id="290" r:id="rId9"/>
    <p:sldId id="267" r:id="rId10"/>
    <p:sldId id="286" r:id="rId11"/>
    <p:sldId id="269" r:id="rId12"/>
    <p:sldId id="268" r:id="rId13"/>
    <p:sldId id="270" r:id="rId14"/>
    <p:sldId id="271" r:id="rId15"/>
    <p:sldId id="281" r:id="rId16"/>
    <p:sldId id="260" r:id="rId17"/>
    <p:sldId id="261" r:id="rId18"/>
    <p:sldId id="272" r:id="rId19"/>
    <p:sldId id="273" r:id="rId20"/>
    <p:sldId id="274" r:id="rId21"/>
    <p:sldId id="275" r:id="rId22"/>
    <p:sldId id="277" r:id="rId23"/>
    <p:sldId id="276" r:id="rId24"/>
    <p:sldId id="278" r:id="rId25"/>
    <p:sldId id="279" r:id="rId26"/>
    <p:sldId id="280" r:id="rId27"/>
    <p:sldId id="289" r:id="rId28"/>
  </p:sldIdLst>
  <p:sldSz cx="6858000" cy="51435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78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9" autoAdjust="0"/>
    <p:restoredTop sz="94660"/>
  </p:normalViewPr>
  <p:slideViewPr>
    <p:cSldViewPr>
      <p:cViewPr>
        <p:scale>
          <a:sx n="66" d="100"/>
          <a:sy n="66" d="100"/>
        </p:scale>
        <p:origin x="1108" y="282"/>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0684C47-BFA9-446E-84EB-3B0076746E56}" type="datetimeFigureOut">
              <a:rPr lang="en-US" smtClean="0"/>
              <a:t>3/30/2020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4E4B54-FD9F-4768-A8F3-1AEA11E01A5B}" type="slidenum">
              <a:rPr lang="en-US" smtClean="0"/>
              <a:t>‹#›</a:t>
            </a:fld>
            <a:endParaRPr lang="en-US"/>
          </a:p>
        </p:txBody>
      </p:sp>
    </p:spTree>
    <p:extLst>
      <p:ext uri="{BB962C8B-B14F-4D97-AF65-F5344CB8AC3E}">
        <p14:creationId xmlns:p14="http://schemas.microsoft.com/office/powerpoint/2010/main" val="114078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a:t>Click to edit Master title style</a:t>
            </a:r>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CD004B-BB0D-44AE-9922-D3E053668E39}"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7391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p:txBody>
          <a:bodyPr/>
          <a:lstStyle>
            <a:lvl1pPr>
              <a:defRPr sz="2200"/>
            </a:lvl1pPr>
            <a:lvl2pPr>
              <a:defRPr sz="2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CD004B-BB0D-44AE-9922-D3E053668E39}" type="datetimeFigureOut">
              <a:rPr lang="en-US" smtClean="0"/>
              <a:t>3/30/2020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204621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1CD004B-BB0D-44AE-9922-D3E053668E39}" type="datetimeFigureOut">
              <a:rPr lang="en-US" smtClean="0"/>
              <a:t>3/30/2020</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06836-E348-478D-91AF-472287C377E3}" type="slidenum">
              <a:rPr lang="en-US" smtClean="0"/>
              <a:t>‹#›</a:t>
            </a:fld>
            <a:endParaRPr lang="en-US"/>
          </a:p>
        </p:txBody>
      </p:sp>
    </p:spTree>
    <p:extLst>
      <p:ext uri="{BB962C8B-B14F-4D97-AF65-F5344CB8AC3E}">
        <p14:creationId xmlns:p14="http://schemas.microsoft.com/office/powerpoint/2010/main" val="157489339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8.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10: The STACK and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10.1	The STACK</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228F90-620B-4EC5-B4E9-44BDB224CD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08401B30-7414-4E96-B886-E4AD50BC8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1459258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5A2BDB32-CC60-4AEB-AC5F-F058A28282D5}"/>
              </a:ext>
            </a:extLst>
          </p:cNvPr>
          <p:cNvSpPr txBox="1">
            <a:spLocks/>
          </p:cNvSpPr>
          <p:nvPr/>
        </p:nvSpPr>
        <p:spPr>
          <a:xfrm>
            <a:off x="204707" y="892997"/>
            <a:ext cx="2759909"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STACK Overflow</a:t>
            </a:r>
          </a:p>
          <a:p>
            <a:pPr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When pushes start overwriting other locations in memory.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14" name="Picture 13" descr="A screenshot of a cell phone&#10;&#10;Description automatically generated">
            <a:extLst>
              <a:ext uri="{FF2B5EF4-FFF2-40B4-BE49-F238E27FC236}">
                <a16:creationId xmlns:a16="http://schemas.microsoft.com/office/drawing/2014/main" id="{9C822406-117A-413B-91F7-537E241E4D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25" y="659688"/>
            <a:ext cx="3343275" cy="3990925"/>
          </a:xfrm>
          <a:prstGeom prst="rect">
            <a:avLst/>
          </a:prstGeom>
          <a:ln w="12700">
            <a:solidFill>
              <a:schemeClr val="accent2">
                <a:lumMod val="75000"/>
              </a:schemeClr>
            </a:solidFill>
          </a:ln>
        </p:spPr>
      </p:pic>
      <p:cxnSp>
        <p:nvCxnSpPr>
          <p:cNvPr id="15" name="Straight Arrow Connector 14">
            <a:extLst>
              <a:ext uri="{FF2B5EF4-FFF2-40B4-BE49-F238E27FC236}">
                <a16:creationId xmlns:a16="http://schemas.microsoft.com/office/drawing/2014/main" id="{53E37B3E-5610-4E2D-A91E-EA3C8C141481}"/>
              </a:ext>
            </a:extLst>
          </p:cNvPr>
          <p:cNvCxnSpPr/>
          <p:nvPr/>
        </p:nvCxnSpPr>
        <p:spPr>
          <a:xfrm>
            <a:off x="2864684" y="2985016"/>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560C0B04-E2B2-4942-8FA4-518CDA27DD23}"/>
              </a:ext>
            </a:extLst>
          </p:cNvPr>
          <p:cNvSpPr txBox="1"/>
          <p:nvPr/>
        </p:nvSpPr>
        <p:spPr>
          <a:xfrm>
            <a:off x="2426534" y="2800350"/>
            <a:ext cx="685800" cy="369332"/>
          </a:xfrm>
          <a:prstGeom prst="rect">
            <a:avLst/>
          </a:prstGeom>
          <a:noFill/>
        </p:spPr>
        <p:txBody>
          <a:bodyPr wrap="square" rtlCol="0">
            <a:spAutoFit/>
          </a:bodyPr>
          <a:lstStyle/>
          <a:p>
            <a:r>
              <a:rPr lang="en-US" b="1" dirty="0">
                <a:solidFill>
                  <a:schemeClr val="accent2">
                    <a:lumMod val="75000"/>
                  </a:schemeClr>
                </a:solidFill>
              </a:rPr>
              <a:t>SP</a:t>
            </a:r>
          </a:p>
        </p:txBody>
      </p:sp>
      <p:sp>
        <p:nvSpPr>
          <p:cNvPr id="17" name="Arc 16">
            <a:extLst>
              <a:ext uri="{FF2B5EF4-FFF2-40B4-BE49-F238E27FC236}">
                <a16:creationId xmlns:a16="http://schemas.microsoft.com/office/drawing/2014/main" id="{3F887B5C-B854-4AE8-AC87-7A1DF3415B3D}"/>
              </a:ext>
            </a:extLst>
          </p:cNvPr>
          <p:cNvSpPr/>
          <p:nvPr/>
        </p:nvSpPr>
        <p:spPr>
          <a:xfrm flipV="1">
            <a:off x="3219226" y="2389899"/>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01879251-61A8-4C7F-BDFE-1942A33B6CCA}"/>
              </a:ext>
            </a:extLst>
          </p:cNvPr>
          <p:cNvSpPr/>
          <p:nvPr/>
        </p:nvSpPr>
        <p:spPr>
          <a:xfrm flipV="1">
            <a:off x="3245684" y="257280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7072FEDC-2819-4C12-A3CB-2B2F3D52B2BA}"/>
              </a:ext>
            </a:extLst>
          </p:cNvPr>
          <p:cNvSpPr/>
          <p:nvPr/>
        </p:nvSpPr>
        <p:spPr>
          <a:xfrm flipV="1">
            <a:off x="3262393" y="2746994"/>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Arc 25">
            <a:extLst>
              <a:ext uri="{FF2B5EF4-FFF2-40B4-BE49-F238E27FC236}">
                <a16:creationId xmlns:a16="http://schemas.microsoft.com/office/drawing/2014/main" id="{1933F7BF-6902-4BF6-A0C4-175C25D85196}"/>
              </a:ext>
            </a:extLst>
          </p:cNvPr>
          <p:cNvSpPr/>
          <p:nvPr/>
        </p:nvSpPr>
        <p:spPr>
          <a:xfrm flipV="1">
            <a:off x="3166310" y="2019438"/>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187F79C2-DC90-4395-B71B-B5DE59397E94}"/>
              </a:ext>
            </a:extLst>
          </p:cNvPr>
          <p:cNvSpPr/>
          <p:nvPr/>
        </p:nvSpPr>
        <p:spPr>
          <a:xfrm flipV="1">
            <a:off x="3192768" y="2202341"/>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FDB59997-6BBD-4C26-91EA-A8E061945DB4}"/>
              </a:ext>
            </a:extLst>
          </p:cNvPr>
          <p:cNvSpPr/>
          <p:nvPr/>
        </p:nvSpPr>
        <p:spPr>
          <a:xfrm flipV="1">
            <a:off x="3120802" y="1645931"/>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F2F7D6F0-0EFA-4566-B8D9-F77C7C387B43}"/>
              </a:ext>
            </a:extLst>
          </p:cNvPr>
          <p:cNvSpPr/>
          <p:nvPr/>
        </p:nvSpPr>
        <p:spPr>
          <a:xfrm flipV="1">
            <a:off x="3147260" y="1828834"/>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73642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90C96661-085E-408C-B239-346FB7BD71B9}"/>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FE96BD47-6D5A-44F8-93F1-5CF0AA672F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021395"/>
            <a:ext cx="6477000" cy="3629218"/>
          </a:xfrm>
          <a:prstGeom prst="rect">
            <a:avLst/>
          </a:prstGeom>
        </p:spPr>
      </p:pic>
    </p:spTree>
    <p:extLst>
      <p:ext uri="{BB962C8B-B14F-4D97-AF65-F5344CB8AC3E}">
        <p14:creationId xmlns:p14="http://schemas.microsoft.com/office/powerpoint/2010/main" val="3382400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90C96661-085E-408C-B239-346FB7BD71B9}"/>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CCS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Asm_Stack</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sp>
        <p:nvSpPr>
          <p:cNvPr id="10" name="Subtitle 2">
            <a:extLst>
              <a:ext uri="{FF2B5EF4-FFF2-40B4-BE49-F238E27FC236}">
                <a16:creationId xmlns:a16="http://schemas.microsoft.com/office/drawing/2014/main" id="{AA1D5881-5A31-48B2-80F8-CB19CE265BF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000924A5-2B18-4338-9053-3029E28CEF2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EC5741B9-F8FA-4A9B-AB5F-F0755DFB415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A12C6067-0590-44A1-894A-DD67DCFC9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7" name="Rectangle 16">
            <a:extLst>
              <a:ext uri="{FF2B5EF4-FFF2-40B4-BE49-F238E27FC236}">
                <a16:creationId xmlns:a16="http://schemas.microsoft.com/office/drawing/2014/main" id="{351E78EA-B202-47A9-A3F0-050E93BD416B}"/>
              </a:ext>
            </a:extLst>
          </p:cNvPr>
          <p:cNvSpPr/>
          <p:nvPr/>
        </p:nvSpPr>
        <p:spPr>
          <a:xfrm>
            <a:off x="4953000"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463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90C96661-085E-408C-B239-346FB7BD71B9}"/>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Viewer so that you can see SP and            R4 → R7. Open the Memory Browser and go to 0x3000. Then scroll up so you can see the values 2FFEh and 2FFCh.</a:t>
            </a:r>
          </a:p>
        </p:txBody>
      </p:sp>
      <p:sp>
        <p:nvSpPr>
          <p:cNvPr id="10" name="Subtitle 2">
            <a:extLst>
              <a:ext uri="{FF2B5EF4-FFF2-40B4-BE49-F238E27FC236}">
                <a16:creationId xmlns:a16="http://schemas.microsoft.com/office/drawing/2014/main" id="{AA1D5881-5A31-48B2-80F8-CB19CE265BF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000924A5-2B18-4338-9053-3029E28CEF2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EC5741B9-F8FA-4A9B-AB5F-F0755DFB415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A12C6067-0590-44A1-894A-DD67DCFC9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8" name="Rectangle 17">
            <a:extLst>
              <a:ext uri="{FF2B5EF4-FFF2-40B4-BE49-F238E27FC236}">
                <a16:creationId xmlns:a16="http://schemas.microsoft.com/office/drawing/2014/main" id="{8448CA77-8145-4FFC-AC4F-2C1638FA6B51}"/>
              </a:ext>
            </a:extLst>
          </p:cNvPr>
          <p:cNvSpPr/>
          <p:nvPr/>
        </p:nvSpPr>
        <p:spPr>
          <a:xfrm>
            <a:off x="4953000"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515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90C96661-085E-408C-B239-346FB7BD71B9}"/>
              </a:ext>
            </a:extLst>
          </p:cNvPr>
          <p:cNvSpPr txBox="1">
            <a:spLocks/>
          </p:cNvSpPr>
          <p:nvPr/>
        </p:nvSpPr>
        <p:spPr>
          <a:xfrm>
            <a:off x="190500" y="895155"/>
            <a:ext cx="2833603"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Step your program. As you step, look at the values of SP and the values in data memory before 0x3000. In the Memory Browser you should see the following as the values are pushed.</a:t>
            </a:r>
          </a:p>
        </p:txBody>
      </p:sp>
      <p:pic>
        <p:nvPicPr>
          <p:cNvPr id="5" name="Picture 4" descr="A screenshot of a cell phone&#10;&#10;Description automatically generated">
            <a:extLst>
              <a:ext uri="{FF2B5EF4-FFF2-40B4-BE49-F238E27FC236}">
                <a16:creationId xmlns:a16="http://schemas.microsoft.com/office/drawing/2014/main" id="{FD424BD5-FA3E-458D-943A-6D57FBD5A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103" y="952470"/>
            <a:ext cx="3817356" cy="1426486"/>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5F4094AE-D4C4-40DC-9871-BFA230D185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126464"/>
            <a:ext cx="6667500" cy="1426486"/>
          </a:xfrm>
          <a:prstGeom prst="rect">
            <a:avLst/>
          </a:prstGeom>
        </p:spPr>
      </p:pic>
    </p:spTree>
    <p:extLst>
      <p:ext uri="{BB962C8B-B14F-4D97-AF65-F5344CB8AC3E}">
        <p14:creationId xmlns:p14="http://schemas.microsoft.com/office/powerpoint/2010/main" val="3264270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10: The STACK and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10.1	The STACK</a:t>
            </a:r>
          </a:p>
        </p:txBody>
      </p:sp>
      <p:pic>
        <p:nvPicPr>
          <p:cNvPr id="13" name="Picture 12">
            <a:extLst>
              <a:ext uri="{FF2B5EF4-FFF2-40B4-BE49-F238E27FC236}">
                <a16:creationId xmlns:a16="http://schemas.microsoft.com/office/drawing/2014/main" id="{6F228F90-620B-4EC5-B4E9-44BDB224CD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08401B30-7414-4E96-B886-E4AD50BC8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8" name="Picture 2" descr="Subscribe to Dr. LaMeres' YouTube Channel">
            <a:extLst>
              <a:ext uri="{FF2B5EF4-FFF2-40B4-BE49-F238E27FC236}">
                <a16:creationId xmlns:a16="http://schemas.microsoft.com/office/drawing/2014/main" id="{2D66CFB6-20AC-443C-8494-3AE369998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FB33C648-BD4A-40EC-A70A-3EC4F192A86A}"/>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870019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10: The STACK and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10.2	Subroutines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3294358A-F95B-4036-9586-BB98D83677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8" name="Picture 17" descr="A close up of a sign&#10;&#10;Description automatically generated">
            <a:extLst>
              <a:ext uri="{FF2B5EF4-FFF2-40B4-BE49-F238E27FC236}">
                <a16:creationId xmlns:a16="http://schemas.microsoft.com/office/drawing/2014/main" id="{F307DA77-A6EC-41EB-885D-777752C488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1778391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10.2     Subroutines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10.2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0" name="Subtitle 2">
            <a:extLst>
              <a:ext uri="{FF2B5EF4-FFF2-40B4-BE49-F238E27FC236}">
                <a16:creationId xmlns:a16="http://schemas.microsoft.com/office/drawing/2014/main" id="{666E39FF-8869-4C17-B93F-229730E8C09E}"/>
              </a:ext>
            </a:extLst>
          </p:cNvPr>
          <p:cNvSpPr txBox="1">
            <a:spLocks/>
          </p:cNvSpPr>
          <p:nvPr/>
        </p:nvSpPr>
        <p:spPr>
          <a:xfrm>
            <a:off x="190500" y="895155"/>
            <a:ext cx="3342072"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Subroutine</a:t>
            </a:r>
            <a:r>
              <a:rPr lang="en-US" sz="1600" dirty="0">
                <a:solidFill>
                  <a:schemeClr val="accent2"/>
                </a:solidFill>
                <a:latin typeface="Arial" panose="020B0604020202020204" pitchFamily="34" charset="0"/>
                <a:cs typeface="Arial" panose="020B0604020202020204" pitchFamily="34" charset="0"/>
              </a:rPr>
              <a:t> – a piece of code that will be used repeatedly in a program; typically accomplishes a very specific task.</a:t>
            </a:r>
          </a:p>
          <a:p>
            <a:pPr marL="228600" indent="-228600" algn="l">
              <a:buFont typeface="Arial" panose="020B0604020202020204" pitchFamily="34" charset="0"/>
              <a:buChar char="•"/>
            </a:pPr>
            <a:endParaRPr lang="en-US" sz="12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subroutine code is implemented only once outside the main program loop. This creates a more efficient and simple program to read.</a:t>
            </a:r>
          </a:p>
          <a:p>
            <a:pPr marL="228600" indent="-228600" algn="l">
              <a:buFont typeface="Arial" panose="020B0604020202020204" pitchFamily="34" charset="0"/>
              <a:buChar char="•"/>
            </a:pPr>
            <a:endParaRPr lang="en-US" sz="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Other names for subroutines: </a:t>
            </a:r>
            <a:r>
              <a:rPr lang="en-US" sz="1600" i="1" dirty="0">
                <a:solidFill>
                  <a:schemeClr val="accent2"/>
                </a:solidFill>
                <a:latin typeface="Arial" panose="020B0604020202020204" pitchFamily="34" charset="0"/>
                <a:cs typeface="Arial" panose="020B0604020202020204" pitchFamily="34" charset="0"/>
              </a:rPr>
              <a:t>procedures, functions, routines, methods, subprograms.</a:t>
            </a:r>
            <a:endParaRPr lang="en-US" sz="1600" dirty="0">
              <a:solidFill>
                <a:schemeClr val="accent2"/>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2900103-33D0-4A00-A0EC-7C8495DCDCE3}"/>
              </a:ext>
            </a:extLst>
          </p:cNvPr>
          <p:cNvSpPr/>
          <p:nvPr/>
        </p:nvSpPr>
        <p:spPr>
          <a:xfrm>
            <a:off x="4876800" y="2645597"/>
            <a:ext cx="19050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12" name="Rectangle 11">
            <a:extLst>
              <a:ext uri="{FF2B5EF4-FFF2-40B4-BE49-F238E27FC236}">
                <a16:creationId xmlns:a16="http://schemas.microsoft.com/office/drawing/2014/main" id="{C3DAA52F-137F-4256-A9BE-2BA8F68E2520}"/>
              </a:ext>
            </a:extLst>
          </p:cNvPr>
          <p:cNvSpPr/>
          <p:nvPr/>
        </p:nvSpPr>
        <p:spPr>
          <a:xfrm>
            <a:off x="4876800" y="3487999"/>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1</a:t>
            </a:r>
          </a:p>
        </p:txBody>
      </p:sp>
      <p:sp>
        <p:nvSpPr>
          <p:cNvPr id="13" name="Rectangle 12">
            <a:extLst>
              <a:ext uri="{FF2B5EF4-FFF2-40B4-BE49-F238E27FC236}">
                <a16:creationId xmlns:a16="http://schemas.microsoft.com/office/drawing/2014/main" id="{09020A6D-F920-4357-9168-6F8734CB3741}"/>
              </a:ext>
            </a:extLst>
          </p:cNvPr>
          <p:cNvSpPr/>
          <p:nvPr/>
        </p:nvSpPr>
        <p:spPr>
          <a:xfrm>
            <a:off x="4876800" y="3864797"/>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2</a:t>
            </a:r>
          </a:p>
        </p:txBody>
      </p:sp>
      <p:cxnSp>
        <p:nvCxnSpPr>
          <p:cNvPr id="14" name="Straight Arrow Connector 13">
            <a:extLst>
              <a:ext uri="{FF2B5EF4-FFF2-40B4-BE49-F238E27FC236}">
                <a16:creationId xmlns:a16="http://schemas.microsoft.com/office/drawing/2014/main" id="{0E196FF5-A4F6-4C41-8C27-9A563C3DA041}"/>
              </a:ext>
            </a:extLst>
          </p:cNvPr>
          <p:cNvCxnSpPr>
            <a:cxnSpLocks/>
          </p:cNvCxnSpPr>
          <p:nvPr/>
        </p:nvCxnSpPr>
        <p:spPr>
          <a:xfrm>
            <a:off x="4191000" y="971550"/>
            <a:ext cx="609600"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screenshot of a cell phone&#10;&#10;Description automatically generated">
            <a:extLst>
              <a:ext uri="{FF2B5EF4-FFF2-40B4-BE49-F238E27FC236}">
                <a16:creationId xmlns:a16="http://schemas.microsoft.com/office/drawing/2014/main" id="{68919C63-53AD-4C81-B686-838A1B2320D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532572" y="615732"/>
            <a:ext cx="2770572" cy="1467207"/>
          </a:xfrm>
          <a:prstGeom prst="rect">
            <a:avLst/>
          </a:prstGeom>
          <a:ln w="12700">
            <a:noFill/>
          </a:ln>
        </p:spPr>
      </p:pic>
    </p:spTree>
    <p:extLst>
      <p:ext uri="{BB962C8B-B14F-4D97-AF65-F5344CB8AC3E}">
        <p14:creationId xmlns:p14="http://schemas.microsoft.com/office/powerpoint/2010/main" val="837238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10.2     Subroutines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10.2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0" name="Subtitle 2">
            <a:extLst>
              <a:ext uri="{FF2B5EF4-FFF2-40B4-BE49-F238E27FC236}">
                <a16:creationId xmlns:a16="http://schemas.microsoft.com/office/drawing/2014/main" id="{666E39FF-8869-4C17-B93F-229730E8C09E}"/>
              </a:ext>
            </a:extLst>
          </p:cNvPr>
          <p:cNvSpPr txBox="1">
            <a:spLocks/>
          </p:cNvSpPr>
          <p:nvPr/>
        </p:nvSpPr>
        <p:spPr>
          <a:xfrm>
            <a:off x="190500" y="895155"/>
            <a:ext cx="3209925"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Whenever the subroutine is needed, it can be executed by jumping to it.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Once the subroutine completes, a return jump is used to move the PC back to the next location in the main program loop to continue operation.</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328DA43-2732-4C4F-886F-1F4E09BB65BE}"/>
              </a:ext>
            </a:extLst>
          </p:cNvPr>
          <p:cNvSpPr/>
          <p:nvPr/>
        </p:nvSpPr>
        <p:spPr>
          <a:xfrm>
            <a:off x="4876800" y="2645597"/>
            <a:ext cx="19050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12" name="Rectangle 11">
            <a:extLst>
              <a:ext uri="{FF2B5EF4-FFF2-40B4-BE49-F238E27FC236}">
                <a16:creationId xmlns:a16="http://schemas.microsoft.com/office/drawing/2014/main" id="{E7BAFBB9-4630-4EA2-A387-D1CEF1DEB2F6}"/>
              </a:ext>
            </a:extLst>
          </p:cNvPr>
          <p:cNvSpPr/>
          <p:nvPr/>
        </p:nvSpPr>
        <p:spPr>
          <a:xfrm>
            <a:off x="4876800" y="3487999"/>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1</a:t>
            </a:r>
          </a:p>
        </p:txBody>
      </p:sp>
      <p:sp>
        <p:nvSpPr>
          <p:cNvPr id="13" name="Rectangle 12">
            <a:extLst>
              <a:ext uri="{FF2B5EF4-FFF2-40B4-BE49-F238E27FC236}">
                <a16:creationId xmlns:a16="http://schemas.microsoft.com/office/drawing/2014/main" id="{B6E0A6C5-15EB-45A5-B0B4-A7D21515198D}"/>
              </a:ext>
            </a:extLst>
          </p:cNvPr>
          <p:cNvSpPr/>
          <p:nvPr/>
        </p:nvSpPr>
        <p:spPr>
          <a:xfrm>
            <a:off x="4876800" y="3864797"/>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2</a:t>
            </a:r>
          </a:p>
        </p:txBody>
      </p:sp>
      <p:cxnSp>
        <p:nvCxnSpPr>
          <p:cNvPr id="6" name="Straight Arrow Connector 5">
            <a:extLst>
              <a:ext uri="{FF2B5EF4-FFF2-40B4-BE49-F238E27FC236}">
                <a16:creationId xmlns:a16="http://schemas.microsoft.com/office/drawing/2014/main" id="{3B6B3342-3CEA-4E75-AB2C-0207E1F18C2C}"/>
              </a:ext>
            </a:extLst>
          </p:cNvPr>
          <p:cNvCxnSpPr>
            <a:cxnSpLocks/>
          </p:cNvCxnSpPr>
          <p:nvPr/>
        </p:nvCxnSpPr>
        <p:spPr>
          <a:xfrm>
            <a:off x="4191000" y="971550"/>
            <a:ext cx="609600"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4" name="Picture 13" descr="A screenshot of a cell phone&#10;&#10;Description automatically generated">
            <a:extLst>
              <a:ext uri="{FF2B5EF4-FFF2-40B4-BE49-F238E27FC236}">
                <a16:creationId xmlns:a16="http://schemas.microsoft.com/office/drawing/2014/main" id="{3E4C2BA4-F8A0-446F-8C3D-B143D69C98F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431910" y="615732"/>
            <a:ext cx="2770572" cy="1467207"/>
          </a:xfrm>
          <a:prstGeom prst="rect">
            <a:avLst/>
          </a:prstGeom>
          <a:ln w="12700">
            <a:noFill/>
          </a:ln>
        </p:spPr>
      </p:pic>
    </p:spTree>
    <p:extLst>
      <p:ext uri="{BB962C8B-B14F-4D97-AF65-F5344CB8AC3E}">
        <p14:creationId xmlns:p14="http://schemas.microsoft.com/office/powerpoint/2010/main" val="2994101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10.2     Subroutines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10.2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0" name="Subtitle 2">
            <a:extLst>
              <a:ext uri="{FF2B5EF4-FFF2-40B4-BE49-F238E27FC236}">
                <a16:creationId xmlns:a16="http://schemas.microsoft.com/office/drawing/2014/main" id="{666E39FF-8869-4C17-B93F-229730E8C09E}"/>
              </a:ext>
            </a:extLst>
          </p:cNvPr>
          <p:cNvSpPr txBox="1">
            <a:spLocks/>
          </p:cNvSpPr>
          <p:nvPr/>
        </p:nvSpPr>
        <p:spPr>
          <a:xfrm>
            <a:off x="190500" y="895155"/>
            <a:ext cx="33147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subroutine starts with an address label to mark its location in memory.</a:t>
            </a:r>
          </a:p>
          <a:p>
            <a:pPr marL="228600" indent="-228600" algn="l">
              <a:buFont typeface="Arial" panose="020B0604020202020204" pitchFamily="34" charset="0"/>
              <a:buChar char="•"/>
            </a:pPr>
            <a:endParaRPr lang="en-US" sz="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Additional steps must be taken when jumping to a subroutine because while the starting address of the subroutine is </a:t>
            </a:r>
            <a:r>
              <a:rPr lang="en-US" sz="1600" b="1" dirty="0">
                <a:solidFill>
                  <a:schemeClr val="accent2"/>
                </a:solidFill>
                <a:latin typeface="Arial" panose="020B0604020202020204" pitchFamily="34" charset="0"/>
                <a:cs typeface="Arial" panose="020B0604020202020204" pitchFamily="34" charset="0"/>
              </a:rPr>
              <a:t>always the same</a:t>
            </a:r>
            <a:r>
              <a:rPr lang="en-US" sz="1600" dirty="0">
                <a:solidFill>
                  <a:schemeClr val="accent2"/>
                </a:solidFill>
                <a:latin typeface="Arial" panose="020B0604020202020204" pitchFamily="34" charset="0"/>
                <a:cs typeface="Arial" panose="020B0604020202020204" pitchFamily="34" charset="0"/>
              </a:rPr>
              <a:t>, the return address in the main program </a:t>
            </a:r>
            <a:r>
              <a:rPr lang="en-US" sz="1600" b="1" dirty="0">
                <a:solidFill>
                  <a:schemeClr val="accent2"/>
                </a:solidFill>
                <a:latin typeface="Arial" panose="020B0604020202020204" pitchFamily="34" charset="0"/>
                <a:cs typeface="Arial" panose="020B0604020202020204" pitchFamily="34" charset="0"/>
              </a:rPr>
              <a:t>will vary </a:t>
            </a:r>
            <a:r>
              <a:rPr lang="en-US" sz="1600" dirty="0">
                <a:solidFill>
                  <a:schemeClr val="accent2"/>
                </a:solidFill>
                <a:latin typeface="Arial" panose="020B0604020202020204" pitchFamily="34" charset="0"/>
                <a:cs typeface="Arial" panose="020B0604020202020204" pitchFamily="34" charset="0"/>
              </a:rPr>
              <a:t>depending on where in the main program it is called.</a:t>
            </a:r>
          </a:p>
        </p:txBody>
      </p:sp>
      <p:sp>
        <p:nvSpPr>
          <p:cNvPr id="9" name="Rectangle 8">
            <a:extLst>
              <a:ext uri="{FF2B5EF4-FFF2-40B4-BE49-F238E27FC236}">
                <a16:creationId xmlns:a16="http://schemas.microsoft.com/office/drawing/2014/main" id="{296D50D5-9573-4599-85B9-2D0BCBA74869}"/>
              </a:ext>
            </a:extLst>
          </p:cNvPr>
          <p:cNvSpPr/>
          <p:nvPr/>
        </p:nvSpPr>
        <p:spPr>
          <a:xfrm>
            <a:off x="4876800" y="2645597"/>
            <a:ext cx="19050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12" name="Rectangle 11">
            <a:extLst>
              <a:ext uri="{FF2B5EF4-FFF2-40B4-BE49-F238E27FC236}">
                <a16:creationId xmlns:a16="http://schemas.microsoft.com/office/drawing/2014/main" id="{30301FD5-31C8-430E-BD65-811D42E5B816}"/>
              </a:ext>
            </a:extLst>
          </p:cNvPr>
          <p:cNvSpPr/>
          <p:nvPr/>
        </p:nvSpPr>
        <p:spPr>
          <a:xfrm>
            <a:off x="4876800" y="3487999"/>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1</a:t>
            </a:r>
          </a:p>
        </p:txBody>
      </p:sp>
      <p:sp>
        <p:nvSpPr>
          <p:cNvPr id="13" name="Rectangle 12">
            <a:extLst>
              <a:ext uri="{FF2B5EF4-FFF2-40B4-BE49-F238E27FC236}">
                <a16:creationId xmlns:a16="http://schemas.microsoft.com/office/drawing/2014/main" id="{8CC428CE-1D79-41B3-8E3A-CEE018720DEA}"/>
              </a:ext>
            </a:extLst>
          </p:cNvPr>
          <p:cNvSpPr/>
          <p:nvPr/>
        </p:nvSpPr>
        <p:spPr>
          <a:xfrm>
            <a:off x="4876800" y="3864797"/>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2</a:t>
            </a:r>
          </a:p>
        </p:txBody>
      </p:sp>
      <p:cxnSp>
        <p:nvCxnSpPr>
          <p:cNvPr id="14" name="Straight Arrow Connector 13">
            <a:extLst>
              <a:ext uri="{FF2B5EF4-FFF2-40B4-BE49-F238E27FC236}">
                <a16:creationId xmlns:a16="http://schemas.microsoft.com/office/drawing/2014/main" id="{C9FEEB7D-BB4A-457B-B7C9-44F514348762}"/>
              </a:ext>
            </a:extLst>
          </p:cNvPr>
          <p:cNvCxnSpPr>
            <a:cxnSpLocks/>
          </p:cNvCxnSpPr>
          <p:nvPr/>
        </p:nvCxnSpPr>
        <p:spPr>
          <a:xfrm>
            <a:off x="4191000" y="971550"/>
            <a:ext cx="609600"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screenshot of a cell phone&#10;&#10;Description automatically generated">
            <a:extLst>
              <a:ext uri="{FF2B5EF4-FFF2-40B4-BE49-F238E27FC236}">
                <a16:creationId xmlns:a16="http://schemas.microsoft.com/office/drawing/2014/main" id="{DB4D20A5-2BB1-4381-9CF9-2B0771DFF1F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505200" y="600212"/>
            <a:ext cx="2770572" cy="1467207"/>
          </a:xfrm>
          <a:prstGeom prst="rect">
            <a:avLst/>
          </a:prstGeom>
          <a:ln w="12700">
            <a:noFill/>
          </a:ln>
        </p:spPr>
      </p:pic>
    </p:spTree>
    <p:extLst>
      <p:ext uri="{BB962C8B-B14F-4D97-AF65-F5344CB8AC3E}">
        <p14:creationId xmlns:p14="http://schemas.microsoft.com/office/powerpoint/2010/main" val="374188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pic>
        <p:nvPicPr>
          <p:cNvPr id="5" name="Picture 4" descr="A screenshot of a cell phone&#10;&#10;Description automatically generated">
            <a:extLst>
              <a:ext uri="{FF2B5EF4-FFF2-40B4-BE49-F238E27FC236}">
                <a16:creationId xmlns:a16="http://schemas.microsoft.com/office/drawing/2014/main" id="{6C7C35E8-2BFB-486D-A99B-CDEDB5941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72" y="1234309"/>
            <a:ext cx="6554256" cy="3034289"/>
          </a:xfrm>
          <a:prstGeom prst="rect">
            <a:avLst/>
          </a:prstGeom>
        </p:spPr>
      </p:pic>
      <p:sp>
        <p:nvSpPr>
          <p:cNvPr id="9" name="Subtitle 2">
            <a:extLst>
              <a:ext uri="{FF2B5EF4-FFF2-40B4-BE49-F238E27FC236}">
                <a16:creationId xmlns:a16="http://schemas.microsoft.com/office/drawing/2014/main" id="{5A2BDB32-CC60-4AEB-AC5F-F058A28282D5}"/>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 stack is a </a:t>
            </a:r>
            <a:r>
              <a:rPr lang="en-US" sz="1600" b="1" dirty="0">
                <a:solidFill>
                  <a:schemeClr val="accent2"/>
                </a:solidFill>
                <a:latin typeface="Arial" panose="020B0604020202020204" pitchFamily="34" charset="0"/>
                <a:cs typeface="Arial" panose="020B0604020202020204" pitchFamily="34" charset="0"/>
              </a:rPr>
              <a:t>last-in, first out</a:t>
            </a:r>
            <a:r>
              <a:rPr lang="en-US" sz="1600" dirty="0">
                <a:solidFill>
                  <a:schemeClr val="accent2"/>
                </a:solidFill>
                <a:latin typeface="Arial" panose="020B0604020202020204" pitchFamily="34" charset="0"/>
                <a:cs typeface="Arial" panose="020B0604020202020204" pitchFamily="34" charset="0"/>
              </a:rPr>
              <a:t> (LIFO) storage structure.</a:t>
            </a:r>
          </a:p>
        </p:txBody>
      </p:sp>
    </p:spTree>
    <p:extLst>
      <p:ext uri="{BB962C8B-B14F-4D97-AF65-F5344CB8AC3E}">
        <p14:creationId xmlns:p14="http://schemas.microsoft.com/office/powerpoint/2010/main" val="2167531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10.2     Subroutines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10.2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0" name="Subtitle 2">
            <a:extLst>
              <a:ext uri="{FF2B5EF4-FFF2-40B4-BE49-F238E27FC236}">
                <a16:creationId xmlns:a16="http://schemas.microsoft.com/office/drawing/2014/main" id="{666E39FF-8869-4C17-B93F-229730E8C09E}"/>
              </a:ext>
            </a:extLst>
          </p:cNvPr>
          <p:cNvSpPr txBox="1">
            <a:spLocks/>
          </p:cNvSpPr>
          <p:nvPr/>
        </p:nvSpPr>
        <p:spPr>
          <a:xfrm>
            <a:off x="190500" y="895155"/>
            <a:ext cx="30861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i="1" dirty="0">
                <a:solidFill>
                  <a:schemeClr val="accent2"/>
                </a:solidFill>
                <a:latin typeface="Arial" panose="020B0604020202020204" pitchFamily="34" charset="0"/>
                <a:cs typeface="Arial" panose="020B0604020202020204" pitchFamily="34" charset="0"/>
              </a:rPr>
              <a:t>Call</a:t>
            </a:r>
            <a:r>
              <a:rPr lang="en-US" sz="1600" dirty="0">
                <a:solidFill>
                  <a:schemeClr val="accent2"/>
                </a:solidFill>
                <a:latin typeface="Arial" panose="020B0604020202020204" pitchFamily="34" charset="0"/>
                <a:cs typeface="Arial" panose="020B0604020202020204" pitchFamily="34" charset="0"/>
              </a:rPr>
              <a:t> – instruction that is used to jump to the subroutine address label and handles storing the return address on the stack prior to jumping to the subroutine address.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i="1" dirty="0">
                <a:solidFill>
                  <a:schemeClr val="accent2"/>
                </a:solidFill>
                <a:latin typeface="Arial" panose="020B0604020202020204" pitchFamily="34" charset="0"/>
                <a:cs typeface="Arial" panose="020B0604020202020204" pitchFamily="34" charset="0"/>
              </a:rPr>
              <a:t>Ret</a:t>
            </a:r>
            <a:r>
              <a:rPr lang="en-US" sz="1600" dirty="0">
                <a:solidFill>
                  <a:schemeClr val="accent2"/>
                </a:solidFill>
                <a:latin typeface="Arial" panose="020B0604020202020204" pitchFamily="34" charset="0"/>
                <a:cs typeface="Arial" panose="020B0604020202020204" pitchFamily="34" charset="0"/>
              </a:rPr>
              <a:t> – instruction used at the end of the subroutine that pops the return address off the stack and places it into PC to return to the main program.</a:t>
            </a:r>
          </a:p>
          <a:p>
            <a:pPr algn="l"/>
            <a:endParaRPr lang="en-US" sz="1600" b="1" i="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i="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i="1" dirty="0">
              <a:solidFill>
                <a:schemeClr val="accent2"/>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A30D6FD9-CFBF-4D5E-AC8B-04DDA3162C57}"/>
              </a:ext>
            </a:extLst>
          </p:cNvPr>
          <p:cNvSpPr/>
          <p:nvPr/>
        </p:nvSpPr>
        <p:spPr>
          <a:xfrm>
            <a:off x="4876800" y="2645597"/>
            <a:ext cx="19050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Program</a:t>
            </a:r>
          </a:p>
        </p:txBody>
      </p:sp>
      <p:sp>
        <p:nvSpPr>
          <p:cNvPr id="16" name="Rectangle 15">
            <a:extLst>
              <a:ext uri="{FF2B5EF4-FFF2-40B4-BE49-F238E27FC236}">
                <a16:creationId xmlns:a16="http://schemas.microsoft.com/office/drawing/2014/main" id="{C22197F5-7463-41DE-939B-C189645C6236}"/>
              </a:ext>
            </a:extLst>
          </p:cNvPr>
          <p:cNvSpPr/>
          <p:nvPr/>
        </p:nvSpPr>
        <p:spPr>
          <a:xfrm>
            <a:off x="4876800" y="3487999"/>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1</a:t>
            </a:r>
          </a:p>
        </p:txBody>
      </p:sp>
      <p:sp>
        <p:nvSpPr>
          <p:cNvPr id="21" name="Rectangle 20">
            <a:extLst>
              <a:ext uri="{FF2B5EF4-FFF2-40B4-BE49-F238E27FC236}">
                <a16:creationId xmlns:a16="http://schemas.microsoft.com/office/drawing/2014/main" id="{ADFD7EC4-DD2D-42ED-B35F-BEBC419FCB23}"/>
              </a:ext>
            </a:extLst>
          </p:cNvPr>
          <p:cNvSpPr/>
          <p:nvPr/>
        </p:nvSpPr>
        <p:spPr>
          <a:xfrm>
            <a:off x="4876800" y="3864797"/>
            <a:ext cx="1905000" cy="37679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Subroutine 2</a:t>
            </a:r>
          </a:p>
        </p:txBody>
      </p:sp>
      <p:cxnSp>
        <p:nvCxnSpPr>
          <p:cNvPr id="22" name="Straight Arrow Connector 21">
            <a:extLst>
              <a:ext uri="{FF2B5EF4-FFF2-40B4-BE49-F238E27FC236}">
                <a16:creationId xmlns:a16="http://schemas.microsoft.com/office/drawing/2014/main" id="{AF268663-8A10-4029-AF38-F932C2AD0947}"/>
              </a:ext>
            </a:extLst>
          </p:cNvPr>
          <p:cNvCxnSpPr>
            <a:cxnSpLocks/>
          </p:cNvCxnSpPr>
          <p:nvPr/>
        </p:nvCxnSpPr>
        <p:spPr>
          <a:xfrm>
            <a:off x="4191000" y="971550"/>
            <a:ext cx="609600" cy="1600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A screenshot of a cell phone&#10;&#10;Description automatically generated">
            <a:extLst>
              <a:ext uri="{FF2B5EF4-FFF2-40B4-BE49-F238E27FC236}">
                <a16:creationId xmlns:a16="http://schemas.microsoft.com/office/drawing/2014/main" id="{5109E11C-96E1-4C2A-8EF6-8D098E1F20E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461" t="71476" r="35559" b="3246"/>
          <a:stretch/>
        </p:blipFill>
        <p:spPr>
          <a:xfrm>
            <a:off x="3200400" y="615732"/>
            <a:ext cx="2770572" cy="1467207"/>
          </a:xfrm>
          <a:prstGeom prst="rect">
            <a:avLst/>
          </a:prstGeom>
          <a:ln w="12700">
            <a:noFill/>
          </a:ln>
        </p:spPr>
      </p:pic>
    </p:spTree>
    <p:extLst>
      <p:ext uri="{BB962C8B-B14F-4D97-AF65-F5344CB8AC3E}">
        <p14:creationId xmlns:p14="http://schemas.microsoft.com/office/powerpoint/2010/main" val="217935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10.2     Subroutines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10.2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0" name="Subtitle 2">
            <a:extLst>
              <a:ext uri="{FF2B5EF4-FFF2-40B4-BE49-F238E27FC236}">
                <a16:creationId xmlns:a16="http://schemas.microsoft.com/office/drawing/2014/main" id="{666E39FF-8869-4C17-B93F-229730E8C09E}"/>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Variables can be passed to subroutines using three different approaches: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Using the CPU registers</a:t>
            </a:r>
          </a:p>
          <a:p>
            <a:pPr marL="685800" lvl="1"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Using the stack</a:t>
            </a:r>
          </a:p>
          <a:p>
            <a:pPr marL="685800" lvl="1"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685800" lvl="1"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Using dedicated variables in data memory</a:t>
            </a:r>
          </a:p>
          <a:p>
            <a:pPr marL="228600" indent="-228600" algn="l">
              <a:buFont typeface="Arial" panose="020B0604020202020204" pitchFamily="34" charset="0"/>
              <a:buChar char="•"/>
            </a:pPr>
            <a:endParaRPr lang="en-US" sz="1600" b="1" i="1" dirty="0">
              <a:solidFill>
                <a:schemeClr val="accent2"/>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B58B6350-8682-44BB-BAE3-C4017F814DC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851BC700-83E4-49FF-910A-A5EA47A6155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D873B995-18BE-4D09-A78E-A8E4D91322A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E6846177-614A-496A-95E1-DA4B2039DE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A067BA3D-47AB-42C1-B5DB-8AA72725E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5" name="Rectangle 14">
            <a:extLst>
              <a:ext uri="{FF2B5EF4-FFF2-40B4-BE49-F238E27FC236}">
                <a16:creationId xmlns:a16="http://schemas.microsoft.com/office/drawing/2014/main" id="{B41986D3-71A1-406F-B017-2E2F9AA9C21E}"/>
              </a:ext>
            </a:extLst>
          </p:cNvPr>
          <p:cNvSpPr/>
          <p:nvPr/>
        </p:nvSpPr>
        <p:spPr>
          <a:xfrm>
            <a:off x="4938885"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1818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90C96661-085E-408C-B239-346FB7BD71B9}"/>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E96BD47-6D5A-44F8-93F1-5CF0AA672F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90500" y="1301978"/>
            <a:ext cx="6477000" cy="3068052"/>
          </a:xfrm>
          <a:prstGeom prst="rect">
            <a:avLst/>
          </a:prstGeom>
        </p:spPr>
      </p:pic>
    </p:spTree>
    <p:extLst>
      <p:ext uri="{BB962C8B-B14F-4D97-AF65-F5344CB8AC3E}">
        <p14:creationId xmlns:p14="http://schemas.microsoft.com/office/powerpoint/2010/main" val="17913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486400" y="4857750"/>
            <a:ext cx="13716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10.2     Subroutines</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0" name="Subtitle 2">
            <a:extLst>
              <a:ext uri="{FF2B5EF4-FFF2-40B4-BE49-F238E27FC236}">
                <a16:creationId xmlns:a16="http://schemas.microsoft.com/office/drawing/2014/main" id="{666E39FF-8869-4C17-B93F-229730E8C09E}"/>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endParaRPr lang="en-US" sz="1600" b="1" i="1" dirty="0">
              <a:solidFill>
                <a:schemeClr val="accent2"/>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B58B6350-8682-44BB-BAE3-C4017F814DC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851BC700-83E4-49FF-910A-A5EA47A6155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D873B995-18BE-4D09-A78E-A8E4D91322A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E6846177-614A-496A-95E1-DA4B2039DE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A067BA3D-47AB-42C1-B5DB-8AA72725E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6" name="Subtitle 2">
            <a:extLst>
              <a:ext uri="{FF2B5EF4-FFF2-40B4-BE49-F238E27FC236}">
                <a16:creationId xmlns:a16="http://schemas.microsoft.com/office/drawing/2014/main" id="{1DB31EBE-B00D-4F06-93A7-CC12B80A74D0}"/>
              </a:ext>
            </a:extLst>
          </p:cNvPr>
          <p:cNvSpPr txBox="1">
            <a:spLocks/>
          </p:cNvSpPr>
          <p:nvPr/>
        </p:nvSpPr>
        <p:spPr>
          <a:xfrm>
            <a:off x="190500" y="896530"/>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CCS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Asm_Subroutines</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sp>
        <p:nvSpPr>
          <p:cNvPr id="15" name="Rectangle 14">
            <a:extLst>
              <a:ext uri="{FF2B5EF4-FFF2-40B4-BE49-F238E27FC236}">
                <a16:creationId xmlns:a16="http://schemas.microsoft.com/office/drawing/2014/main" id="{D34926D3-C6D2-48A2-B417-718A88D1C7E9}"/>
              </a:ext>
            </a:extLst>
          </p:cNvPr>
          <p:cNvSpPr/>
          <p:nvPr/>
        </p:nvSpPr>
        <p:spPr>
          <a:xfrm>
            <a:off x="4938885"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191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90C96661-085E-408C-B239-346FB7BD71B9}"/>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Open the Register Viewer so that you can see PC, SP, and R4. Open the Memory Browser and go to 0x3000. Then scroll up so you can see the first location on the stack (address 2FFEh).</a:t>
            </a:r>
          </a:p>
        </p:txBody>
      </p:sp>
      <p:sp>
        <p:nvSpPr>
          <p:cNvPr id="10" name="Subtitle 2">
            <a:extLst>
              <a:ext uri="{FF2B5EF4-FFF2-40B4-BE49-F238E27FC236}">
                <a16:creationId xmlns:a16="http://schemas.microsoft.com/office/drawing/2014/main" id="{AA1D5881-5A31-48B2-80F8-CB19CE265BF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000924A5-2B18-4338-9053-3029E28CEF2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EC5741B9-F8FA-4A9B-AB5F-F0755DFB415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A12C6067-0590-44A1-894A-DD67DCFC9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8" name="Rectangle 17">
            <a:extLst>
              <a:ext uri="{FF2B5EF4-FFF2-40B4-BE49-F238E27FC236}">
                <a16:creationId xmlns:a16="http://schemas.microsoft.com/office/drawing/2014/main" id="{92321E38-C12E-4818-965B-4C78178AFECE}"/>
              </a:ext>
            </a:extLst>
          </p:cNvPr>
          <p:cNvSpPr/>
          <p:nvPr/>
        </p:nvSpPr>
        <p:spPr>
          <a:xfrm>
            <a:off x="4938885"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931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90C96661-085E-408C-B239-346FB7BD71B9}"/>
              </a:ext>
            </a:extLst>
          </p:cNvPr>
          <p:cNvSpPr txBox="1">
            <a:spLocks/>
          </p:cNvSpPr>
          <p:nvPr/>
        </p:nvSpPr>
        <p:spPr>
          <a:xfrm>
            <a:off x="190500" y="895155"/>
            <a:ext cx="3712475" cy="3755458"/>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Step your program using </a:t>
            </a:r>
            <a:r>
              <a:rPr lang="en-US" sz="1600" b="1" dirty="0">
                <a:solidFill>
                  <a:schemeClr val="accent2"/>
                </a:solidFill>
                <a:latin typeface="Arial" panose="020B0604020202020204" pitchFamily="34" charset="0"/>
                <a:cs typeface="Arial" panose="020B0604020202020204" pitchFamily="34" charset="0"/>
              </a:rPr>
              <a:t>Step Into</a:t>
            </a:r>
            <a:r>
              <a:rPr lang="en-US" sz="1600" dirty="0">
                <a:solidFill>
                  <a:schemeClr val="accent2"/>
                </a:solidFill>
                <a:latin typeface="Arial" panose="020B0604020202020204" pitchFamily="34" charset="0"/>
                <a:cs typeface="Arial" panose="020B0604020202020204" pitchFamily="34" charset="0"/>
              </a:rPr>
              <a:t>. As you step, look at the values of PC, SP, and the values in data memory for the stack. In the Memory Browser you should see the following as the values are pushed.</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Now step your program using </a:t>
            </a:r>
            <a:r>
              <a:rPr lang="en-US" sz="1600" b="1" dirty="0">
                <a:solidFill>
                  <a:schemeClr val="accent2"/>
                </a:solidFill>
                <a:latin typeface="Arial" panose="020B0604020202020204" pitchFamily="34" charset="0"/>
                <a:cs typeface="Arial" panose="020B0604020202020204" pitchFamily="34" charset="0"/>
              </a:rPr>
              <a:t>Step Over</a:t>
            </a:r>
            <a:r>
              <a:rPr lang="en-US" sz="1600" dirty="0">
                <a:solidFill>
                  <a:schemeClr val="accent2"/>
                </a:solidFill>
                <a:latin typeface="Arial" panose="020B0604020202020204" pitchFamily="34" charset="0"/>
                <a:cs typeface="Arial" panose="020B0604020202020204" pitchFamily="34" charset="0"/>
              </a:rPr>
              <a:t>. This time when you step you’ll see the program still executes the subroutine, but it doesn’t move into the subroutine code. This is the first time we have been able to use </a:t>
            </a:r>
            <a:r>
              <a:rPr lang="en-US" sz="1600" i="1" dirty="0">
                <a:solidFill>
                  <a:schemeClr val="accent2"/>
                </a:solidFill>
                <a:latin typeface="Arial" panose="020B0604020202020204" pitchFamily="34" charset="0"/>
                <a:cs typeface="Arial" panose="020B0604020202020204" pitchFamily="34" charset="0"/>
              </a:rPr>
              <a:t>step over</a:t>
            </a:r>
            <a:r>
              <a:rPr lang="en-US" sz="1600" dirty="0">
                <a:solidFill>
                  <a:schemeClr val="accent2"/>
                </a:solidFill>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FD424BD5-FA3E-458D-943A-6D57FBD5AE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17275" y="1590674"/>
            <a:ext cx="2726425" cy="2124076"/>
          </a:xfrm>
          <a:prstGeom prst="rect">
            <a:avLst/>
          </a:prstGeom>
        </p:spPr>
      </p:pic>
    </p:spTree>
    <p:extLst>
      <p:ext uri="{BB962C8B-B14F-4D97-AF65-F5344CB8AC3E}">
        <p14:creationId xmlns:p14="http://schemas.microsoft.com/office/powerpoint/2010/main" val="3919730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9" name="Subtitle 2">
            <a:extLst>
              <a:ext uri="{FF2B5EF4-FFF2-40B4-BE49-F238E27FC236}">
                <a16:creationId xmlns:a16="http://schemas.microsoft.com/office/drawing/2014/main" id="{90C96661-085E-408C-B239-346FB7BD71B9}"/>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dirty="0">
              <a:solidFill>
                <a:schemeClr val="accent2"/>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AA1D5881-5A31-48B2-80F8-CB19CE265BF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000924A5-2B18-4338-9053-3029E28CEF2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EC5741B9-F8FA-4A9B-AB5F-F0755DFB415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A12C6067-0590-44A1-894A-DD67DCFC9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B197BB16-731A-49E5-BD07-C3386CF53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36" y="1622795"/>
            <a:ext cx="6754884" cy="1177555"/>
          </a:xfrm>
          <a:prstGeom prst="rect">
            <a:avLst/>
          </a:prstGeom>
        </p:spPr>
      </p:pic>
      <p:sp>
        <p:nvSpPr>
          <p:cNvPr id="18" name="Rectangle 17">
            <a:extLst>
              <a:ext uri="{FF2B5EF4-FFF2-40B4-BE49-F238E27FC236}">
                <a16:creationId xmlns:a16="http://schemas.microsoft.com/office/drawing/2014/main" id="{3E5F8366-1CD8-4022-A32F-84C3E71E1548}"/>
              </a:ext>
            </a:extLst>
          </p:cNvPr>
          <p:cNvSpPr/>
          <p:nvPr/>
        </p:nvSpPr>
        <p:spPr>
          <a:xfrm>
            <a:off x="4938885"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9467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10: The STACK and Subroutines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10.2	Subroutines</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3294358A-F95B-4036-9586-BB98D83677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8" name="Picture 17" descr="A close up of a sign&#10;&#10;Description automatically generated">
            <a:extLst>
              <a:ext uri="{FF2B5EF4-FFF2-40B4-BE49-F238E27FC236}">
                <a16:creationId xmlns:a16="http://schemas.microsoft.com/office/drawing/2014/main" id="{F307DA77-A6EC-41EB-885D-777752C488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9" name="Picture 2" descr="Subscribe to Dr. LaMeres' YouTube Channel">
            <a:extLst>
              <a:ext uri="{FF2B5EF4-FFF2-40B4-BE49-F238E27FC236}">
                <a16:creationId xmlns:a16="http://schemas.microsoft.com/office/drawing/2014/main" id="{CD1741CA-039B-47DC-9FFB-193BE4F319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458D78E-CD14-4CE7-8E81-C4A9D55DD4D9}"/>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345366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pic>
        <p:nvPicPr>
          <p:cNvPr id="5" name="Picture 4" descr="A screenshot of a cell phone&#10;&#10;Description automatically generated">
            <a:extLst>
              <a:ext uri="{FF2B5EF4-FFF2-40B4-BE49-F238E27FC236}">
                <a16:creationId xmlns:a16="http://schemas.microsoft.com/office/drawing/2014/main" id="{6C7C35E8-2BFB-486D-A99B-CDEDB59418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 y="2450669"/>
            <a:ext cx="4819670" cy="2231263"/>
          </a:xfrm>
          <a:prstGeom prst="rect">
            <a:avLst/>
          </a:prstGeom>
        </p:spPr>
      </p:pic>
      <p:sp>
        <p:nvSpPr>
          <p:cNvPr id="9" name="Subtitle 2">
            <a:extLst>
              <a:ext uri="{FF2B5EF4-FFF2-40B4-BE49-F238E27FC236}">
                <a16:creationId xmlns:a16="http://schemas.microsoft.com/office/drawing/2014/main" id="{5A2BDB32-CC60-4AEB-AC5F-F058A28282D5}"/>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Stack</a:t>
            </a:r>
            <a:r>
              <a:rPr lang="en-US" sz="1600" dirty="0">
                <a:solidFill>
                  <a:schemeClr val="accent2"/>
                </a:solidFill>
                <a:latin typeface="Arial" panose="020B0604020202020204" pitchFamily="34" charset="0"/>
                <a:cs typeface="Arial" panose="020B0604020202020204" pitchFamily="34" charset="0"/>
              </a:rPr>
              <a:t> – a system that allows us to dynamically allocate data memory.</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Dynamically</a:t>
            </a:r>
            <a:r>
              <a:rPr lang="en-US" sz="1600" dirty="0">
                <a:solidFill>
                  <a:schemeClr val="accent2"/>
                </a:solidFill>
                <a:latin typeface="Arial" panose="020B0604020202020204" pitchFamily="34" charset="0"/>
                <a:cs typeface="Arial" panose="020B0604020202020204" pitchFamily="34" charset="0"/>
              </a:rPr>
              <a:t> – we can access memory without initializing it or reserving it using assembler directives such as .short and .space.</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0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5A2BDB32-CC60-4AEB-AC5F-F058A28282D5}"/>
              </a:ext>
            </a:extLst>
          </p:cNvPr>
          <p:cNvSpPr txBox="1">
            <a:spLocks/>
          </p:cNvSpPr>
          <p:nvPr/>
        </p:nvSpPr>
        <p:spPr>
          <a:xfrm>
            <a:off x="204707" y="892997"/>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What Physically is the Stack in an MCU?</a:t>
            </a:r>
          </a:p>
          <a:p>
            <a:pPr marL="685800" lvl="1" indent="-228600" algn="l">
              <a:buFont typeface="Arial" panose="020B0604020202020204" pitchFamily="34" charset="0"/>
              <a:buChar char="•"/>
            </a:pPr>
            <a:r>
              <a:rPr lang="en-US" sz="1400" dirty="0">
                <a:solidFill>
                  <a:schemeClr val="accent2"/>
                </a:solidFill>
                <a:latin typeface="Arial" panose="020B0604020202020204" pitchFamily="34" charset="0"/>
                <a:cs typeface="Arial" panose="020B0604020202020204" pitchFamily="34" charset="0"/>
              </a:rPr>
              <a:t>Storage at the end of data memory &amp; an address pointer.</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ECAB8D78-B0FD-4F24-A3FD-A3386807A08A}"/>
              </a:ext>
            </a:extLst>
          </p:cNvPr>
          <p:cNvPicPr>
            <a:picLocks noChangeAspect="1"/>
          </p:cNvPicPr>
          <p:nvPr/>
        </p:nvPicPr>
        <p:blipFill>
          <a:blip r:embed="rId2"/>
          <a:stretch>
            <a:fillRect/>
          </a:stretch>
        </p:blipFill>
        <p:spPr>
          <a:xfrm>
            <a:off x="685800" y="1575467"/>
            <a:ext cx="5638800" cy="3206083"/>
          </a:xfrm>
          <a:prstGeom prst="rect">
            <a:avLst/>
          </a:prstGeom>
        </p:spPr>
      </p:pic>
      <p:sp>
        <p:nvSpPr>
          <p:cNvPr id="12" name="Rectangle 11">
            <a:extLst>
              <a:ext uri="{FF2B5EF4-FFF2-40B4-BE49-F238E27FC236}">
                <a16:creationId xmlns:a16="http://schemas.microsoft.com/office/drawing/2014/main" id="{CA51A548-3041-4C47-AEBA-F47927D1191C}"/>
              </a:ext>
            </a:extLst>
          </p:cNvPr>
          <p:cNvSpPr/>
          <p:nvPr/>
        </p:nvSpPr>
        <p:spPr>
          <a:xfrm>
            <a:off x="4953000" y="3594101"/>
            <a:ext cx="1066800" cy="152400"/>
          </a:xfrm>
          <a:prstGeom prst="rect">
            <a:avLst/>
          </a:prstGeom>
          <a:solidFill>
            <a:srgbClr val="FFFF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9B6B4E9-5AD6-47D9-92B5-33FDEF184E77}"/>
              </a:ext>
            </a:extLst>
          </p:cNvPr>
          <p:cNvSpPr/>
          <p:nvPr/>
        </p:nvSpPr>
        <p:spPr>
          <a:xfrm>
            <a:off x="2667000" y="2679701"/>
            <a:ext cx="1066800" cy="186484"/>
          </a:xfrm>
          <a:prstGeom prst="rect">
            <a:avLst/>
          </a:prstGeom>
          <a:solidFill>
            <a:srgbClr val="FFFF00">
              <a:alpha val="5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96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5A2BDB32-CC60-4AEB-AC5F-F058A28282D5}"/>
              </a:ext>
            </a:extLst>
          </p:cNvPr>
          <p:cNvSpPr txBox="1">
            <a:spLocks/>
          </p:cNvSpPr>
          <p:nvPr/>
        </p:nvSpPr>
        <p:spPr>
          <a:xfrm>
            <a:off x="204707" y="892997"/>
            <a:ext cx="2995693"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data memory range in the MSP430FR2355 is from 2000h → 2FFFh.</a:t>
            </a:r>
            <a:br>
              <a:rPr lang="en-US" sz="1600" dirty="0">
                <a:solidFill>
                  <a:schemeClr val="accent2"/>
                </a:solidFill>
                <a:latin typeface="Arial" panose="020B0604020202020204" pitchFamily="34" charset="0"/>
                <a:cs typeface="Arial" panose="020B0604020202020204" pitchFamily="34" charset="0"/>
              </a:rPr>
            </a:br>
            <a:endParaRPr lang="en-US" sz="12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stack resides at the end of data memory to allow the maximum potential size of the stack and also avoids overriding reserved locations in memory that are placed at the beginning address of data memory (i.e., 2000h).</a:t>
            </a:r>
          </a:p>
        </p:txBody>
      </p:sp>
      <p:pic>
        <p:nvPicPr>
          <p:cNvPr id="14" name="Picture 13" descr="A screenshot of a cell phone&#10;&#10;Description automatically generated">
            <a:extLst>
              <a:ext uri="{FF2B5EF4-FFF2-40B4-BE49-F238E27FC236}">
                <a16:creationId xmlns:a16="http://schemas.microsoft.com/office/drawing/2014/main" id="{9C822406-117A-413B-91F7-537E241E4D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0391" y="659688"/>
            <a:ext cx="3343275" cy="3990925"/>
          </a:xfrm>
          <a:prstGeom prst="rect">
            <a:avLst/>
          </a:prstGeom>
          <a:ln w="12700">
            <a:solidFill>
              <a:schemeClr val="accent2">
                <a:lumMod val="75000"/>
              </a:schemeClr>
            </a:solidFill>
          </a:ln>
        </p:spPr>
      </p:pic>
      <p:cxnSp>
        <p:nvCxnSpPr>
          <p:cNvPr id="15" name="Straight Arrow Connector 14">
            <a:extLst>
              <a:ext uri="{FF2B5EF4-FFF2-40B4-BE49-F238E27FC236}">
                <a16:creationId xmlns:a16="http://schemas.microsoft.com/office/drawing/2014/main" id="{53E37B3E-5610-4E2D-A91E-EA3C8C141481}"/>
              </a:ext>
            </a:extLst>
          </p:cNvPr>
          <p:cNvCxnSpPr>
            <a:cxnSpLocks/>
          </p:cNvCxnSpPr>
          <p:nvPr/>
        </p:nvCxnSpPr>
        <p:spPr>
          <a:xfrm>
            <a:off x="3352800" y="2985016"/>
            <a:ext cx="43815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560C0B04-E2B2-4942-8FA4-518CDA27DD23}"/>
              </a:ext>
            </a:extLst>
          </p:cNvPr>
          <p:cNvSpPr txBox="1"/>
          <p:nvPr/>
        </p:nvSpPr>
        <p:spPr>
          <a:xfrm>
            <a:off x="2988510" y="2800350"/>
            <a:ext cx="685800" cy="369332"/>
          </a:xfrm>
          <a:prstGeom prst="rect">
            <a:avLst/>
          </a:prstGeom>
          <a:noFill/>
        </p:spPr>
        <p:txBody>
          <a:bodyPr wrap="square" rtlCol="0">
            <a:spAutoFit/>
          </a:bodyPr>
          <a:lstStyle/>
          <a:p>
            <a:r>
              <a:rPr lang="en-US" b="1" dirty="0">
                <a:solidFill>
                  <a:schemeClr val="accent2">
                    <a:lumMod val="75000"/>
                  </a:schemeClr>
                </a:solidFill>
              </a:rPr>
              <a:t>SP</a:t>
            </a:r>
          </a:p>
        </p:txBody>
      </p:sp>
      <p:sp>
        <p:nvSpPr>
          <p:cNvPr id="17" name="Arc 16">
            <a:extLst>
              <a:ext uri="{FF2B5EF4-FFF2-40B4-BE49-F238E27FC236}">
                <a16:creationId xmlns:a16="http://schemas.microsoft.com/office/drawing/2014/main" id="{3F887B5C-B854-4AE8-AC87-7A1DF3415B3D}"/>
              </a:ext>
            </a:extLst>
          </p:cNvPr>
          <p:cNvSpPr/>
          <p:nvPr/>
        </p:nvSpPr>
        <p:spPr>
          <a:xfrm flipV="1">
            <a:off x="3448050" y="277219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01879251-61A8-4C7F-BDFE-1942A33B6CCA}"/>
              </a:ext>
            </a:extLst>
          </p:cNvPr>
          <p:cNvSpPr/>
          <p:nvPr/>
        </p:nvSpPr>
        <p:spPr>
          <a:xfrm flipV="1">
            <a:off x="3409950" y="257280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626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5A2BDB32-CC60-4AEB-AC5F-F058A28282D5}"/>
              </a:ext>
            </a:extLst>
          </p:cNvPr>
          <p:cNvSpPr txBox="1">
            <a:spLocks/>
          </p:cNvSpPr>
          <p:nvPr/>
        </p:nvSpPr>
        <p:spPr>
          <a:xfrm>
            <a:off x="204707" y="892997"/>
            <a:ext cx="2995693"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SP is initialized to 3000h.</a:t>
            </a:r>
            <a:br>
              <a:rPr lang="en-US" sz="1600" dirty="0">
                <a:solidFill>
                  <a:schemeClr val="accent2"/>
                </a:solidFill>
                <a:latin typeface="Arial" panose="020B0604020202020204" pitchFamily="34" charset="0"/>
                <a:cs typeface="Arial" panose="020B0604020202020204" pitchFamily="34" charset="0"/>
              </a:rPr>
            </a:br>
            <a:endParaRPr lang="en-US" sz="12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means that the first 16-bit word of information pushed will be stored at address 2FFEh.</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is accomplished using a move instruction and a global constant called __STACK_END.</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2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14" name="Picture 13" descr="A screenshot of a cell phone&#10;&#10;Description automatically generated">
            <a:extLst>
              <a:ext uri="{FF2B5EF4-FFF2-40B4-BE49-F238E27FC236}">
                <a16:creationId xmlns:a16="http://schemas.microsoft.com/office/drawing/2014/main" id="{9C822406-117A-413B-91F7-537E241E4D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0391" y="659688"/>
            <a:ext cx="3343275" cy="3990925"/>
          </a:xfrm>
          <a:prstGeom prst="rect">
            <a:avLst/>
          </a:prstGeom>
          <a:ln w="12700">
            <a:solidFill>
              <a:schemeClr val="accent2">
                <a:lumMod val="75000"/>
              </a:schemeClr>
            </a:solidFill>
          </a:ln>
        </p:spPr>
      </p:pic>
      <p:cxnSp>
        <p:nvCxnSpPr>
          <p:cNvPr id="15" name="Straight Arrow Connector 14">
            <a:extLst>
              <a:ext uri="{FF2B5EF4-FFF2-40B4-BE49-F238E27FC236}">
                <a16:creationId xmlns:a16="http://schemas.microsoft.com/office/drawing/2014/main" id="{53E37B3E-5610-4E2D-A91E-EA3C8C141481}"/>
              </a:ext>
            </a:extLst>
          </p:cNvPr>
          <p:cNvCxnSpPr>
            <a:cxnSpLocks/>
          </p:cNvCxnSpPr>
          <p:nvPr/>
        </p:nvCxnSpPr>
        <p:spPr>
          <a:xfrm>
            <a:off x="3352800" y="2985016"/>
            <a:ext cx="43815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560C0B04-E2B2-4942-8FA4-518CDA27DD23}"/>
              </a:ext>
            </a:extLst>
          </p:cNvPr>
          <p:cNvSpPr txBox="1"/>
          <p:nvPr/>
        </p:nvSpPr>
        <p:spPr>
          <a:xfrm>
            <a:off x="2988510" y="2800350"/>
            <a:ext cx="685800" cy="369332"/>
          </a:xfrm>
          <a:prstGeom prst="rect">
            <a:avLst/>
          </a:prstGeom>
          <a:noFill/>
        </p:spPr>
        <p:txBody>
          <a:bodyPr wrap="square" rtlCol="0">
            <a:spAutoFit/>
          </a:bodyPr>
          <a:lstStyle/>
          <a:p>
            <a:r>
              <a:rPr lang="en-US" b="1" dirty="0">
                <a:solidFill>
                  <a:schemeClr val="accent2">
                    <a:lumMod val="75000"/>
                  </a:schemeClr>
                </a:solidFill>
              </a:rPr>
              <a:t>SP</a:t>
            </a:r>
          </a:p>
        </p:txBody>
      </p:sp>
      <p:sp>
        <p:nvSpPr>
          <p:cNvPr id="17" name="Arc 16">
            <a:extLst>
              <a:ext uri="{FF2B5EF4-FFF2-40B4-BE49-F238E27FC236}">
                <a16:creationId xmlns:a16="http://schemas.microsoft.com/office/drawing/2014/main" id="{3F887B5C-B854-4AE8-AC87-7A1DF3415B3D}"/>
              </a:ext>
            </a:extLst>
          </p:cNvPr>
          <p:cNvSpPr/>
          <p:nvPr/>
        </p:nvSpPr>
        <p:spPr>
          <a:xfrm flipV="1">
            <a:off x="3448050" y="277219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01879251-61A8-4C7F-BDFE-1942A33B6CCA}"/>
              </a:ext>
            </a:extLst>
          </p:cNvPr>
          <p:cNvSpPr/>
          <p:nvPr/>
        </p:nvSpPr>
        <p:spPr>
          <a:xfrm flipV="1">
            <a:off x="3409950" y="257280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838578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5A2BDB32-CC60-4AEB-AC5F-F058A28282D5}"/>
              </a:ext>
            </a:extLst>
          </p:cNvPr>
          <p:cNvSpPr txBox="1">
            <a:spLocks/>
          </p:cNvSpPr>
          <p:nvPr/>
        </p:nvSpPr>
        <p:spPr>
          <a:xfrm>
            <a:off x="204707" y="892997"/>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Push = Put Data on Stack</a:t>
            </a:r>
            <a:br>
              <a:rPr lang="en-US" sz="1600" b="1"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decrement SP</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a:t>
            </a:r>
            <a:r>
              <a:rPr lang="en-US" sz="1600" dirty="0" err="1">
                <a:solidFill>
                  <a:schemeClr val="accent2"/>
                </a:solidFill>
                <a:latin typeface="Arial" panose="020B0604020202020204" pitchFamily="34" charset="0"/>
                <a:cs typeface="Arial" panose="020B0604020202020204" pitchFamily="34" charset="0"/>
              </a:rPr>
              <a:t>dst</a:t>
            </a:r>
            <a:r>
              <a:rPr lang="en-US" sz="1600" dirty="0">
                <a:solidFill>
                  <a:schemeClr val="accent2"/>
                </a:solidFill>
                <a:latin typeface="Arial" panose="020B0604020202020204" pitchFamily="34" charset="0"/>
                <a:cs typeface="Arial" panose="020B0604020202020204" pitchFamily="34" charset="0"/>
              </a:rPr>
              <a:t> </a:t>
            </a:r>
            <a:r>
              <a:rPr lang="en-US" sz="1600" dirty="0">
                <a:solidFill>
                  <a:schemeClr val="accent2"/>
                </a:solidFill>
                <a:latin typeface="Arial" panose="020B0604020202020204" pitchFamily="34" charset="0"/>
                <a:cs typeface="Arial" panose="020B0604020202020204" pitchFamily="34" charset="0"/>
                <a:sym typeface="Wingdings" panose="05000000000000000000" pitchFamily="2" charset="2"/>
              </a:rPr>
              <a:t></a:t>
            </a:r>
            <a:r>
              <a:rPr lang="en-US" sz="1600" dirty="0">
                <a:solidFill>
                  <a:schemeClr val="accent2"/>
                </a:solidFill>
                <a:latin typeface="Arial" panose="020B0604020202020204" pitchFamily="34" charset="0"/>
                <a:cs typeface="Arial" panose="020B0604020202020204" pitchFamily="34" charset="0"/>
              </a:rPr>
              <a:t> @SP</a:t>
            </a: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r>
              <a:rPr lang="en-US" sz="1600" b="1" dirty="0">
                <a:solidFill>
                  <a:schemeClr val="accent2"/>
                </a:solidFill>
                <a:latin typeface="Arial" panose="020B0604020202020204" pitchFamily="34" charset="0"/>
                <a:cs typeface="Arial" panose="020B0604020202020204" pitchFamily="34" charset="0"/>
              </a:rPr>
              <a:t>  </a:t>
            </a: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Pop = Get Data from Stack</a:t>
            </a:r>
            <a:br>
              <a:rPr lang="en-US" sz="1600" b="1"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increment SP</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mov  </a:t>
            </a:r>
            <a:r>
              <a:rPr lang="en-US" sz="1600"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@SP</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14" name="Picture 13" descr="A screenshot of a cell phone&#10;&#10;Description automatically generated">
            <a:extLst>
              <a:ext uri="{FF2B5EF4-FFF2-40B4-BE49-F238E27FC236}">
                <a16:creationId xmlns:a16="http://schemas.microsoft.com/office/drawing/2014/main" id="{9C822406-117A-413B-91F7-537E241E4D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25" y="659688"/>
            <a:ext cx="3343275" cy="3990925"/>
          </a:xfrm>
          <a:prstGeom prst="rect">
            <a:avLst/>
          </a:prstGeom>
          <a:ln w="12700">
            <a:solidFill>
              <a:schemeClr val="accent2">
                <a:lumMod val="75000"/>
              </a:schemeClr>
            </a:solidFill>
          </a:ln>
        </p:spPr>
      </p:pic>
      <p:cxnSp>
        <p:nvCxnSpPr>
          <p:cNvPr id="15" name="Straight Arrow Connector 14">
            <a:extLst>
              <a:ext uri="{FF2B5EF4-FFF2-40B4-BE49-F238E27FC236}">
                <a16:creationId xmlns:a16="http://schemas.microsoft.com/office/drawing/2014/main" id="{53E37B3E-5610-4E2D-A91E-EA3C8C141481}"/>
              </a:ext>
            </a:extLst>
          </p:cNvPr>
          <p:cNvCxnSpPr/>
          <p:nvPr/>
        </p:nvCxnSpPr>
        <p:spPr>
          <a:xfrm>
            <a:off x="2864684" y="2985016"/>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560C0B04-E2B2-4942-8FA4-518CDA27DD23}"/>
              </a:ext>
            </a:extLst>
          </p:cNvPr>
          <p:cNvSpPr txBox="1"/>
          <p:nvPr/>
        </p:nvSpPr>
        <p:spPr>
          <a:xfrm>
            <a:off x="2426534" y="2800350"/>
            <a:ext cx="685800" cy="369332"/>
          </a:xfrm>
          <a:prstGeom prst="rect">
            <a:avLst/>
          </a:prstGeom>
          <a:noFill/>
        </p:spPr>
        <p:txBody>
          <a:bodyPr wrap="square" rtlCol="0">
            <a:spAutoFit/>
          </a:bodyPr>
          <a:lstStyle/>
          <a:p>
            <a:r>
              <a:rPr lang="en-US" b="1" dirty="0">
                <a:solidFill>
                  <a:schemeClr val="accent2">
                    <a:lumMod val="75000"/>
                  </a:schemeClr>
                </a:solidFill>
              </a:rPr>
              <a:t>SP</a:t>
            </a:r>
          </a:p>
        </p:txBody>
      </p:sp>
      <p:sp>
        <p:nvSpPr>
          <p:cNvPr id="17" name="Arc 16">
            <a:extLst>
              <a:ext uri="{FF2B5EF4-FFF2-40B4-BE49-F238E27FC236}">
                <a16:creationId xmlns:a16="http://schemas.microsoft.com/office/drawing/2014/main" id="{3F887B5C-B854-4AE8-AC87-7A1DF3415B3D}"/>
              </a:ext>
            </a:extLst>
          </p:cNvPr>
          <p:cNvSpPr/>
          <p:nvPr/>
        </p:nvSpPr>
        <p:spPr>
          <a:xfrm flipV="1">
            <a:off x="3283784" y="277219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01879251-61A8-4C7F-BDFE-1942A33B6CCA}"/>
              </a:ext>
            </a:extLst>
          </p:cNvPr>
          <p:cNvSpPr/>
          <p:nvPr/>
        </p:nvSpPr>
        <p:spPr>
          <a:xfrm flipV="1">
            <a:off x="3245684" y="257280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74142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sp>
        <p:nvSpPr>
          <p:cNvPr id="9" name="Subtitle 2">
            <a:extLst>
              <a:ext uri="{FF2B5EF4-FFF2-40B4-BE49-F238E27FC236}">
                <a16:creationId xmlns:a16="http://schemas.microsoft.com/office/drawing/2014/main" id="{5A2BDB32-CC60-4AEB-AC5F-F058A28282D5}"/>
              </a:ext>
            </a:extLst>
          </p:cNvPr>
          <p:cNvSpPr txBox="1">
            <a:spLocks/>
          </p:cNvSpPr>
          <p:nvPr/>
        </p:nvSpPr>
        <p:spPr>
          <a:xfrm>
            <a:off x="204707" y="892997"/>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Push = Put Data on Stack</a:t>
            </a:r>
            <a:br>
              <a:rPr lang="en-US" sz="1600" b="1"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decrement SP</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a:t>
            </a:r>
            <a:r>
              <a:rPr lang="en-US" sz="1600" dirty="0" err="1">
                <a:solidFill>
                  <a:schemeClr val="accent2"/>
                </a:solidFill>
                <a:latin typeface="Arial" panose="020B0604020202020204" pitchFamily="34" charset="0"/>
                <a:cs typeface="Arial" panose="020B0604020202020204" pitchFamily="34" charset="0"/>
              </a:rPr>
              <a:t>dst</a:t>
            </a:r>
            <a:r>
              <a:rPr lang="en-US" sz="1600" dirty="0">
                <a:solidFill>
                  <a:schemeClr val="accent2"/>
                </a:solidFill>
                <a:latin typeface="Arial" panose="020B0604020202020204" pitchFamily="34" charset="0"/>
                <a:cs typeface="Arial" panose="020B0604020202020204" pitchFamily="34" charset="0"/>
              </a:rPr>
              <a:t> </a:t>
            </a:r>
            <a:r>
              <a:rPr lang="en-US" sz="1600" dirty="0">
                <a:solidFill>
                  <a:schemeClr val="accent2"/>
                </a:solidFill>
                <a:latin typeface="Arial" panose="020B0604020202020204" pitchFamily="34" charset="0"/>
                <a:cs typeface="Arial" panose="020B0604020202020204" pitchFamily="34" charset="0"/>
                <a:sym typeface="Wingdings" panose="05000000000000000000" pitchFamily="2" charset="2"/>
              </a:rPr>
              <a:t></a:t>
            </a:r>
            <a:r>
              <a:rPr lang="en-US" sz="1600" dirty="0">
                <a:solidFill>
                  <a:schemeClr val="accent2"/>
                </a:solidFill>
                <a:latin typeface="Arial" panose="020B0604020202020204" pitchFamily="34" charset="0"/>
                <a:cs typeface="Arial" panose="020B0604020202020204" pitchFamily="34" charset="0"/>
              </a:rPr>
              <a:t> @SP</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.w: SP – 2 </a:t>
            </a:r>
            <a:r>
              <a:rPr lang="en-US" sz="1600" dirty="0">
                <a:solidFill>
                  <a:schemeClr val="accent2"/>
                </a:solidFill>
                <a:latin typeface="Arial" panose="020B0604020202020204" pitchFamily="34" charset="0"/>
                <a:cs typeface="Arial" panose="020B0604020202020204" pitchFamily="34" charset="0"/>
                <a:sym typeface="Wingdings" panose="05000000000000000000" pitchFamily="2" charset="2"/>
              </a:rPr>
              <a:t> SP</a:t>
            </a: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r>
              <a:rPr lang="en-US" sz="1600" b="1" dirty="0">
                <a:solidFill>
                  <a:schemeClr val="accent2"/>
                </a:solidFill>
                <a:latin typeface="Arial" panose="020B0604020202020204" pitchFamily="34" charset="0"/>
                <a:cs typeface="Arial" panose="020B0604020202020204" pitchFamily="34" charset="0"/>
              </a:rPr>
              <a:t>  </a:t>
            </a: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Pop = Get Data from Stack</a:t>
            </a:r>
            <a:br>
              <a:rPr lang="en-US" sz="1600" b="1"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increment SP</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mov  </a:t>
            </a:r>
            <a:r>
              <a:rPr lang="en-US" sz="1600" dirty="0" err="1">
                <a:solidFill>
                  <a:schemeClr val="accent2"/>
                </a:solidFill>
                <a:latin typeface="Arial" panose="020B0604020202020204" pitchFamily="34" charset="0"/>
                <a:cs typeface="Arial" panose="020B0604020202020204" pitchFamily="34" charset="0"/>
              </a:rPr>
              <a:t>src</a:t>
            </a:r>
            <a:r>
              <a:rPr lang="en-US" sz="1600" dirty="0">
                <a:solidFill>
                  <a:schemeClr val="accent2"/>
                </a:solidFill>
                <a:latin typeface="Arial" panose="020B0604020202020204" pitchFamily="34" charset="0"/>
                <a:cs typeface="Arial" panose="020B0604020202020204" pitchFamily="34" charset="0"/>
              </a:rPr>
              <a:t>, @SP</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.w: SP + 2 </a:t>
            </a:r>
            <a:r>
              <a:rPr lang="en-US" sz="1600" dirty="0">
                <a:solidFill>
                  <a:schemeClr val="accent2"/>
                </a:solidFill>
                <a:latin typeface="Arial" panose="020B0604020202020204" pitchFamily="34" charset="0"/>
                <a:cs typeface="Arial" panose="020B0604020202020204" pitchFamily="34" charset="0"/>
                <a:sym typeface="Wingdings" panose="05000000000000000000" pitchFamily="2" charset="2"/>
              </a:rPr>
              <a:t> SP</a:t>
            </a: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14" name="Picture 13" descr="A screenshot of a cell phone&#10;&#10;Description automatically generated">
            <a:extLst>
              <a:ext uri="{FF2B5EF4-FFF2-40B4-BE49-F238E27FC236}">
                <a16:creationId xmlns:a16="http://schemas.microsoft.com/office/drawing/2014/main" id="{9C822406-117A-413B-91F7-537E241E4D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6125" y="659688"/>
            <a:ext cx="3343275" cy="3990925"/>
          </a:xfrm>
          <a:prstGeom prst="rect">
            <a:avLst/>
          </a:prstGeom>
          <a:ln w="12700">
            <a:solidFill>
              <a:schemeClr val="accent2">
                <a:lumMod val="75000"/>
              </a:schemeClr>
            </a:solidFill>
          </a:ln>
        </p:spPr>
      </p:pic>
      <p:cxnSp>
        <p:nvCxnSpPr>
          <p:cNvPr id="15" name="Straight Arrow Connector 14">
            <a:extLst>
              <a:ext uri="{FF2B5EF4-FFF2-40B4-BE49-F238E27FC236}">
                <a16:creationId xmlns:a16="http://schemas.microsoft.com/office/drawing/2014/main" id="{53E37B3E-5610-4E2D-A91E-EA3C8C141481}"/>
              </a:ext>
            </a:extLst>
          </p:cNvPr>
          <p:cNvCxnSpPr/>
          <p:nvPr/>
        </p:nvCxnSpPr>
        <p:spPr>
          <a:xfrm>
            <a:off x="2864684" y="2985016"/>
            <a:ext cx="762000" cy="0"/>
          </a:xfrm>
          <a:prstGeom prst="straightConnector1">
            <a:avLst/>
          </a:prstGeom>
          <a:ln w="44450">
            <a:solidFill>
              <a:schemeClr val="accent2">
                <a:lumMod val="75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560C0B04-E2B2-4942-8FA4-518CDA27DD23}"/>
              </a:ext>
            </a:extLst>
          </p:cNvPr>
          <p:cNvSpPr txBox="1"/>
          <p:nvPr/>
        </p:nvSpPr>
        <p:spPr>
          <a:xfrm>
            <a:off x="2426534" y="2800350"/>
            <a:ext cx="685800" cy="369332"/>
          </a:xfrm>
          <a:prstGeom prst="rect">
            <a:avLst/>
          </a:prstGeom>
          <a:noFill/>
        </p:spPr>
        <p:txBody>
          <a:bodyPr wrap="square" rtlCol="0">
            <a:spAutoFit/>
          </a:bodyPr>
          <a:lstStyle/>
          <a:p>
            <a:r>
              <a:rPr lang="en-US" b="1" dirty="0">
                <a:solidFill>
                  <a:schemeClr val="accent2">
                    <a:lumMod val="75000"/>
                  </a:schemeClr>
                </a:solidFill>
              </a:rPr>
              <a:t>SP</a:t>
            </a:r>
          </a:p>
        </p:txBody>
      </p:sp>
      <p:sp>
        <p:nvSpPr>
          <p:cNvPr id="17" name="Arc 16">
            <a:extLst>
              <a:ext uri="{FF2B5EF4-FFF2-40B4-BE49-F238E27FC236}">
                <a16:creationId xmlns:a16="http://schemas.microsoft.com/office/drawing/2014/main" id="{3F887B5C-B854-4AE8-AC87-7A1DF3415B3D}"/>
              </a:ext>
            </a:extLst>
          </p:cNvPr>
          <p:cNvSpPr/>
          <p:nvPr/>
        </p:nvSpPr>
        <p:spPr>
          <a:xfrm flipV="1">
            <a:off x="3283784" y="277219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01879251-61A8-4C7F-BDFE-1942A33B6CCA}"/>
              </a:ext>
            </a:extLst>
          </p:cNvPr>
          <p:cNvSpPr/>
          <p:nvPr/>
        </p:nvSpPr>
        <p:spPr>
          <a:xfrm flipV="1">
            <a:off x="3245684" y="2572802"/>
            <a:ext cx="685800" cy="256758"/>
          </a:xfrm>
          <a:prstGeom prst="arc">
            <a:avLst>
              <a:gd name="adj1" fmla="val 4830763"/>
              <a:gd name="adj2" fmla="val 12081225"/>
            </a:avLst>
          </a:prstGeom>
          <a:ln w="28575">
            <a:solidFill>
              <a:schemeClr val="accent2">
                <a:lumMod val="75000"/>
              </a:schemeClr>
            </a:solidFill>
            <a:headEnd type="triangle"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2047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5562600" y="4857750"/>
            <a:ext cx="1295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10.1     The STACK</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10.1 the Stack</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10: The STACK and Subroutines</a:t>
            </a:r>
          </a:p>
        </p:txBody>
      </p:sp>
      <p:pic>
        <p:nvPicPr>
          <p:cNvPr id="5" name="Picture 4">
            <a:extLst>
              <a:ext uri="{FF2B5EF4-FFF2-40B4-BE49-F238E27FC236}">
                <a16:creationId xmlns:a16="http://schemas.microsoft.com/office/drawing/2014/main" id="{6C7C35E8-2BFB-486D-A99B-CDEDB594183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609600" y="902206"/>
            <a:ext cx="5638800" cy="3879273"/>
          </a:xfrm>
          <a:prstGeom prst="rect">
            <a:avLst/>
          </a:prstGeom>
        </p:spPr>
      </p:pic>
    </p:spTree>
    <p:extLst>
      <p:ext uri="{BB962C8B-B14F-4D97-AF65-F5344CB8AC3E}">
        <p14:creationId xmlns:p14="http://schemas.microsoft.com/office/powerpoint/2010/main" val="726816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4956</TotalTime>
  <Words>1351</Words>
  <Application>Microsoft Office PowerPoint</Application>
  <PresentationFormat>Custom</PresentationFormat>
  <Paragraphs>223</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Embedded Systems Design</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Embedded Systems Design</vt:lpstr>
      <vt:lpstr>Embedded Systems Design</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Ch. 10: The STACK and Subroutines</vt:lpstr>
      <vt:lpstr>Embedded Systems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Brock J. LaMeres</dc:creator>
  <cp:lastModifiedBy>LaMeres, Brock</cp:lastModifiedBy>
  <cp:revision>93</cp:revision>
  <dcterms:created xsi:type="dcterms:W3CDTF">2015-09-08T19:48:25Z</dcterms:created>
  <dcterms:modified xsi:type="dcterms:W3CDTF">2020-03-31T16:30:01Z</dcterms:modified>
</cp:coreProperties>
</file>