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259" r:id="rId2"/>
    <p:sldId id="312" r:id="rId3"/>
    <p:sldId id="313" r:id="rId4"/>
    <p:sldId id="269" r:id="rId5"/>
    <p:sldId id="318" r:id="rId6"/>
    <p:sldId id="315" r:id="rId7"/>
    <p:sldId id="317" r:id="rId8"/>
    <p:sldId id="270" r:id="rId9"/>
    <p:sldId id="325" r:id="rId10"/>
    <p:sldId id="271" r:id="rId11"/>
    <p:sldId id="260" r:id="rId12"/>
    <p:sldId id="352" r:id="rId13"/>
    <p:sldId id="353" r:id="rId14"/>
    <p:sldId id="272" r:id="rId15"/>
    <p:sldId id="321" r:id="rId16"/>
    <p:sldId id="322" r:id="rId17"/>
    <p:sldId id="323" r:id="rId18"/>
    <p:sldId id="274" r:id="rId19"/>
    <p:sldId id="324" r:id="rId20"/>
    <p:sldId id="275" r:id="rId21"/>
    <p:sldId id="326" r:id="rId22"/>
    <p:sldId id="327" r:id="rId23"/>
    <p:sldId id="261" r:id="rId24"/>
    <p:sldId id="329" r:id="rId25"/>
    <p:sldId id="354" r:id="rId26"/>
    <p:sldId id="328" r:id="rId27"/>
    <p:sldId id="332" r:id="rId28"/>
    <p:sldId id="333" r:id="rId29"/>
    <p:sldId id="355" r:id="rId30"/>
    <p:sldId id="278" r:id="rId31"/>
    <p:sldId id="280" r:id="rId32"/>
    <p:sldId id="335" r:id="rId33"/>
    <p:sldId id="336" r:id="rId34"/>
    <p:sldId id="337" r:id="rId35"/>
    <p:sldId id="343" r:id="rId36"/>
    <p:sldId id="340" r:id="rId37"/>
    <p:sldId id="341" r:id="rId38"/>
    <p:sldId id="342" r:id="rId39"/>
    <p:sldId id="344" r:id="rId40"/>
    <p:sldId id="345" r:id="rId41"/>
    <p:sldId id="346" r:id="rId42"/>
    <p:sldId id="347" r:id="rId43"/>
    <p:sldId id="279" r:id="rId44"/>
    <p:sldId id="348" r:id="rId45"/>
    <p:sldId id="350" r:id="rId46"/>
    <p:sldId id="262" r:id="rId47"/>
    <p:sldId id="364" r:id="rId48"/>
    <p:sldId id="356" r:id="rId49"/>
    <p:sldId id="357" r:id="rId50"/>
    <p:sldId id="358" r:id="rId51"/>
    <p:sldId id="359" r:id="rId52"/>
    <p:sldId id="360" r:id="rId53"/>
    <p:sldId id="361" r:id="rId54"/>
    <p:sldId id="362" r:id="rId55"/>
    <p:sldId id="281" r:id="rId56"/>
    <p:sldId id="366" r:id="rId57"/>
    <p:sldId id="371" r:id="rId58"/>
    <p:sldId id="370" r:id="rId59"/>
    <p:sldId id="264" r:id="rId60"/>
    <p:sldId id="372" r:id="rId61"/>
    <p:sldId id="373" r:id="rId62"/>
    <p:sldId id="282" r:id="rId63"/>
    <p:sldId id="374" r:id="rId64"/>
    <p:sldId id="351" r:id="rId65"/>
    <p:sldId id="367" r:id="rId66"/>
    <p:sldId id="265" r:id="rId67"/>
    <p:sldId id="283" r:id="rId68"/>
    <p:sldId id="375" r:id="rId69"/>
    <p:sldId id="376" r:id="rId70"/>
    <p:sldId id="377" r:id="rId71"/>
    <p:sldId id="378" r:id="rId72"/>
    <p:sldId id="379" r:id="rId73"/>
    <p:sldId id="380" r:id="rId74"/>
    <p:sldId id="368" r:id="rId75"/>
    <p:sldId id="311" r:id="rId76"/>
    <p:sldId id="266" r:id="rId77"/>
    <p:sldId id="285" r:id="rId78"/>
    <p:sldId id="286" r:id="rId79"/>
    <p:sldId id="382" r:id="rId80"/>
    <p:sldId id="288" r:id="rId81"/>
    <p:sldId id="289" r:id="rId82"/>
    <p:sldId id="290" r:id="rId83"/>
    <p:sldId id="383" r:id="rId84"/>
    <p:sldId id="385" r:id="rId85"/>
    <p:sldId id="386" r:id="rId86"/>
    <p:sldId id="384" r:id="rId87"/>
    <p:sldId id="381" r:id="rId88"/>
    <p:sldId id="267" r:id="rId89"/>
    <p:sldId id="268" r:id="rId90"/>
    <p:sldId id="291" r:id="rId91"/>
    <p:sldId id="292" r:id="rId92"/>
    <p:sldId id="293" r:id="rId93"/>
    <p:sldId id="294" r:id="rId94"/>
    <p:sldId id="295" r:id="rId95"/>
    <p:sldId id="296" r:id="rId96"/>
    <p:sldId id="297" r:id="rId97"/>
    <p:sldId id="388" r:id="rId98"/>
    <p:sldId id="389" r:id="rId99"/>
    <p:sldId id="300" r:id="rId100"/>
    <p:sldId id="299" r:id="rId101"/>
    <p:sldId id="301" r:id="rId102"/>
    <p:sldId id="298" r:id="rId103"/>
    <p:sldId id="391" r:id="rId104"/>
    <p:sldId id="302" r:id="rId105"/>
    <p:sldId id="392" r:id="rId106"/>
    <p:sldId id="303" r:id="rId107"/>
    <p:sldId id="304" r:id="rId108"/>
    <p:sldId id="305" r:id="rId109"/>
    <p:sldId id="306" r:id="rId110"/>
    <p:sldId id="307" r:id="rId111"/>
    <p:sldId id="308" r:id="rId112"/>
    <p:sldId id="309" r:id="rId113"/>
    <p:sldId id="310" r:id="rId114"/>
    <p:sldId id="393" r:id="rId115"/>
  </p:sldIdLst>
  <p:sldSz cx="6858000" cy="51435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783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5" autoAdjust="0"/>
    <p:restoredTop sz="94660"/>
  </p:normalViewPr>
  <p:slideViewPr>
    <p:cSldViewPr snapToGrid="0">
      <p:cViewPr varScale="1">
        <p:scale>
          <a:sx n="81" d="100"/>
          <a:sy n="81" d="100"/>
        </p:scale>
        <p:origin x="718" y="24"/>
      </p:cViewPr>
      <p:guideLst>
        <p:guide orient="horz" pos="162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0684C47-BFA9-446E-84EB-3B0076746E56}" type="datetimeFigureOut">
              <a:rPr lang="en-US" smtClean="0"/>
              <a:t>4/6/2020</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44E4B54-FD9F-4768-A8F3-1AEA11E01A5B}" type="slidenum">
              <a:rPr lang="en-US" smtClean="0"/>
              <a:t>‹#›</a:t>
            </a:fld>
            <a:endParaRPr lang="en-US"/>
          </a:p>
        </p:txBody>
      </p:sp>
    </p:spTree>
    <p:extLst>
      <p:ext uri="{BB962C8B-B14F-4D97-AF65-F5344CB8AC3E}">
        <p14:creationId xmlns:p14="http://schemas.microsoft.com/office/powerpoint/2010/main" val="114078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597820"/>
            <a:ext cx="5829300" cy="1102519"/>
          </a:xfrm>
        </p:spPr>
        <p:txBody>
          <a:bodyPr/>
          <a:lstStyle/>
          <a:p>
            <a:r>
              <a:rPr lang="en-US"/>
              <a:t>Click to edit Master title style</a:t>
            </a:r>
          </a:p>
        </p:txBody>
      </p:sp>
      <p:sp>
        <p:nvSpPr>
          <p:cNvPr id="3" name="Subtitle 2"/>
          <p:cNvSpPr>
            <a:spLocks noGrp="1"/>
          </p:cNvSpPr>
          <p:nvPr>
            <p:ph type="subTitle" idx="1"/>
          </p:nvPr>
        </p:nvSpPr>
        <p:spPr>
          <a:xfrm>
            <a:off x="1028700" y="2914650"/>
            <a:ext cx="48006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1CD004B-BB0D-44AE-9922-D3E053668E39}"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06836-E348-478D-91AF-472287C377E3}" type="slidenum">
              <a:rPr lang="en-US" smtClean="0"/>
              <a:t>‹#›</a:t>
            </a:fld>
            <a:endParaRPr lang="en-US"/>
          </a:p>
        </p:txBody>
      </p:sp>
    </p:spTree>
    <p:extLst>
      <p:ext uri="{BB962C8B-B14F-4D97-AF65-F5344CB8AC3E}">
        <p14:creationId xmlns:p14="http://schemas.microsoft.com/office/powerpoint/2010/main" val="739191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b="1"/>
            </a:lvl1pPr>
          </a:lstStyle>
          <a:p>
            <a:r>
              <a:rPr lang="en-US" dirty="0"/>
              <a:t>Click to edit Master title style</a:t>
            </a:r>
          </a:p>
        </p:txBody>
      </p:sp>
      <p:sp>
        <p:nvSpPr>
          <p:cNvPr id="3" name="Content Placeholder 2"/>
          <p:cNvSpPr>
            <a:spLocks noGrp="1"/>
          </p:cNvSpPr>
          <p:nvPr>
            <p:ph idx="1"/>
          </p:nvPr>
        </p:nvSpPr>
        <p:spPr/>
        <p:txBody>
          <a:bodyPr/>
          <a:lstStyle>
            <a:lvl1pPr>
              <a:defRPr sz="2200"/>
            </a:lvl1pPr>
            <a:lvl2pPr>
              <a:defRPr sz="26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1CD004B-BB0D-44AE-9922-D3E053668E39}" type="datetimeFigureOut">
              <a:rPr lang="en-US" smtClean="0"/>
              <a:t>4/6/2020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06836-E348-478D-91AF-472287C377E3}" type="slidenum">
              <a:rPr lang="en-US" smtClean="0"/>
              <a:t>‹#›</a:t>
            </a:fld>
            <a:endParaRPr lang="en-US"/>
          </a:p>
        </p:txBody>
      </p:sp>
    </p:spTree>
    <p:extLst>
      <p:ext uri="{BB962C8B-B14F-4D97-AF65-F5344CB8AC3E}">
        <p14:creationId xmlns:p14="http://schemas.microsoft.com/office/powerpoint/2010/main" val="2046219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1CD004B-BB0D-44AE-9922-D3E053668E39}" type="datetimeFigureOut">
              <a:rPr lang="en-US" smtClean="0"/>
              <a:t>4/6/2020</a:t>
            </a:fld>
            <a:endParaRPr lang="en-US"/>
          </a:p>
        </p:txBody>
      </p:sp>
      <p:sp>
        <p:nvSpPr>
          <p:cNvPr id="5" name="Footer Placeholder 4"/>
          <p:cNvSpPr>
            <a:spLocks noGrp="1"/>
          </p:cNvSpPr>
          <p:nvPr>
            <p:ph type="ftr" sz="quarter" idx="3"/>
          </p:nvPr>
        </p:nvSpPr>
        <p:spPr>
          <a:xfrm>
            <a:off x="2343150" y="4767263"/>
            <a:ext cx="21717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4B06836-E348-478D-91AF-472287C377E3}" type="slidenum">
              <a:rPr lang="en-US" smtClean="0"/>
              <a:t>‹#›</a:t>
            </a:fld>
            <a:endParaRPr lang="en-US"/>
          </a:p>
        </p:txBody>
      </p:sp>
    </p:spTree>
    <p:extLst>
      <p:ext uri="{BB962C8B-B14F-4D97-AF65-F5344CB8AC3E}">
        <p14:creationId xmlns:p14="http://schemas.microsoft.com/office/powerpoint/2010/main" val="157489339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28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17.jpg"/><Relationship Id="rId1" Type="http://schemas.openxmlformats.org/officeDocument/2006/relationships/slideLayout" Target="../slideLayouts/slideLayout1.xml"/><Relationship Id="rId4" Type="http://schemas.openxmlformats.org/officeDocument/2006/relationships/image" Target="../media/image27.jpg"/></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11.jpeg"/></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11.jpeg"/></Relationships>
</file>

<file path=ppt/slides/_rels/slide6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11.jpeg"/></Relationships>
</file>

<file path=ppt/slides/_rels/slide7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11.jpeg"/></Relationships>
</file>

<file path=ppt/slides/_rels/slide8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11.jpeg"/></Relationships>
</file>

<file path=ppt/slides/_rels/slide9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11: Introduction to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11.1	The Concept of an Interrupt</a:t>
            </a:r>
          </a:p>
        </p:txBody>
      </p:sp>
      <p:pic>
        <p:nvPicPr>
          <p:cNvPr id="13" name="Picture 12">
            <a:extLst>
              <a:ext uri="{FF2B5EF4-FFF2-40B4-BE49-F238E27FC236}">
                <a16:creationId xmlns:a16="http://schemas.microsoft.com/office/drawing/2014/main" id="{0981C75F-955A-47BF-BD1A-0BC5B983190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E1CBE925-CCF2-4C27-973E-C0EF61C63C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pic>
        <p:nvPicPr>
          <p:cNvPr id="20" name="Picture 19">
            <a:extLst>
              <a:ext uri="{FF2B5EF4-FFF2-40B4-BE49-F238E27FC236}">
                <a16:creationId xmlns:a16="http://schemas.microsoft.com/office/drawing/2014/main" id="{2C0BDF05-E225-48CA-A47C-C1B9306624C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21" name="Picture 20" descr="A close up of a sign&#10;&#10;Description automatically generated">
            <a:extLst>
              <a:ext uri="{FF2B5EF4-FFF2-40B4-BE49-F238E27FC236}">
                <a16:creationId xmlns:a16="http://schemas.microsoft.com/office/drawing/2014/main" id="{46DBB5FC-52FC-45A6-803B-FC7901D98C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spTree>
    <p:extLst>
      <p:ext uri="{BB962C8B-B14F-4D97-AF65-F5344CB8AC3E}">
        <p14:creationId xmlns:p14="http://schemas.microsoft.com/office/powerpoint/2010/main" val="676483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11.1.1 Interrupt Flags (IFG)</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pic>
        <p:nvPicPr>
          <p:cNvPr id="20" name="Picture 19" descr="A picture containing text&#10;&#10;Description automatically generated">
            <a:extLst>
              <a:ext uri="{FF2B5EF4-FFF2-40B4-BE49-F238E27FC236}">
                <a16:creationId xmlns:a16="http://schemas.microsoft.com/office/drawing/2014/main" id="{F46B5E7F-161B-4655-BC68-C4DBB75512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4416" y="892995"/>
            <a:ext cx="4472483" cy="3921215"/>
          </a:xfrm>
          <a:prstGeom prst="rect">
            <a:avLst/>
          </a:prstGeom>
        </p:spPr>
      </p:pic>
      <p:sp>
        <p:nvSpPr>
          <p:cNvPr id="9" name="Subtitle 2">
            <a:extLst>
              <a:ext uri="{FF2B5EF4-FFF2-40B4-BE49-F238E27FC236}">
                <a16:creationId xmlns:a16="http://schemas.microsoft.com/office/drawing/2014/main" id="{DC442131-C02C-438F-81F6-8A2D02E0E170}"/>
              </a:ext>
            </a:extLst>
          </p:cNvPr>
          <p:cNvSpPr txBox="1">
            <a:spLocks/>
          </p:cNvSpPr>
          <p:nvPr/>
        </p:nvSpPr>
        <p:spPr>
          <a:xfrm>
            <a:off x="190500" y="895155"/>
            <a:ext cx="20193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CPU control unit is designed to handle IRQs.</a:t>
            </a:r>
          </a:p>
        </p:txBody>
      </p:sp>
      <p:pic>
        <p:nvPicPr>
          <p:cNvPr id="10" name="Picture 9" descr="A screenshot of a cell phone&#10;&#10;Description automatically generated">
            <a:extLst>
              <a:ext uri="{FF2B5EF4-FFF2-40B4-BE49-F238E27FC236}">
                <a16:creationId xmlns:a16="http://schemas.microsoft.com/office/drawing/2014/main" id="{185121E5-0052-41AF-82D3-138CBEF6691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923" t="3701" r="60245" b="16569"/>
          <a:stretch/>
        </p:blipFill>
        <p:spPr>
          <a:xfrm>
            <a:off x="512535" y="1832290"/>
            <a:ext cx="1365561" cy="2844249"/>
          </a:xfrm>
          <a:prstGeom prst="rect">
            <a:avLst/>
          </a:prstGeom>
        </p:spPr>
      </p:pic>
    </p:spTree>
    <p:extLst>
      <p:ext uri="{BB962C8B-B14F-4D97-AF65-F5344CB8AC3E}">
        <p14:creationId xmlns:p14="http://schemas.microsoft.com/office/powerpoint/2010/main" val="38837323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11.2     MSP430FR2355 Port Interrupts</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11.2 Configuring S1 to Toggle LED when Pressed</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DE7DE291-140E-40E0-9770-4AE440683769}"/>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50C7C9A7-FA8C-4E8B-9575-C0F9892A501B}"/>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F666B5B2-4713-4522-8FA6-57F29B3DF51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93C33B11-1CF2-4D0C-8A11-CCBB1C28AD95}"/>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9" name="Subtitle 2">
            <a:extLst>
              <a:ext uri="{FF2B5EF4-FFF2-40B4-BE49-F238E27FC236}">
                <a16:creationId xmlns:a16="http://schemas.microsoft.com/office/drawing/2014/main" id="{84A52D96-558A-47D2-942E-FB7196B7E488}"/>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0" name="Subtitle 2">
            <a:extLst>
              <a:ext uri="{FF2B5EF4-FFF2-40B4-BE49-F238E27FC236}">
                <a16:creationId xmlns:a16="http://schemas.microsoft.com/office/drawing/2014/main" id="{706A1B19-A7C2-449C-9237-01B2620CC691}"/>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5" name="Picture 4" descr="A picture containing screenshot&#10;&#10;Description automatically generated">
            <a:extLst>
              <a:ext uri="{FF2B5EF4-FFF2-40B4-BE49-F238E27FC236}">
                <a16:creationId xmlns:a16="http://schemas.microsoft.com/office/drawing/2014/main" id="{6F039ABD-AEDA-406B-B414-B86CB891E6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07" y="1929805"/>
            <a:ext cx="6530788" cy="2362200"/>
          </a:xfrm>
          <a:prstGeom prst="rect">
            <a:avLst/>
          </a:prstGeom>
        </p:spPr>
      </p:pic>
      <p:sp>
        <p:nvSpPr>
          <p:cNvPr id="4" name="Rectangle 3">
            <a:extLst>
              <a:ext uri="{FF2B5EF4-FFF2-40B4-BE49-F238E27FC236}">
                <a16:creationId xmlns:a16="http://schemas.microsoft.com/office/drawing/2014/main" id="{24168163-1979-4C2B-8461-30A038D3B5DC}"/>
              </a:ext>
            </a:extLst>
          </p:cNvPr>
          <p:cNvSpPr/>
          <p:nvPr/>
        </p:nvSpPr>
        <p:spPr>
          <a:xfrm>
            <a:off x="270297" y="912848"/>
            <a:ext cx="6413064" cy="830997"/>
          </a:xfrm>
          <a:prstGeom prst="rect">
            <a:avLst/>
          </a:prstGeom>
        </p:spPr>
        <p:txBody>
          <a:bodyPr wrap="square">
            <a:spAutoFit/>
          </a:bodyPr>
          <a:lstStyle/>
          <a:p>
            <a:pPr marL="228600" indent="-228600">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S1 is an SPST switch that is connected to ground. This means we need a pull-up resistor on the MCU to provide the logic HIGH state when S1 is not pressed.</a:t>
            </a:r>
          </a:p>
        </p:txBody>
      </p:sp>
    </p:spTree>
    <p:extLst>
      <p:ext uri="{BB962C8B-B14F-4D97-AF65-F5344CB8AC3E}">
        <p14:creationId xmlns:p14="http://schemas.microsoft.com/office/powerpoint/2010/main" val="8234431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11.2     MSP430FR2355 Port Interrupts</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11.2 Configuring S1 to Toggle LED when Pressed</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DAADA3A8-2A31-47EE-8CD4-E15C684C6795}"/>
              </a:ext>
            </a:extLst>
          </p:cNvPr>
          <p:cNvSpPr txBox="1">
            <a:spLocks/>
          </p:cNvSpPr>
          <p:nvPr/>
        </p:nvSpPr>
        <p:spPr>
          <a:xfrm>
            <a:off x="190500" y="895155"/>
            <a:ext cx="64389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If we want the IRQ to trigger immediately upon a button press, then we need to configure the interrupt edge sensitivity (</a:t>
            </a:r>
            <a:r>
              <a:rPr lang="en-US" sz="1600" b="1" dirty="0">
                <a:solidFill>
                  <a:schemeClr val="accent2"/>
                </a:solidFill>
                <a:latin typeface="Arial" panose="020B0604020202020204" pitchFamily="34" charset="0"/>
                <a:cs typeface="Arial" panose="020B0604020202020204" pitchFamily="34" charset="0"/>
              </a:rPr>
              <a:t>P4IES.1</a:t>
            </a:r>
            <a:r>
              <a:rPr lang="en-US" sz="1600" dirty="0">
                <a:solidFill>
                  <a:schemeClr val="accent2"/>
                </a:solidFill>
                <a:latin typeface="Arial" panose="020B0604020202020204" pitchFamily="34" charset="0"/>
                <a:cs typeface="Arial" panose="020B0604020202020204" pitchFamily="34" charset="0"/>
              </a:rPr>
              <a:t>) to be high-to-low. When S1 is not pressed, P4.1 is at a logic high. When the button is pressed, P4.1 goes to a logic low. If we leave the P4IES.1 sensitivity at its default value of low-to-high sensitivity, the interrupt will only trigger once S1 is released.</a:t>
            </a:r>
          </a:p>
        </p:txBody>
      </p:sp>
      <p:pic>
        <p:nvPicPr>
          <p:cNvPr id="24" name="Picture 23" descr="A picture containing screenshot&#10;&#10;Description automatically generated">
            <a:extLst>
              <a:ext uri="{FF2B5EF4-FFF2-40B4-BE49-F238E27FC236}">
                <a16:creationId xmlns:a16="http://schemas.microsoft.com/office/drawing/2014/main" id="{2F0EA8E5-F515-46E9-BF7E-9929E1D87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2420985"/>
            <a:ext cx="6530788" cy="2362200"/>
          </a:xfrm>
          <a:prstGeom prst="rect">
            <a:avLst/>
          </a:prstGeom>
        </p:spPr>
      </p:pic>
    </p:spTree>
    <p:extLst>
      <p:ext uri="{BB962C8B-B14F-4D97-AF65-F5344CB8AC3E}">
        <p14:creationId xmlns:p14="http://schemas.microsoft.com/office/powerpoint/2010/main" val="12949814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11.2     MSP430FR2355 Port Interrupts</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11.2 Initialization Sequence</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DAADA3A8-2A31-47EE-8CD4-E15C684C6795}"/>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mj-lt"/>
              <a:buAutoNum type="arabicPeriod"/>
            </a:pPr>
            <a:r>
              <a:rPr lang="en-US" sz="1600" dirty="0">
                <a:solidFill>
                  <a:schemeClr val="accent2"/>
                </a:solidFill>
                <a:latin typeface="Arial" panose="020B0604020202020204" pitchFamily="34" charset="0"/>
                <a:cs typeface="Arial" panose="020B0604020202020204" pitchFamily="34" charset="0"/>
              </a:rPr>
              <a:t>Configure Peripheral:</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 Initialize the port direction (</a:t>
            </a:r>
            <a:r>
              <a:rPr lang="en-US" sz="1600" dirty="0" err="1">
                <a:solidFill>
                  <a:schemeClr val="accent2"/>
                </a:solidFill>
                <a:latin typeface="Arial" panose="020B0604020202020204" pitchFamily="34" charset="0"/>
                <a:cs typeface="Arial" panose="020B0604020202020204" pitchFamily="34" charset="0"/>
              </a:rPr>
              <a:t>PxDIR</a:t>
            </a:r>
            <a:r>
              <a:rPr lang="en-US" sz="1600" dirty="0">
                <a:solidFill>
                  <a:schemeClr val="accent2"/>
                </a:solidFill>
                <a:latin typeface="Arial" panose="020B0604020202020204" pitchFamily="34" charset="0"/>
                <a:cs typeface="Arial" panose="020B0604020202020204" pitchFamily="34" charset="0"/>
              </a:rPr>
              <a:t>)</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 Initialize pull-up/down resistor (</a:t>
            </a:r>
            <a:r>
              <a:rPr lang="en-US" sz="1600" dirty="0" err="1">
                <a:solidFill>
                  <a:schemeClr val="accent2"/>
                </a:solidFill>
                <a:latin typeface="Arial" panose="020B0604020202020204" pitchFamily="34" charset="0"/>
                <a:cs typeface="Arial" panose="020B0604020202020204" pitchFamily="34" charset="0"/>
              </a:rPr>
              <a:t>PxREN</a:t>
            </a:r>
            <a:r>
              <a:rPr lang="en-US" sz="1600" dirty="0">
                <a:solidFill>
                  <a:schemeClr val="accent2"/>
                </a:solidFill>
                <a:latin typeface="Arial" panose="020B0604020202020204" pitchFamily="34" charset="0"/>
                <a:cs typeface="Arial" panose="020B0604020202020204" pitchFamily="34" charset="0"/>
              </a:rPr>
              <a:t>)</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 Initialize pull-up/down resistor polarity (</a:t>
            </a:r>
            <a:r>
              <a:rPr lang="en-US" sz="1600" dirty="0" err="1">
                <a:solidFill>
                  <a:schemeClr val="accent2"/>
                </a:solidFill>
                <a:latin typeface="Arial" panose="020B0604020202020204" pitchFamily="34" charset="0"/>
                <a:cs typeface="Arial" panose="020B0604020202020204" pitchFamily="34" charset="0"/>
              </a:rPr>
              <a:t>PxOUT</a:t>
            </a:r>
            <a:r>
              <a:rPr lang="en-US" sz="1600" dirty="0">
                <a:solidFill>
                  <a:schemeClr val="accent2"/>
                </a:solidFill>
                <a:latin typeface="Arial" panose="020B0604020202020204" pitchFamily="34" charset="0"/>
                <a:cs typeface="Arial" panose="020B0604020202020204" pitchFamily="34" charset="0"/>
              </a:rPr>
              <a:t>)</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 Initialize port interrupt edge select (</a:t>
            </a:r>
            <a:r>
              <a:rPr lang="en-US" sz="1600" dirty="0" err="1">
                <a:solidFill>
                  <a:schemeClr val="accent2"/>
                </a:solidFill>
                <a:latin typeface="Arial" panose="020B0604020202020204" pitchFamily="34" charset="0"/>
                <a:cs typeface="Arial" panose="020B0604020202020204" pitchFamily="34" charset="0"/>
              </a:rPr>
              <a:t>PxIES</a:t>
            </a:r>
            <a:r>
              <a:rPr lang="en-US" sz="1600" dirty="0">
                <a:solidFill>
                  <a:schemeClr val="accent2"/>
                </a:solidFill>
                <a:latin typeface="Arial" panose="020B0604020202020204" pitchFamily="34" charset="0"/>
                <a:cs typeface="Arial" panose="020B0604020202020204" pitchFamily="34" charset="0"/>
              </a:rPr>
              <a:t>).</a:t>
            </a:r>
            <a:br>
              <a:rPr lang="en-US" sz="1600" dirty="0">
                <a:solidFill>
                  <a:schemeClr val="accent2"/>
                </a:solidFill>
                <a:latin typeface="Arial" panose="020B0604020202020204" pitchFamily="34" charset="0"/>
                <a:cs typeface="Arial" panose="020B0604020202020204" pitchFamily="34" charset="0"/>
              </a:rPr>
            </a:br>
            <a:endParaRPr lang="en-US" sz="1000" dirty="0">
              <a:solidFill>
                <a:schemeClr val="accent2"/>
              </a:solidFill>
              <a:latin typeface="Arial" panose="020B0604020202020204" pitchFamily="34" charset="0"/>
              <a:cs typeface="Arial" panose="020B0604020202020204" pitchFamily="34" charset="0"/>
            </a:endParaRPr>
          </a:p>
          <a:p>
            <a:pPr marL="342900" indent="-342900" algn="l">
              <a:buFont typeface="+mj-lt"/>
              <a:buAutoNum type="arabicPeriod"/>
            </a:pPr>
            <a:r>
              <a:rPr lang="en-US" sz="1600" dirty="0">
                <a:solidFill>
                  <a:schemeClr val="accent2"/>
                </a:solidFill>
                <a:latin typeface="Arial" panose="020B0604020202020204" pitchFamily="34" charset="0"/>
                <a:cs typeface="Arial" panose="020B0604020202020204" pitchFamily="34" charset="0"/>
              </a:rPr>
              <a:t>Clear LOCKLPM5 bit.</a:t>
            </a:r>
          </a:p>
          <a:p>
            <a:pPr marL="342900" indent="-342900" algn="l">
              <a:buFont typeface="+mj-lt"/>
              <a:buAutoNum type="arabicPeriod"/>
            </a:pPr>
            <a:endParaRPr lang="en-US" sz="1050" dirty="0">
              <a:solidFill>
                <a:schemeClr val="accent2"/>
              </a:solidFill>
              <a:latin typeface="Arial" panose="020B0604020202020204" pitchFamily="34" charset="0"/>
              <a:cs typeface="Arial" panose="020B0604020202020204" pitchFamily="34" charset="0"/>
            </a:endParaRPr>
          </a:p>
          <a:p>
            <a:pPr marL="342900" indent="-342900" algn="l">
              <a:buFont typeface="+mj-lt"/>
              <a:buAutoNum type="arabicPeriod"/>
            </a:pPr>
            <a:r>
              <a:rPr lang="en-US" sz="1600" dirty="0">
                <a:solidFill>
                  <a:schemeClr val="accent2"/>
                </a:solidFill>
                <a:latin typeface="Arial" panose="020B0604020202020204" pitchFamily="34" charset="0"/>
                <a:cs typeface="Arial" panose="020B0604020202020204" pitchFamily="34" charset="0"/>
              </a:rPr>
              <a:t>Enable the Interrupt</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Clear the port interrupt flags (</a:t>
            </a:r>
            <a:r>
              <a:rPr lang="en-US" sz="1600" dirty="0" err="1">
                <a:solidFill>
                  <a:schemeClr val="accent2"/>
                </a:solidFill>
                <a:latin typeface="Arial" panose="020B0604020202020204" pitchFamily="34" charset="0"/>
                <a:cs typeface="Arial" panose="020B0604020202020204" pitchFamily="34" charset="0"/>
              </a:rPr>
              <a:t>PxIFG</a:t>
            </a:r>
            <a:r>
              <a:rPr lang="en-US" sz="1600" dirty="0">
                <a:solidFill>
                  <a:schemeClr val="accent2"/>
                </a:solidFill>
                <a:latin typeface="Arial" panose="020B0604020202020204" pitchFamily="34" charset="0"/>
                <a:cs typeface="Arial" panose="020B0604020202020204" pitchFamily="34" charset="0"/>
              </a:rPr>
              <a:t>).</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Assert the local port interrupt enable (</a:t>
            </a:r>
            <a:r>
              <a:rPr lang="en-US" sz="1600" dirty="0" err="1">
                <a:solidFill>
                  <a:schemeClr val="accent2"/>
                </a:solidFill>
                <a:latin typeface="Arial" panose="020B0604020202020204" pitchFamily="34" charset="0"/>
                <a:cs typeface="Arial" panose="020B0604020202020204" pitchFamily="34" charset="0"/>
              </a:rPr>
              <a:t>PxIE</a:t>
            </a:r>
            <a:r>
              <a:rPr lang="en-US" sz="1600" dirty="0">
                <a:solidFill>
                  <a:schemeClr val="accent2"/>
                </a:solidFill>
                <a:latin typeface="Arial" panose="020B0604020202020204" pitchFamily="34" charset="0"/>
                <a:cs typeface="Arial" panose="020B0604020202020204" pitchFamily="34" charset="0"/>
              </a:rPr>
              <a:t>).</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Assert the global enable for maskable interrupts (GIE bit in SR).</a:t>
            </a:r>
          </a:p>
        </p:txBody>
      </p:sp>
    </p:spTree>
    <p:extLst>
      <p:ext uri="{BB962C8B-B14F-4D97-AF65-F5344CB8AC3E}">
        <p14:creationId xmlns:p14="http://schemas.microsoft.com/office/powerpoint/2010/main" val="108183203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11.2     MSP430FR2355 Port Interrupts</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11.2 Configuring S1 to Toggle LED when Pressed</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DAADA3A8-2A31-47EE-8CD4-E15C684C6795}"/>
              </a:ext>
            </a:extLst>
          </p:cNvPr>
          <p:cNvSpPr txBox="1">
            <a:spLocks/>
          </p:cNvSpPr>
          <p:nvPr/>
        </p:nvSpPr>
        <p:spPr>
          <a:xfrm>
            <a:off x="190500" y="895155"/>
            <a:ext cx="3726115"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Since we are only using one bit within P4 to trigger an IRQ, we don’t need to use the P4IV register to determine the highest priority bit that caused the IRQ. We will simply use the P4IFG register knowing that we only care about bit1.</a:t>
            </a:r>
          </a:p>
        </p:txBody>
      </p:sp>
      <p:pic>
        <p:nvPicPr>
          <p:cNvPr id="23" name="Picture 22" descr="A circuit board&#10;&#10;Description automatically generated">
            <a:extLst>
              <a:ext uri="{FF2B5EF4-FFF2-40B4-BE49-F238E27FC236}">
                <a16:creationId xmlns:a16="http://schemas.microsoft.com/office/drawing/2014/main" id="{4214CC89-0D77-4EA0-9708-C73AB6DF05F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3617595" y="1526633"/>
            <a:ext cx="3402330" cy="2697480"/>
          </a:xfrm>
          <a:prstGeom prst="rect">
            <a:avLst/>
          </a:prstGeom>
        </p:spPr>
      </p:pic>
    </p:spTree>
    <p:extLst>
      <p:ext uri="{BB962C8B-B14F-4D97-AF65-F5344CB8AC3E}">
        <p14:creationId xmlns:p14="http://schemas.microsoft.com/office/powerpoint/2010/main" val="1921776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11.2     MSP430FR2355 Port Interrupts</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11.2 Creating the Interrupt Service Routine</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DAADA3A8-2A31-47EE-8CD4-E15C684C6795}"/>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Our ISR will simply toggle LED1.</a:t>
            </a:r>
            <a:br>
              <a:rPr lang="en-US" sz="1600" dirty="0">
                <a:solidFill>
                  <a:schemeClr val="accent2"/>
                </a:solidFill>
                <a:latin typeface="Arial" panose="020B0604020202020204" pitchFamily="34" charset="0"/>
                <a:cs typeface="Arial" panose="020B0604020202020204" pitchFamily="34" charset="0"/>
              </a:rPr>
            </a:b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Key things to remember</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start the ISR with an address label </a:t>
            </a:r>
            <a:r>
              <a:rPr lang="en-US" sz="1100" dirty="0">
                <a:solidFill>
                  <a:schemeClr val="accent2"/>
                </a:solidFill>
                <a:latin typeface="Arial" panose="020B0604020202020204" pitchFamily="34" charset="0"/>
                <a:cs typeface="Arial" panose="020B0604020202020204" pitchFamily="34" charset="0"/>
              </a:rPr>
              <a:t>(used when initializing the vector table)</a:t>
            </a:r>
            <a:br>
              <a:rPr lang="en-US" sz="11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clear the IRQ flag (P4IFG.1).</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return with RETI</a:t>
            </a:r>
            <a:br>
              <a:rPr lang="en-US" sz="1600" dirty="0">
                <a:solidFill>
                  <a:schemeClr val="accent2"/>
                </a:solidFill>
                <a:latin typeface="Arial" panose="020B0604020202020204" pitchFamily="34" charset="0"/>
                <a:cs typeface="Arial" panose="020B0604020202020204" pitchFamily="34" charset="0"/>
              </a:rPr>
            </a:br>
            <a:endParaRPr lang="en-US" sz="1600" dirty="0">
              <a:solidFill>
                <a:schemeClr val="accent2"/>
              </a:solidFill>
              <a:latin typeface="Arial" panose="020B0604020202020204" pitchFamily="34" charset="0"/>
              <a:cs typeface="Arial" panose="020B0604020202020204" pitchFamily="34" charset="0"/>
            </a:endParaRPr>
          </a:p>
        </p:txBody>
      </p:sp>
      <p:pic>
        <p:nvPicPr>
          <p:cNvPr id="12" name="Picture 11" descr="A screenshot of text&#10;&#10;Description automatically generated">
            <a:extLst>
              <a:ext uri="{FF2B5EF4-FFF2-40B4-BE49-F238E27FC236}">
                <a16:creationId xmlns:a16="http://schemas.microsoft.com/office/drawing/2014/main" id="{8091C82F-DB1E-4DBD-A561-E5901029018B}"/>
              </a:ext>
            </a:extLst>
          </p:cNvPr>
          <p:cNvPicPr>
            <a:picLocks noChangeAspect="1"/>
          </p:cNvPicPr>
          <p:nvPr/>
        </p:nvPicPr>
        <p:blipFill rotWithShape="1">
          <a:blip r:embed="rId2">
            <a:extLst>
              <a:ext uri="{28A0092B-C50C-407E-A947-70E740481C1C}">
                <a14:useLocalDpi xmlns:a14="http://schemas.microsoft.com/office/drawing/2010/main" val="0"/>
              </a:ext>
            </a:extLst>
          </a:blip>
          <a:srcRect t="71438"/>
          <a:stretch/>
        </p:blipFill>
        <p:spPr>
          <a:xfrm>
            <a:off x="684137" y="2680785"/>
            <a:ext cx="5906479" cy="1096172"/>
          </a:xfrm>
          <a:prstGeom prst="rect">
            <a:avLst/>
          </a:prstGeom>
        </p:spPr>
      </p:pic>
    </p:spTree>
    <p:extLst>
      <p:ext uri="{BB962C8B-B14F-4D97-AF65-F5344CB8AC3E}">
        <p14:creationId xmlns:p14="http://schemas.microsoft.com/office/powerpoint/2010/main" val="290495292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11.2     MSP430FR2355 Port Interrupts</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11.2 Initializing the Vector Table</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DAADA3A8-2A31-47EE-8CD4-E15C684C6795}"/>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port 4 interrupt vector address is </a:t>
            </a:r>
            <a:r>
              <a:rPr lang="en-US" sz="1600" dirty="0" err="1">
                <a:solidFill>
                  <a:schemeClr val="accent2"/>
                </a:solidFill>
                <a:latin typeface="Arial" panose="020B0604020202020204" pitchFamily="34" charset="0"/>
                <a:cs typeface="Arial" panose="020B0604020202020204" pitchFamily="34" charset="0"/>
              </a:rPr>
              <a:t>FFCEh</a:t>
            </a:r>
            <a:r>
              <a:rPr lang="en-US" sz="1600" dirty="0">
                <a:solidFill>
                  <a:schemeClr val="accent2"/>
                </a:solidFill>
                <a:latin typeface="Arial" panose="020B0604020202020204" pitchFamily="34" charset="0"/>
                <a:cs typeface="Arial" panose="020B0604020202020204" pitchFamily="34" charset="0"/>
              </a:rPr>
              <a:t>. This has a CCS section name of </a:t>
            </a:r>
            <a:r>
              <a:rPr lang="en-US" sz="1600" b="1" dirty="0">
                <a:solidFill>
                  <a:schemeClr val="accent2"/>
                </a:solidFill>
                <a:latin typeface="Arial" panose="020B0604020202020204" pitchFamily="34" charset="0"/>
                <a:cs typeface="Arial" panose="020B0604020202020204" pitchFamily="34" charset="0"/>
              </a:rPr>
              <a:t>.int22</a:t>
            </a:r>
            <a:r>
              <a:rPr lang="en-US" sz="1600" dirty="0">
                <a:solidFill>
                  <a:schemeClr val="accent2"/>
                </a:solidFill>
                <a:latin typeface="Arial" panose="020B0604020202020204" pitchFamily="34" charset="0"/>
                <a:cs typeface="Arial" panose="020B0604020202020204" pitchFamily="34" charset="0"/>
              </a:rPr>
              <a:t>. This is the name we will use when we initialize the vector address using assembler directives.</a:t>
            </a:r>
          </a:p>
        </p:txBody>
      </p:sp>
      <p:pic>
        <p:nvPicPr>
          <p:cNvPr id="23" name="Picture 22">
            <a:extLst>
              <a:ext uri="{FF2B5EF4-FFF2-40B4-BE49-F238E27FC236}">
                <a16:creationId xmlns:a16="http://schemas.microsoft.com/office/drawing/2014/main" id="{70B7329B-64EC-44B2-B108-45ED171289E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89796"/>
          <a:stretch/>
        </p:blipFill>
        <p:spPr>
          <a:xfrm>
            <a:off x="610249" y="2503807"/>
            <a:ext cx="5810178" cy="910476"/>
          </a:xfrm>
          <a:prstGeom prst="rect">
            <a:avLst/>
          </a:prstGeom>
        </p:spPr>
      </p:pic>
      <p:sp>
        <p:nvSpPr>
          <p:cNvPr id="24" name="Rectangle 23">
            <a:extLst>
              <a:ext uri="{FF2B5EF4-FFF2-40B4-BE49-F238E27FC236}">
                <a16:creationId xmlns:a16="http://schemas.microsoft.com/office/drawing/2014/main" id="{886BB39D-0A2A-4DBB-8270-B150FFE6E465}"/>
              </a:ext>
            </a:extLst>
          </p:cNvPr>
          <p:cNvSpPr/>
          <p:nvPr/>
        </p:nvSpPr>
        <p:spPr>
          <a:xfrm>
            <a:off x="533413" y="3080702"/>
            <a:ext cx="5920234" cy="333581"/>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588331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11.2     MSP430FR2355 Port Interrupts</a:t>
            </a:r>
          </a:p>
        </p:txBody>
      </p:sp>
      <p:sp>
        <p:nvSpPr>
          <p:cNvPr id="8" name="TextBox 7"/>
          <p:cNvSpPr txBox="1"/>
          <p:nvPr/>
        </p:nvSpPr>
        <p:spPr>
          <a:xfrm>
            <a:off x="0" y="492887"/>
            <a:ext cx="7010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Using a Port Interrupt on S1 to Toggle LED1</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DE7DE291-140E-40E0-9770-4AE440683769}"/>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50C7C9A7-FA8C-4E8B-9575-C0F9892A501B}"/>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F666B5B2-4713-4522-8FA6-57F29B3DF51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93C33B11-1CF2-4D0C-8A11-CCBB1C28AD95}"/>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9" name="Subtitle 2">
            <a:extLst>
              <a:ext uri="{FF2B5EF4-FFF2-40B4-BE49-F238E27FC236}">
                <a16:creationId xmlns:a16="http://schemas.microsoft.com/office/drawing/2014/main" id="{84A52D96-558A-47D2-942E-FB7196B7E488}"/>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0" name="Subtitle 2">
            <a:extLst>
              <a:ext uri="{FF2B5EF4-FFF2-40B4-BE49-F238E27FC236}">
                <a16:creationId xmlns:a16="http://schemas.microsoft.com/office/drawing/2014/main" id="{706A1B19-A7C2-449C-9237-01B2620CC691}"/>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04522770-155A-4B4E-A224-54D949ED3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22" name="Rectangle 21">
            <a:extLst>
              <a:ext uri="{FF2B5EF4-FFF2-40B4-BE49-F238E27FC236}">
                <a16:creationId xmlns:a16="http://schemas.microsoft.com/office/drawing/2014/main" id="{43427FDB-BB36-4FB0-A356-0EA0CC60333C}"/>
              </a:ext>
            </a:extLst>
          </p:cNvPr>
          <p:cNvSpPr/>
          <p:nvPr/>
        </p:nvSpPr>
        <p:spPr>
          <a:xfrm>
            <a:off x="4081941" y="3776957"/>
            <a:ext cx="2789546" cy="230832"/>
          </a:xfrm>
          <a:prstGeom prst="rect">
            <a:avLst/>
          </a:prstGeom>
        </p:spPr>
        <p:txBody>
          <a:bodyPr wrap="none">
            <a:spAutoFit/>
          </a:bodyPr>
          <a:lstStyle/>
          <a:p>
            <a:pPr lvl="0"/>
            <a:r>
              <a:rPr lang="en-US" sz="900" dirty="0">
                <a:solidFill>
                  <a:schemeClr val="bg1"/>
                </a:solidFill>
                <a:latin typeface="Arial" panose="020B0604020202020204" pitchFamily="34" charset="0"/>
                <a:cs typeface="Arial" panose="020B0604020202020204" pitchFamily="34" charset="0"/>
              </a:rPr>
              <a:t>Image Courtesy of </a:t>
            </a:r>
            <a:r>
              <a:rPr lang="en-US" sz="900" dirty="0">
                <a:solidFill>
                  <a:schemeClr val="bg1"/>
                </a:solidFill>
                <a:hlinkClick r:id="rId3">
                  <a:extLst>
                    <a:ext uri="{A12FA001-AC4F-418D-AE19-62706E023703}">
                      <ahyp:hlinkClr xmlns:ahyp="http://schemas.microsoft.com/office/drawing/2018/hyperlinkcolor" val="tx"/>
                    </a:ext>
                  </a:extLst>
                </a:hlinkClick>
              </a:rPr>
              <a:t>https://neodem.wp.horizon.ac.uk/</a:t>
            </a:r>
            <a:endParaRPr lang="en-US" sz="900" dirty="0">
              <a:solidFill>
                <a:schemeClr val="bg1"/>
              </a:solidFill>
              <a:latin typeface="Arial" panose="020B0604020202020204" pitchFamily="34" charset="0"/>
              <a:cs typeface="Arial" panose="020B0604020202020204" pitchFamily="34" charset="0"/>
            </a:endParaRPr>
          </a:p>
        </p:txBody>
      </p:sp>
      <p:sp>
        <p:nvSpPr>
          <p:cNvPr id="23" name="Subtitle 2">
            <a:extLst>
              <a:ext uri="{FF2B5EF4-FFF2-40B4-BE49-F238E27FC236}">
                <a16:creationId xmlns:a16="http://schemas.microsoft.com/office/drawing/2014/main" id="{E4CF26D4-5C4F-42A7-9DC6-664E6D788C31}"/>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1: Create a new Empty Assembly-only CCS project titled:</a:t>
            </a:r>
          </a:p>
          <a:p>
            <a:pPr algn="l"/>
            <a:r>
              <a:rPr lang="en-US" sz="1600" dirty="0">
                <a:solidFill>
                  <a:schemeClr val="accent2"/>
                </a:solidFill>
                <a:latin typeface="Arial" panose="020B0604020202020204" pitchFamily="34" charset="0"/>
                <a:cs typeface="Arial" panose="020B0604020202020204" pitchFamily="34" charset="0"/>
              </a:rPr>
              <a:t>	</a:t>
            </a:r>
            <a:r>
              <a:rPr lang="en-US" sz="1600" b="1" dirty="0">
                <a:solidFill>
                  <a:schemeClr val="accent2"/>
                </a:solidFill>
                <a:latin typeface="Arial" panose="020B0604020202020204" pitchFamily="34" charset="0"/>
                <a:cs typeface="Arial" panose="020B0604020202020204" pitchFamily="34" charset="0"/>
              </a:rPr>
              <a:t>Asm_IRQs_Port4_S1</a:t>
            </a:r>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2: Type in the following code into the main.asm file where the comments say “Main loop here.”</a:t>
            </a:r>
          </a:p>
        </p:txBody>
      </p:sp>
    </p:spTree>
    <p:extLst>
      <p:ext uri="{BB962C8B-B14F-4D97-AF65-F5344CB8AC3E}">
        <p14:creationId xmlns:p14="http://schemas.microsoft.com/office/powerpoint/2010/main" val="23606175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11.2     MSP430FR2355 Port Interrupts</a:t>
            </a:r>
          </a:p>
        </p:txBody>
      </p:sp>
      <p:sp>
        <p:nvSpPr>
          <p:cNvPr id="8" name="TextBox 7"/>
          <p:cNvSpPr txBox="1"/>
          <p:nvPr/>
        </p:nvSpPr>
        <p:spPr>
          <a:xfrm>
            <a:off x="0" y="492887"/>
            <a:ext cx="7010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Using a Port Interrupt on S1 to Toggle LED1</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pic>
        <p:nvPicPr>
          <p:cNvPr id="5" name="Picture 4" descr="A screenshot of text&#10;&#10;Description automatically generated">
            <a:extLst>
              <a:ext uri="{FF2B5EF4-FFF2-40B4-BE49-F238E27FC236}">
                <a16:creationId xmlns:a16="http://schemas.microsoft.com/office/drawing/2014/main" id="{C2352E8C-B5EE-43C9-B6F7-911C87249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898086"/>
            <a:ext cx="6059864" cy="3937471"/>
          </a:xfrm>
          <a:prstGeom prst="rect">
            <a:avLst/>
          </a:prstGeom>
        </p:spPr>
      </p:pic>
    </p:spTree>
    <p:extLst>
      <p:ext uri="{BB962C8B-B14F-4D97-AF65-F5344CB8AC3E}">
        <p14:creationId xmlns:p14="http://schemas.microsoft.com/office/powerpoint/2010/main" val="66052235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11.2     MSP430FR2355 Port Interrupts</a:t>
            </a:r>
          </a:p>
        </p:txBody>
      </p:sp>
      <p:sp>
        <p:nvSpPr>
          <p:cNvPr id="8" name="TextBox 7"/>
          <p:cNvSpPr txBox="1"/>
          <p:nvPr/>
        </p:nvSpPr>
        <p:spPr>
          <a:xfrm>
            <a:off x="0" y="492887"/>
            <a:ext cx="7010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Using a Port Interrupt on S1 to Toggle LED1</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pic>
        <p:nvPicPr>
          <p:cNvPr id="5" name="Picture 4">
            <a:extLst>
              <a:ext uri="{FF2B5EF4-FFF2-40B4-BE49-F238E27FC236}">
                <a16:creationId xmlns:a16="http://schemas.microsoft.com/office/drawing/2014/main" id="{C2352E8C-B5EE-43C9-B6F7-911C872495F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761" y="1885950"/>
            <a:ext cx="6730039" cy="1645486"/>
          </a:xfrm>
          <a:prstGeom prst="rect">
            <a:avLst/>
          </a:prstGeom>
        </p:spPr>
      </p:pic>
    </p:spTree>
    <p:extLst>
      <p:ext uri="{BB962C8B-B14F-4D97-AF65-F5344CB8AC3E}">
        <p14:creationId xmlns:p14="http://schemas.microsoft.com/office/powerpoint/2010/main" val="72617871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11.2     MSP430FR2355 Port Interrupts</a:t>
            </a:r>
          </a:p>
        </p:txBody>
      </p:sp>
      <p:sp>
        <p:nvSpPr>
          <p:cNvPr id="8" name="TextBox 7"/>
          <p:cNvSpPr txBox="1"/>
          <p:nvPr/>
        </p:nvSpPr>
        <p:spPr>
          <a:xfrm>
            <a:off x="0" y="492887"/>
            <a:ext cx="7010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Using a Port Interrupt on S1 to Toggle LED1</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DE7DE291-140E-40E0-9770-4AE440683769}"/>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50C7C9A7-FA8C-4E8B-9575-C0F9892A501B}"/>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F666B5B2-4713-4522-8FA6-57F29B3DF51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93C33B11-1CF2-4D0C-8A11-CCBB1C28AD95}"/>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9" name="Subtitle 2">
            <a:extLst>
              <a:ext uri="{FF2B5EF4-FFF2-40B4-BE49-F238E27FC236}">
                <a16:creationId xmlns:a16="http://schemas.microsoft.com/office/drawing/2014/main" id="{84A52D96-558A-47D2-942E-FB7196B7E488}"/>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0" name="Subtitle 2">
            <a:extLst>
              <a:ext uri="{FF2B5EF4-FFF2-40B4-BE49-F238E27FC236}">
                <a16:creationId xmlns:a16="http://schemas.microsoft.com/office/drawing/2014/main" id="{706A1B19-A7C2-449C-9237-01B2620CC691}"/>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04522770-155A-4B4E-A224-54D949ED3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22" name="Rectangle 21">
            <a:extLst>
              <a:ext uri="{FF2B5EF4-FFF2-40B4-BE49-F238E27FC236}">
                <a16:creationId xmlns:a16="http://schemas.microsoft.com/office/drawing/2014/main" id="{43427FDB-BB36-4FB0-A356-0EA0CC60333C}"/>
              </a:ext>
            </a:extLst>
          </p:cNvPr>
          <p:cNvSpPr/>
          <p:nvPr/>
        </p:nvSpPr>
        <p:spPr>
          <a:xfrm>
            <a:off x="4906076"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3" name="Subtitle 2">
            <a:extLst>
              <a:ext uri="{FF2B5EF4-FFF2-40B4-BE49-F238E27FC236}">
                <a16:creationId xmlns:a16="http://schemas.microsoft.com/office/drawing/2014/main" id="{E4CF26D4-5C4F-42A7-9DC6-664E6D788C31}"/>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3: Debug your program</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4: Run your program. You will see LED1 toggle anytime S1 is pressed.</a:t>
            </a:r>
          </a:p>
        </p:txBody>
      </p:sp>
      <p:pic>
        <p:nvPicPr>
          <p:cNvPr id="5" name="Picture 4">
            <a:extLst>
              <a:ext uri="{FF2B5EF4-FFF2-40B4-BE49-F238E27FC236}">
                <a16:creationId xmlns:a16="http://schemas.microsoft.com/office/drawing/2014/main" id="{3C202A76-CDCB-4658-82EA-6F6D0737A0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730" y="2537300"/>
            <a:ext cx="6667500" cy="644050"/>
          </a:xfrm>
          <a:prstGeom prst="rect">
            <a:avLst/>
          </a:prstGeom>
        </p:spPr>
      </p:pic>
    </p:spTree>
    <p:extLst>
      <p:ext uri="{BB962C8B-B14F-4D97-AF65-F5344CB8AC3E}">
        <p14:creationId xmlns:p14="http://schemas.microsoft.com/office/powerpoint/2010/main" val="389868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11.1.2 Interrupt Priority and Enabling</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21" name="Subtitle 2">
            <a:extLst>
              <a:ext uri="{FF2B5EF4-FFF2-40B4-BE49-F238E27FC236}">
                <a16:creationId xmlns:a16="http://schemas.microsoft.com/office/drawing/2014/main" id="{F867DA6C-214A-4D72-BEC1-3AE2B44AA58A}"/>
              </a:ext>
            </a:extLst>
          </p:cNvPr>
          <p:cNvSpPr txBox="1">
            <a:spLocks/>
          </p:cNvSpPr>
          <p:nvPr/>
        </p:nvSpPr>
        <p:spPr>
          <a:xfrm>
            <a:off x="190500" y="895155"/>
            <a:ext cx="4039473"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When the CPU is ready to service an interrupt, it always executes the highest priority peripheral first.</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pic>
        <p:nvPicPr>
          <p:cNvPr id="23" name="Picture 22" descr="A screenshot of a cell phone&#10;&#10;Description automatically generated">
            <a:extLst>
              <a:ext uri="{FF2B5EF4-FFF2-40B4-BE49-F238E27FC236}">
                <a16:creationId xmlns:a16="http://schemas.microsoft.com/office/drawing/2014/main" id="{CFE72476-52DE-42FF-9FE7-0EA32E42F6D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56" t="3701" r="60245" b="17628"/>
          <a:stretch/>
        </p:blipFill>
        <p:spPr>
          <a:xfrm>
            <a:off x="4439377" y="949307"/>
            <a:ext cx="2190023" cy="3432172"/>
          </a:xfrm>
          <a:prstGeom prst="rect">
            <a:avLst/>
          </a:prstGeom>
        </p:spPr>
      </p:pic>
    </p:spTree>
    <p:extLst>
      <p:ext uri="{BB962C8B-B14F-4D97-AF65-F5344CB8AC3E}">
        <p14:creationId xmlns:p14="http://schemas.microsoft.com/office/powerpoint/2010/main" val="422052026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11.2     MSP430FR2355 Port Interrupts</a:t>
            </a:r>
          </a:p>
        </p:txBody>
      </p:sp>
      <p:sp>
        <p:nvSpPr>
          <p:cNvPr id="8" name="TextBox 7"/>
          <p:cNvSpPr txBox="1"/>
          <p:nvPr/>
        </p:nvSpPr>
        <p:spPr>
          <a:xfrm>
            <a:off x="0" y="492887"/>
            <a:ext cx="7010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 Observing Low-to-High Port IRQ Sensitivity on S1</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DE7DE291-140E-40E0-9770-4AE440683769}"/>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50C7C9A7-FA8C-4E8B-9575-C0F9892A501B}"/>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F666B5B2-4713-4522-8FA6-57F29B3DF51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93C33B11-1CF2-4D0C-8A11-CCBB1C28AD95}"/>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9" name="Subtitle 2">
            <a:extLst>
              <a:ext uri="{FF2B5EF4-FFF2-40B4-BE49-F238E27FC236}">
                <a16:creationId xmlns:a16="http://schemas.microsoft.com/office/drawing/2014/main" id="{84A52D96-558A-47D2-942E-FB7196B7E488}"/>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0" name="Subtitle 2">
            <a:extLst>
              <a:ext uri="{FF2B5EF4-FFF2-40B4-BE49-F238E27FC236}">
                <a16:creationId xmlns:a16="http://schemas.microsoft.com/office/drawing/2014/main" id="{706A1B19-A7C2-449C-9237-01B2620CC691}"/>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04522770-155A-4B4E-A224-54D949ED3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23" name="Subtitle 2">
            <a:extLst>
              <a:ext uri="{FF2B5EF4-FFF2-40B4-BE49-F238E27FC236}">
                <a16:creationId xmlns:a16="http://schemas.microsoft.com/office/drawing/2014/main" id="{E4CF26D4-5C4F-42A7-9DC6-664E6D788C31}"/>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1: Create a new Empty Assembly-only CCS project titled:</a:t>
            </a:r>
          </a:p>
          <a:p>
            <a:pPr algn="l"/>
            <a:r>
              <a:rPr lang="en-US" sz="1600" dirty="0">
                <a:solidFill>
                  <a:schemeClr val="accent2"/>
                </a:solidFill>
                <a:latin typeface="Arial" panose="020B0604020202020204" pitchFamily="34" charset="0"/>
                <a:cs typeface="Arial" panose="020B0604020202020204" pitchFamily="34" charset="0"/>
              </a:rPr>
              <a:t>	</a:t>
            </a:r>
            <a:r>
              <a:rPr lang="en-US" sz="1600" b="1" dirty="0">
                <a:solidFill>
                  <a:schemeClr val="accent2"/>
                </a:solidFill>
                <a:latin typeface="Arial" panose="020B0604020202020204" pitchFamily="34" charset="0"/>
                <a:cs typeface="Arial" panose="020B0604020202020204" pitchFamily="34" charset="0"/>
              </a:rPr>
              <a:t>Asm_IRQs_Port4_S1n</a:t>
            </a:r>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2: Copy your code from your last program “Asm_IRQs_Port4_S1” into your new project.</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3: Save and debug your program to verify it still works as in the last example.</a:t>
            </a:r>
          </a:p>
        </p:txBody>
      </p:sp>
      <p:sp>
        <p:nvSpPr>
          <p:cNvPr id="24" name="Rectangle 23">
            <a:extLst>
              <a:ext uri="{FF2B5EF4-FFF2-40B4-BE49-F238E27FC236}">
                <a16:creationId xmlns:a16="http://schemas.microsoft.com/office/drawing/2014/main" id="{994DB063-3C8D-43E3-BEE8-AD44A448220F}"/>
              </a:ext>
            </a:extLst>
          </p:cNvPr>
          <p:cNvSpPr/>
          <p:nvPr/>
        </p:nvSpPr>
        <p:spPr>
          <a:xfrm>
            <a:off x="4906076"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501145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11.2     MSP430FR2355 Port Interrupts</a:t>
            </a:r>
          </a:p>
        </p:txBody>
      </p:sp>
      <p:sp>
        <p:nvSpPr>
          <p:cNvPr id="8" name="TextBox 7"/>
          <p:cNvSpPr txBox="1"/>
          <p:nvPr/>
        </p:nvSpPr>
        <p:spPr>
          <a:xfrm>
            <a:off x="0" y="492887"/>
            <a:ext cx="7010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 Observing Low-to-High Port IRQ Sensitivity on S1</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23" name="Subtitle 2">
            <a:extLst>
              <a:ext uri="{FF2B5EF4-FFF2-40B4-BE49-F238E27FC236}">
                <a16:creationId xmlns:a16="http://schemas.microsoft.com/office/drawing/2014/main" id="{E4CF26D4-5C4F-42A7-9DC6-664E6D788C31}"/>
              </a:ext>
            </a:extLst>
          </p:cNvPr>
          <p:cNvSpPr txBox="1">
            <a:spLocks/>
          </p:cNvSpPr>
          <p:nvPr/>
        </p:nvSpPr>
        <p:spPr>
          <a:xfrm>
            <a:off x="3733800" y="895155"/>
            <a:ext cx="31242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4: Change your setting for your P4IES.1 to a zero.</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5: Save and debug your program. Run it and observe the new functionality.</a:t>
            </a:r>
          </a:p>
        </p:txBody>
      </p:sp>
      <p:pic>
        <p:nvPicPr>
          <p:cNvPr id="5" name="Picture 4" descr="A screenshot of text&#10;&#10;Description automatically generated">
            <a:extLst>
              <a:ext uri="{FF2B5EF4-FFF2-40B4-BE49-F238E27FC236}">
                <a16:creationId xmlns:a16="http://schemas.microsoft.com/office/drawing/2014/main" id="{E6A1266D-3479-4326-AEB6-77AE65088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2" y="895350"/>
            <a:ext cx="3513518" cy="3079750"/>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5DFE7769-AC0E-425A-A91C-2B61C0255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2663010"/>
            <a:ext cx="3581400" cy="2028705"/>
          </a:xfrm>
          <a:prstGeom prst="rect">
            <a:avLst/>
          </a:prstGeom>
        </p:spPr>
      </p:pic>
    </p:spTree>
    <p:extLst>
      <p:ext uri="{BB962C8B-B14F-4D97-AF65-F5344CB8AC3E}">
        <p14:creationId xmlns:p14="http://schemas.microsoft.com/office/powerpoint/2010/main" val="41645824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11.2     MSP430FR2355 Port Interrupts</a:t>
            </a:r>
          </a:p>
        </p:txBody>
      </p:sp>
      <p:sp>
        <p:nvSpPr>
          <p:cNvPr id="8" name="TextBox 7"/>
          <p:cNvSpPr txBox="1"/>
          <p:nvPr/>
        </p:nvSpPr>
        <p:spPr>
          <a:xfrm>
            <a:off x="0" y="492887"/>
            <a:ext cx="7010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 Observing the Impact of Not Clearing the IRQ Flag</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DE7DE291-140E-40E0-9770-4AE440683769}"/>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50C7C9A7-FA8C-4E8B-9575-C0F9892A501B}"/>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F666B5B2-4713-4522-8FA6-57F29B3DF51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93C33B11-1CF2-4D0C-8A11-CCBB1C28AD95}"/>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9" name="Subtitle 2">
            <a:extLst>
              <a:ext uri="{FF2B5EF4-FFF2-40B4-BE49-F238E27FC236}">
                <a16:creationId xmlns:a16="http://schemas.microsoft.com/office/drawing/2014/main" id="{84A52D96-558A-47D2-942E-FB7196B7E488}"/>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0" name="Subtitle 2">
            <a:extLst>
              <a:ext uri="{FF2B5EF4-FFF2-40B4-BE49-F238E27FC236}">
                <a16:creationId xmlns:a16="http://schemas.microsoft.com/office/drawing/2014/main" id="{706A1B19-A7C2-449C-9237-01B2620CC691}"/>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04522770-155A-4B4E-A224-54D949ED3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23" name="Subtitle 2">
            <a:extLst>
              <a:ext uri="{FF2B5EF4-FFF2-40B4-BE49-F238E27FC236}">
                <a16:creationId xmlns:a16="http://schemas.microsoft.com/office/drawing/2014/main" id="{E4CF26D4-5C4F-42A7-9DC6-664E6D788C31}"/>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1: Open your last example project:</a:t>
            </a:r>
          </a:p>
          <a:p>
            <a:pPr algn="l"/>
            <a:r>
              <a:rPr lang="en-US" sz="1600" dirty="0">
                <a:solidFill>
                  <a:schemeClr val="accent2"/>
                </a:solidFill>
                <a:latin typeface="Arial" panose="020B0604020202020204" pitchFamily="34" charset="0"/>
                <a:cs typeface="Arial" panose="020B0604020202020204" pitchFamily="34" charset="0"/>
              </a:rPr>
              <a:t>	</a:t>
            </a:r>
            <a:r>
              <a:rPr lang="en-US" sz="1600" b="1" dirty="0">
                <a:solidFill>
                  <a:schemeClr val="accent2"/>
                </a:solidFill>
                <a:latin typeface="Arial" panose="020B0604020202020204" pitchFamily="34" charset="0"/>
                <a:cs typeface="Arial" panose="020B0604020202020204" pitchFamily="34" charset="0"/>
              </a:rPr>
              <a:t>Asm_IRQs_Port4_S1n</a:t>
            </a:r>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2: In your ISR, comment out the instruction that clears the P4IFG.1 flag.</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3: Save and debug your program. Set a breakpoint at the first instruction in your ISR. Run your program.</a:t>
            </a:r>
          </a:p>
        </p:txBody>
      </p:sp>
      <p:sp>
        <p:nvSpPr>
          <p:cNvPr id="24" name="Rectangle 23">
            <a:extLst>
              <a:ext uri="{FF2B5EF4-FFF2-40B4-BE49-F238E27FC236}">
                <a16:creationId xmlns:a16="http://schemas.microsoft.com/office/drawing/2014/main" id="{42098AFB-BC87-43A5-82A8-019213FE5F22}"/>
              </a:ext>
            </a:extLst>
          </p:cNvPr>
          <p:cNvSpPr/>
          <p:nvPr/>
        </p:nvSpPr>
        <p:spPr>
          <a:xfrm>
            <a:off x="4906076"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489982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11.2     MSP430FR2355 Port Interrupts</a:t>
            </a:r>
          </a:p>
        </p:txBody>
      </p:sp>
      <p:sp>
        <p:nvSpPr>
          <p:cNvPr id="8" name="TextBox 7"/>
          <p:cNvSpPr txBox="1"/>
          <p:nvPr/>
        </p:nvSpPr>
        <p:spPr>
          <a:xfrm>
            <a:off x="0" y="492887"/>
            <a:ext cx="7010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 Observing the Impact of Not Clearing the IRQ Flag</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23" name="Subtitle 2">
            <a:extLst>
              <a:ext uri="{FF2B5EF4-FFF2-40B4-BE49-F238E27FC236}">
                <a16:creationId xmlns:a16="http://schemas.microsoft.com/office/drawing/2014/main" id="{E4CF26D4-5C4F-42A7-9DC6-664E6D788C31}"/>
              </a:ext>
            </a:extLst>
          </p:cNvPr>
          <p:cNvSpPr txBox="1">
            <a:spLocks/>
          </p:cNvSpPr>
          <p:nvPr/>
        </p:nvSpPr>
        <p:spPr>
          <a:xfrm>
            <a:off x="3270808" y="895155"/>
            <a:ext cx="3587192" cy="2209995"/>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4: Now press and release S1. Your program will run to the breakpoint in your ISR and pause.</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5: Now step your program. You will see that the ISR continually triggers and you can never get out of it.</a:t>
            </a:r>
          </a:p>
        </p:txBody>
      </p:sp>
      <p:pic>
        <p:nvPicPr>
          <p:cNvPr id="6" name="Picture 5" descr="A screenshot of a cell phone&#10;&#10;Description automatically generated">
            <a:extLst>
              <a:ext uri="{FF2B5EF4-FFF2-40B4-BE49-F238E27FC236}">
                <a16:creationId xmlns:a16="http://schemas.microsoft.com/office/drawing/2014/main" id="{6BE55EFE-270D-4A7B-978A-4CD2853678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69" y="1154641"/>
            <a:ext cx="3129839" cy="1645709"/>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9BCD20EB-E3DD-4BBF-87D0-AD594F3B1A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134" y="3257550"/>
            <a:ext cx="4922325" cy="1379843"/>
          </a:xfrm>
          <a:prstGeom prst="rect">
            <a:avLst/>
          </a:prstGeom>
        </p:spPr>
      </p:pic>
    </p:spTree>
    <p:extLst>
      <p:ext uri="{BB962C8B-B14F-4D97-AF65-F5344CB8AC3E}">
        <p14:creationId xmlns:p14="http://schemas.microsoft.com/office/powerpoint/2010/main" val="9361789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11: Introduction to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11.2	MSP430FR2355 Port Interrupts – Reading S1 Example</a:t>
            </a:r>
          </a:p>
        </p:txBody>
      </p:sp>
      <p:pic>
        <p:nvPicPr>
          <p:cNvPr id="17" name="Picture 16">
            <a:extLst>
              <a:ext uri="{FF2B5EF4-FFF2-40B4-BE49-F238E27FC236}">
                <a16:creationId xmlns:a16="http://schemas.microsoft.com/office/drawing/2014/main" id="{CFC1C084-4807-4B14-BB9C-A5B93D1827A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8" name="Picture 17" descr="A close up of a sign&#10;&#10;Description automatically generated">
            <a:extLst>
              <a:ext uri="{FF2B5EF4-FFF2-40B4-BE49-F238E27FC236}">
                <a16:creationId xmlns:a16="http://schemas.microsoft.com/office/drawing/2014/main" id="{9130BC55-0E35-40DF-BF5F-BF7695E1E9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pic>
        <p:nvPicPr>
          <p:cNvPr id="19" name="Picture 2" descr="Subscribe to Dr. LaMeres' YouTube Channel">
            <a:extLst>
              <a:ext uri="{FF2B5EF4-FFF2-40B4-BE49-F238E27FC236}">
                <a16:creationId xmlns:a16="http://schemas.microsoft.com/office/drawing/2014/main" id="{847CEE1A-053F-4476-8918-F9ED03C887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495" y="1815063"/>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37BF4359-051D-440A-8FE1-EC1D4405B07C}"/>
              </a:ext>
            </a:extLst>
          </p:cNvPr>
          <p:cNvSpPr txBox="1"/>
          <p:nvPr/>
        </p:nvSpPr>
        <p:spPr>
          <a:xfrm>
            <a:off x="3011547" y="2534921"/>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2578584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11.1.2 Interrupt Priority and Enabling</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21" name="Subtitle 2">
            <a:extLst>
              <a:ext uri="{FF2B5EF4-FFF2-40B4-BE49-F238E27FC236}">
                <a16:creationId xmlns:a16="http://schemas.microsoft.com/office/drawing/2014/main" id="{F867DA6C-214A-4D72-BEC1-3AE2B44AA58A}"/>
              </a:ext>
            </a:extLst>
          </p:cNvPr>
          <p:cNvSpPr txBox="1">
            <a:spLocks/>
          </p:cNvSpPr>
          <p:nvPr/>
        </p:nvSpPr>
        <p:spPr>
          <a:xfrm>
            <a:off x="190500" y="895155"/>
            <a:ext cx="4039473"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When the CPU is ready to service an interrupt, it always executes the highest priority peripheral first.</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Once that routine completes, it moves to the next highest priority peripheral that is pending, and so forth.</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pic>
        <p:nvPicPr>
          <p:cNvPr id="9" name="Picture 8" descr="A screenshot of a cell phone&#10;&#10;Description automatically generated">
            <a:extLst>
              <a:ext uri="{FF2B5EF4-FFF2-40B4-BE49-F238E27FC236}">
                <a16:creationId xmlns:a16="http://schemas.microsoft.com/office/drawing/2014/main" id="{0DB46D42-0740-4400-8404-8D1A479B569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56" t="3701" r="60245" b="17628"/>
          <a:stretch/>
        </p:blipFill>
        <p:spPr>
          <a:xfrm>
            <a:off x="4439377" y="949307"/>
            <a:ext cx="2190023" cy="3432172"/>
          </a:xfrm>
          <a:prstGeom prst="rect">
            <a:avLst/>
          </a:prstGeom>
        </p:spPr>
      </p:pic>
    </p:spTree>
    <p:extLst>
      <p:ext uri="{BB962C8B-B14F-4D97-AF65-F5344CB8AC3E}">
        <p14:creationId xmlns:p14="http://schemas.microsoft.com/office/powerpoint/2010/main" val="1677566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11.1.2 Interrupt Priority and Enabling</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21" name="Subtitle 2">
            <a:extLst>
              <a:ext uri="{FF2B5EF4-FFF2-40B4-BE49-F238E27FC236}">
                <a16:creationId xmlns:a16="http://schemas.microsoft.com/office/drawing/2014/main" id="{F867DA6C-214A-4D72-BEC1-3AE2B44AA58A}"/>
              </a:ext>
            </a:extLst>
          </p:cNvPr>
          <p:cNvSpPr txBox="1">
            <a:spLocks/>
          </p:cNvSpPr>
          <p:nvPr/>
        </p:nvSpPr>
        <p:spPr>
          <a:xfrm>
            <a:off x="190500" y="895155"/>
            <a:ext cx="4039473"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When the CPU is ready to service an interrupt, it always executes the highest priority peripheral first.</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Once that routine completes, it moves to the next highest priority peripheral that is pending, and so forth.</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Interrupts </a:t>
            </a:r>
            <a:r>
              <a:rPr lang="en-US" sz="1600" i="1" dirty="0">
                <a:solidFill>
                  <a:schemeClr val="accent2"/>
                </a:solidFill>
                <a:latin typeface="Arial" panose="020B0604020202020204" pitchFamily="34" charset="0"/>
                <a:cs typeface="Arial" panose="020B0604020202020204" pitchFamily="34" charset="0"/>
              </a:rPr>
              <a:t>can</a:t>
            </a:r>
            <a:r>
              <a:rPr lang="en-US" sz="1600" dirty="0">
                <a:solidFill>
                  <a:schemeClr val="accent2"/>
                </a:solidFill>
                <a:latin typeface="Arial" panose="020B0604020202020204" pitchFamily="34" charset="0"/>
                <a:cs typeface="Arial" panose="020B0604020202020204" pitchFamily="34" charset="0"/>
              </a:rPr>
              <a:t> interrupt other interrupts if they have a higher priority, but some restrictions apply that are described in subsequent sections.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pic>
        <p:nvPicPr>
          <p:cNvPr id="22" name="Picture 21" descr="A screenshot of a cell phone&#10;&#10;Description automatically generated">
            <a:extLst>
              <a:ext uri="{FF2B5EF4-FFF2-40B4-BE49-F238E27FC236}">
                <a16:creationId xmlns:a16="http://schemas.microsoft.com/office/drawing/2014/main" id="{21F5134B-567A-4198-B79B-7A1494DD3A0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56" t="3701" r="60245" b="17628"/>
          <a:stretch/>
        </p:blipFill>
        <p:spPr>
          <a:xfrm>
            <a:off x="4439377" y="949307"/>
            <a:ext cx="2190023" cy="3432172"/>
          </a:xfrm>
          <a:prstGeom prst="rect">
            <a:avLst/>
          </a:prstGeom>
        </p:spPr>
      </p:pic>
    </p:spTree>
    <p:extLst>
      <p:ext uri="{BB962C8B-B14F-4D97-AF65-F5344CB8AC3E}">
        <p14:creationId xmlns:p14="http://schemas.microsoft.com/office/powerpoint/2010/main" val="2265982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11.1.2 Interrupt Priority and Enabling</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1F37FDBA-C121-4CE6-93BB-D61C74ED98C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64E750C7-4FE9-4DC1-ACEF-9CB5E51BC9C5}"/>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DA3655BA-EEB2-4556-9B0D-DC1393CF5351}"/>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51F7C7C7-B92E-41DF-8022-331EE675194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A43EDE91-D539-42F1-A6BB-80C028D82635}"/>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1" name="Subtitle 2">
            <a:extLst>
              <a:ext uri="{FF2B5EF4-FFF2-40B4-BE49-F238E27FC236}">
                <a16:creationId xmlns:a16="http://schemas.microsoft.com/office/drawing/2014/main" id="{F867DA6C-214A-4D72-BEC1-3AE2B44AA58A}"/>
              </a:ext>
            </a:extLst>
          </p:cNvPr>
          <p:cNvSpPr txBox="1">
            <a:spLocks/>
          </p:cNvSpPr>
          <p:nvPr/>
        </p:nvSpPr>
        <p:spPr>
          <a:xfrm>
            <a:off x="190500" y="895155"/>
            <a:ext cx="6515100" cy="312216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Categories of interrupts: </a:t>
            </a:r>
            <a:br>
              <a:rPr lang="en-US" sz="1600" dirty="0">
                <a:solidFill>
                  <a:schemeClr val="accent2"/>
                </a:solidFill>
                <a:latin typeface="Arial" panose="020B0604020202020204" pitchFamily="34" charset="0"/>
                <a:cs typeface="Arial" panose="020B0604020202020204" pitchFamily="34" charset="0"/>
              </a:rPr>
            </a:b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1) System resets, </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2) Non-maskable interrupts (NMIs), </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3) Maskable interrupts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pic>
        <p:nvPicPr>
          <p:cNvPr id="22" name="Picture 21">
            <a:extLst>
              <a:ext uri="{FF2B5EF4-FFF2-40B4-BE49-F238E27FC236}">
                <a16:creationId xmlns:a16="http://schemas.microsoft.com/office/drawing/2014/main" id="{30671291-44C1-4302-8036-54DFD27F086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4114800" y="851495"/>
            <a:ext cx="2362200" cy="1594747"/>
          </a:xfrm>
          <a:prstGeom prst="rect">
            <a:avLst/>
          </a:prstGeom>
        </p:spPr>
      </p:pic>
    </p:spTree>
    <p:extLst>
      <p:ext uri="{BB962C8B-B14F-4D97-AF65-F5344CB8AC3E}">
        <p14:creationId xmlns:p14="http://schemas.microsoft.com/office/powerpoint/2010/main" val="2674673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11.1.2 Interrupt Priority and Enabling</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1F37FDBA-C121-4CE6-93BB-D61C74ED98C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64E750C7-4FE9-4DC1-ACEF-9CB5E51BC9C5}"/>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DA3655BA-EEB2-4556-9B0D-DC1393CF5351}"/>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51F7C7C7-B92E-41DF-8022-331EE675194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A43EDE91-D539-42F1-A6BB-80C028D82635}"/>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1" name="Subtitle 2">
            <a:extLst>
              <a:ext uri="{FF2B5EF4-FFF2-40B4-BE49-F238E27FC236}">
                <a16:creationId xmlns:a16="http://schemas.microsoft.com/office/drawing/2014/main" id="{F867DA6C-214A-4D72-BEC1-3AE2B44AA58A}"/>
              </a:ext>
            </a:extLst>
          </p:cNvPr>
          <p:cNvSpPr txBox="1">
            <a:spLocks/>
          </p:cNvSpPr>
          <p:nvPr/>
        </p:nvSpPr>
        <p:spPr>
          <a:xfrm>
            <a:off x="190500" y="895155"/>
            <a:ext cx="6667500" cy="312216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Categories of interrupts: </a:t>
            </a:r>
            <a:br>
              <a:rPr lang="en-US" sz="1600" dirty="0">
                <a:solidFill>
                  <a:schemeClr val="accent2"/>
                </a:solidFill>
                <a:latin typeface="Arial" panose="020B0604020202020204" pitchFamily="34" charset="0"/>
                <a:cs typeface="Arial" panose="020B0604020202020204" pitchFamily="34" charset="0"/>
              </a:rPr>
            </a:b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1) </a:t>
            </a:r>
            <a:r>
              <a:rPr lang="en-US" sz="1600" b="1" dirty="0">
                <a:solidFill>
                  <a:schemeClr val="accent2"/>
                </a:solidFill>
                <a:latin typeface="Arial" panose="020B0604020202020204" pitchFamily="34" charset="0"/>
                <a:cs typeface="Arial" panose="020B0604020202020204" pitchFamily="34" charset="0"/>
              </a:rPr>
              <a:t>System resets</a:t>
            </a:r>
            <a:r>
              <a:rPr lang="en-US" sz="1600" dirty="0">
                <a:solidFill>
                  <a:schemeClr val="accent2"/>
                </a:solidFill>
                <a:latin typeface="Arial" panose="020B0604020202020204" pitchFamily="34" charset="0"/>
                <a:cs typeface="Arial" panose="020B0604020202020204" pitchFamily="34" charset="0"/>
              </a:rPr>
              <a:t>, </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2) Non-maskable interrupts (NMIs), </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3) Maskable interrupts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System Resets</a:t>
            </a:r>
            <a:r>
              <a:rPr lang="en-US" sz="1600" dirty="0">
                <a:solidFill>
                  <a:schemeClr val="accent2"/>
                </a:solidFill>
                <a:latin typeface="Arial" panose="020B0604020202020204" pitchFamily="34" charset="0"/>
                <a:cs typeface="Arial" panose="020B0604020202020204" pitchFamily="34" charset="0"/>
              </a:rPr>
              <a:t> – highest priority interrupts and are always enabled; causes the MCU to start its operation from the beginning.</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System resets include power-on reset (POR), power-up reset (PUR), external reset, and power supply monitor violation.</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only action needed by developer for system resets is to tell the interrupt system </a:t>
            </a:r>
            <a:r>
              <a:rPr lang="en-US" sz="1600" u="sng" dirty="0">
                <a:solidFill>
                  <a:schemeClr val="accent2"/>
                </a:solidFill>
                <a:latin typeface="Arial" panose="020B0604020202020204" pitchFamily="34" charset="0"/>
                <a:cs typeface="Arial" panose="020B0604020202020204" pitchFamily="34" charset="0"/>
              </a:rPr>
              <a:t>where the starting address of the main program is</a:t>
            </a:r>
            <a:r>
              <a:rPr lang="en-US" sz="1600" dirty="0">
                <a:solidFill>
                  <a:schemeClr val="accent2"/>
                </a:solidFill>
                <a:latin typeface="Arial" panose="020B0604020202020204" pitchFamily="34" charset="0"/>
                <a:cs typeface="Arial" panose="020B0604020202020204" pitchFamily="34" charset="0"/>
              </a:rPr>
              <a:t>.</a:t>
            </a:r>
          </a:p>
        </p:txBody>
      </p:sp>
      <p:pic>
        <p:nvPicPr>
          <p:cNvPr id="22" name="Picture 21">
            <a:extLst>
              <a:ext uri="{FF2B5EF4-FFF2-40B4-BE49-F238E27FC236}">
                <a16:creationId xmlns:a16="http://schemas.microsoft.com/office/drawing/2014/main" id="{30671291-44C1-4302-8036-54DFD27F086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4114800" y="851495"/>
            <a:ext cx="2362200" cy="1594747"/>
          </a:xfrm>
          <a:prstGeom prst="rect">
            <a:avLst/>
          </a:prstGeom>
        </p:spPr>
      </p:pic>
    </p:spTree>
    <p:extLst>
      <p:ext uri="{BB962C8B-B14F-4D97-AF65-F5344CB8AC3E}">
        <p14:creationId xmlns:p14="http://schemas.microsoft.com/office/powerpoint/2010/main" val="566467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11.1.2 Interrupt Priority and Enabling</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21" name="Subtitle 2">
            <a:extLst>
              <a:ext uri="{FF2B5EF4-FFF2-40B4-BE49-F238E27FC236}">
                <a16:creationId xmlns:a16="http://schemas.microsoft.com/office/drawing/2014/main" id="{F867DA6C-214A-4D72-BEC1-3AE2B44AA58A}"/>
              </a:ext>
            </a:extLst>
          </p:cNvPr>
          <p:cNvSpPr txBox="1">
            <a:spLocks/>
          </p:cNvSpPr>
          <p:nvPr/>
        </p:nvSpPr>
        <p:spPr>
          <a:xfrm>
            <a:off x="190500" y="895155"/>
            <a:ext cx="6667500" cy="312216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Categories of interrupts: </a:t>
            </a:r>
            <a:br>
              <a:rPr lang="en-US" sz="1600" dirty="0">
                <a:solidFill>
                  <a:schemeClr val="accent2"/>
                </a:solidFill>
                <a:latin typeface="Arial" panose="020B0604020202020204" pitchFamily="34" charset="0"/>
                <a:cs typeface="Arial" panose="020B0604020202020204" pitchFamily="34" charset="0"/>
              </a:rPr>
            </a:b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1) System resets, </a:t>
            </a:r>
            <a:br>
              <a:rPr lang="en-US" sz="1600" dirty="0">
                <a:solidFill>
                  <a:schemeClr val="accent2"/>
                </a:solidFill>
                <a:latin typeface="Arial" panose="020B0604020202020204" pitchFamily="34" charset="0"/>
                <a:cs typeface="Arial" panose="020B0604020202020204" pitchFamily="34" charset="0"/>
              </a:rPr>
            </a:br>
            <a:r>
              <a:rPr lang="en-US" sz="1600" b="1" dirty="0">
                <a:solidFill>
                  <a:schemeClr val="accent2"/>
                </a:solidFill>
                <a:latin typeface="Arial" panose="020B0604020202020204" pitchFamily="34" charset="0"/>
                <a:cs typeface="Arial" panose="020B0604020202020204" pitchFamily="34" charset="0"/>
              </a:rPr>
              <a:t>2) Non-maskable interrupts (NMIs), </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3) Maskable interrupts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Non-maskable Interrupts</a:t>
            </a:r>
            <a:r>
              <a:rPr lang="en-US" sz="1600" dirty="0">
                <a:solidFill>
                  <a:schemeClr val="accent2"/>
                </a:solidFill>
                <a:latin typeface="Arial" panose="020B0604020202020204" pitchFamily="34" charset="0"/>
                <a:cs typeface="Arial" panose="020B0604020202020204" pitchFamily="34" charset="0"/>
              </a:rPr>
              <a:t> – second highest priority interrupts; typically handle fault conditions on the MCU.</a:t>
            </a:r>
          </a:p>
          <a:p>
            <a:pPr marL="228600" indent="-228600" algn="l">
              <a:buFont typeface="Arial" panose="020B0604020202020204" pitchFamily="34" charset="0"/>
              <a:buChar char="•"/>
            </a:pPr>
            <a:endParaRPr lang="en-US" sz="11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Examples include memory access errors and oscillator faults.</a:t>
            </a:r>
          </a:p>
          <a:p>
            <a:pPr marL="228600" indent="-228600" algn="l">
              <a:buFont typeface="Arial" panose="020B0604020202020204" pitchFamily="34" charset="0"/>
              <a:buChar char="•"/>
            </a:pPr>
            <a:endParaRPr lang="en-US" sz="11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Non-maskable interrupts are always enabled but are different from system resets in that they </a:t>
            </a:r>
            <a:r>
              <a:rPr lang="en-US" sz="1600" i="1" dirty="0">
                <a:solidFill>
                  <a:schemeClr val="accent2"/>
                </a:solidFill>
                <a:latin typeface="Arial" panose="020B0604020202020204" pitchFamily="34" charset="0"/>
                <a:cs typeface="Arial" panose="020B0604020202020204" pitchFamily="34" charset="0"/>
              </a:rPr>
              <a:t>do</a:t>
            </a:r>
            <a:r>
              <a:rPr lang="en-US" sz="1600" dirty="0">
                <a:solidFill>
                  <a:schemeClr val="accent2"/>
                </a:solidFill>
                <a:latin typeface="Arial" panose="020B0604020202020204" pitchFamily="34" charset="0"/>
                <a:cs typeface="Arial" panose="020B0604020202020204" pitchFamily="34" charset="0"/>
              </a:rPr>
              <a:t> execute </a:t>
            </a:r>
            <a:r>
              <a:rPr lang="en-US" sz="1600" u="sng" dirty="0">
                <a:solidFill>
                  <a:schemeClr val="accent2"/>
                </a:solidFill>
                <a:latin typeface="Arial" panose="020B0604020202020204" pitchFamily="34" charset="0"/>
                <a:cs typeface="Arial" panose="020B0604020202020204" pitchFamily="34" charset="0"/>
              </a:rPr>
              <a:t>developer written</a:t>
            </a:r>
            <a:r>
              <a:rPr lang="en-US" sz="1600" dirty="0">
                <a:solidFill>
                  <a:schemeClr val="accent2"/>
                </a:solidFill>
                <a:latin typeface="Arial" panose="020B0604020202020204" pitchFamily="34" charset="0"/>
                <a:cs typeface="Arial" panose="020B0604020202020204" pitchFamily="34" charset="0"/>
              </a:rPr>
              <a:t> ISRs instead of a set of predetermined actions. </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pic>
        <p:nvPicPr>
          <p:cNvPr id="22" name="Picture 21">
            <a:extLst>
              <a:ext uri="{FF2B5EF4-FFF2-40B4-BE49-F238E27FC236}">
                <a16:creationId xmlns:a16="http://schemas.microsoft.com/office/drawing/2014/main" id="{30671291-44C1-4302-8036-54DFD27F086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4114800" y="851495"/>
            <a:ext cx="2362200" cy="1594747"/>
          </a:xfrm>
          <a:prstGeom prst="rect">
            <a:avLst/>
          </a:prstGeom>
        </p:spPr>
      </p:pic>
    </p:spTree>
    <p:extLst>
      <p:ext uri="{BB962C8B-B14F-4D97-AF65-F5344CB8AC3E}">
        <p14:creationId xmlns:p14="http://schemas.microsoft.com/office/powerpoint/2010/main" val="1673897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11.1.2 Interrupt Priority and Enabling</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21" name="Subtitle 2">
            <a:extLst>
              <a:ext uri="{FF2B5EF4-FFF2-40B4-BE49-F238E27FC236}">
                <a16:creationId xmlns:a16="http://schemas.microsoft.com/office/drawing/2014/main" id="{F867DA6C-214A-4D72-BEC1-3AE2B44AA58A}"/>
              </a:ext>
            </a:extLst>
          </p:cNvPr>
          <p:cNvSpPr txBox="1">
            <a:spLocks/>
          </p:cNvSpPr>
          <p:nvPr/>
        </p:nvSpPr>
        <p:spPr>
          <a:xfrm>
            <a:off x="190500" y="895155"/>
            <a:ext cx="6667500" cy="312216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Categories of interrupts: </a:t>
            </a:r>
            <a:br>
              <a:rPr lang="en-US" sz="1600" dirty="0">
                <a:solidFill>
                  <a:schemeClr val="accent2"/>
                </a:solidFill>
                <a:latin typeface="Arial" panose="020B0604020202020204" pitchFamily="34" charset="0"/>
                <a:cs typeface="Arial" panose="020B0604020202020204" pitchFamily="34" charset="0"/>
              </a:rPr>
            </a:b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1) System resets, </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2) Non-maskable interrupts (NMIs), </a:t>
            </a:r>
            <a:br>
              <a:rPr lang="en-US" sz="1600" dirty="0">
                <a:solidFill>
                  <a:schemeClr val="accent2"/>
                </a:solidFill>
                <a:latin typeface="Arial" panose="020B0604020202020204" pitchFamily="34" charset="0"/>
                <a:cs typeface="Arial" panose="020B0604020202020204" pitchFamily="34" charset="0"/>
              </a:rPr>
            </a:br>
            <a:r>
              <a:rPr lang="en-US" sz="1600" b="1" dirty="0">
                <a:solidFill>
                  <a:schemeClr val="accent2"/>
                </a:solidFill>
                <a:latin typeface="Arial" panose="020B0604020202020204" pitchFamily="34" charset="0"/>
                <a:cs typeface="Arial" panose="020B0604020202020204" pitchFamily="34" charset="0"/>
              </a:rPr>
              <a:t>3) Maskable interrupts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Maskable Interrupts</a:t>
            </a:r>
            <a:r>
              <a:rPr lang="en-US" sz="1600" dirty="0">
                <a:solidFill>
                  <a:schemeClr val="accent2"/>
                </a:solidFill>
                <a:latin typeface="Arial" panose="020B0604020202020204" pitchFamily="34" charset="0"/>
                <a:cs typeface="Arial" panose="020B0604020202020204" pitchFamily="34" charset="0"/>
              </a:rPr>
              <a:t> – third highest priority interrupts.</a:t>
            </a:r>
            <a:br>
              <a:rPr lang="en-US" sz="1600" dirty="0">
                <a:solidFill>
                  <a:schemeClr val="accent2"/>
                </a:solidFill>
                <a:latin typeface="Arial" panose="020B0604020202020204" pitchFamily="34" charset="0"/>
                <a:cs typeface="Arial" panose="020B0604020202020204" pitchFamily="34" charset="0"/>
              </a:rPr>
            </a:b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These are the peripherals!</a:t>
            </a:r>
            <a:br>
              <a:rPr lang="en-US" sz="1600" dirty="0">
                <a:solidFill>
                  <a:schemeClr val="accent2"/>
                </a:solidFill>
                <a:latin typeface="Arial" panose="020B0604020202020204" pitchFamily="34" charset="0"/>
                <a:cs typeface="Arial" panose="020B0604020202020204" pitchFamily="34" charset="0"/>
              </a:rPr>
            </a:br>
            <a:br>
              <a:rPr lang="en-US" sz="1600" dirty="0">
                <a:solidFill>
                  <a:schemeClr val="accent2"/>
                </a:solidFill>
                <a:latin typeface="Arial" panose="020B0604020202020204" pitchFamily="34" charset="0"/>
                <a:cs typeface="Arial" panose="020B0604020202020204" pitchFamily="34" charset="0"/>
              </a:rPr>
            </a:br>
            <a:r>
              <a:rPr lang="en-US" sz="1600" i="1" dirty="0">
                <a:solidFill>
                  <a:schemeClr val="accent2"/>
                </a:solidFill>
                <a:latin typeface="Arial" panose="020B0604020202020204" pitchFamily="34" charset="0"/>
                <a:cs typeface="Arial" panose="020B0604020202020204" pitchFamily="34" charset="0"/>
              </a:rPr>
              <a:t>		- ports</a:t>
            </a:r>
            <a:br>
              <a:rPr lang="en-US" sz="1600" i="1" dirty="0">
                <a:solidFill>
                  <a:schemeClr val="accent2"/>
                </a:solidFill>
                <a:latin typeface="Arial" panose="020B0604020202020204" pitchFamily="34" charset="0"/>
                <a:cs typeface="Arial" panose="020B0604020202020204" pitchFamily="34" charset="0"/>
              </a:rPr>
            </a:br>
            <a:r>
              <a:rPr lang="en-US" sz="1600" i="1" dirty="0">
                <a:solidFill>
                  <a:schemeClr val="accent2"/>
                </a:solidFill>
                <a:latin typeface="Arial" panose="020B0604020202020204" pitchFamily="34" charset="0"/>
                <a:cs typeface="Arial" panose="020B0604020202020204" pitchFamily="34" charset="0"/>
              </a:rPr>
              <a:t> 		- timers</a:t>
            </a:r>
            <a:br>
              <a:rPr lang="en-US" sz="1600" i="1" dirty="0">
                <a:solidFill>
                  <a:schemeClr val="accent2"/>
                </a:solidFill>
                <a:latin typeface="Arial" panose="020B0604020202020204" pitchFamily="34" charset="0"/>
                <a:cs typeface="Arial" panose="020B0604020202020204" pitchFamily="34" charset="0"/>
              </a:rPr>
            </a:br>
            <a:r>
              <a:rPr lang="en-US" sz="1600" i="1" dirty="0">
                <a:solidFill>
                  <a:schemeClr val="accent2"/>
                </a:solidFill>
                <a:latin typeface="Arial" panose="020B0604020202020204" pitchFamily="34" charset="0"/>
                <a:cs typeface="Arial" panose="020B0604020202020204" pitchFamily="34" charset="0"/>
              </a:rPr>
              <a:t> 		- serial interface</a:t>
            </a:r>
            <a:br>
              <a:rPr lang="en-US" sz="1600" i="1" dirty="0">
                <a:solidFill>
                  <a:schemeClr val="accent2"/>
                </a:solidFill>
                <a:latin typeface="Arial" panose="020B0604020202020204" pitchFamily="34" charset="0"/>
                <a:cs typeface="Arial" panose="020B0604020202020204" pitchFamily="34" charset="0"/>
              </a:rPr>
            </a:br>
            <a:r>
              <a:rPr lang="en-US" sz="1600" i="1" dirty="0">
                <a:solidFill>
                  <a:schemeClr val="accent2"/>
                </a:solidFill>
                <a:latin typeface="Arial" panose="020B0604020202020204" pitchFamily="34" charset="0"/>
                <a:cs typeface="Arial" panose="020B0604020202020204" pitchFamily="34" charset="0"/>
              </a:rPr>
              <a:t> 		- ADC</a:t>
            </a:r>
            <a:br>
              <a:rPr lang="en-US" sz="1600" i="1" dirty="0">
                <a:solidFill>
                  <a:schemeClr val="accent2"/>
                </a:solidFill>
                <a:latin typeface="Arial" panose="020B0604020202020204" pitchFamily="34" charset="0"/>
                <a:cs typeface="Arial" panose="020B0604020202020204" pitchFamily="34" charset="0"/>
              </a:rPr>
            </a:br>
            <a:r>
              <a:rPr lang="en-US" sz="1600" i="1" dirty="0">
                <a:solidFill>
                  <a:schemeClr val="accent2"/>
                </a:solidFill>
                <a:latin typeface="Arial" panose="020B0604020202020204" pitchFamily="34" charset="0"/>
                <a:cs typeface="Arial" panose="020B0604020202020204" pitchFamily="34" charset="0"/>
              </a:rPr>
              <a:t> 		- DAC</a:t>
            </a:r>
            <a:br>
              <a:rPr lang="en-US" sz="1600" dirty="0">
                <a:solidFill>
                  <a:schemeClr val="accent2"/>
                </a:solidFill>
                <a:latin typeface="Arial" panose="020B0604020202020204" pitchFamily="34" charset="0"/>
                <a:cs typeface="Arial" panose="020B0604020202020204" pitchFamily="34" charset="0"/>
              </a:rPr>
            </a:br>
            <a:endParaRPr lang="en-US" sz="1600" dirty="0">
              <a:solidFill>
                <a:schemeClr val="accent2"/>
              </a:solidFill>
              <a:latin typeface="Arial" panose="020B0604020202020204" pitchFamily="34" charset="0"/>
              <a:cs typeface="Arial" panose="020B0604020202020204" pitchFamily="34" charset="0"/>
            </a:endParaRPr>
          </a:p>
        </p:txBody>
      </p:sp>
      <p:pic>
        <p:nvPicPr>
          <p:cNvPr id="22" name="Picture 21">
            <a:extLst>
              <a:ext uri="{FF2B5EF4-FFF2-40B4-BE49-F238E27FC236}">
                <a16:creationId xmlns:a16="http://schemas.microsoft.com/office/drawing/2014/main" id="{30671291-44C1-4302-8036-54DFD27F086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4114800" y="851495"/>
            <a:ext cx="2362200" cy="1594747"/>
          </a:xfrm>
          <a:prstGeom prst="rect">
            <a:avLst/>
          </a:prstGeom>
        </p:spPr>
      </p:pic>
    </p:spTree>
    <p:extLst>
      <p:ext uri="{BB962C8B-B14F-4D97-AF65-F5344CB8AC3E}">
        <p14:creationId xmlns:p14="http://schemas.microsoft.com/office/powerpoint/2010/main" val="4033737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11.1.2 Interrupt Priority and Enabling</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21" name="Subtitle 2">
            <a:extLst>
              <a:ext uri="{FF2B5EF4-FFF2-40B4-BE49-F238E27FC236}">
                <a16:creationId xmlns:a16="http://schemas.microsoft.com/office/drawing/2014/main" id="{F867DA6C-214A-4D72-BEC1-3AE2B44AA58A}"/>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Maskable Interrupts</a:t>
            </a:r>
            <a:r>
              <a:rPr lang="en-US" sz="1600" dirty="0">
                <a:solidFill>
                  <a:schemeClr val="accent2"/>
                </a:solidFill>
                <a:latin typeface="Arial" panose="020B0604020202020204" pitchFamily="34" charset="0"/>
                <a:cs typeface="Arial" panose="020B0604020202020204" pitchFamily="34" charset="0"/>
              </a:rPr>
              <a:t> - means that they can be turned on or off.</a:t>
            </a:r>
          </a:p>
          <a:p>
            <a:pPr marL="685800" lvl="1"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p:txBody>
      </p:sp>
      <p:pic>
        <p:nvPicPr>
          <p:cNvPr id="22" name="Picture 21" descr="A screenshot of a cell phone&#10;&#10;Description automatically generated">
            <a:extLst>
              <a:ext uri="{FF2B5EF4-FFF2-40B4-BE49-F238E27FC236}">
                <a16:creationId xmlns:a16="http://schemas.microsoft.com/office/drawing/2014/main" id="{E20A09D0-879B-46B8-A2DE-DA9D15AACB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00" y="1200150"/>
            <a:ext cx="4953000" cy="3601190"/>
          </a:xfrm>
          <a:prstGeom prst="rect">
            <a:avLst/>
          </a:prstGeom>
        </p:spPr>
      </p:pic>
    </p:spTree>
    <p:extLst>
      <p:ext uri="{BB962C8B-B14F-4D97-AF65-F5344CB8AC3E}">
        <p14:creationId xmlns:p14="http://schemas.microsoft.com/office/powerpoint/2010/main" val="578686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11.1.2 Interrupt Priority and Enabling</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21" name="Subtitle 2">
            <a:extLst>
              <a:ext uri="{FF2B5EF4-FFF2-40B4-BE49-F238E27FC236}">
                <a16:creationId xmlns:a16="http://schemas.microsoft.com/office/drawing/2014/main" id="{F867DA6C-214A-4D72-BEC1-3AE2B44AA58A}"/>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GIE bit</a:t>
            </a:r>
            <a:r>
              <a:rPr lang="en-US" sz="1600" dirty="0">
                <a:solidFill>
                  <a:schemeClr val="accent2"/>
                </a:solidFill>
                <a:latin typeface="Arial" panose="020B0604020202020204" pitchFamily="34" charset="0"/>
                <a:cs typeface="Arial" panose="020B0604020202020204" pitchFamily="34" charset="0"/>
              </a:rPr>
              <a:t> – used as the global enable for all maskable interrupts.</a:t>
            </a:r>
          </a:p>
          <a:p>
            <a:pPr marL="228600" indent="-228600" algn="l">
              <a:buFont typeface="Arial" panose="020B0604020202020204" pitchFamily="34" charset="0"/>
              <a:buChar char="•"/>
            </a:pPr>
            <a:endParaRPr lang="en-US" sz="1050" b="1" dirty="0">
              <a:solidFill>
                <a:schemeClr val="accent2"/>
              </a:solidFill>
              <a:latin typeface="Arial" panose="020B0604020202020204" pitchFamily="34" charset="0"/>
              <a:cs typeface="Arial" panose="020B0604020202020204" pitchFamily="34" charset="0"/>
            </a:endParaRPr>
          </a:p>
          <a:p>
            <a:pPr marL="685800" lvl="1"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GIE = 1</a:t>
            </a:r>
            <a:r>
              <a:rPr lang="en-US" sz="1600" dirty="0">
                <a:solidFill>
                  <a:schemeClr val="accent2"/>
                </a:solidFill>
                <a:latin typeface="Arial" panose="020B0604020202020204" pitchFamily="34" charset="0"/>
                <a:cs typeface="Arial" panose="020B0604020202020204" pitchFamily="34" charset="0"/>
              </a:rPr>
              <a:t> – maskable interrupts enabled</a:t>
            </a:r>
          </a:p>
          <a:p>
            <a:pPr marL="685800" lvl="1"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GIE = 0</a:t>
            </a:r>
            <a:r>
              <a:rPr lang="en-US" sz="1600" dirty="0">
                <a:solidFill>
                  <a:schemeClr val="accent2"/>
                </a:solidFill>
                <a:latin typeface="Arial" panose="020B0604020202020204" pitchFamily="34" charset="0"/>
                <a:cs typeface="Arial" panose="020B0604020202020204" pitchFamily="34" charset="0"/>
              </a:rPr>
              <a:t> – maskable interrupts disabled</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Enabling and Disabling can </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be done by simply setting </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or clearing the GIE bit in </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the SR using </a:t>
            </a:r>
            <a:r>
              <a:rPr lang="en-US" sz="1600" b="1" dirty="0">
                <a:solidFill>
                  <a:schemeClr val="accent2"/>
                </a:solidFill>
                <a:latin typeface="Arial" panose="020B0604020202020204" pitchFamily="34" charset="0"/>
                <a:cs typeface="Arial" panose="020B0604020202020204" pitchFamily="34" charset="0"/>
              </a:rPr>
              <a:t>EINT</a:t>
            </a:r>
            <a:r>
              <a:rPr lang="en-US" sz="1600" dirty="0">
                <a:solidFill>
                  <a:schemeClr val="accent2"/>
                </a:solidFill>
                <a:latin typeface="Arial" panose="020B0604020202020204" pitchFamily="34" charset="0"/>
                <a:cs typeface="Arial" panose="020B0604020202020204" pitchFamily="34" charset="0"/>
              </a:rPr>
              <a:t> and </a:t>
            </a:r>
            <a:br>
              <a:rPr lang="en-US" sz="1600" dirty="0">
                <a:solidFill>
                  <a:schemeClr val="accent2"/>
                </a:solidFill>
                <a:latin typeface="Arial" panose="020B0604020202020204" pitchFamily="34" charset="0"/>
                <a:cs typeface="Arial" panose="020B0604020202020204" pitchFamily="34" charset="0"/>
              </a:rPr>
            </a:br>
            <a:r>
              <a:rPr lang="en-US" sz="1600" b="1" dirty="0">
                <a:solidFill>
                  <a:schemeClr val="accent2"/>
                </a:solidFill>
                <a:latin typeface="Arial" panose="020B0604020202020204" pitchFamily="34" charset="0"/>
                <a:cs typeface="Arial" panose="020B0604020202020204" pitchFamily="34" charset="0"/>
              </a:rPr>
              <a:t>DINT</a:t>
            </a:r>
            <a:r>
              <a:rPr lang="en-US" sz="1600" dirty="0">
                <a:solidFill>
                  <a:schemeClr val="accent2"/>
                </a:solidFill>
                <a:latin typeface="Arial" panose="020B0604020202020204" pitchFamily="34" charset="0"/>
                <a:cs typeface="Arial" panose="020B0604020202020204" pitchFamily="34" charset="0"/>
              </a:rPr>
              <a:t> respectively.</a:t>
            </a:r>
          </a:p>
          <a:p>
            <a:pPr marL="685800" lvl="1"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p:txBody>
      </p:sp>
      <p:pic>
        <p:nvPicPr>
          <p:cNvPr id="22" name="Picture 21" descr="A screenshot of a cell phone&#10;&#10;Description automatically generated">
            <a:extLst>
              <a:ext uri="{FF2B5EF4-FFF2-40B4-BE49-F238E27FC236}">
                <a16:creationId xmlns:a16="http://schemas.microsoft.com/office/drawing/2014/main" id="{E20A09D0-879B-46B8-A2DE-DA9D15AACB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0400" y="2083503"/>
            <a:ext cx="3532968" cy="2568724"/>
          </a:xfrm>
          <a:prstGeom prst="rect">
            <a:avLst/>
          </a:prstGeom>
        </p:spPr>
      </p:pic>
    </p:spTree>
    <p:extLst>
      <p:ext uri="{BB962C8B-B14F-4D97-AF65-F5344CB8AC3E}">
        <p14:creationId xmlns:p14="http://schemas.microsoft.com/office/powerpoint/2010/main" val="295218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 The Concept of an Interrupt</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20" name="Subtitle 2">
            <a:extLst>
              <a:ext uri="{FF2B5EF4-FFF2-40B4-BE49-F238E27FC236}">
                <a16:creationId xmlns:a16="http://schemas.microsoft.com/office/drawing/2014/main" id="{CD67A238-67A5-43DB-88CB-99EEA8DFCAA1}"/>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The Drawback of Polling</a:t>
            </a:r>
            <a:r>
              <a:rPr lang="en-US" sz="1600" dirty="0">
                <a:solidFill>
                  <a:schemeClr val="accent2"/>
                </a:solidFill>
                <a:latin typeface="Arial" panose="020B0604020202020204" pitchFamily="34" charset="0"/>
                <a:cs typeface="Arial" panose="020B0604020202020204" pitchFamily="34" charset="0"/>
              </a:rPr>
              <a:t> – CPU spends a lot of time executing instructions that did nothing but actively check for an infrequent event.</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p:txBody>
      </p:sp>
      <p:pic>
        <p:nvPicPr>
          <p:cNvPr id="15" name="Picture 14" descr="A screenshot of a cell phone&#10;&#10;Description automatically generated">
            <a:extLst>
              <a:ext uri="{FF2B5EF4-FFF2-40B4-BE49-F238E27FC236}">
                <a16:creationId xmlns:a16="http://schemas.microsoft.com/office/drawing/2014/main" id="{BA9CD64E-3EE4-4469-B8F8-2940D5EB36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7300" y="1456990"/>
            <a:ext cx="4419600" cy="2319966"/>
          </a:xfrm>
          <a:prstGeom prst="rect">
            <a:avLst/>
          </a:prstGeom>
        </p:spPr>
      </p:pic>
    </p:spTree>
    <p:extLst>
      <p:ext uri="{BB962C8B-B14F-4D97-AF65-F5344CB8AC3E}">
        <p14:creationId xmlns:p14="http://schemas.microsoft.com/office/powerpoint/2010/main" val="2449709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11.1.2 Interrupt Priority and Enabling</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21" name="Subtitle 2">
            <a:extLst>
              <a:ext uri="{FF2B5EF4-FFF2-40B4-BE49-F238E27FC236}">
                <a16:creationId xmlns:a16="http://schemas.microsoft.com/office/drawing/2014/main" id="{F867DA6C-214A-4D72-BEC1-3AE2B44AA58A}"/>
              </a:ext>
            </a:extLst>
          </p:cNvPr>
          <p:cNvSpPr txBox="1">
            <a:spLocks/>
          </p:cNvSpPr>
          <p:nvPr/>
        </p:nvSpPr>
        <p:spPr>
          <a:xfrm>
            <a:off x="190500" y="895155"/>
            <a:ext cx="6286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Interrupt Enable (IE)</a:t>
            </a:r>
            <a:r>
              <a:rPr lang="en-US" sz="1600" dirty="0">
                <a:solidFill>
                  <a:schemeClr val="accent2"/>
                </a:solidFill>
                <a:latin typeface="Arial" panose="020B0604020202020204" pitchFamily="34" charset="0"/>
                <a:cs typeface="Arial" panose="020B0604020202020204" pitchFamily="34" charset="0"/>
              </a:rPr>
              <a:t> – configured in the control/status registers within the memory map for </a:t>
            </a:r>
            <a:r>
              <a:rPr lang="en-US" sz="1600" b="1" u="sng" dirty="0">
                <a:solidFill>
                  <a:schemeClr val="accent2"/>
                </a:solidFill>
                <a:latin typeface="Arial" panose="020B0604020202020204" pitchFamily="34" charset="0"/>
                <a:cs typeface="Arial" panose="020B0604020202020204" pitchFamily="34" charset="0"/>
              </a:rPr>
              <a:t>each</a:t>
            </a:r>
            <a:r>
              <a:rPr lang="en-US" sz="1600" dirty="0">
                <a:solidFill>
                  <a:schemeClr val="accent2"/>
                </a:solidFill>
                <a:latin typeface="Arial" panose="020B0604020202020204" pitchFamily="34" charset="0"/>
                <a:cs typeface="Arial" panose="020B0604020202020204" pitchFamily="34" charset="0"/>
              </a:rPr>
              <a:t> peripheral.</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Global and local </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interrupt enable bits </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can be thought of as </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gating switches that </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allow the peripheral’s </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flag to be observed by </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the CPU when </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configured.</a:t>
            </a:r>
            <a:endParaRPr lang="en-US" sz="1600" b="1" dirty="0">
              <a:solidFill>
                <a:schemeClr val="accent2"/>
              </a:solidFill>
              <a:latin typeface="Arial" panose="020B0604020202020204" pitchFamily="34" charset="0"/>
              <a:cs typeface="Arial" panose="020B0604020202020204" pitchFamily="34" charset="0"/>
            </a:endParaRPr>
          </a:p>
        </p:txBody>
      </p:sp>
      <p:pic>
        <p:nvPicPr>
          <p:cNvPr id="16" name="Picture 15" descr="A screenshot of a cell phone&#10;&#10;Description automatically generated">
            <a:extLst>
              <a:ext uri="{FF2B5EF4-FFF2-40B4-BE49-F238E27FC236}">
                <a16:creationId xmlns:a16="http://schemas.microsoft.com/office/drawing/2014/main" id="{E94DF079-69B9-402F-9164-5CAAC47A8E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47967" y="1809750"/>
            <a:ext cx="4056987" cy="2949724"/>
          </a:xfrm>
          <a:prstGeom prst="rect">
            <a:avLst/>
          </a:prstGeom>
        </p:spPr>
      </p:pic>
    </p:spTree>
    <p:extLst>
      <p:ext uri="{BB962C8B-B14F-4D97-AF65-F5344CB8AC3E}">
        <p14:creationId xmlns:p14="http://schemas.microsoft.com/office/powerpoint/2010/main" val="2288823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11: Introduction to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11.1.2  Interrupt Priority and Enabling</a:t>
            </a:r>
          </a:p>
        </p:txBody>
      </p:sp>
      <p:pic>
        <p:nvPicPr>
          <p:cNvPr id="13" name="Picture 12">
            <a:extLst>
              <a:ext uri="{FF2B5EF4-FFF2-40B4-BE49-F238E27FC236}">
                <a16:creationId xmlns:a16="http://schemas.microsoft.com/office/drawing/2014/main" id="{0981C75F-955A-47BF-BD1A-0BC5B983190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E1CBE925-CCF2-4C27-973E-C0EF61C63C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pic>
        <p:nvPicPr>
          <p:cNvPr id="20" name="Picture 19">
            <a:extLst>
              <a:ext uri="{FF2B5EF4-FFF2-40B4-BE49-F238E27FC236}">
                <a16:creationId xmlns:a16="http://schemas.microsoft.com/office/drawing/2014/main" id="{2C0BDF05-E225-48CA-A47C-C1B9306624C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21" name="Picture 20" descr="A close up of a sign&#10;&#10;Description automatically generated">
            <a:extLst>
              <a:ext uri="{FF2B5EF4-FFF2-40B4-BE49-F238E27FC236}">
                <a16:creationId xmlns:a16="http://schemas.microsoft.com/office/drawing/2014/main" id="{46DBB5FC-52FC-45A6-803B-FC7901D98C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pic>
        <p:nvPicPr>
          <p:cNvPr id="22" name="Picture 2" descr="Subscribe to Dr. LaMeres' YouTube Channel">
            <a:extLst>
              <a:ext uri="{FF2B5EF4-FFF2-40B4-BE49-F238E27FC236}">
                <a16:creationId xmlns:a16="http://schemas.microsoft.com/office/drawing/2014/main" id="{1FE77356-FAB4-48DE-B79E-A32562654D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495" y="1815063"/>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145DBFF2-93E8-4EE8-A873-073E130FDE84}"/>
              </a:ext>
            </a:extLst>
          </p:cNvPr>
          <p:cNvSpPr txBox="1"/>
          <p:nvPr/>
        </p:nvSpPr>
        <p:spPr>
          <a:xfrm>
            <a:off x="3011547" y="2534921"/>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2202797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11: Introduction to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11.1.3  Interrupt Vectors</a:t>
            </a:r>
          </a:p>
        </p:txBody>
      </p:sp>
      <p:pic>
        <p:nvPicPr>
          <p:cNvPr id="13" name="Picture 12">
            <a:extLst>
              <a:ext uri="{FF2B5EF4-FFF2-40B4-BE49-F238E27FC236}">
                <a16:creationId xmlns:a16="http://schemas.microsoft.com/office/drawing/2014/main" id="{0981C75F-955A-47BF-BD1A-0BC5B983190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E1CBE925-CCF2-4C27-973E-C0EF61C63C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pic>
        <p:nvPicPr>
          <p:cNvPr id="20" name="Picture 19">
            <a:extLst>
              <a:ext uri="{FF2B5EF4-FFF2-40B4-BE49-F238E27FC236}">
                <a16:creationId xmlns:a16="http://schemas.microsoft.com/office/drawing/2014/main" id="{2C0BDF05-E225-48CA-A47C-C1B9306624C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21" name="Picture 20" descr="A close up of a sign&#10;&#10;Description automatically generated">
            <a:extLst>
              <a:ext uri="{FF2B5EF4-FFF2-40B4-BE49-F238E27FC236}">
                <a16:creationId xmlns:a16="http://schemas.microsoft.com/office/drawing/2014/main" id="{46DBB5FC-52FC-45A6-803B-FC7901D98C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spTree>
    <p:extLst>
      <p:ext uri="{BB962C8B-B14F-4D97-AF65-F5344CB8AC3E}">
        <p14:creationId xmlns:p14="http://schemas.microsoft.com/office/powerpoint/2010/main" val="1253883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11.1.3 Interrupt Vectors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08C6898E-7099-4F8C-A1A8-65EFC09AD8C3}"/>
              </a:ext>
            </a:extLst>
          </p:cNvPr>
          <p:cNvSpPr txBox="1">
            <a:spLocks/>
          </p:cNvSpPr>
          <p:nvPr/>
        </p:nvSpPr>
        <p:spPr>
          <a:xfrm>
            <a:off x="190500" y="895155"/>
            <a:ext cx="391795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An Interrupt Service Routine (ISR) is written for any peripheral that is to be handled.</a:t>
            </a:r>
            <a:br>
              <a:rPr lang="en-US" sz="1600" dirty="0">
                <a:solidFill>
                  <a:schemeClr val="accent2"/>
                </a:solidFill>
                <a:latin typeface="Arial" panose="020B0604020202020204" pitchFamily="34" charset="0"/>
                <a:cs typeface="Arial" panose="020B0604020202020204" pitchFamily="34" charset="0"/>
              </a:rPr>
            </a:br>
            <a:endParaRPr lang="en-US" sz="1050" dirty="0">
              <a:solidFill>
                <a:schemeClr val="accent2"/>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3E56DD1A-364A-456D-BB86-0A885FE7B9AD}"/>
              </a:ext>
            </a:extLst>
          </p:cNvPr>
          <p:cNvSpPr/>
          <p:nvPr/>
        </p:nvSpPr>
        <p:spPr>
          <a:xfrm>
            <a:off x="5410200" y="2265207"/>
            <a:ext cx="1371600" cy="838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Program</a:t>
            </a:r>
          </a:p>
        </p:txBody>
      </p:sp>
      <p:cxnSp>
        <p:nvCxnSpPr>
          <p:cNvPr id="26" name="Straight Arrow Connector 25">
            <a:extLst>
              <a:ext uri="{FF2B5EF4-FFF2-40B4-BE49-F238E27FC236}">
                <a16:creationId xmlns:a16="http://schemas.microsoft.com/office/drawing/2014/main" id="{111B39F3-BCF9-46A6-8103-2BBFF576EC5E}"/>
              </a:ext>
            </a:extLst>
          </p:cNvPr>
          <p:cNvCxnSpPr>
            <a:cxnSpLocks/>
          </p:cNvCxnSpPr>
          <p:nvPr/>
        </p:nvCxnSpPr>
        <p:spPr>
          <a:xfrm>
            <a:off x="6174172" y="1410536"/>
            <a:ext cx="292100" cy="79524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27" name="Picture 26" descr="A screenshot of a cell phone&#10;&#10;Description automatically generated">
            <a:extLst>
              <a:ext uri="{FF2B5EF4-FFF2-40B4-BE49-F238E27FC236}">
                <a16:creationId xmlns:a16="http://schemas.microsoft.com/office/drawing/2014/main" id="{6B6FB536-64E0-4948-9492-37677A62F1D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461" t="71476" r="35559" b="3246"/>
          <a:stretch/>
        </p:blipFill>
        <p:spPr>
          <a:xfrm>
            <a:off x="3962400" y="615732"/>
            <a:ext cx="2340744" cy="1467207"/>
          </a:xfrm>
          <a:prstGeom prst="rect">
            <a:avLst/>
          </a:prstGeom>
          <a:ln w="12700">
            <a:noFill/>
          </a:ln>
        </p:spPr>
      </p:pic>
      <p:sp>
        <p:nvSpPr>
          <p:cNvPr id="28" name="Rectangle 27">
            <a:extLst>
              <a:ext uri="{FF2B5EF4-FFF2-40B4-BE49-F238E27FC236}">
                <a16:creationId xmlns:a16="http://schemas.microsoft.com/office/drawing/2014/main" id="{1702BE84-9D27-408D-BA06-531943DE79D1}"/>
              </a:ext>
            </a:extLst>
          </p:cNvPr>
          <p:cNvSpPr/>
          <p:nvPr/>
        </p:nvSpPr>
        <p:spPr>
          <a:xfrm>
            <a:off x="5410200" y="3105507"/>
            <a:ext cx="1371600" cy="6074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ISR 1</a:t>
            </a:r>
          </a:p>
        </p:txBody>
      </p:sp>
      <p:sp>
        <p:nvSpPr>
          <p:cNvPr id="30" name="Rectangle 29">
            <a:extLst>
              <a:ext uri="{FF2B5EF4-FFF2-40B4-BE49-F238E27FC236}">
                <a16:creationId xmlns:a16="http://schemas.microsoft.com/office/drawing/2014/main" id="{0F61F906-686D-4AE9-ADE6-6ADA620175CC}"/>
              </a:ext>
            </a:extLst>
          </p:cNvPr>
          <p:cNvSpPr/>
          <p:nvPr/>
        </p:nvSpPr>
        <p:spPr>
          <a:xfrm>
            <a:off x="5410200" y="3696752"/>
            <a:ext cx="1371600" cy="6074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ISR 2</a:t>
            </a:r>
          </a:p>
        </p:txBody>
      </p:sp>
      <p:sp>
        <p:nvSpPr>
          <p:cNvPr id="42" name="Arrow: Right 41">
            <a:extLst>
              <a:ext uri="{FF2B5EF4-FFF2-40B4-BE49-F238E27FC236}">
                <a16:creationId xmlns:a16="http://schemas.microsoft.com/office/drawing/2014/main" id="{D4CD20F9-654F-4BE0-8FFB-C206B82B0E8E}"/>
              </a:ext>
            </a:extLst>
          </p:cNvPr>
          <p:cNvSpPr/>
          <p:nvPr/>
        </p:nvSpPr>
        <p:spPr>
          <a:xfrm>
            <a:off x="4800600" y="3263071"/>
            <a:ext cx="45720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Right 42">
            <a:extLst>
              <a:ext uri="{FF2B5EF4-FFF2-40B4-BE49-F238E27FC236}">
                <a16:creationId xmlns:a16="http://schemas.microsoft.com/office/drawing/2014/main" id="{D7110F47-8939-4E0A-8280-510E784A0B30}"/>
              </a:ext>
            </a:extLst>
          </p:cNvPr>
          <p:cNvSpPr/>
          <p:nvPr/>
        </p:nvSpPr>
        <p:spPr>
          <a:xfrm>
            <a:off x="4804963" y="3840836"/>
            <a:ext cx="45720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peech Bubble: Rectangle with Corners Rounded 11">
            <a:extLst>
              <a:ext uri="{FF2B5EF4-FFF2-40B4-BE49-F238E27FC236}">
                <a16:creationId xmlns:a16="http://schemas.microsoft.com/office/drawing/2014/main" id="{762E325F-741C-4293-A1A7-3DDD782FAD4F}"/>
              </a:ext>
            </a:extLst>
          </p:cNvPr>
          <p:cNvSpPr/>
          <p:nvPr/>
        </p:nvSpPr>
        <p:spPr>
          <a:xfrm>
            <a:off x="1584325" y="2355694"/>
            <a:ext cx="3063875" cy="1068302"/>
          </a:xfrm>
          <a:prstGeom prst="wedgeRoundRectCallout">
            <a:avLst>
              <a:gd name="adj1" fmla="val 47223"/>
              <a:gd name="adj2" fmla="val 775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Similar to subroutines.</a:t>
            </a:r>
          </a:p>
          <a:p>
            <a:pPr algn="ctr"/>
            <a:endParaRPr lang="en-US" sz="1050" dirty="0"/>
          </a:p>
          <a:p>
            <a:pPr algn="ctr"/>
            <a:r>
              <a:rPr lang="en-US" dirty="0"/>
              <a:t>But different in the way they are called and returned from.</a:t>
            </a:r>
          </a:p>
        </p:txBody>
      </p:sp>
    </p:spTree>
    <p:extLst>
      <p:ext uri="{BB962C8B-B14F-4D97-AF65-F5344CB8AC3E}">
        <p14:creationId xmlns:p14="http://schemas.microsoft.com/office/powerpoint/2010/main" val="2754281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11.1.3 Interrupt Vectors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08C6898E-7099-4F8C-A1A8-65EFC09AD8C3}"/>
              </a:ext>
            </a:extLst>
          </p:cNvPr>
          <p:cNvSpPr txBox="1">
            <a:spLocks/>
          </p:cNvSpPr>
          <p:nvPr/>
        </p:nvSpPr>
        <p:spPr>
          <a:xfrm>
            <a:off x="190500" y="895155"/>
            <a:ext cx="391795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An Interrupt Service Routine (ISR) is written for any peripheral that is to be handled.</a:t>
            </a:r>
            <a:br>
              <a:rPr lang="en-US" sz="1600" dirty="0">
                <a:solidFill>
                  <a:schemeClr val="accent2"/>
                </a:solidFill>
                <a:latin typeface="Arial" panose="020B0604020202020204" pitchFamily="34" charset="0"/>
                <a:cs typeface="Arial" panose="020B0604020202020204" pitchFamily="34" charset="0"/>
              </a:rPr>
            </a:b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beginning of an ISR is marked with an address label in the main.asm file. This address label serves as the starting address to be put into the PC when the ISR is called.</a:t>
            </a:r>
            <a:br>
              <a:rPr lang="en-US" sz="1600" dirty="0">
                <a:solidFill>
                  <a:schemeClr val="accent2"/>
                </a:solidFill>
                <a:latin typeface="Arial" panose="020B0604020202020204" pitchFamily="34" charset="0"/>
                <a:cs typeface="Arial" panose="020B0604020202020204" pitchFamily="34" charset="0"/>
              </a:rPr>
            </a:br>
            <a:br>
              <a:rPr lang="en-US" sz="1600" dirty="0">
                <a:solidFill>
                  <a:schemeClr val="accent2"/>
                </a:solidFill>
                <a:latin typeface="Arial" panose="020B0604020202020204" pitchFamily="34" charset="0"/>
                <a:cs typeface="Arial" panose="020B0604020202020204" pitchFamily="34" charset="0"/>
              </a:rPr>
            </a:b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050" dirty="0">
              <a:solidFill>
                <a:schemeClr val="accent2"/>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3E56DD1A-364A-456D-BB86-0A885FE7B9AD}"/>
              </a:ext>
            </a:extLst>
          </p:cNvPr>
          <p:cNvSpPr/>
          <p:nvPr/>
        </p:nvSpPr>
        <p:spPr>
          <a:xfrm>
            <a:off x="5410200" y="2265207"/>
            <a:ext cx="1371600" cy="838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Program</a:t>
            </a:r>
          </a:p>
        </p:txBody>
      </p:sp>
      <p:pic>
        <p:nvPicPr>
          <p:cNvPr id="27" name="Picture 26" descr="A screenshot of a cell phone&#10;&#10;Description automatically generated">
            <a:extLst>
              <a:ext uri="{FF2B5EF4-FFF2-40B4-BE49-F238E27FC236}">
                <a16:creationId xmlns:a16="http://schemas.microsoft.com/office/drawing/2014/main" id="{6B6FB536-64E0-4948-9492-37677A62F1D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461" t="71476" r="35559" b="3246"/>
          <a:stretch/>
        </p:blipFill>
        <p:spPr>
          <a:xfrm>
            <a:off x="3962400" y="615732"/>
            <a:ext cx="2340744" cy="1467207"/>
          </a:xfrm>
          <a:prstGeom prst="rect">
            <a:avLst/>
          </a:prstGeom>
          <a:ln w="12700">
            <a:noFill/>
          </a:ln>
        </p:spPr>
      </p:pic>
      <p:sp>
        <p:nvSpPr>
          <p:cNvPr id="28" name="Rectangle 27">
            <a:extLst>
              <a:ext uri="{FF2B5EF4-FFF2-40B4-BE49-F238E27FC236}">
                <a16:creationId xmlns:a16="http://schemas.microsoft.com/office/drawing/2014/main" id="{1702BE84-9D27-408D-BA06-531943DE79D1}"/>
              </a:ext>
            </a:extLst>
          </p:cNvPr>
          <p:cNvSpPr/>
          <p:nvPr/>
        </p:nvSpPr>
        <p:spPr>
          <a:xfrm>
            <a:off x="5410200" y="3105507"/>
            <a:ext cx="1371600" cy="6074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ISR 1</a:t>
            </a:r>
          </a:p>
        </p:txBody>
      </p:sp>
      <p:sp>
        <p:nvSpPr>
          <p:cNvPr id="30" name="Rectangle 29">
            <a:extLst>
              <a:ext uri="{FF2B5EF4-FFF2-40B4-BE49-F238E27FC236}">
                <a16:creationId xmlns:a16="http://schemas.microsoft.com/office/drawing/2014/main" id="{0F61F906-686D-4AE9-ADE6-6ADA620175CC}"/>
              </a:ext>
            </a:extLst>
          </p:cNvPr>
          <p:cNvSpPr/>
          <p:nvPr/>
        </p:nvSpPr>
        <p:spPr>
          <a:xfrm>
            <a:off x="5410200" y="3696752"/>
            <a:ext cx="1371600" cy="6074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ISR 2</a:t>
            </a:r>
          </a:p>
        </p:txBody>
      </p:sp>
      <p:sp>
        <p:nvSpPr>
          <p:cNvPr id="5" name="TextBox 4">
            <a:extLst>
              <a:ext uri="{FF2B5EF4-FFF2-40B4-BE49-F238E27FC236}">
                <a16:creationId xmlns:a16="http://schemas.microsoft.com/office/drawing/2014/main" id="{A9F27610-B7D5-42AD-B14B-D23F6171BCBA}"/>
              </a:ext>
            </a:extLst>
          </p:cNvPr>
          <p:cNvSpPr txBox="1"/>
          <p:nvPr/>
        </p:nvSpPr>
        <p:spPr>
          <a:xfrm>
            <a:off x="4724400" y="2264850"/>
            <a:ext cx="685800" cy="307777"/>
          </a:xfrm>
          <a:prstGeom prst="rect">
            <a:avLst/>
          </a:prstGeom>
          <a:noFill/>
        </p:spPr>
        <p:txBody>
          <a:bodyPr wrap="square" rtlCol="0">
            <a:spAutoFit/>
          </a:bodyPr>
          <a:lstStyle/>
          <a:p>
            <a:pPr algn="r"/>
            <a:r>
              <a:rPr lang="en-US" sz="1400" dirty="0"/>
              <a:t>8000h</a:t>
            </a:r>
          </a:p>
        </p:txBody>
      </p:sp>
      <p:sp>
        <p:nvSpPr>
          <p:cNvPr id="31" name="TextBox 30">
            <a:extLst>
              <a:ext uri="{FF2B5EF4-FFF2-40B4-BE49-F238E27FC236}">
                <a16:creationId xmlns:a16="http://schemas.microsoft.com/office/drawing/2014/main" id="{CD0A0097-7550-46FE-8CDE-546E5D43BA01}"/>
              </a:ext>
            </a:extLst>
          </p:cNvPr>
          <p:cNvSpPr txBox="1"/>
          <p:nvPr/>
        </p:nvSpPr>
        <p:spPr>
          <a:xfrm>
            <a:off x="4724400" y="3028950"/>
            <a:ext cx="685800" cy="307777"/>
          </a:xfrm>
          <a:prstGeom prst="rect">
            <a:avLst/>
          </a:prstGeom>
          <a:noFill/>
        </p:spPr>
        <p:txBody>
          <a:bodyPr wrap="square" rtlCol="0">
            <a:spAutoFit/>
          </a:bodyPr>
          <a:lstStyle/>
          <a:p>
            <a:pPr algn="r"/>
            <a:r>
              <a:rPr lang="en-US" sz="1400" dirty="0"/>
              <a:t>800Eh</a:t>
            </a:r>
          </a:p>
        </p:txBody>
      </p:sp>
      <p:sp>
        <p:nvSpPr>
          <p:cNvPr id="32" name="TextBox 31">
            <a:extLst>
              <a:ext uri="{FF2B5EF4-FFF2-40B4-BE49-F238E27FC236}">
                <a16:creationId xmlns:a16="http://schemas.microsoft.com/office/drawing/2014/main" id="{0728FDAD-53C8-4223-9240-EADBD0E9C8BD}"/>
              </a:ext>
            </a:extLst>
          </p:cNvPr>
          <p:cNvSpPr txBox="1"/>
          <p:nvPr/>
        </p:nvSpPr>
        <p:spPr>
          <a:xfrm>
            <a:off x="4724400" y="3639161"/>
            <a:ext cx="685800" cy="307777"/>
          </a:xfrm>
          <a:prstGeom prst="rect">
            <a:avLst/>
          </a:prstGeom>
          <a:noFill/>
        </p:spPr>
        <p:txBody>
          <a:bodyPr wrap="square" rtlCol="0">
            <a:spAutoFit/>
          </a:bodyPr>
          <a:lstStyle/>
          <a:p>
            <a:pPr algn="r"/>
            <a:r>
              <a:rPr lang="en-US" sz="1400" dirty="0"/>
              <a:t>8012h</a:t>
            </a:r>
          </a:p>
        </p:txBody>
      </p:sp>
      <p:sp>
        <p:nvSpPr>
          <p:cNvPr id="33" name="TextBox 32">
            <a:extLst>
              <a:ext uri="{FF2B5EF4-FFF2-40B4-BE49-F238E27FC236}">
                <a16:creationId xmlns:a16="http://schemas.microsoft.com/office/drawing/2014/main" id="{78FE89AF-9B8A-4480-903A-220B74D1E1FF}"/>
              </a:ext>
            </a:extLst>
          </p:cNvPr>
          <p:cNvSpPr txBox="1"/>
          <p:nvPr/>
        </p:nvSpPr>
        <p:spPr>
          <a:xfrm>
            <a:off x="4724400" y="2518634"/>
            <a:ext cx="685800" cy="307777"/>
          </a:xfrm>
          <a:prstGeom prst="rect">
            <a:avLst/>
          </a:prstGeom>
          <a:noFill/>
        </p:spPr>
        <p:txBody>
          <a:bodyPr wrap="square" rtlCol="0">
            <a:spAutoFit/>
          </a:bodyPr>
          <a:lstStyle/>
          <a:p>
            <a:pPr algn="r"/>
            <a:r>
              <a:rPr lang="en-US" sz="1400" dirty="0"/>
              <a:t>800Ah</a:t>
            </a:r>
          </a:p>
        </p:txBody>
      </p:sp>
      <p:sp>
        <p:nvSpPr>
          <p:cNvPr id="34" name="TextBox 33">
            <a:extLst>
              <a:ext uri="{FF2B5EF4-FFF2-40B4-BE49-F238E27FC236}">
                <a16:creationId xmlns:a16="http://schemas.microsoft.com/office/drawing/2014/main" id="{4B206D59-6BE0-4C0D-B8B7-B7A12B50A852}"/>
              </a:ext>
            </a:extLst>
          </p:cNvPr>
          <p:cNvSpPr txBox="1"/>
          <p:nvPr/>
        </p:nvSpPr>
        <p:spPr>
          <a:xfrm>
            <a:off x="4191000" y="2260599"/>
            <a:ext cx="685800" cy="307777"/>
          </a:xfrm>
          <a:prstGeom prst="rect">
            <a:avLst/>
          </a:prstGeom>
          <a:noFill/>
        </p:spPr>
        <p:txBody>
          <a:bodyPr wrap="square" rtlCol="0">
            <a:spAutoFit/>
          </a:bodyPr>
          <a:lstStyle/>
          <a:p>
            <a:r>
              <a:rPr lang="en-US" sz="1400" dirty="0">
                <a:solidFill>
                  <a:schemeClr val="accent2">
                    <a:lumMod val="75000"/>
                  </a:schemeClr>
                </a:solidFill>
              </a:rPr>
              <a:t>RESET:</a:t>
            </a:r>
          </a:p>
        </p:txBody>
      </p:sp>
      <p:sp>
        <p:nvSpPr>
          <p:cNvPr id="35" name="TextBox 34">
            <a:extLst>
              <a:ext uri="{FF2B5EF4-FFF2-40B4-BE49-F238E27FC236}">
                <a16:creationId xmlns:a16="http://schemas.microsoft.com/office/drawing/2014/main" id="{EA24BC4F-0A97-4CE1-A567-D83B9105D221}"/>
              </a:ext>
            </a:extLst>
          </p:cNvPr>
          <p:cNvSpPr txBox="1"/>
          <p:nvPr/>
        </p:nvSpPr>
        <p:spPr>
          <a:xfrm>
            <a:off x="4191000" y="3024699"/>
            <a:ext cx="685800" cy="307777"/>
          </a:xfrm>
          <a:prstGeom prst="rect">
            <a:avLst/>
          </a:prstGeom>
          <a:noFill/>
        </p:spPr>
        <p:txBody>
          <a:bodyPr wrap="square" rtlCol="0">
            <a:spAutoFit/>
          </a:bodyPr>
          <a:lstStyle/>
          <a:p>
            <a:r>
              <a:rPr lang="en-US" sz="1400" dirty="0">
                <a:solidFill>
                  <a:schemeClr val="accent2">
                    <a:lumMod val="75000"/>
                  </a:schemeClr>
                </a:solidFill>
              </a:rPr>
              <a:t>ISR1:</a:t>
            </a:r>
          </a:p>
        </p:txBody>
      </p:sp>
      <p:sp>
        <p:nvSpPr>
          <p:cNvPr id="36" name="TextBox 35">
            <a:extLst>
              <a:ext uri="{FF2B5EF4-FFF2-40B4-BE49-F238E27FC236}">
                <a16:creationId xmlns:a16="http://schemas.microsoft.com/office/drawing/2014/main" id="{C468E59D-51E1-42D7-9FA2-AAB24C94BAAA}"/>
              </a:ext>
            </a:extLst>
          </p:cNvPr>
          <p:cNvSpPr txBox="1"/>
          <p:nvPr/>
        </p:nvSpPr>
        <p:spPr>
          <a:xfrm>
            <a:off x="4191000" y="3634910"/>
            <a:ext cx="685800" cy="307777"/>
          </a:xfrm>
          <a:prstGeom prst="rect">
            <a:avLst/>
          </a:prstGeom>
          <a:noFill/>
        </p:spPr>
        <p:txBody>
          <a:bodyPr wrap="square" rtlCol="0">
            <a:spAutoFit/>
          </a:bodyPr>
          <a:lstStyle/>
          <a:p>
            <a:r>
              <a:rPr lang="en-US" sz="1400" dirty="0">
                <a:solidFill>
                  <a:schemeClr val="accent2">
                    <a:lumMod val="75000"/>
                  </a:schemeClr>
                </a:solidFill>
              </a:rPr>
              <a:t>ISR2:</a:t>
            </a:r>
          </a:p>
        </p:txBody>
      </p:sp>
      <p:sp>
        <p:nvSpPr>
          <p:cNvPr id="37" name="TextBox 36">
            <a:extLst>
              <a:ext uri="{FF2B5EF4-FFF2-40B4-BE49-F238E27FC236}">
                <a16:creationId xmlns:a16="http://schemas.microsoft.com/office/drawing/2014/main" id="{F9D4D4EC-A0FE-436E-9614-112D423B955B}"/>
              </a:ext>
            </a:extLst>
          </p:cNvPr>
          <p:cNvSpPr txBox="1"/>
          <p:nvPr/>
        </p:nvSpPr>
        <p:spPr>
          <a:xfrm>
            <a:off x="4191000" y="2514383"/>
            <a:ext cx="685800" cy="307777"/>
          </a:xfrm>
          <a:prstGeom prst="rect">
            <a:avLst/>
          </a:prstGeom>
          <a:noFill/>
        </p:spPr>
        <p:txBody>
          <a:bodyPr wrap="square" rtlCol="0">
            <a:spAutoFit/>
          </a:bodyPr>
          <a:lstStyle/>
          <a:p>
            <a:r>
              <a:rPr lang="en-US" sz="1400" dirty="0">
                <a:solidFill>
                  <a:schemeClr val="accent2">
                    <a:lumMod val="75000"/>
                  </a:schemeClr>
                </a:solidFill>
              </a:rPr>
              <a:t>main:</a:t>
            </a:r>
          </a:p>
        </p:txBody>
      </p:sp>
      <p:sp>
        <p:nvSpPr>
          <p:cNvPr id="38" name="TextBox 37">
            <a:extLst>
              <a:ext uri="{FF2B5EF4-FFF2-40B4-BE49-F238E27FC236}">
                <a16:creationId xmlns:a16="http://schemas.microsoft.com/office/drawing/2014/main" id="{4596806C-E60D-45F9-87C2-489930551241}"/>
              </a:ext>
            </a:extLst>
          </p:cNvPr>
          <p:cNvSpPr txBox="1"/>
          <p:nvPr/>
        </p:nvSpPr>
        <p:spPr>
          <a:xfrm>
            <a:off x="4654550" y="2022132"/>
            <a:ext cx="831850" cy="307777"/>
          </a:xfrm>
          <a:prstGeom prst="rect">
            <a:avLst/>
          </a:prstGeom>
          <a:noFill/>
        </p:spPr>
        <p:txBody>
          <a:bodyPr wrap="square" rtlCol="0">
            <a:spAutoFit/>
          </a:bodyPr>
          <a:lstStyle/>
          <a:p>
            <a:pPr algn="r"/>
            <a:r>
              <a:rPr lang="en-US" sz="1400" u="sng" dirty="0"/>
              <a:t>Address</a:t>
            </a:r>
          </a:p>
        </p:txBody>
      </p:sp>
      <p:sp>
        <p:nvSpPr>
          <p:cNvPr id="39" name="TextBox 38">
            <a:extLst>
              <a:ext uri="{FF2B5EF4-FFF2-40B4-BE49-F238E27FC236}">
                <a16:creationId xmlns:a16="http://schemas.microsoft.com/office/drawing/2014/main" id="{A71B4227-7A6F-4C45-905F-9532182D5AD9}"/>
              </a:ext>
            </a:extLst>
          </p:cNvPr>
          <p:cNvSpPr txBox="1"/>
          <p:nvPr/>
        </p:nvSpPr>
        <p:spPr>
          <a:xfrm>
            <a:off x="4184650" y="2017881"/>
            <a:ext cx="685800" cy="307777"/>
          </a:xfrm>
          <a:prstGeom prst="rect">
            <a:avLst/>
          </a:prstGeom>
          <a:noFill/>
        </p:spPr>
        <p:txBody>
          <a:bodyPr wrap="square" rtlCol="0">
            <a:spAutoFit/>
          </a:bodyPr>
          <a:lstStyle/>
          <a:p>
            <a:r>
              <a:rPr lang="en-US" sz="1400" u="sng" dirty="0">
                <a:solidFill>
                  <a:schemeClr val="accent2">
                    <a:lumMod val="75000"/>
                  </a:schemeClr>
                </a:solidFill>
              </a:rPr>
              <a:t>Label</a:t>
            </a:r>
          </a:p>
        </p:txBody>
      </p:sp>
      <p:sp>
        <p:nvSpPr>
          <p:cNvPr id="42" name="Arrow: Right 41">
            <a:extLst>
              <a:ext uri="{FF2B5EF4-FFF2-40B4-BE49-F238E27FC236}">
                <a16:creationId xmlns:a16="http://schemas.microsoft.com/office/drawing/2014/main" id="{DB068EB9-42BB-46AF-8FD4-18CCCD73FD7B}"/>
              </a:ext>
            </a:extLst>
          </p:cNvPr>
          <p:cNvSpPr/>
          <p:nvPr/>
        </p:nvSpPr>
        <p:spPr>
          <a:xfrm>
            <a:off x="3652244" y="3079172"/>
            <a:ext cx="45720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Right 42">
            <a:extLst>
              <a:ext uri="{FF2B5EF4-FFF2-40B4-BE49-F238E27FC236}">
                <a16:creationId xmlns:a16="http://schemas.microsoft.com/office/drawing/2014/main" id="{B04362B2-A5C9-4BC4-BFD1-F8041DE45D0A}"/>
              </a:ext>
            </a:extLst>
          </p:cNvPr>
          <p:cNvSpPr/>
          <p:nvPr/>
        </p:nvSpPr>
        <p:spPr>
          <a:xfrm>
            <a:off x="3656607" y="3656937"/>
            <a:ext cx="45720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6717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11.1.3 Interrupt Vectors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08C6898E-7099-4F8C-A1A8-65EFC09AD8C3}"/>
              </a:ext>
            </a:extLst>
          </p:cNvPr>
          <p:cNvSpPr txBox="1">
            <a:spLocks/>
          </p:cNvSpPr>
          <p:nvPr/>
        </p:nvSpPr>
        <p:spPr>
          <a:xfrm>
            <a:off x="190500" y="895155"/>
            <a:ext cx="391795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An Interrupt Service Routine (ISR) is written for any peripheral that is to be handled.</a:t>
            </a:r>
            <a:br>
              <a:rPr lang="en-US" sz="1600" dirty="0">
                <a:solidFill>
                  <a:schemeClr val="accent2"/>
                </a:solidFill>
                <a:latin typeface="Arial" panose="020B0604020202020204" pitchFamily="34" charset="0"/>
                <a:cs typeface="Arial" panose="020B0604020202020204" pitchFamily="34" charset="0"/>
              </a:rPr>
            </a:b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beginning of an ISR is marked with an address label in the main.asm file. This address label serves as the starting address to be put into the PC when the ISR is called.</a:t>
            </a:r>
            <a:br>
              <a:rPr lang="en-US" sz="1600" dirty="0">
                <a:solidFill>
                  <a:schemeClr val="accent2"/>
                </a:solidFill>
                <a:latin typeface="Arial" panose="020B0604020202020204" pitchFamily="34" charset="0"/>
                <a:cs typeface="Arial" panose="020B0604020202020204" pitchFamily="34" charset="0"/>
              </a:rPr>
            </a:b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starting address of the ISR is then put into a dedicated </a:t>
            </a:r>
            <a:r>
              <a:rPr lang="en-US" sz="1600" b="1" dirty="0">
                <a:solidFill>
                  <a:schemeClr val="accent2"/>
                </a:solidFill>
                <a:latin typeface="Arial" panose="020B0604020202020204" pitchFamily="34" charset="0"/>
                <a:cs typeface="Arial" panose="020B0604020202020204" pitchFamily="34" charset="0"/>
              </a:rPr>
              <a:t>Interrupt Vector</a:t>
            </a:r>
            <a:r>
              <a:rPr lang="en-US" sz="1600" dirty="0">
                <a:solidFill>
                  <a:schemeClr val="accent2"/>
                </a:solidFill>
                <a:latin typeface="Arial" panose="020B0604020202020204" pitchFamily="34" charset="0"/>
                <a:cs typeface="Arial" panose="020B0604020202020204" pitchFamily="34" charset="0"/>
              </a:rPr>
              <a:t>. That is associated with the peripheral.</a:t>
            </a:r>
            <a:br>
              <a:rPr lang="en-US" sz="1600" dirty="0">
                <a:solidFill>
                  <a:schemeClr val="accent2"/>
                </a:solidFill>
                <a:latin typeface="Arial" panose="020B0604020202020204" pitchFamily="34" charset="0"/>
                <a:cs typeface="Arial" panose="020B0604020202020204" pitchFamily="34" charset="0"/>
              </a:rPr>
            </a:b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050" dirty="0">
              <a:solidFill>
                <a:schemeClr val="accent2"/>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3E56DD1A-364A-456D-BB86-0A885FE7B9AD}"/>
              </a:ext>
            </a:extLst>
          </p:cNvPr>
          <p:cNvSpPr/>
          <p:nvPr/>
        </p:nvSpPr>
        <p:spPr>
          <a:xfrm>
            <a:off x="5410200" y="2265207"/>
            <a:ext cx="1371600" cy="838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Program</a:t>
            </a:r>
          </a:p>
        </p:txBody>
      </p:sp>
      <p:pic>
        <p:nvPicPr>
          <p:cNvPr id="27" name="Picture 26" descr="A screenshot of a cell phone&#10;&#10;Description automatically generated">
            <a:extLst>
              <a:ext uri="{FF2B5EF4-FFF2-40B4-BE49-F238E27FC236}">
                <a16:creationId xmlns:a16="http://schemas.microsoft.com/office/drawing/2014/main" id="{6B6FB536-64E0-4948-9492-37677A62F1D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461" t="71476" r="35559" b="3246"/>
          <a:stretch/>
        </p:blipFill>
        <p:spPr>
          <a:xfrm>
            <a:off x="3962400" y="615732"/>
            <a:ext cx="2340744" cy="1467207"/>
          </a:xfrm>
          <a:prstGeom prst="rect">
            <a:avLst/>
          </a:prstGeom>
          <a:ln w="12700">
            <a:noFill/>
          </a:ln>
        </p:spPr>
      </p:pic>
      <p:sp>
        <p:nvSpPr>
          <p:cNvPr id="28" name="Rectangle 27">
            <a:extLst>
              <a:ext uri="{FF2B5EF4-FFF2-40B4-BE49-F238E27FC236}">
                <a16:creationId xmlns:a16="http://schemas.microsoft.com/office/drawing/2014/main" id="{1702BE84-9D27-408D-BA06-531943DE79D1}"/>
              </a:ext>
            </a:extLst>
          </p:cNvPr>
          <p:cNvSpPr/>
          <p:nvPr/>
        </p:nvSpPr>
        <p:spPr>
          <a:xfrm>
            <a:off x="5410200" y="3105507"/>
            <a:ext cx="1371600" cy="6074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ISR 1</a:t>
            </a:r>
          </a:p>
        </p:txBody>
      </p:sp>
      <p:sp>
        <p:nvSpPr>
          <p:cNvPr id="30" name="Rectangle 29">
            <a:extLst>
              <a:ext uri="{FF2B5EF4-FFF2-40B4-BE49-F238E27FC236}">
                <a16:creationId xmlns:a16="http://schemas.microsoft.com/office/drawing/2014/main" id="{0F61F906-686D-4AE9-ADE6-6ADA620175CC}"/>
              </a:ext>
            </a:extLst>
          </p:cNvPr>
          <p:cNvSpPr/>
          <p:nvPr/>
        </p:nvSpPr>
        <p:spPr>
          <a:xfrm>
            <a:off x="5410200" y="3696752"/>
            <a:ext cx="1371600" cy="6074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ISR 2</a:t>
            </a:r>
          </a:p>
        </p:txBody>
      </p:sp>
      <p:sp>
        <p:nvSpPr>
          <p:cNvPr id="5" name="TextBox 4">
            <a:extLst>
              <a:ext uri="{FF2B5EF4-FFF2-40B4-BE49-F238E27FC236}">
                <a16:creationId xmlns:a16="http://schemas.microsoft.com/office/drawing/2014/main" id="{A9F27610-B7D5-42AD-B14B-D23F6171BCBA}"/>
              </a:ext>
            </a:extLst>
          </p:cNvPr>
          <p:cNvSpPr txBox="1"/>
          <p:nvPr/>
        </p:nvSpPr>
        <p:spPr>
          <a:xfrm>
            <a:off x="4724400" y="2264850"/>
            <a:ext cx="685800" cy="307777"/>
          </a:xfrm>
          <a:prstGeom prst="rect">
            <a:avLst/>
          </a:prstGeom>
          <a:noFill/>
        </p:spPr>
        <p:txBody>
          <a:bodyPr wrap="square" rtlCol="0">
            <a:spAutoFit/>
          </a:bodyPr>
          <a:lstStyle/>
          <a:p>
            <a:pPr algn="r"/>
            <a:r>
              <a:rPr lang="en-US" sz="1400" dirty="0"/>
              <a:t>8000h</a:t>
            </a:r>
          </a:p>
        </p:txBody>
      </p:sp>
      <p:sp>
        <p:nvSpPr>
          <p:cNvPr id="31" name="TextBox 30">
            <a:extLst>
              <a:ext uri="{FF2B5EF4-FFF2-40B4-BE49-F238E27FC236}">
                <a16:creationId xmlns:a16="http://schemas.microsoft.com/office/drawing/2014/main" id="{CD0A0097-7550-46FE-8CDE-546E5D43BA01}"/>
              </a:ext>
            </a:extLst>
          </p:cNvPr>
          <p:cNvSpPr txBox="1"/>
          <p:nvPr/>
        </p:nvSpPr>
        <p:spPr>
          <a:xfrm>
            <a:off x="4724400" y="3028950"/>
            <a:ext cx="685800" cy="307777"/>
          </a:xfrm>
          <a:prstGeom prst="rect">
            <a:avLst/>
          </a:prstGeom>
          <a:noFill/>
        </p:spPr>
        <p:txBody>
          <a:bodyPr wrap="square" rtlCol="0">
            <a:spAutoFit/>
          </a:bodyPr>
          <a:lstStyle/>
          <a:p>
            <a:pPr algn="r"/>
            <a:r>
              <a:rPr lang="en-US" sz="1400" dirty="0"/>
              <a:t>800Eh</a:t>
            </a:r>
          </a:p>
        </p:txBody>
      </p:sp>
      <p:sp>
        <p:nvSpPr>
          <p:cNvPr id="32" name="TextBox 31">
            <a:extLst>
              <a:ext uri="{FF2B5EF4-FFF2-40B4-BE49-F238E27FC236}">
                <a16:creationId xmlns:a16="http://schemas.microsoft.com/office/drawing/2014/main" id="{0728FDAD-53C8-4223-9240-EADBD0E9C8BD}"/>
              </a:ext>
            </a:extLst>
          </p:cNvPr>
          <p:cNvSpPr txBox="1"/>
          <p:nvPr/>
        </p:nvSpPr>
        <p:spPr>
          <a:xfrm>
            <a:off x="4724400" y="3639161"/>
            <a:ext cx="685800" cy="307777"/>
          </a:xfrm>
          <a:prstGeom prst="rect">
            <a:avLst/>
          </a:prstGeom>
          <a:noFill/>
        </p:spPr>
        <p:txBody>
          <a:bodyPr wrap="square" rtlCol="0">
            <a:spAutoFit/>
          </a:bodyPr>
          <a:lstStyle/>
          <a:p>
            <a:pPr algn="r"/>
            <a:r>
              <a:rPr lang="en-US" sz="1400" dirty="0"/>
              <a:t>8012h</a:t>
            </a:r>
          </a:p>
        </p:txBody>
      </p:sp>
      <p:sp>
        <p:nvSpPr>
          <p:cNvPr id="33" name="TextBox 32">
            <a:extLst>
              <a:ext uri="{FF2B5EF4-FFF2-40B4-BE49-F238E27FC236}">
                <a16:creationId xmlns:a16="http://schemas.microsoft.com/office/drawing/2014/main" id="{78FE89AF-9B8A-4480-903A-220B74D1E1FF}"/>
              </a:ext>
            </a:extLst>
          </p:cNvPr>
          <p:cNvSpPr txBox="1"/>
          <p:nvPr/>
        </p:nvSpPr>
        <p:spPr>
          <a:xfrm>
            <a:off x="4724400" y="2518634"/>
            <a:ext cx="685800" cy="307777"/>
          </a:xfrm>
          <a:prstGeom prst="rect">
            <a:avLst/>
          </a:prstGeom>
          <a:noFill/>
        </p:spPr>
        <p:txBody>
          <a:bodyPr wrap="square" rtlCol="0">
            <a:spAutoFit/>
          </a:bodyPr>
          <a:lstStyle/>
          <a:p>
            <a:pPr algn="r"/>
            <a:r>
              <a:rPr lang="en-US" sz="1400" dirty="0"/>
              <a:t>800Ah</a:t>
            </a:r>
          </a:p>
        </p:txBody>
      </p:sp>
      <p:sp>
        <p:nvSpPr>
          <p:cNvPr id="34" name="TextBox 33">
            <a:extLst>
              <a:ext uri="{FF2B5EF4-FFF2-40B4-BE49-F238E27FC236}">
                <a16:creationId xmlns:a16="http://schemas.microsoft.com/office/drawing/2014/main" id="{4B206D59-6BE0-4C0D-B8B7-B7A12B50A852}"/>
              </a:ext>
            </a:extLst>
          </p:cNvPr>
          <p:cNvSpPr txBox="1"/>
          <p:nvPr/>
        </p:nvSpPr>
        <p:spPr>
          <a:xfrm>
            <a:off x="4191000" y="2260599"/>
            <a:ext cx="685800" cy="307777"/>
          </a:xfrm>
          <a:prstGeom prst="rect">
            <a:avLst/>
          </a:prstGeom>
          <a:noFill/>
        </p:spPr>
        <p:txBody>
          <a:bodyPr wrap="square" rtlCol="0">
            <a:spAutoFit/>
          </a:bodyPr>
          <a:lstStyle/>
          <a:p>
            <a:r>
              <a:rPr lang="en-US" sz="1400" dirty="0">
                <a:solidFill>
                  <a:schemeClr val="accent2">
                    <a:lumMod val="75000"/>
                  </a:schemeClr>
                </a:solidFill>
              </a:rPr>
              <a:t>RESET:</a:t>
            </a:r>
          </a:p>
        </p:txBody>
      </p:sp>
      <p:sp>
        <p:nvSpPr>
          <p:cNvPr id="35" name="TextBox 34">
            <a:extLst>
              <a:ext uri="{FF2B5EF4-FFF2-40B4-BE49-F238E27FC236}">
                <a16:creationId xmlns:a16="http://schemas.microsoft.com/office/drawing/2014/main" id="{EA24BC4F-0A97-4CE1-A567-D83B9105D221}"/>
              </a:ext>
            </a:extLst>
          </p:cNvPr>
          <p:cNvSpPr txBox="1"/>
          <p:nvPr/>
        </p:nvSpPr>
        <p:spPr>
          <a:xfrm>
            <a:off x="4191000" y="3024699"/>
            <a:ext cx="685800" cy="307777"/>
          </a:xfrm>
          <a:prstGeom prst="rect">
            <a:avLst/>
          </a:prstGeom>
          <a:noFill/>
        </p:spPr>
        <p:txBody>
          <a:bodyPr wrap="square" rtlCol="0">
            <a:spAutoFit/>
          </a:bodyPr>
          <a:lstStyle/>
          <a:p>
            <a:r>
              <a:rPr lang="en-US" sz="1400" dirty="0">
                <a:solidFill>
                  <a:schemeClr val="accent2">
                    <a:lumMod val="75000"/>
                  </a:schemeClr>
                </a:solidFill>
              </a:rPr>
              <a:t>ISR1:</a:t>
            </a:r>
          </a:p>
        </p:txBody>
      </p:sp>
      <p:sp>
        <p:nvSpPr>
          <p:cNvPr id="36" name="TextBox 35">
            <a:extLst>
              <a:ext uri="{FF2B5EF4-FFF2-40B4-BE49-F238E27FC236}">
                <a16:creationId xmlns:a16="http://schemas.microsoft.com/office/drawing/2014/main" id="{C468E59D-51E1-42D7-9FA2-AAB24C94BAAA}"/>
              </a:ext>
            </a:extLst>
          </p:cNvPr>
          <p:cNvSpPr txBox="1"/>
          <p:nvPr/>
        </p:nvSpPr>
        <p:spPr>
          <a:xfrm>
            <a:off x="4191000" y="3634910"/>
            <a:ext cx="685800" cy="307777"/>
          </a:xfrm>
          <a:prstGeom prst="rect">
            <a:avLst/>
          </a:prstGeom>
          <a:noFill/>
        </p:spPr>
        <p:txBody>
          <a:bodyPr wrap="square" rtlCol="0">
            <a:spAutoFit/>
          </a:bodyPr>
          <a:lstStyle/>
          <a:p>
            <a:r>
              <a:rPr lang="en-US" sz="1400" dirty="0">
                <a:solidFill>
                  <a:schemeClr val="accent2">
                    <a:lumMod val="75000"/>
                  </a:schemeClr>
                </a:solidFill>
              </a:rPr>
              <a:t>ISR2:</a:t>
            </a:r>
          </a:p>
        </p:txBody>
      </p:sp>
      <p:sp>
        <p:nvSpPr>
          <p:cNvPr id="37" name="TextBox 36">
            <a:extLst>
              <a:ext uri="{FF2B5EF4-FFF2-40B4-BE49-F238E27FC236}">
                <a16:creationId xmlns:a16="http://schemas.microsoft.com/office/drawing/2014/main" id="{F9D4D4EC-A0FE-436E-9614-112D423B955B}"/>
              </a:ext>
            </a:extLst>
          </p:cNvPr>
          <p:cNvSpPr txBox="1"/>
          <p:nvPr/>
        </p:nvSpPr>
        <p:spPr>
          <a:xfrm>
            <a:off x="4191000" y="2514383"/>
            <a:ext cx="685800" cy="307777"/>
          </a:xfrm>
          <a:prstGeom prst="rect">
            <a:avLst/>
          </a:prstGeom>
          <a:noFill/>
        </p:spPr>
        <p:txBody>
          <a:bodyPr wrap="square" rtlCol="0">
            <a:spAutoFit/>
          </a:bodyPr>
          <a:lstStyle/>
          <a:p>
            <a:r>
              <a:rPr lang="en-US" sz="1400" dirty="0">
                <a:solidFill>
                  <a:schemeClr val="accent2">
                    <a:lumMod val="75000"/>
                  </a:schemeClr>
                </a:solidFill>
              </a:rPr>
              <a:t>main:</a:t>
            </a:r>
          </a:p>
        </p:txBody>
      </p:sp>
      <p:sp>
        <p:nvSpPr>
          <p:cNvPr id="38" name="TextBox 37">
            <a:extLst>
              <a:ext uri="{FF2B5EF4-FFF2-40B4-BE49-F238E27FC236}">
                <a16:creationId xmlns:a16="http://schemas.microsoft.com/office/drawing/2014/main" id="{4596806C-E60D-45F9-87C2-489930551241}"/>
              </a:ext>
            </a:extLst>
          </p:cNvPr>
          <p:cNvSpPr txBox="1"/>
          <p:nvPr/>
        </p:nvSpPr>
        <p:spPr>
          <a:xfrm>
            <a:off x="4654550" y="2022132"/>
            <a:ext cx="831850" cy="307777"/>
          </a:xfrm>
          <a:prstGeom prst="rect">
            <a:avLst/>
          </a:prstGeom>
          <a:noFill/>
        </p:spPr>
        <p:txBody>
          <a:bodyPr wrap="square" rtlCol="0">
            <a:spAutoFit/>
          </a:bodyPr>
          <a:lstStyle/>
          <a:p>
            <a:pPr algn="r"/>
            <a:r>
              <a:rPr lang="en-US" sz="1400" u="sng" dirty="0"/>
              <a:t>Address</a:t>
            </a:r>
          </a:p>
        </p:txBody>
      </p:sp>
      <p:sp>
        <p:nvSpPr>
          <p:cNvPr id="39" name="TextBox 38">
            <a:extLst>
              <a:ext uri="{FF2B5EF4-FFF2-40B4-BE49-F238E27FC236}">
                <a16:creationId xmlns:a16="http://schemas.microsoft.com/office/drawing/2014/main" id="{A71B4227-7A6F-4C45-905F-9532182D5AD9}"/>
              </a:ext>
            </a:extLst>
          </p:cNvPr>
          <p:cNvSpPr txBox="1"/>
          <p:nvPr/>
        </p:nvSpPr>
        <p:spPr>
          <a:xfrm>
            <a:off x="4184650" y="2017881"/>
            <a:ext cx="685800" cy="307777"/>
          </a:xfrm>
          <a:prstGeom prst="rect">
            <a:avLst/>
          </a:prstGeom>
          <a:noFill/>
        </p:spPr>
        <p:txBody>
          <a:bodyPr wrap="square" rtlCol="0">
            <a:spAutoFit/>
          </a:bodyPr>
          <a:lstStyle/>
          <a:p>
            <a:r>
              <a:rPr lang="en-US" sz="1400" u="sng" dirty="0">
                <a:solidFill>
                  <a:schemeClr val="accent2">
                    <a:lumMod val="75000"/>
                  </a:schemeClr>
                </a:solidFill>
              </a:rPr>
              <a:t>Label</a:t>
            </a:r>
          </a:p>
        </p:txBody>
      </p:sp>
      <p:sp>
        <p:nvSpPr>
          <p:cNvPr id="29" name="Oval 28">
            <a:extLst>
              <a:ext uri="{FF2B5EF4-FFF2-40B4-BE49-F238E27FC236}">
                <a16:creationId xmlns:a16="http://schemas.microsoft.com/office/drawing/2014/main" id="{A4BD28FB-E078-44C2-AC69-36BA3156C407}"/>
              </a:ext>
            </a:extLst>
          </p:cNvPr>
          <p:cNvSpPr/>
          <p:nvPr/>
        </p:nvSpPr>
        <p:spPr>
          <a:xfrm>
            <a:off x="4168024" y="1200150"/>
            <a:ext cx="2385176" cy="694886"/>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111B39F3-BCF9-46A6-8103-2BBFF576EC5E}"/>
              </a:ext>
            </a:extLst>
          </p:cNvPr>
          <p:cNvCxnSpPr>
            <a:cxnSpLocks/>
          </p:cNvCxnSpPr>
          <p:nvPr/>
        </p:nvCxnSpPr>
        <p:spPr>
          <a:xfrm flipV="1">
            <a:off x="4709763" y="1748910"/>
            <a:ext cx="277428" cy="13640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926AFF1-41A7-47B4-85E1-77638FC13F93}"/>
              </a:ext>
            </a:extLst>
          </p:cNvPr>
          <p:cNvCxnSpPr>
            <a:cxnSpLocks/>
          </p:cNvCxnSpPr>
          <p:nvPr/>
        </p:nvCxnSpPr>
        <p:spPr>
          <a:xfrm flipV="1">
            <a:off x="4681922" y="1803809"/>
            <a:ext cx="544596" cy="1918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188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11.1.3 Interrupt Vectors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08C6898E-7099-4F8C-A1A8-65EFC09AD8C3}"/>
              </a:ext>
            </a:extLst>
          </p:cNvPr>
          <p:cNvSpPr txBox="1">
            <a:spLocks/>
          </p:cNvSpPr>
          <p:nvPr/>
        </p:nvSpPr>
        <p:spPr>
          <a:xfrm>
            <a:off x="190500" y="895155"/>
            <a:ext cx="34671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Interrupt Vectors</a:t>
            </a:r>
            <a:r>
              <a:rPr lang="en-US" sz="1600" dirty="0">
                <a:solidFill>
                  <a:schemeClr val="accent2"/>
                </a:solidFill>
                <a:latin typeface="Arial" panose="020B0604020202020204" pitchFamily="34" charset="0"/>
                <a:cs typeface="Arial" panose="020B0604020202020204" pitchFamily="34" charset="0"/>
              </a:rPr>
              <a:t> – Each peripheral has a dedicated memory location that holds the starting address of its ISR.</a:t>
            </a:r>
            <a:br>
              <a:rPr lang="en-US" sz="1600" dirty="0">
                <a:solidFill>
                  <a:schemeClr val="accent2"/>
                </a:solidFill>
                <a:latin typeface="Arial" panose="020B0604020202020204" pitchFamily="34" charset="0"/>
                <a:cs typeface="Arial" panose="020B0604020202020204" pitchFamily="34" charset="0"/>
              </a:rPr>
            </a:b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000" b="1" dirty="0">
              <a:solidFill>
                <a:schemeClr val="accent2"/>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3E56DD1A-364A-456D-BB86-0A885FE7B9AD}"/>
              </a:ext>
            </a:extLst>
          </p:cNvPr>
          <p:cNvSpPr/>
          <p:nvPr/>
        </p:nvSpPr>
        <p:spPr>
          <a:xfrm>
            <a:off x="5410200" y="2265207"/>
            <a:ext cx="1371600" cy="838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Program</a:t>
            </a:r>
          </a:p>
        </p:txBody>
      </p:sp>
      <p:pic>
        <p:nvPicPr>
          <p:cNvPr id="27" name="Picture 26" descr="A screenshot of a cell phone&#10;&#10;Description automatically generated">
            <a:extLst>
              <a:ext uri="{FF2B5EF4-FFF2-40B4-BE49-F238E27FC236}">
                <a16:creationId xmlns:a16="http://schemas.microsoft.com/office/drawing/2014/main" id="{6B6FB536-64E0-4948-9492-37677A62F1D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461" t="71476" r="35559" b="3246"/>
          <a:stretch/>
        </p:blipFill>
        <p:spPr>
          <a:xfrm>
            <a:off x="3962400" y="615732"/>
            <a:ext cx="2340744" cy="1467207"/>
          </a:xfrm>
          <a:prstGeom prst="rect">
            <a:avLst/>
          </a:prstGeom>
          <a:ln w="12700">
            <a:noFill/>
          </a:ln>
        </p:spPr>
      </p:pic>
      <p:sp>
        <p:nvSpPr>
          <p:cNvPr id="28" name="Rectangle 27">
            <a:extLst>
              <a:ext uri="{FF2B5EF4-FFF2-40B4-BE49-F238E27FC236}">
                <a16:creationId xmlns:a16="http://schemas.microsoft.com/office/drawing/2014/main" id="{1702BE84-9D27-408D-BA06-531943DE79D1}"/>
              </a:ext>
            </a:extLst>
          </p:cNvPr>
          <p:cNvSpPr/>
          <p:nvPr/>
        </p:nvSpPr>
        <p:spPr>
          <a:xfrm>
            <a:off x="5410200" y="3105507"/>
            <a:ext cx="1371600" cy="6074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ISR 1</a:t>
            </a:r>
          </a:p>
        </p:txBody>
      </p:sp>
      <p:sp>
        <p:nvSpPr>
          <p:cNvPr id="30" name="Rectangle 29">
            <a:extLst>
              <a:ext uri="{FF2B5EF4-FFF2-40B4-BE49-F238E27FC236}">
                <a16:creationId xmlns:a16="http://schemas.microsoft.com/office/drawing/2014/main" id="{0F61F906-686D-4AE9-ADE6-6ADA620175CC}"/>
              </a:ext>
            </a:extLst>
          </p:cNvPr>
          <p:cNvSpPr/>
          <p:nvPr/>
        </p:nvSpPr>
        <p:spPr>
          <a:xfrm>
            <a:off x="5410200" y="3696752"/>
            <a:ext cx="1371600" cy="6074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ISR 2</a:t>
            </a:r>
          </a:p>
        </p:txBody>
      </p:sp>
      <p:sp>
        <p:nvSpPr>
          <p:cNvPr id="5" name="TextBox 4">
            <a:extLst>
              <a:ext uri="{FF2B5EF4-FFF2-40B4-BE49-F238E27FC236}">
                <a16:creationId xmlns:a16="http://schemas.microsoft.com/office/drawing/2014/main" id="{A9F27610-B7D5-42AD-B14B-D23F6171BCBA}"/>
              </a:ext>
            </a:extLst>
          </p:cNvPr>
          <p:cNvSpPr txBox="1"/>
          <p:nvPr/>
        </p:nvSpPr>
        <p:spPr>
          <a:xfrm>
            <a:off x="4724400" y="2264850"/>
            <a:ext cx="685800" cy="307777"/>
          </a:xfrm>
          <a:prstGeom prst="rect">
            <a:avLst/>
          </a:prstGeom>
          <a:noFill/>
        </p:spPr>
        <p:txBody>
          <a:bodyPr wrap="square" rtlCol="0">
            <a:spAutoFit/>
          </a:bodyPr>
          <a:lstStyle/>
          <a:p>
            <a:pPr algn="r"/>
            <a:r>
              <a:rPr lang="en-US" sz="1400" dirty="0"/>
              <a:t>8000h</a:t>
            </a:r>
          </a:p>
        </p:txBody>
      </p:sp>
      <p:sp>
        <p:nvSpPr>
          <p:cNvPr id="31" name="TextBox 30">
            <a:extLst>
              <a:ext uri="{FF2B5EF4-FFF2-40B4-BE49-F238E27FC236}">
                <a16:creationId xmlns:a16="http://schemas.microsoft.com/office/drawing/2014/main" id="{CD0A0097-7550-46FE-8CDE-546E5D43BA01}"/>
              </a:ext>
            </a:extLst>
          </p:cNvPr>
          <p:cNvSpPr txBox="1"/>
          <p:nvPr/>
        </p:nvSpPr>
        <p:spPr>
          <a:xfrm>
            <a:off x="4724400" y="3028950"/>
            <a:ext cx="685800" cy="307777"/>
          </a:xfrm>
          <a:prstGeom prst="rect">
            <a:avLst/>
          </a:prstGeom>
          <a:noFill/>
        </p:spPr>
        <p:txBody>
          <a:bodyPr wrap="square" rtlCol="0">
            <a:spAutoFit/>
          </a:bodyPr>
          <a:lstStyle/>
          <a:p>
            <a:pPr algn="r"/>
            <a:r>
              <a:rPr lang="en-US" sz="1400" dirty="0"/>
              <a:t>800Eh</a:t>
            </a:r>
          </a:p>
        </p:txBody>
      </p:sp>
      <p:sp>
        <p:nvSpPr>
          <p:cNvPr id="32" name="TextBox 31">
            <a:extLst>
              <a:ext uri="{FF2B5EF4-FFF2-40B4-BE49-F238E27FC236}">
                <a16:creationId xmlns:a16="http://schemas.microsoft.com/office/drawing/2014/main" id="{0728FDAD-53C8-4223-9240-EADBD0E9C8BD}"/>
              </a:ext>
            </a:extLst>
          </p:cNvPr>
          <p:cNvSpPr txBox="1"/>
          <p:nvPr/>
        </p:nvSpPr>
        <p:spPr>
          <a:xfrm>
            <a:off x="4724400" y="3639161"/>
            <a:ext cx="685800" cy="307777"/>
          </a:xfrm>
          <a:prstGeom prst="rect">
            <a:avLst/>
          </a:prstGeom>
          <a:noFill/>
        </p:spPr>
        <p:txBody>
          <a:bodyPr wrap="square" rtlCol="0">
            <a:spAutoFit/>
          </a:bodyPr>
          <a:lstStyle/>
          <a:p>
            <a:pPr algn="r"/>
            <a:r>
              <a:rPr lang="en-US" sz="1400" dirty="0"/>
              <a:t>8012h</a:t>
            </a:r>
          </a:p>
        </p:txBody>
      </p:sp>
      <p:sp>
        <p:nvSpPr>
          <p:cNvPr id="33" name="TextBox 32">
            <a:extLst>
              <a:ext uri="{FF2B5EF4-FFF2-40B4-BE49-F238E27FC236}">
                <a16:creationId xmlns:a16="http://schemas.microsoft.com/office/drawing/2014/main" id="{78FE89AF-9B8A-4480-903A-220B74D1E1FF}"/>
              </a:ext>
            </a:extLst>
          </p:cNvPr>
          <p:cNvSpPr txBox="1"/>
          <p:nvPr/>
        </p:nvSpPr>
        <p:spPr>
          <a:xfrm>
            <a:off x="4724400" y="2518634"/>
            <a:ext cx="685800" cy="307777"/>
          </a:xfrm>
          <a:prstGeom prst="rect">
            <a:avLst/>
          </a:prstGeom>
          <a:noFill/>
        </p:spPr>
        <p:txBody>
          <a:bodyPr wrap="square" rtlCol="0">
            <a:spAutoFit/>
          </a:bodyPr>
          <a:lstStyle/>
          <a:p>
            <a:pPr algn="r"/>
            <a:r>
              <a:rPr lang="en-US" sz="1400" dirty="0"/>
              <a:t>800Ah</a:t>
            </a:r>
          </a:p>
        </p:txBody>
      </p:sp>
      <p:sp>
        <p:nvSpPr>
          <p:cNvPr id="34" name="TextBox 33">
            <a:extLst>
              <a:ext uri="{FF2B5EF4-FFF2-40B4-BE49-F238E27FC236}">
                <a16:creationId xmlns:a16="http://schemas.microsoft.com/office/drawing/2014/main" id="{4B206D59-6BE0-4C0D-B8B7-B7A12B50A852}"/>
              </a:ext>
            </a:extLst>
          </p:cNvPr>
          <p:cNvSpPr txBox="1"/>
          <p:nvPr/>
        </p:nvSpPr>
        <p:spPr>
          <a:xfrm>
            <a:off x="4191000" y="2260599"/>
            <a:ext cx="685800" cy="307777"/>
          </a:xfrm>
          <a:prstGeom prst="rect">
            <a:avLst/>
          </a:prstGeom>
          <a:noFill/>
        </p:spPr>
        <p:txBody>
          <a:bodyPr wrap="square" rtlCol="0">
            <a:spAutoFit/>
          </a:bodyPr>
          <a:lstStyle/>
          <a:p>
            <a:r>
              <a:rPr lang="en-US" sz="1400" dirty="0">
                <a:solidFill>
                  <a:schemeClr val="accent2">
                    <a:lumMod val="75000"/>
                  </a:schemeClr>
                </a:solidFill>
              </a:rPr>
              <a:t>RESET:</a:t>
            </a:r>
          </a:p>
        </p:txBody>
      </p:sp>
      <p:sp>
        <p:nvSpPr>
          <p:cNvPr id="35" name="TextBox 34">
            <a:extLst>
              <a:ext uri="{FF2B5EF4-FFF2-40B4-BE49-F238E27FC236}">
                <a16:creationId xmlns:a16="http://schemas.microsoft.com/office/drawing/2014/main" id="{EA24BC4F-0A97-4CE1-A567-D83B9105D221}"/>
              </a:ext>
            </a:extLst>
          </p:cNvPr>
          <p:cNvSpPr txBox="1"/>
          <p:nvPr/>
        </p:nvSpPr>
        <p:spPr>
          <a:xfrm>
            <a:off x="4191000" y="3024699"/>
            <a:ext cx="685800" cy="307777"/>
          </a:xfrm>
          <a:prstGeom prst="rect">
            <a:avLst/>
          </a:prstGeom>
          <a:noFill/>
        </p:spPr>
        <p:txBody>
          <a:bodyPr wrap="square" rtlCol="0">
            <a:spAutoFit/>
          </a:bodyPr>
          <a:lstStyle/>
          <a:p>
            <a:r>
              <a:rPr lang="en-US" sz="1400" dirty="0">
                <a:solidFill>
                  <a:schemeClr val="accent2">
                    <a:lumMod val="75000"/>
                  </a:schemeClr>
                </a:solidFill>
              </a:rPr>
              <a:t>ISR1:</a:t>
            </a:r>
          </a:p>
        </p:txBody>
      </p:sp>
      <p:sp>
        <p:nvSpPr>
          <p:cNvPr id="36" name="TextBox 35">
            <a:extLst>
              <a:ext uri="{FF2B5EF4-FFF2-40B4-BE49-F238E27FC236}">
                <a16:creationId xmlns:a16="http://schemas.microsoft.com/office/drawing/2014/main" id="{C468E59D-51E1-42D7-9FA2-AAB24C94BAAA}"/>
              </a:ext>
            </a:extLst>
          </p:cNvPr>
          <p:cNvSpPr txBox="1"/>
          <p:nvPr/>
        </p:nvSpPr>
        <p:spPr>
          <a:xfrm>
            <a:off x="4191000" y="3634910"/>
            <a:ext cx="685800" cy="307777"/>
          </a:xfrm>
          <a:prstGeom prst="rect">
            <a:avLst/>
          </a:prstGeom>
          <a:noFill/>
        </p:spPr>
        <p:txBody>
          <a:bodyPr wrap="square" rtlCol="0">
            <a:spAutoFit/>
          </a:bodyPr>
          <a:lstStyle/>
          <a:p>
            <a:r>
              <a:rPr lang="en-US" sz="1400" dirty="0">
                <a:solidFill>
                  <a:schemeClr val="accent2">
                    <a:lumMod val="75000"/>
                  </a:schemeClr>
                </a:solidFill>
              </a:rPr>
              <a:t>ISR2:</a:t>
            </a:r>
          </a:p>
        </p:txBody>
      </p:sp>
      <p:sp>
        <p:nvSpPr>
          <p:cNvPr id="37" name="TextBox 36">
            <a:extLst>
              <a:ext uri="{FF2B5EF4-FFF2-40B4-BE49-F238E27FC236}">
                <a16:creationId xmlns:a16="http://schemas.microsoft.com/office/drawing/2014/main" id="{F9D4D4EC-A0FE-436E-9614-112D423B955B}"/>
              </a:ext>
            </a:extLst>
          </p:cNvPr>
          <p:cNvSpPr txBox="1"/>
          <p:nvPr/>
        </p:nvSpPr>
        <p:spPr>
          <a:xfrm>
            <a:off x="4191000" y="2514383"/>
            <a:ext cx="685800" cy="307777"/>
          </a:xfrm>
          <a:prstGeom prst="rect">
            <a:avLst/>
          </a:prstGeom>
          <a:noFill/>
        </p:spPr>
        <p:txBody>
          <a:bodyPr wrap="square" rtlCol="0">
            <a:spAutoFit/>
          </a:bodyPr>
          <a:lstStyle/>
          <a:p>
            <a:r>
              <a:rPr lang="en-US" sz="1400" dirty="0">
                <a:solidFill>
                  <a:schemeClr val="accent2">
                    <a:lumMod val="75000"/>
                  </a:schemeClr>
                </a:solidFill>
              </a:rPr>
              <a:t>main:</a:t>
            </a:r>
          </a:p>
        </p:txBody>
      </p:sp>
      <p:sp>
        <p:nvSpPr>
          <p:cNvPr id="38" name="TextBox 37">
            <a:extLst>
              <a:ext uri="{FF2B5EF4-FFF2-40B4-BE49-F238E27FC236}">
                <a16:creationId xmlns:a16="http://schemas.microsoft.com/office/drawing/2014/main" id="{4596806C-E60D-45F9-87C2-489930551241}"/>
              </a:ext>
            </a:extLst>
          </p:cNvPr>
          <p:cNvSpPr txBox="1"/>
          <p:nvPr/>
        </p:nvSpPr>
        <p:spPr>
          <a:xfrm>
            <a:off x="4654550" y="2022132"/>
            <a:ext cx="831850" cy="307777"/>
          </a:xfrm>
          <a:prstGeom prst="rect">
            <a:avLst/>
          </a:prstGeom>
          <a:noFill/>
        </p:spPr>
        <p:txBody>
          <a:bodyPr wrap="square" rtlCol="0">
            <a:spAutoFit/>
          </a:bodyPr>
          <a:lstStyle/>
          <a:p>
            <a:pPr algn="r"/>
            <a:r>
              <a:rPr lang="en-US" sz="1400" u="sng" dirty="0"/>
              <a:t>Address</a:t>
            </a:r>
          </a:p>
        </p:txBody>
      </p:sp>
      <p:sp>
        <p:nvSpPr>
          <p:cNvPr id="39" name="TextBox 38">
            <a:extLst>
              <a:ext uri="{FF2B5EF4-FFF2-40B4-BE49-F238E27FC236}">
                <a16:creationId xmlns:a16="http://schemas.microsoft.com/office/drawing/2014/main" id="{A71B4227-7A6F-4C45-905F-9532182D5AD9}"/>
              </a:ext>
            </a:extLst>
          </p:cNvPr>
          <p:cNvSpPr txBox="1"/>
          <p:nvPr/>
        </p:nvSpPr>
        <p:spPr>
          <a:xfrm>
            <a:off x="4184650" y="2017881"/>
            <a:ext cx="685800" cy="307777"/>
          </a:xfrm>
          <a:prstGeom prst="rect">
            <a:avLst/>
          </a:prstGeom>
          <a:noFill/>
        </p:spPr>
        <p:txBody>
          <a:bodyPr wrap="square" rtlCol="0">
            <a:spAutoFit/>
          </a:bodyPr>
          <a:lstStyle/>
          <a:p>
            <a:r>
              <a:rPr lang="en-US" sz="1400" u="sng" dirty="0">
                <a:solidFill>
                  <a:schemeClr val="accent2">
                    <a:lumMod val="75000"/>
                  </a:schemeClr>
                </a:solidFill>
              </a:rPr>
              <a:t>Label</a:t>
            </a:r>
          </a:p>
        </p:txBody>
      </p:sp>
      <p:sp>
        <p:nvSpPr>
          <p:cNvPr id="4" name="Oval 3">
            <a:extLst>
              <a:ext uri="{FF2B5EF4-FFF2-40B4-BE49-F238E27FC236}">
                <a16:creationId xmlns:a16="http://schemas.microsoft.com/office/drawing/2014/main" id="{C406903F-3EFD-4DA0-91CC-66F2B0800194}"/>
              </a:ext>
            </a:extLst>
          </p:cNvPr>
          <p:cNvSpPr/>
          <p:nvPr/>
        </p:nvSpPr>
        <p:spPr>
          <a:xfrm>
            <a:off x="4168024" y="1200150"/>
            <a:ext cx="2385176" cy="694886"/>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EDB45B18-07C9-4115-B146-93E7022BAD9D}"/>
              </a:ext>
            </a:extLst>
          </p:cNvPr>
          <p:cNvCxnSpPr>
            <a:cxnSpLocks/>
          </p:cNvCxnSpPr>
          <p:nvPr/>
        </p:nvCxnSpPr>
        <p:spPr>
          <a:xfrm flipV="1">
            <a:off x="4709763" y="1748910"/>
            <a:ext cx="277428" cy="13640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D550882-E3B6-4E4A-BEF4-59BC37050FAD}"/>
              </a:ext>
            </a:extLst>
          </p:cNvPr>
          <p:cNvCxnSpPr>
            <a:cxnSpLocks/>
          </p:cNvCxnSpPr>
          <p:nvPr/>
        </p:nvCxnSpPr>
        <p:spPr>
          <a:xfrm flipV="1">
            <a:off x="4681922" y="1803809"/>
            <a:ext cx="544596" cy="1918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332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11.1.3 Interrupt Vectors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08C6898E-7099-4F8C-A1A8-65EFC09AD8C3}"/>
              </a:ext>
            </a:extLst>
          </p:cNvPr>
          <p:cNvSpPr txBox="1">
            <a:spLocks/>
          </p:cNvSpPr>
          <p:nvPr/>
        </p:nvSpPr>
        <p:spPr>
          <a:xfrm>
            <a:off x="190500" y="895155"/>
            <a:ext cx="3588218"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Interrupt Vectors</a:t>
            </a:r>
            <a:r>
              <a:rPr lang="en-US" sz="1600" dirty="0">
                <a:solidFill>
                  <a:schemeClr val="accent2"/>
                </a:solidFill>
                <a:latin typeface="Arial" panose="020B0604020202020204" pitchFamily="34" charset="0"/>
                <a:cs typeface="Arial" panose="020B0604020202020204" pitchFamily="34" charset="0"/>
              </a:rPr>
              <a:t> – Each peripheral has a dedicated memory location that holds the starting address of its ISR.</a:t>
            </a:r>
            <a:br>
              <a:rPr lang="en-US" sz="1600" dirty="0">
                <a:solidFill>
                  <a:schemeClr val="accent2"/>
                </a:solidFill>
                <a:latin typeface="Arial" panose="020B0604020202020204" pitchFamily="34" charset="0"/>
                <a:cs typeface="Arial" panose="020B0604020202020204" pitchFamily="34" charset="0"/>
              </a:rPr>
            </a:br>
            <a:endParaRPr lang="en-US" sz="10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This dedicated location is an “address pointer” of where the ISR starts.  (aka, a vector).</a:t>
            </a:r>
          </a:p>
          <a:p>
            <a:pPr marL="228600" indent="-228600" algn="l">
              <a:buFont typeface="Arial" panose="020B0604020202020204" pitchFamily="34" charset="0"/>
              <a:buChar char="•"/>
            </a:pPr>
            <a:endParaRPr lang="en-US" sz="1000" b="1" dirty="0">
              <a:solidFill>
                <a:schemeClr val="accent2"/>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3E56DD1A-364A-456D-BB86-0A885FE7B9AD}"/>
              </a:ext>
            </a:extLst>
          </p:cNvPr>
          <p:cNvSpPr/>
          <p:nvPr/>
        </p:nvSpPr>
        <p:spPr>
          <a:xfrm>
            <a:off x="5410200" y="2265207"/>
            <a:ext cx="1371600" cy="838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Program</a:t>
            </a:r>
          </a:p>
        </p:txBody>
      </p:sp>
      <p:pic>
        <p:nvPicPr>
          <p:cNvPr id="27" name="Picture 26" descr="A screenshot of a cell phone&#10;&#10;Description automatically generated">
            <a:extLst>
              <a:ext uri="{FF2B5EF4-FFF2-40B4-BE49-F238E27FC236}">
                <a16:creationId xmlns:a16="http://schemas.microsoft.com/office/drawing/2014/main" id="{6B6FB536-64E0-4948-9492-37677A62F1D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461" t="71476" r="35559" b="3246"/>
          <a:stretch/>
        </p:blipFill>
        <p:spPr>
          <a:xfrm>
            <a:off x="3962400" y="615732"/>
            <a:ext cx="2340744" cy="1467207"/>
          </a:xfrm>
          <a:prstGeom prst="rect">
            <a:avLst/>
          </a:prstGeom>
          <a:ln w="12700">
            <a:noFill/>
          </a:ln>
        </p:spPr>
      </p:pic>
      <p:sp>
        <p:nvSpPr>
          <p:cNvPr id="28" name="Rectangle 27">
            <a:extLst>
              <a:ext uri="{FF2B5EF4-FFF2-40B4-BE49-F238E27FC236}">
                <a16:creationId xmlns:a16="http://schemas.microsoft.com/office/drawing/2014/main" id="{1702BE84-9D27-408D-BA06-531943DE79D1}"/>
              </a:ext>
            </a:extLst>
          </p:cNvPr>
          <p:cNvSpPr/>
          <p:nvPr/>
        </p:nvSpPr>
        <p:spPr>
          <a:xfrm>
            <a:off x="5410200" y="3105507"/>
            <a:ext cx="1371600" cy="6074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ISR 1</a:t>
            </a:r>
          </a:p>
        </p:txBody>
      </p:sp>
      <p:sp>
        <p:nvSpPr>
          <p:cNvPr id="30" name="Rectangle 29">
            <a:extLst>
              <a:ext uri="{FF2B5EF4-FFF2-40B4-BE49-F238E27FC236}">
                <a16:creationId xmlns:a16="http://schemas.microsoft.com/office/drawing/2014/main" id="{0F61F906-686D-4AE9-ADE6-6ADA620175CC}"/>
              </a:ext>
            </a:extLst>
          </p:cNvPr>
          <p:cNvSpPr/>
          <p:nvPr/>
        </p:nvSpPr>
        <p:spPr>
          <a:xfrm>
            <a:off x="5410200" y="3696752"/>
            <a:ext cx="1371600" cy="6074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ISR 2</a:t>
            </a:r>
          </a:p>
        </p:txBody>
      </p:sp>
      <p:sp>
        <p:nvSpPr>
          <p:cNvPr id="5" name="TextBox 4">
            <a:extLst>
              <a:ext uri="{FF2B5EF4-FFF2-40B4-BE49-F238E27FC236}">
                <a16:creationId xmlns:a16="http://schemas.microsoft.com/office/drawing/2014/main" id="{A9F27610-B7D5-42AD-B14B-D23F6171BCBA}"/>
              </a:ext>
            </a:extLst>
          </p:cNvPr>
          <p:cNvSpPr txBox="1"/>
          <p:nvPr/>
        </p:nvSpPr>
        <p:spPr>
          <a:xfrm>
            <a:off x="4724400" y="2264850"/>
            <a:ext cx="685800" cy="307777"/>
          </a:xfrm>
          <a:prstGeom prst="rect">
            <a:avLst/>
          </a:prstGeom>
          <a:noFill/>
        </p:spPr>
        <p:txBody>
          <a:bodyPr wrap="square" rtlCol="0">
            <a:spAutoFit/>
          </a:bodyPr>
          <a:lstStyle/>
          <a:p>
            <a:pPr algn="r"/>
            <a:r>
              <a:rPr lang="en-US" sz="1400" dirty="0"/>
              <a:t>8000h</a:t>
            </a:r>
          </a:p>
        </p:txBody>
      </p:sp>
      <p:sp>
        <p:nvSpPr>
          <p:cNvPr id="31" name="TextBox 30">
            <a:extLst>
              <a:ext uri="{FF2B5EF4-FFF2-40B4-BE49-F238E27FC236}">
                <a16:creationId xmlns:a16="http://schemas.microsoft.com/office/drawing/2014/main" id="{CD0A0097-7550-46FE-8CDE-546E5D43BA01}"/>
              </a:ext>
            </a:extLst>
          </p:cNvPr>
          <p:cNvSpPr txBox="1"/>
          <p:nvPr/>
        </p:nvSpPr>
        <p:spPr>
          <a:xfrm>
            <a:off x="4724400" y="3028950"/>
            <a:ext cx="685800" cy="307777"/>
          </a:xfrm>
          <a:prstGeom prst="rect">
            <a:avLst/>
          </a:prstGeom>
          <a:noFill/>
        </p:spPr>
        <p:txBody>
          <a:bodyPr wrap="square" rtlCol="0">
            <a:spAutoFit/>
          </a:bodyPr>
          <a:lstStyle/>
          <a:p>
            <a:pPr algn="r"/>
            <a:r>
              <a:rPr lang="en-US" sz="1400" dirty="0"/>
              <a:t>800Eh</a:t>
            </a:r>
          </a:p>
        </p:txBody>
      </p:sp>
      <p:sp>
        <p:nvSpPr>
          <p:cNvPr id="32" name="TextBox 31">
            <a:extLst>
              <a:ext uri="{FF2B5EF4-FFF2-40B4-BE49-F238E27FC236}">
                <a16:creationId xmlns:a16="http://schemas.microsoft.com/office/drawing/2014/main" id="{0728FDAD-53C8-4223-9240-EADBD0E9C8BD}"/>
              </a:ext>
            </a:extLst>
          </p:cNvPr>
          <p:cNvSpPr txBox="1"/>
          <p:nvPr/>
        </p:nvSpPr>
        <p:spPr>
          <a:xfrm>
            <a:off x="4724400" y="3639161"/>
            <a:ext cx="685800" cy="307777"/>
          </a:xfrm>
          <a:prstGeom prst="rect">
            <a:avLst/>
          </a:prstGeom>
          <a:noFill/>
        </p:spPr>
        <p:txBody>
          <a:bodyPr wrap="square" rtlCol="0">
            <a:spAutoFit/>
          </a:bodyPr>
          <a:lstStyle/>
          <a:p>
            <a:pPr algn="r"/>
            <a:r>
              <a:rPr lang="en-US" sz="1400" dirty="0"/>
              <a:t>8012h</a:t>
            </a:r>
          </a:p>
        </p:txBody>
      </p:sp>
      <p:sp>
        <p:nvSpPr>
          <p:cNvPr id="33" name="TextBox 32">
            <a:extLst>
              <a:ext uri="{FF2B5EF4-FFF2-40B4-BE49-F238E27FC236}">
                <a16:creationId xmlns:a16="http://schemas.microsoft.com/office/drawing/2014/main" id="{78FE89AF-9B8A-4480-903A-220B74D1E1FF}"/>
              </a:ext>
            </a:extLst>
          </p:cNvPr>
          <p:cNvSpPr txBox="1"/>
          <p:nvPr/>
        </p:nvSpPr>
        <p:spPr>
          <a:xfrm>
            <a:off x="4724400" y="2518634"/>
            <a:ext cx="685800" cy="307777"/>
          </a:xfrm>
          <a:prstGeom prst="rect">
            <a:avLst/>
          </a:prstGeom>
          <a:noFill/>
        </p:spPr>
        <p:txBody>
          <a:bodyPr wrap="square" rtlCol="0">
            <a:spAutoFit/>
          </a:bodyPr>
          <a:lstStyle/>
          <a:p>
            <a:pPr algn="r"/>
            <a:r>
              <a:rPr lang="en-US" sz="1400" dirty="0"/>
              <a:t>800Ah</a:t>
            </a:r>
          </a:p>
        </p:txBody>
      </p:sp>
      <p:sp>
        <p:nvSpPr>
          <p:cNvPr id="34" name="TextBox 33">
            <a:extLst>
              <a:ext uri="{FF2B5EF4-FFF2-40B4-BE49-F238E27FC236}">
                <a16:creationId xmlns:a16="http://schemas.microsoft.com/office/drawing/2014/main" id="{4B206D59-6BE0-4C0D-B8B7-B7A12B50A852}"/>
              </a:ext>
            </a:extLst>
          </p:cNvPr>
          <p:cNvSpPr txBox="1"/>
          <p:nvPr/>
        </p:nvSpPr>
        <p:spPr>
          <a:xfrm>
            <a:off x="4191000" y="2260599"/>
            <a:ext cx="685800" cy="307777"/>
          </a:xfrm>
          <a:prstGeom prst="rect">
            <a:avLst/>
          </a:prstGeom>
          <a:noFill/>
        </p:spPr>
        <p:txBody>
          <a:bodyPr wrap="square" rtlCol="0">
            <a:spAutoFit/>
          </a:bodyPr>
          <a:lstStyle/>
          <a:p>
            <a:r>
              <a:rPr lang="en-US" sz="1400" dirty="0">
                <a:solidFill>
                  <a:schemeClr val="accent2">
                    <a:lumMod val="75000"/>
                  </a:schemeClr>
                </a:solidFill>
              </a:rPr>
              <a:t>RESET:</a:t>
            </a:r>
          </a:p>
        </p:txBody>
      </p:sp>
      <p:sp>
        <p:nvSpPr>
          <p:cNvPr id="35" name="TextBox 34">
            <a:extLst>
              <a:ext uri="{FF2B5EF4-FFF2-40B4-BE49-F238E27FC236}">
                <a16:creationId xmlns:a16="http://schemas.microsoft.com/office/drawing/2014/main" id="{EA24BC4F-0A97-4CE1-A567-D83B9105D221}"/>
              </a:ext>
            </a:extLst>
          </p:cNvPr>
          <p:cNvSpPr txBox="1"/>
          <p:nvPr/>
        </p:nvSpPr>
        <p:spPr>
          <a:xfrm>
            <a:off x="4191000" y="3024699"/>
            <a:ext cx="685800" cy="307777"/>
          </a:xfrm>
          <a:prstGeom prst="rect">
            <a:avLst/>
          </a:prstGeom>
          <a:noFill/>
        </p:spPr>
        <p:txBody>
          <a:bodyPr wrap="square" rtlCol="0">
            <a:spAutoFit/>
          </a:bodyPr>
          <a:lstStyle/>
          <a:p>
            <a:r>
              <a:rPr lang="en-US" sz="1400" dirty="0">
                <a:solidFill>
                  <a:schemeClr val="accent2">
                    <a:lumMod val="75000"/>
                  </a:schemeClr>
                </a:solidFill>
              </a:rPr>
              <a:t>ISR1:</a:t>
            </a:r>
          </a:p>
        </p:txBody>
      </p:sp>
      <p:sp>
        <p:nvSpPr>
          <p:cNvPr id="36" name="TextBox 35">
            <a:extLst>
              <a:ext uri="{FF2B5EF4-FFF2-40B4-BE49-F238E27FC236}">
                <a16:creationId xmlns:a16="http://schemas.microsoft.com/office/drawing/2014/main" id="{C468E59D-51E1-42D7-9FA2-AAB24C94BAAA}"/>
              </a:ext>
            </a:extLst>
          </p:cNvPr>
          <p:cNvSpPr txBox="1"/>
          <p:nvPr/>
        </p:nvSpPr>
        <p:spPr>
          <a:xfrm>
            <a:off x="4191000" y="3634910"/>
            <a:ext cx="685800" cy="307777"/>
          </a:xfrm>
          <a:prstGeom prst="rect">
            <a:avLst/>
          </a:prstGeom>
          <a:noFill/>
        </p:spPr>
        <p:txBody>
          <a:bodyPr wrap="square" rtlCol="0">
            <a:spAutoFit/>
          </a:bodyPr>
          <a:lstStyle/>
          <a:p>
            <a:r>
              <a:rPr lang="en-US" sz="1400" dirty="0">
                <a:solidFill>
                  <a:schemeClr val="accent2">
                    <a:lumMod val="75000"/>
                  </a:schemeClr>
                </a:solidFill>
              </a:rPr>
              <a:t>ISR2:</a:t>
            </a:r>
          </a:p>
        </p:txBody>
      </p:sp>
      <p:sp>
        <p:nvSpPr>
          <p:cNvPr id="37" name="TextBox 36">
            <a:extLst>
              <a:ext uri="{FF2B5EF4-FFF2-40B4-BE49-F238E27FC236}">
                <a16:creationId xmlns:a16="http://schemas.microsoft.com/office/drawing/2014/main" id="{F9D4D4EC-A0FE-436E-9614-112D423B955B}"/>
              </a:ext>
            </a:extLst>
          </p:cNvPr>
          <p:cNvSpPr txBox="1"/>
          <p:nvPr/>
        </p:nvSpPr>
        <p:spPr>
          <a:xfrm>
            <a:off x="4191000" y="2514383"/>
            <a:ext cx="685800" cy="307777"/>
          </a:xfrm>
          <a:prstGeom prst="rect">
            <a:avLst/>
          </a:prstGeom>
          <a:noFill/>
        </p:spPr>
        <p:txBody>
          <a:bodyPr wrap="square" rtlCol="0">
            <a:spAutoFit/>
          </a:bodyPr>
          <a:lstStyle/>
          <a:p>
            <a:r>
              <a:rPr lang="en-US" sz="1400" dirty="0">
                <a:solidFill>
                  <a:schemeClr val="accent2">
                    <a:lumMod val="75000"/>
                  </a:schemeClr>
                </a:solidFill>
              </a:rPr>
              <a:t>main:</a:t>
            </a:r>
          </a:p>
        </p:txBody>
      </p:sp>
      <p:sp>
        <p:nvSpPr>
          <p:cNvPr id="38" name="TextBox 37">
            <a:extLst>
              <a:ext uri="{FF2B5EF4-FFF2-40B4-BE49-F238E27FC236}">
                <a16:creationId xmlns:a16="http://schemas.microsoft.com/office/drawing/2014/main" id="{4596806C-E60D-45F9-87C2-489930551241}"/>
              </a:ext>
            </a:extLst>
          </p:cNvPr>
          <p:cNvSpPr txBox="1"/>
          <p:nvPr/>
        </p:nvSpPr>
        <p:spPr>
          <a:xfrm>
            <a:off x="4654550" y="2022132"/>
            <a:ext cx="831850" cy="307777"/>
          </a:xfrm>
          <a:prstGeom prst="rect">
            <a:avLst/>
          </a:prstGeom>
          <a:noFill/>
        </p:spPr>
        <p:txBody>
          <a:bodyPr wrap="square" rtlCol="0">
            <a:spAutoFit/>
          </a:bodyPr>
          <a:lstStyle/>
          <a:p>
            <a:pPr algn="r"/>
            <a:r>
              <a:rPr lang="en-US" sz="1400" u="sng" dirty="0"/>
              <a:t>Address</a:t>
            </a:r>
          </a:p>
        </p:txBody>
      </p:sp>
      <p:sp>
        <p:nvSpPr>
          <p:cNvPr id="39" name="TextBox 38">
            <a:extLst>
              <a:ext uri="{FF2B5EF4-FFF2-40B4-BE49-F238E27FC236}">
                <a16:creationId xmlns:a16="http://schemas.microsoft.com/office/drawing/2014/main" id="{A71B4227-7A6F-4C45-905F-9532182D5AD9}"/>
              </a:ext>
            </a:extLst>
          </p:cNvPr>
          <p:cNvSpPr txBox="1"/>
          <p:nvPr/>
        </p:nvSpPr>
        <p:spPr>
          <a:xfrm>
            <a:off x="4184650" y="2017881"/>
            <a:ext cx="685800" cy="307777"/>
          </a:xfrm>
          <a:prstGeom prst="rect">
            <a:avLst/>
          </a:prstGeom>
          <a:noFill/>
        </p:spPr>
        <p:txBody>
          <a:bodyPr wrap="square" rtlCol="0">
            <a:spAutoFit/>
          </a:bodyPr>
          <a:lstStyle/>
          <a:p>
            <a:r>
              <a:rPr lang="en-US" sz="1400" u="sng" dirty="0">
                <a:solidFill>
                  <a:schemeClr val="accent2">
                    <a:lumMod val="75000"/>
                  </a:schemeClr>
                </a:solidFill>
              </a:rPr>
              <a:t>Label</a:t>
            </a:r>
          </a:p>
        </p:txBody>
      </p:sp>
      <p:sp>
        <p:nvSpPr>
          <p:cNvPr id="4" name="Oval 3">
            <a:extLst>
              <a:ext uri="{FF2B5EF4-FFF2-40B4-BE49-F238E27FC236}">
                <a16:creationId xmlns:a16="http://schemas.microsoft.com/office/drawing/2014/main" id="{C406903F-3EFD-4DA0-91CC-66F2B0800194}"/>
              </a:ext>
            </a:extLst>
          </p:cNvPr>
          <p:cNvSpPr/>
          <p:nvPr/>
        </p:nvSpPr>
        <p:spPr>
          <a:xfrm>
            <a:off x="4168024" y="1200150"/>
            <a:ext cx="2385176" cy="694886"/>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82FFEDC3-6455-4368-B45C-752801380366}"/>
              </a:ext>
            </a:extLst>
          </p:cNvPr>
          <p:cNvCxnSpPr>
            <a:cxnSpLocks/>
          </p:cNvCxnSpPr>
          <p:nvPr/>
        </p:nvCxnSpPr>
        <p:spPr>
          <a:xfrm flipV="1">
            <a:off x="4709763" y="1748910"/>
            <a:ext cx="277428" cy="13640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01232C9-5B73-46A7-A3A5-8180D07E1295}"/>
              </a:ext>
            </a:extLst>
          </p:cNvPr>
          <p:cNvCxnSpPr>
            <a:cxnSpLocks/>
          </p:cNvCxnSpPr>
          <p:nvPr/>
        </p:nvCxnSpPr>
        <p:spPr>
          <a:xfrm flipV="1">
            <a:off x="4681922" y="1803809"/>
            <a:ext cx="544596" cy="1918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768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11.1.3 Interrupt Vectors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08C6898E-7099-4F8C-A1A8-65EFC09AD8C3}"/>
              </a:ext>
            </a:extLst>
          </p:cNvPr>
          <p:cNvSpPr txBox="1">
            <a:spLocks/>
          </p:cNvSpPr>
          <p:nvPr/>
        </p:nvSpPr>
        <p:spPr>
          <a:xfrm>
            <a:off x="190500" y="895155"/>
            <a:ext cx="3588218"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Interrupt Vectors</a:t>
            </a:r>
            <a:r>
              <a:rPr lang="en-US" sz="1600" dirty="0">
                <a:solidFill>
                  <a:schemeClr val="accent2"/>
                </a:solidFill>
                <a:latin typeface="Arial" panose="020B0604020202020204" pitchFamily="34" charset="0"/>
                <a:cs typeface="Arial" panose="020B0604020202020204" pitchFamily="34" charset="0"/>
              </a:rPr>
              <a:t> – Each peripheral has a dedicated memory location that holds the starting address of its ISR.</a:t>
            </a:r>
            <a:br>
              <a:rPr lang="en-US" sz="1600" dirty="0">
                <a:solidFill>
                  <a:schemeClr val="accent2"/>
                </a:solidFill>
                <a:latin typeface="Arial" panose="020B0604020202020204" pitchFamily="34" charset="0"/>
                <a:cs typeface="Arial" panose="020B0604020202020204" pitchFamily="34" charset="0"/>
              </a:rPr>
            </a:br>
            <a:endParaRPr lang="en-US" sz="10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This dedicated location is an “address pointer” of where the ISR starts.  (aka, a vector).</a:t>
            </a:r>
            <a:br>
              <a:rPr lang="en-US" sz="1600" dirty="0">
                <a:solidFill>
                  <a:schemeClr val="accent2"/>
                </a:solidFill>
                <a:latin typeface="Arial" panose="020B0604020202020204" pitchFamily="34" charset="0"/>
                <a:cs typeface="Arial" panose="020B0604020202020204" pitchFamily="34" charset="0"/>
              </a:rPr>
            </a:br>
            <a:endParaRPr lang="en-US" sz="10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Since the ISR starting address changes for every program, the developer must initialize the vector using directives when downloaded.</a:t>
            </a:r>
            <a:br>
              <a:rPr lang="en-US" sz="1600" dirty="0">
                <a:solidFill>
                  <a:schemeClr val="accent2"/>
                </a:solidFill>
                <a:latin typeface="Arial" panose="020B0604020202020204" pitchFamily="34" charset="0"/>
                <a:cs typeface="Arial" panose="020B0604020202020204" pitchFamily="34" charset="0"/>
              </a:rPr>
            </a:br>
            <a:endParaRPr lang="en-US" sz="105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br>
              <a:rPr lang="en-US" sz="1600" dirty="0">
                <a:solidFill>
                  <a:schemeClr val="accent2"/>
                </a:solidFill>
                <a:latin typeface="Arial" panose="020B0604020202020204" pitchFamily="34" charset="0"/>
                <a:cs typeface="Arial" panose="020B0604020202020204" pitchFamily="34" charset="0"/>
              </a:rPr>
            </a:br>
            <a:endParaRPr lang="en-US" sz="1000" b="1" dirty="0">
              <a:solidFill>
                <a:schemeClr val="accent2"/>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3E56DD1A-364A-456D-BB86-0A885FE7B9AD}"/>
              </a:ext>
            </a:extLst>
          </p:cNvPr>
          <p:cNvSpPr/>
          <p:nvPr/>
        </p:nvSpPr>
        <p:spPr>
          <a:xfrm>
            <a:off x="5410200" y="2265207"/>
            <a:ext cx="1371600" cy="838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Program</a:t>
            </a:r>
          </a:p>
        </p:txBody>
      </p:sp>
      <p:pic>
        <p:nvPicPr>
          <p:cNvPr id="27" name="Picture 26" descr="A screenshot of a cell phone&#10;&#10;Description automatically generated">
            <a:extLst>
              <a:ext uri="{FF2B5EF4-FFF2-40B4-BE49-F238E27FC236}">
                <a16:creationId xmlns:a16="http://schemas.microsoft.com/office/drawing/2014/main" id="{6B6FB536-64E0-4948-9492-37677A62F1D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461" t="71476" r="35559" b="3246"/>
          <a:stretch/>
        </p:blipFill>
        <p:spPr>
          <a:xfrm>
            <a:off x="3962400" y="615732"/>
            <a:ext cx="2340744" cy="1467207"/>
          </a:xfrm>
          <a:prstGeom prst="rect">
            <a:avLst/>
          </a:prstGeom>
          <a:ln w="12700">
            <a:noFill/>
          </a:ln>
        </p:spPr>
      </p:pic>
      <p:sp>
        <p:nvSpPr>
          <p:cNvPr id="28" name="Rectangle 27">
            <a:extLst>
              <a:ext uri="{FF2B5EF4-FFF2-40B4-BE49-F238E27FC236}">
                <a16:creationId xmlns:a16="http://schemas.microsoft.com/office/drawing/2014/main" id="{1702BE84-9D27-408D-BA06-531943DE79D1}"/>
              </a:ext>
            </a:extLst>
          </p:cNvPr>
          <p:cNvSpPr/>
          <p:nvPr/>
        </p:nvSpPr>
        <p:spPr>
          <a:xfrm>
            <a:off x="5410200" y="3105507"/>
            <a:ext cx="1371600" cy="6074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ISR 1</a:t>
            </a:r>
          </a:p>
        </p:txBody>
      </p:sp>
      <p:sp>
        <p:nvSpPr>
          <p:cNvPr id="30" name="Rectangle 29">
            <a:extLst>
              <a:ext uri="{FF2B5EF4-FFF2-40B4-BE49-F238E27FC236}">
                <a16:creationId xmlns:a16="http://schemas.microsoft.com/office/drawing/2014/main" id="{0F61F906-686D-4AE9-ADE6-6ADA620175CC}"/>
              </a:ext>
            </a:extLst>
          </p:cNvPr>
          <p:cNvSpPr/>
          <p:nvPr/>
        </p:nvSpPr>
        <p:spPr>
          <a:xfrm>
            <a:off x="5410200" y="3696752"/>
            <a:ext cx="1371600" cy="6074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ISR 2</a:t>
            </a:r>
          </a:p>
        </p:txBody>
      </p:sp>
      <p:sp>
        <p:nvSpPr>
          <p:cNvPr id="5" name="TextBox 4">
            <a:extLst>
              <a:ext uri="{FF2B5EF4-FFF2-40B4-BE49-F238E27FC236}">
                <a16:creationId xmlns:a16="http://schemas.microsoft.com/office/drawing/2014/main" id="{A9F27610-B7D5-42AD-B14B-D23F6171BCBA}"/>
              </a:ext>
            </a:extLst>
          </p:cNvPr>
          <p:cNvSpPr txBox="1"/>
          <p:nvPr/>
        </p:nvSpPr>
        <p:spPr>
          <a:xfrm>
            <a:off x="4724400" y="2264850"/>
            <a:ext cx="685800" cy="307777"/>
          </a:xfrm>
          <a:prstGeom prst="rect">
            <a:avLst/>
          </a:prstGeom>
          <a:noFill/>
        </p:spPr>
        <p:txBody>
          <a:bodyPr wrap="square" rtlCol="0">
            <a:spAutoFit/>
          </a:bodyPr>
          <a:lstStyle/>
          <a:p>
            <a:pPr algn="r"/>
            <a:r>
              <a:rPr lang="en-US" sz="1400" dirty="0"/>
              <a:t>8000h</a:t>
            </a:r>
          </a:p>
        </p:txBody>
      </p:sp>
      <p:sp>
        <p:nvSpPr>
          <p:cNvPr id="31" name="TextBox 30">
            <a:extLst>
              <a:ext uri="{FF2B5EF4-FFF2-40B4-BE49-F238E27FC236}">
                <a16:creationId xmlns:a16="http://schemas.microsoft.com/office/drawing/2014/main" id="{CD0A0097-7550-46FE-8CDE-546E5D43BA01}"/>
              </a:ext>
            </a:extLst>
          </p:cNvPr>
          <p:cNvSpPr txBox="1"/>
          <p:nvPr/>
        </p:nvSpPr>
        <p:spPr>
          <a:xfrm>
            <a:off x="4724400" y="3028950"/>
            <a:ext cx="685800" cy="307777"/>
          </a:xfrm>
          <a:prstGeom prst="rect">
            <a:avLst/>
          </a:prstGeom>
          <a:noFill/>
        </p:spPr>
        <p:txBody>
          <a:bodyPr wrap="square" rtlCol="0">
            <a:spAutoFit/>
          </a:bodyPr>
          <a:lstStyle/>
          <a:p>
            <a:pPr algn="r"/>
            <a:r>
              <a:rPr lang="en-US" sz="1400" dirty="0"/>
              <a:t>800Eh</a:t>
            </a:r>
          </a:p>
        </p:txBody>
      </p:sp>
      <p:sp>
        <p:nvSpPr>
          <p:cNvPr id="32" name="TextBox 31">
            <a:extLst>
              <a:ext uri="{FF2B5EF4-FFF2-40B4-BE49-F238E27FC236}">
                <a16:creationId xmlns:a16="http://schemas.microsoft.com/office/drawing/2014/main" id="{0728FDAD-53C8-4223-9240-EADBD0E9C8BD}"/>
              </a:ext>
            </a:extLst>
          </p:cNvPr>
          <p:cNvSpPr txBox="1"/>
          <p:nvPr/>
        </p:nvSpPr>
        <p:spPr>
          <a:xfrm>
            <a:off x="4724400" y="3639161"/>
            <a:ext cx="685800" cy="307777"/>
          </a:xfrm>
          <a:prstGeom prst="rect">
            <a:avLst/>
          </a:prstGeom>
          <a:noFill/>
        </p:spPr>
        <p:txBody>
          <a:bodyPr wrap="square" rtlCol="0">
            <a:spAutoFit/>
          </a:bodyPr>
          <a:lstStyle/>
          <a:p>
            <a:pPr algn="r"/>
            <a:r>
              <a:rPr lang="en-US" sz="1400" dirty="0"/>
              <a:t>8012h</a:t>
            </a:r>
          </a:p>
        </p:txBody>
      </p:sp>
      <p:sp>
        <p:nvSpPr>
          <p:cNvPr id="33" name="TextBox 32">
            <a:extLst>
              <a:ext uri="{FF2B5EF4-FFF2-40B4-BE49-F238E27FC236}">
                <a16:creationId xmlns:a16="http://schemas.microsoft.com/office/drawing/2014/main" id="{78FE89AF-9B8A-4480-903A-220B74D1E1FF}"/>
              </a:ext>
            </a:extLst>
          </p:cNvPr>
          <p:cNvSpPr txBox="1"/>
          <p:nvPr/>
        </p:nvSpPr>
        <p:spPr>
          <a:xfrm>
            <a:off x="4724400" y="2518634"/>
            <a:ext cx="685800" cy="307777"/>
          </a:xfrm>
          <a:prstGeom prst="rect">
            <a:avLst/>
          </a:prstGeom>
          <a:noFill/>
        </p:spPr>
        <p:txBody>
          <a:bodyPr wrap="square" rtlCol="0">
            <a:spAutoFit/>
          </a:bodyPr>
          <a:lstStyle/>
          <a:p>
            <a:pPr algn="r"/>
            <a:r>
              <a:rPr lang="en-US" sz="1400" dirty="0"/>
              <a:t>800Ah</a:t>
            </a:r>
          </a:p>
        </p:txBody>
      </p:sp>
      <p:sp>
        <p:nvSpPr>
          <p:cNvPr id="34" name="TextBox 33">
            <a:extLst>
              <a:ext uri="{FF2B5EF4-FFF2-40B4-BE49-F238E27FC236}">
                <a16:creationId xmlns:a16="http://schemas.microsoft.com/office/drawing/2014/main" id="{4B206D59-6BE0-4C0D-B8B7-B7A12B50A852}"/>
              </a:ext>
            </a:extLst>
          </p:cNvPr>
          <p:cNvSpPr txBox="1"/>
          <p:nvPr/>
        </p:nvSpPr>
        <p:spPr>
          <a:xfrm>
            <a:off x="4191000" y="2260599"/>
            <a:ext cx="685800" cy="307777"/>
          </a:xfrm>
          <a:prstGeom prst="rect">
            <a:avLst/>
          </a:prstGeom>
          <a:noFill/>
        </p:spPr>
        <p:txBody>
          <a:bodyPr wrap="square" rtlCol="0">
            <a:spAutoFit/>
          </a:bodyPr>
          <a:lstStyle/>
          <a:p>
            <a:r>
              <a:rPr lang="en-US" sz="1400" dirty="0">
                <a:solidFill>
                  <a:schemeClr val="accent2">
                    <a:lumMod val="75000"/>
                  </a:schemeClr>
                </a:solidFill>
              </a:rPr>
              <a:t>RESET:</a:t>
            </a:r>
          </a:p>
        </p:txBody>
      </p:sp>
      <p:sp>
        <p:nvSpPr>
          <p:cNvPr id="35" name="TextBox 34">
            <a:extLst>
              <a:ext uri="{FF2B5EF4-FFF2-40B4-BE49-F238E27FC236}">
                <a16:creationId xmlns:a16="http://schemas.microsoft.com/office/drawing/2014/main" id="{EA24BC4F-0A97-4CE1-A567-D83B9105D221}"/>
              </a:ext>
            </a:extLst>
          </p:cNvPr>
          <p:cNvSpPr txBox="1"/>
          <p:nvPr/>
        </p:nvSpPr>
        <p:spPr>
          <a:xfrm>
            <a:off x="4191000" y="3024699"/>
            <a:ext cx="685800" cy="307777"/>
          </a:xfrm>
          <a:prstGeom prst="rect">
            <a:avLst/>
          </a:prstGeom>
          <a:noFill/>
        </p:spPr>
        <p:txBody>
          <a:bodyPr wrap="square" rtlCol="0">
            <a:spAutoFit/>
          </a:bodyPr>
          <a:lstStyle/>
          <a:p>
            <a:r>
              <a:rPr lang="en-US" sz="1400" dirty="0">
                <a:solidFill>
                  <a:schemeClr val="accent2">
                    <a:lumMod val="75000"/>
                  </a:schemeClr>
                </a:solidFill>
              </a:rPr>
              <a:t>ISR1:</a:t>
            </a:r>
          </a:p>
        </p:txBody>
      </p:sp>
      <p:sp>
        <p:nvSpPr>
          <p:cNvPr id="36" name="TextBox 35">
            <a:extLst>
              <a:ext uri="{FF2B5EF4-FFF2-40B4-BE49-F238E27FC236}">
                <a16:creationId xmlns:a16="http://schemas.microsoft.com/office/drawing/2014/main" id="{C468E59D-51E1-42D7-9FA2-AAB24C94BAAA}"/>
              </a:ext>
            </a:extLst>
          </p:cNvPr>
          <p:cNvSpPr txBox="1"/>
          <p:nvPr/>
        </p:nvSpPr>
        <p:spPr>
          <a:xfrm>
            <a:off x="4191000" y="3634910"/>
            <a:ext cx="685800" cy="307777"/>
          </a:xfrm>
          <a:prstGeom prst="rect">
            <a:avLst/>
          </a:prstGeom>
          <a:noFill/>
        </p:spPr>
        <p:txBody>
          <a:bodyPr wrap="square" rtlCol="0">
            <a:spAutoFit/>
          </a:bodyPr>
          <a:lstStyle/>
          <a:p>
            <a:r>
              <a:rPr lang="en-US" sz="1400" dirty="0">
                <a:solidFill>
                  <a:schemeClr val="accent2">
                    <a:lumMod val="75000"/>
                  </a:schemeClr>
                </a:solidFill>
              </a:rPr>
              <a:t>ISR2:</a:t>
            </a:r>
          </a:p>
        </p:txBody>
      </p:sp>
      <p:sp>
        <p:nvSpPr>
          <p:cNvPr id="37" name="TextBox 36">
            <a:extLst>
              <a:ext uri="{FF2B5EF4-FFF2-40B4-BE49-F238E27FC236}">
                <a16:creationId xmlns:a16="http://schemas.microsoft.com/office/drawing/2014/main" id="{F9D4D4EC-A0FE-436E-9614-112D423B955B}"/>
              </a:ext>
            </a:extLst>
          </p:cNvPr>
          <p:cNvSpPr txBox="1"/>
          <p:nvPr/>
        </p:nvSpPr>
        <p:spPr>
          <a:xfrm>
            <a:off x="4191000" y="2514383"/>
            <a:ext cx="685800" cy="307777"/>
          </a:xfrm>
          <a:prstGeom prst="rect">
            <a:avLst/>
          </a:prstGeom>
          <a:noFill/>
        </p:spPr>
        <p:txBody>
          <a:bodyPr wrap="square" rtlCol="0">
            <a:spAutoFit/>
          </a:bodyPr>
          <a:lstStyle/>
          <a:p>
            <a:r>
              <a:rPr lang="en-US" sz="1400" dirty="0">
                <a:solidFill>
                  <a:schemeClr val="accent2">
                    <a:lumMod val="75000"/>
                  </a:schemeClr>
                </a:solidFill>
              </a:rPr>
              <a:t>main:</a:t>
            </a:r>
          </a:p>
        </p:txBody>
      </p:sp>
      <p:sp>
        <p:nvSpPr>
          <p:cNvPr id="38" name="TextBox 37">
            <a:extLst>
              <a:ext uri="{FF2B5EF4-FFF2-40B4-BE49-F238E27FC236}">
                <a16:creationId xmlns:a16="http://schemas.microsoft.com/office/drawing/2014/main" id="{4596806C-E60D-45F9-87C2-489930551241}"/>
              </a:ext>
            </a:extLst>
          </p:cNvPr>
          <p:cNvSpPr txBox="1"/>
          <p:nvPr/>
        </p:nvSpPr>
        <p:spPr>
          <a:xfrm>
            <a:off x="4654550" y="2022132"/>
            <a:ext cx="831850" cy="307777"/>
          </a:xfrm>
          <a:prstGeom prst="rect">
            <a:avLst/>
          </a:prstGeom>
          <a:noFill/>
        </p:spPr>
        <p:txBody>
          <a:bodyPr wrap="square" rtlCol="0">
            <a:spAutoFit/>
          </a:bodyPr>
          <a:lstStyle/>
          <a:p>
            <a:pPr algn="r"/>
            <a:r>
              <a:rPr lang="en-US" sz="1400" u="sng" dirty="0"/>
              <a:t>Address</a:t>
            </a:r>
          </a:p>
        </p:txBody>
      </p:sp>
      <p:sp>
        <p:nvSpPr>
          <p:cNvPr id="39" name="TextBox 38">
            <a:extLst>
              <a:ext uri="{FF2B5EF4-FFF2-40B4-BE49-F238E27FC236}">
                <a16:creationId xmlns:a16="http://schemas.microsoft.com/office/drawing/2014/main" id="{A71B4227-7A6F-4C45-905F-9532182D5AD9}"/>
              </a:ext>
            </a:extLst>
          </p:cNvPr>
          <p:cNvSpPr txBox="1"/>
          <p:nvPr/>
        </p:nvSpPr>
        <p:spPr>
          <a:xfrm>
            <a:off x="4184650" y="2017881"/>
            <a:ext cx="685800" cy="307777"/>
          </a:xfrm>
          <a:prstGeom prst="rect">
            <a:avLst/>
          </a:prstGeom>
          <a:noFill/>
        </p:spPr>
        <p:txBody>
          <a:bodyPr wrap="square" rtlCol="0">
            <a:spAutoFit/>
          </a:bodyPr>
          <a:lstStyle/>
          <a:p>
            <a:r>
              <a:rPr lang="en-US" sz="1400" u="sng" dirty="0">
                <a:solidFill>
                  <a:schemeClr val="accent2">
                    <a:lumMod val="75000"/>
                  </a:schemeClr>
                </a:solidFill>
              </a:rPr>
              <a:t>Label</a:t>
            </a:r>
          </a:p>
        </p:txBody>
      </p:sp>
      <p:sp>
        <p:nvSpPr>
          <p:cNvPr id="4" name="Oval 3">
            <a:extLst>
              <a:ext uri="{FF2B5EF4-FFF2-40B4-BE49-F238E27FC236}">
                <a16:creationId xmlns:a16="http://schemas.microsoft.com/office/drawing/2014/main" id="{C406903F-3EFD-4DA0-91CC-66F2B0800194}"/>
              </a:ext>
            </a:extLst>
          </p:cNvPr>
          <p:cNvSpPr/>
          <p:nvPr/>
        </p:nvSpPr>
        <p:spPr>
          <a:xfrm>
            <a:off x="4168024" y="1200150"/>
            <a:ext cx="2385176" cy="694886"/>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78DCB4C7-0FA3-4920-A01B-D779CBA6D054}"/>
              </a:ext>
            </a:extLst>
          </p:cNvPr>
          <p:cNvCxnSpPr>
            <a:cxnSpLocks/>
          </p:cNvCxnSpPr>
          <p:nvPr/>
        </p:nvCxnSpPr>
        <p:spPr>
          <a:xfrm flipV="1">
            <a:off x="4709763" y="1748910"/>
            <a:ext cx="277428" cy="13640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2170F23-8384-4A82-B298-A58639566891}"/>
              </a:ext>
            </a:extLst>
          </p:cNvPr>
          <p:cNvCxnSpPr>
            <a:cxnSpLocks/>
          </p:cNvCxnSpPr>
          <p:nvPr/>
        </p:nvCxnSpPr>
        <p:spPr>
          <a:xfrm flipV="1">
            <a:off x="4681922" y="1803809"/>
            <a:ext cx="544596" cy="1918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296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11.1.3 Interrupt Vectors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08C6898E-7099-4F8C-A1A8-65EFC09AD8C3}"/>
              </a:ext>
            </a:extLst>
          </p:cNvPr>
          <p:cNvSpPr txBox="1">
            <a:spLocks/>
          </p:cNvSpPr>
          <p:nvPr/>
        </p:nvSpPr>
        <p:spPr>
          <a:xfrm>
            <a:off x="190500" y="895155"/>
            <a:ext cx="3588218"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Interrupt Vectors</a:t>
            </a:r>
            <a:r>
              <a:rPr lang="en-US" sz="1600" dirty="0">
                <a:solidFill>
                  <a:schemeClr val="accent2"/>
                </a:solidFill>
                <a:latin typeface="Arial" panose="020B0604020202020204" pitchFamily="34" charset="0"/>
                <a:cs typeface="Arial" panose="020B0604020202020204" pitchFamily="34" charset="0"/>
              </a:rPr>
              <a:t> – Each peripheral has a dedicated memory location that holds the starting address of its ISR.</a:t>
            </a:r>
            <a:br>
              <a:rPr lang="en-US" sz="1600" dirty="0">
                <a:solidFill>
                  <a:schemeClr val="accent2"/>
                </a:solidFill>
                <a:latin typeface="Arial" panose="020B0604020202020204" pitchFamily="34" charset="0"/>
                <a:cs typeface="Arial" panose="020B0604020202020204" pitchFamily="34" charset="0"/>
              </a:rPr>
            </a:br>
            <a:endParaRPr lang="en-US" sz="10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This dedicated location is an “address pointer” of where the ISR starts.  (aka, a vector).</a:t>
            </a:r>
            <a:br>
              <a:rPr lang="en-US" sz="1600" dirty="0">
                <a:solidFill>
                  <a:schemeClr val="accent2"/>
                </a:solidFill>
                <a:latin typeface="Arial" panose="020B0604020202020204" pitchFamily="34" charset="0"/>
                <a:cs typeface="Arial" panose="020B0604020202020204" pitchFamily="34" charset="0"/>
              </a:rPr>
            </a:br>
            <a:endParaRPr lang="en-US" sz="10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Since the ISR starting address changes for every program, the developer must initialize the vector using directives when downloaded.</a:t>
            </a:r>
            <a:br>
              <a:rPr lang="en-US" sz="1600" dirty="0">
                <a:solidFill>
                  <a:schemeClr val="accent2"/>
                </a:solidFill>
                <a:latin typeface="Arial" panose="020B0604020202020204" pitchFamily="34" charset="0"/>
                <a:cs typeface="Arial" panose="020B0604020202020204" pitchFamily="34" charset="0"/>
              </a:rPr>
            </a:br>
            <a:endParaRPr lang="en-US" sz="105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vector addresses are </a:t>
            </a:r>
            <a:br>
              <a:rPr lang="en-US" sz="1600" dirty="0">
                <a:solidFill>
                  <a:schemeClr val="accent2"/>
                </a:solidFill>
                <a:latin typeface="Arial" panose="020B0604020202020204" pitchFamily="34" charset="0"/>
                <a:cs typeface="Arial" panose="020B0604020202020204" pitchFamily="34" charset="0"/>
              </a:rPr>
            </a:br>
            <a:r>
              <a:rPr lang="en-US" sz="1600" b="1" dirty="0">
                <a:solidFill>
                  <a:schemeClr val="accent2"/>
                </a:solidFill>
                <a:latin typeface="Arial" panose="020B0604020202020204" pitchFamily="34" charset="0"/>
                <a:cs typeface="Arial" panose="020B0604020202020204" pitchFamily="34" charset="0"/>
              </a:rPr>
              <a:t>hard-coded</a:t>
            </a:r>
            <a:r>
              <a:rPr lang="en-US" sz="1600" dirty="0">
                <a:solidFill>
                  <a:schemeClr val="accent2"/>
                </a:solidFill>
                <a:latin typeface="Arial" panose="020B0604020202020204" pitchFamily="34" charset="0"/>
                <a:cs typeface="Arial" panose="020B0604020202020204" pitchFamily="34" charset="0"/>
              </a:rPr>
              <a:t>.</a:t>
            </a:r>
          </a:p>
          <a:p>
            <a:pPr algn="l"/>
            <a:br>
              <a:rPr lang="en-US" sz="1600" dirty="0">
                <a:solidFill>
                  <a:schemeClr val="accent2"/>
                </a:solidFill>
                <a:latin typeface="Arial" panose="020B0604020202020204" pitchFamily="34" charset="0"/>
                <a:cs typeface="Arial" panose="020B0604020202020204" pitchFamily="34" charset="0"/>
              </a:rPr>
            </a:br>
            <a:endParaRPr lang="en-US" sz="1000" b="1" dirty="0">
              <a:solidFill>
                <a:schemeClr val="accent2"/>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3E56DD1A-364A-456D-BB86-0A885FE7B9AD}"/>
              </a:ext>
            </a:extLst>
          </p:cNvPr>
          <p:cNvSpPr/>
          <p:nvPr/>
        </p:nvSpPr>
        <p:spPr>
          <a:xfrm>
            <a:off x="5410200" y="2265207"/>
            <a:ext cx="1371600" cy="838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Program</a:t>
            </a:r>
          </a:p>
        </p:txBody>
      </p:sp>
      <p:pic>
        <p:nvPicPr>
          <p:cNvPr id="27" name="Picture 26" descr="A screenshot of a cell phone&#10;&#10;Description automatically generated">
            <a:extLst>
              <a:ext uri="{FF2B5EF4-FFF2-40B4-BE49-F238E27FC236}">
                <a16:creationId xmlns:a16="http://schemas.microsoft.com/office/drawing/2014/main" id="{6B6FB536-64E0-4948-9492-37677A62F1D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461" t="71476" r="35559" b="3246"/>
          <a:stretch/>
        </p:blipFill>
        <p:spPr>
          <a:xfrm>
            <a:off x="3962400" y="615732"/>
            <a:ext cx="2340744" cy="1467207"/>
          </a:xfrm>
          <a:prstGeom prst="rect">
            <a:avLst/>
          </a:prstGeom>
          <a:ln w="12700">
            <a:noFill/>
          </a:ln>
        </p:spPr>
      </p:pic>
      <p:sp>
        <p:nvSpPr>
          <p:cNvPr id="28" name="Rectangle 27">
            <a:extLst>
              <a:ext uri="{FF2B5EF4-FFF2-40B4-BE49-F238E27FC236}">
                <a16:creationId xmlns:a16="http://schemas.microsoft.com/office/drawing/2014/main" id="{1702BE84-9D27-408D-BA06-531943DE79D1}"/>
              </a:ext>
            </a:extLst>
          </p:cNvPr>
          <p:cNvSpPr/>
          <p:nvPr/>
        </p:nvSpPr>
        <p:spPr>
          <a:xfrm>
            <a:off x="5410200" y="3105507"/>
            <a:ext cx="1371600" cy="6074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ISR 1</a:t>
            </a:r>
          </a:p>
        </p:txBody>
      </p:sp>
      <p:sp>
        <p:nvSpPr>
          <p:cNvPr id="30" name="Rectangle 29">
            <a:extLst>
              <a:ext uri="{FF2B5EF4-FFF2-40B4-BE49-F238E27FC236}">
                <a16:creationId xmlns:a16="http://schemas.microsoft.com/office/drawing/2014/main" id="{0F61F906-686D-4AE9-ADE6-6ADA620175CC}"/>
              </a:ext>
            </a:extLst>
          </p:cNvPr>
          <p:cNvSpPr/>
          <p:nvPr/>
        </p:nvSpPr>
        <p:spPr>
          <a:xfrm>
            <a:off x="5410200" y="3696752"/>
            <a:ext cx="1371600" cy="60749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ISR 2</a:t>
            </a:r>
          </a:p>
        </p:txBody>
      </p:sp>
      <p:sp>
        <p:nvSpPr>
          <p:cNvPr id="5" name="TextBox 4">
            <a:extLst>
              <a:ext uri="{FF2B5EF4-FFF2-40B4-BE49-F238E27FC236}">
                <a16:creationId xmlns:a16="http://schemas.microsoft.com/office/drawing/2014/main" id="{A9F27610-B7D5-42AD-B14B-D23F6171BCBA}"/>
              </a:ext>
            </a:extLst>
          </p:cNvPr>
          <p:cNvSpPr txBox="1"/>
          <p:nvPr/>
        </p:nvSpPr>
        <p:spPr>
          <a:xfrm>
            <a:off x="4724400" y="2264850"/>
            <a:ext cx="685800" cy="307777"/>
          </a:xfrm>
          <a:prstGeom prst="rect">
            <a:avLst/>
          </a:prstGeom>
          <a:noFill/>
        </p:spPr>
        <p:txBody>
          <a:bodyPr wrap="square" rtlCol="0">
            <a:spAutoFit/>
          </a:bodyPr>
          <a:lstStyle/>
          <a:p>
            <a:pPr algn="r"/>
            <a:r>
              <a:rPr lang="en-US" sz="1400" dirty="0"/>
              <a:t>8000h</a:t>
            </a:r>
          </a:p>
        </p:txBody>
      </p:sp>
      <p:sp>
        <p:nvSpPr>
          <p:cNvPr id="31" name="TextBox 30">
            <a:extLst>
              <a:ext uri="{FF2B5EF4-FFF2-40B4-BE49-F238E27FC236}">
                <a16:creationId xmlns:a16="http://schemas.microsoft.com/office/drawing/2014/main" id="{CD0A0097-7550-46FE-8CDE-546E5D43BA01}"/>
              </a:ext>
            </a:extLst>
          </p:cNvPr>
          <p:cNvSpPr txBox="1"/>
          <p:nvPr/>
        </p:nvSpPr>
        <p:spPr>
          <a:xfrm>
            <a:off x="4724400" y="3028950"/>
            <a:ext cx="685800" cy="307777"/>
          </a:xfrm>
          <a:prstGeom prst="rect">
            <a:avLst/>
          </a:prstGeom>
          <a:noFill/>
        </p:spPr>
        <p:txBody>
          <a:bodyPr wrap="square" rtlCol="0">
            <a:spAutoFit/>
          </a:bodyPr>
          <a:lstStyle/>
          <a:p>
            <a:pPr algn="r"/>
            <a:r>
              <a:rPr lang="en-US" sz="1400" dirty="0"/>
              <a:t>800Eh</a:t>
            </a:r>
          </a:p>
        </p:txBody>
      </p:sp>
      <p:sp>
        <p:nvSpPr>
          <p:cNvPr id="32" name="TextBox 31">
            <a:extLst>
              <a:ext uri="{FF2B5EF4-FFF2-40B4-BE49-F238E27FC236}">
                <a16:creationId xmlns:a16="http://schemas.microsoft.com/office/drawing/2014/main" id="{0728FDAD-53C8-4223-9240-EADBD0E9C8BD}"/>
              </a:ext>
            </a:extLst>
          </p:cNvPr>
          <p:cNvSpPr txBox="1"/>
          <p:nvPr/>
        </p:nvSpPr>
        <p:spPr>
          <a:xfrm>
            <a:off x="4724400" y="3639161"/>
            <a:ext cx="685800" cy="307777"/>
          </a:xfrm>
          <a:prstGeom prst="rect">
            <a:avLst/>
          </a:prstGeom>
          <a:noFill/>
        </p:spPr>
        <p:txBody>
          <a:bodyPr wrap="square" rtlCol="0">
            <a:spAutoFit/>
          </a:bodyPr>
          <a:lstStyle/>
          <a:p>
            <a:pPr algn="r"/>
            <a:r>
              <a:rPr lang="en-US" sz="1400" dirty="0"/>
              <a:t>8012h</a:t>
            </a:r>
          </a:p>
        </p:txBody>
      </p:sp>
      <p:sp>
        <p:nvSpPr>
          <p:cNvPr id="33" name="TextBox 32">
            <a:extLst>
              <a:ext uri="{FF2B5EF4-FFF2-40B4-BE49-F238E27FC236}">
                <a16:creationId xmlns:a16="http://schemas.microsoft.com/office/drawing/2014/main" id="{78FE89AF-9B8A-4480-903A-220B74D1E1FF}"/>
              </a:ext>
            </a:extLst>
          </p:cNvPr>
          <p:cNvSpPr txBox="1"/>
          <p:nvPr/>
        </p:nvSpPr>
        <p:spPr>
          <a:xfrm>
            <a:off x="4724400" y="2518634"/>
            <a:ext cx="685800" cy="307777"/>
          </a:xfrm>
          <a:prstGeom prst="rect">
            <a:avLst/>
          </a:prstGeom>
          <a:noFill/>
        </p:spPr>
        <p:txBody>
          <a:bodyPr wrap="square" rtlCol="0">
            <a:spAutoFit/>
          </a:bodyPr>
          <a:lstStyle/>
          <a:p>
            <a:pPr algn="r"/>
            <a:r>
              <a:rPr lang="en-US" sz="1400" dirty="0"/>
              <a:t>800Ah</a:t>
            </a:r>
          </a:p>
        </p:txBody>
      </p:sp>
      <p:sp>
        <p:nvSpPr>
          <p:cNvPr id="34" name="TextBox 33">
            <a:extLst>
              <a:ext uri="{FF2B5EF4-FFF2-40B4-BE49-F238E27FC236}">
                <a16:creationId xmlns:a16="http://schemas.microsoft.com/office/drawing/2014/main" id="{4B206D59-6BE0-4C0D-B8B7-B7A12B50A852}"/>
              </a:ext>
            </a:extLst>
          </p:cNvPr>
          <p:cNvSpPr txBox="1"/>
          <p:nvPr/>
        </p:nvSpPr>
        <p:spPr>
          <a:xfrm>
            <a:off x="4191000" y="2260599"/>
            <a:ext cx="685800" cy="307777"/>
          </a:xfrm>
          <a:prstGeom prst="rect">
            <a:avLst/>
          </a:prstGeom>
          <a:noFill/>
        </p:spPr>
        <p:txBody>
          <a:bodyPr wrap="square" rtlCol="0">
            <a:spAutoFit/>
          </a:bodyPr>
          <a:lstStyle/>
          <a:p>
            <a:r>
              <a:rPr lang="en-US" sz="1400" dirty="0">
                <a:solidFill>
                  <a:schemeClr val="accent2">
                    <a:lumMod val="75000"/>
                  </a:schemeClr>
                </a:solidFill>
              </a:rPr>
              <a:t>RESET:</a:t>
            </a:r>
          </a:p>
        </p:txBody>
      </p:sp>
      <p:sp>
        <p:nvSpPr>
          <p:cNvPr id="35" name="TextBox 34">
            <a:extLst>
              <a:ext uri="{FF2B5EF4-FFF2-40B4-BE49-F238E27FC236}">
                <a16:creationId xmlns:a16="http://schemas.microsoft.com/office/drawing/2014/main" id="{EA24BC4F-0A97-4CE1-A567-D83B9105D221}"/>
              </a:ext>
            </a:extLst>
          </p:cNvPr>
          <p:cNvSpPr txBox="1"/>
          <p:nvPr/>
        </p:nvSpPr>
        <p:spPr>
          <a:xfrm>
            <a:off x="4191000" y="3024699"/>
            <a:ext cx="685800" cy="307777"/>
          </a:xfrm>
          <a:prstGeom prst="rect">
            <a:avLst/>
          </a:prstGeom>
          <a:noFill/>
        </p:spPr>
        <p:txBody>
          <a:bodyPr wrap="square" rtlCol="0">
            <a:spAutoFit/>
          </a:bodyPr>
          <a:lstStyle/>
          <a:p>
            <a:r>
              <a:rPr lang="en-US" sz="1400" dirty="0">
                <a:solidFill>
                  <a:schemeClr val="accent2">
                    <a:lumMod val="75000"/>
                  </a:schemeClr>
                </a:solidFill>
              </a:rPr>
              <a:t>ISR1:</a:t>
            </a:r>
          </a:p>
        </p:txBody>
      </p:sp>
      <p:sp>
        <p:nvSpPr>
          <p:cNvPr id="36" name="TextBox 35">
            <a:extLst>
              <a:ext uri="{FF2B5EF4-FFF2-40B4-BE49-F238E27FC236}">
                <a16:creationId xmlns:a16="http://schemas.microsoft.com/office/drawing/2014/main" id="{C468E59D-51E1-42D7-9FA2-AAB24C94BAAA}"/>
              </a:ext>
            </a:extLst>
          </p:cNvPr>
          <p:cNvSpPr txBox="1"/>
          <p:nvPr/>
        </p:nvSpPr>
        <p:spPr>
          <a:xfrm>
            <a:off x="4191000" y="3634910"/>
            <a:ext cx="685800" cy="307777"/>
          </a:xfrm>
          <a:prstGeom prst="rect">
            <a:avLst/>
          </a:prstGeom>
          <a:noFill/>
        </p:spPr>
        <p:txBody>
          <a:bodyPr wrap="square" rtlCol="0">
            <a:spAutoFit/>
          </a:bodyPr>
          <a:lstStyle/>
          <a:p>
            <a:r>
              <a:rPr lang="en-US" sz="1400" dirty="0">
                <a:solidFill>
                  <a:schemeClr val="accent2">
                    <a:lumMod val="75000"/>
                  </a:schemeClr>
                </a:solidFill>
              </a:rPr>
              <a:t>ISR2:</a:t>
            </a:r>
          </a:p>
        </p:txBody>
      </p:sp>
      <p:sp>
        <p:nvSpPr>
          <p:cNvPr id="37" name="TextBox 36">
            <a:extLst>
              <a:ext uri="{FF2B5EF4-FFF2-40B4-BE49-F238E27FC236}">
                <a16:creationId xmlns:a16="http://schemas.microsoft.com/office/drawing/2014/main" id="{F9D4D4EC-A0FE-436E-9614-112D423B955B}"/>
              </a:ext>
            </a:extLst>
          </p:cNvPr>
          <p:cNvSpPr txBox="1"/>
          <p:nvPr/>
        </p:nvSpPr>
        <p:spPr>
          <a:xfrm>
            <a:off x="4191000" y="2514383"/>
            <a:ext cx="685800" cy="307777"/>
          </a:xfrm>
          <a:prstGeom prst="rect">
            <a:avLst/>
          </a:prstGeom>
          <a:noFill/>
        </p:spPr>
        <p:txBody>
          <a:bodyPr wrap="square" rtlCol="0">
            <a:spAutoFit/>
          </a:bodyPr>
          <a:lstStyle/>
          <a:p>
            <a:r>
              <a:rPr lang="en-US" sz="1400" dirty="0">
                <a:solidFill>
                  <a:schemeClr val="accent2">
                    <a:lumMod val="75000"/>
                  </a:schemeClr>
                </a:solidFill>
              </a:rPr>
              <a:t>main:</a:t>
            </a:r>
          </a:p>
        </p:txBody>
      </p:sp>
      <p:sp>
        <p:nvSpPr>
          <p:cNvPr id="38" name="TextBox 37">
            <a:extLst>
              <a:ext uri="{FF2B5EF4-FFF2-40B4-BE49-F238E27FC236}">
                <a16:creationId xmlns:a16="http://schemas.microsoft.com/office/drawing/2014/main" id="{4596806C-E60D-45F9-87C2-489930551241}"/>
              </a:ext>
            </a:extLst>
          </p:cNvPr>
          <p:cNvSpPr txBox="1"/>
          <p:nvPr/>
        </p:nvSpPr>
        <p:spPr>
          <a:xfrm>
            <a:off x="4654550" y="2022132"/>
            <a:ext cx="831850" cy="307777"/>
          </a:xfrm>
          <a:prstGeom prst="rect">
            <a:avLst/>
          </a:prstGeom>
          <a:noFill/>
        </p:spPr>
        <p:txBody>
          <a:bodyPr wrap="square" rtlCol="0">
            <a:spAutoFit/>
          </a:bodyPr>
          <a:lstStyle/>
          <a:p>
            <a:pPr algn="r"/>
            <a:r>
              <a:rPr lang="en-US" sz="1400" u="sng" dirty="0"/>
              <a:t>Address</a:t>
            </a:r>
          </a:p>
        </p:txBody>
      </p:sp>
      <p:sp>
        <p:nvSpPr>
          <p:cNvPr id="39" name="TextBox 38">
            <a:extLst>
              <a:ext uri="{FF2B5EF4-FFF2-40B4-BE49-F238E27FC236}">
                <a16:creationId xmlns:a16="http://schemas.microsoft.com/office/drawing/2014/main" id="{A71B4227-7A6F-4C45-905F-9532182D5AD9}"/>
              </a:ext>
            </a:extLst>
          </p:cNvPr>
          <p:cNvSpPr txBox="1"/>
          <p:nvPr/>
        </p:nvSpPr>
        <p:spPr>
          <a:xfrm>
            <a:off x="4184650" y="2017881"/>
            <a:ext cx="685800" cy="307777"/>
          </a:xfrm>
          <a:prstGeom prst="rect">
            <a:avLst/>
          </a:prstGeom>
          <a:noFill/>
        </p:spPr>
        <p:txBody>
          <a:bodyPr wrap="square" rtlCol="0">
            <a:spAutoFit/>
          </a:bodyPr>
          <a:lstStyle/>
          <a:p>
            <a:r>
              <a:rPr lang="en-US" sz="1400" u="sng" dirty="0">
                <a:solidFill>
                  <a:schemeClr val="accent2">
                    <a:lumMod val="75000"/>
                  </a:schemeClr>
                </a:solidFill>
              </a:rPr>
              <a:t>Label</a:t>
            </a:r>
          </a:p>
        </p:txBody>
      </p:sp>
      <p:sp>
        <p:nvSpPr>
          <p:cNvPr id="4" name="Oval 3">
            <a:extLst>
              <a:ext uri="{FF2B5EF4-FFF2-40B4-BE49-F238E27FC236}">
                <a16:creationId xmlns:a16="http://schemas.microsoft.com/office/drawing/2014/main" id="{C406903F-3EFD-4DA0-91CC-66F2B0800194}"/>
              </a:ext>
            </a:extLst>
          </p:cNvPr>
          <p:cNvSpPr/>
          <p:nvPr/>
        </p:nvSpPr>
        <p:spPr>
          <a:xfrm>
            <a:off x="4168024" y="1200150"/>
            <a:ext cx="2385176" cy="694886"/>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78DCB4C7-0FA3-4920-A01B-D779CBA6D054}"/>
              </a:ext>
            </a:extLst>
          </p:cNvPr>
          <p:cNvCxnSpPr>
            <a:cxnSpLocks/>
          </p:cNvCxnSpPr>
          <p:nvPr/>
        </p:nvCxnSpPr>
        <p:spPr>
          <a:xfrm flipV="1">
            <a:off x="4709763" y="1748910"/>
            <a:ext cx="277428" cy="13640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2170F23-8384-4A82-B298-A58639566891}"/>
              </a:ext>
            </a:extLst>
          </p:cNvPr>
          <p:cNvCxnSpPr>
            <a:cxnSpLocks/>
          </p:cNvCxnSpPr>
          <p:nvPr/>
        </p:nvCxnSpPr>
        <p:spPr>
          <a:xfrm flipV="1">
            <a:off x="4681922" y="1803809"/>
            <a:ext cx="544596" cy="1918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247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 The Concept of an Interrupt</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20" name="Subtitle 2">
            <a:extLst>
              <a:ext uri="{FF2B5EF4-FFF2-40B4-BE49-F238E27FC236}">
                <a16:creationId xmlns:a16="http://schemas.microsoft.com/office/drawing/2014/main" id="{CD67A238-67A5-43DB-88CB-99EEA8DFCAA1}"/>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The Drawback of Polling</a:t>
            </a:r>
            <a:r>
              <a:rPr lang="en-US" sz="1600" dirty="0">
                <a:solidFill>
                  <a:schemeClr val="accent2"/>
                </a:solidFill>
                <a:latin typeface="Arial" panose="020B0604020202020204" pitchFamily="34" charset="0"/>
                <a:cs typeface="Arial" panose="020B0604020202020204" pitchFamily="34" charset="0"/>
              </a:rPr>
              <a:t> – CPU spends a lot of time executing instructions that did nothing but actively check for an infrequent event.</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Interrupt (IRQ)</a:t>
            </a:r>
            <a:r>
              <a:rPr lang="en-US" sz="1600" dirty="0">
                <a:solidFill>
                  <a:schemeClr val="accent2"/>
                </a:solidFill>
                <a:latin typeface="Arial" panose="020B0604020202020204" pitchFamily="34" charset="0"/>
                <a:cs typeface="Arial" panose="020B0604020202020204" pitchFamily="34" charset="0"/>
              </a:rPr>
              <a:t> – an approach to dealing with external, asynchronous events by building hardware int o the MCU that handles identifying and prioritizing events to be serviced by the CPU; only reacts one time when a transition is observed.</a:t>
            </a:r>
            <a:endParaRPr lang="en-US" sz="1600" b="1" dirty="0">
              <a:solidFill>
                <a:schemeClr val="accent2"/>
              </a:solidFill>
              <a:latin typeface="Arial" panose="020B0604020202020204" pitchFamily="34" charset="0"/>
              <a:cs typeface="Arial" panose="020B0604020202020204" pitchFamily="34" charset="0"/>
            </a:endParaRPr>
          </a:p>
        </p:txBody>
      </p:sp>
      <p:pic>
        <p:nvPicPr>
          <p:cNvPr id="15" name="Picture 14" descr="A screenshot of a cell phone&#10;&#10;Description automatically generated">
            <a:extLst>
              <a:ext uri="{FF2B5EF4-FFF2-40B4-BE49-F238E27FC236}">
                <a16:creationId xmlns:a16="http://schemas.microsoft.com/office/drawing/2014/main" id="{BA9CD64E-3EE4-4469-B8F8-2940D5EB36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7300" y="1456990"/>
            <a:ext cx="4419600" cy="2319966"/>
          </a:xfrm>
          <a:prstGeom prst="rect">
            <a:avLst/>
          </a:prstGeom>
        </p:spPr>
      </p:pic>
    </p:spTree>
    <p:extLst>
      <p:ext uri="{BB962C8B-B14F-4D97-AF65-F5344CB8AC3E}">
        <p14:creationId xmlns:p14="http://schemas.microsoft.com/office/powerpoint/2010/main" val="2458604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11.1.3 Interrupt Vectors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pic>
        <p:nvPicPr>
          <p:cNvPr id="5" name="Picture 4" descr="A screenshot of a cell phone&#10;&#10;Description automatically generated">
            <a:extLst>
              <a:ext uri="{FF2B5EF4-FFF2-40B4-BE49-F238E27FC236}">
                <a16:creationId xmlns:a16="http://schemas.microsoft.com/office/drawing/2014/main" id="{E6E2EDED-DECF-446D-BBD1-B25068FB3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83" y="895350"/>
            <a:ext cx="6305317" cy="3932149"/>
          </a:xfrm>
          <a:prstGeom prst="rect">
            <a:avLst/>
          </a:prstGeom>
        </p:spPr>
      </p:pic>
      <p:sp>
        <p:nvSpPr>
          <p:cNvPr id="9" name="Arrow: Right 8">
            <a:extLst>
              <a:ext uri="{FF2B5EF4-FFF2-40B4-BE49-F238E27FC236}">
                <a16:creationId xmlns:a16="http://schemas.microsoft.com/office/drawing/2014/main" id="{13B2E6F9-996C-47EA-8B17-9ECC4D3E6BB3}"/>
              </a:ext>
            </a:extLst>
          </p:cNvPr>
          <p:cNvSpPr/>
          <p:nvPr/>
        </p:nvSpPr>
        <p:spPr>
          <a:xfrm rot="2088728">
            <a:off x="63080" y="2924410"/>
            <a:ext cx="1058109"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181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E2EDED-DECF-446D-BBD1-B25068FB3C7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133600" y="874207"/>
            <a:ext cx="4709594" cy="3932149"/>
          </a:xfrm>
          <a:prstGeom prst="rect">
            <a:avLst/>
          </a:prstGeom>
        </p:spPr>
      </p:pic>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11.1.3 Interrupt Vectors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9" name="Subtitle 2">
            <a:extLst>
              <a:ext uri="{FF2B5EF4-FFF2-40B4-BE49-F238E27FC236}">
                <a16:creationId xmlns:a16="http://schemas.microsoft.com/office/drawing/2014/main" id="{10BA2617-4263-4BDC-9C67-796149692990}"/>
              </a:ext>
            </a:extLst>
          </p:cNvPr>
          <p:cNvSpPr txBox="1">
            <a:spLocks/>
          </p:cNvSpPr>
          <p:nvPr/>
        </p:nvSpPr>
        <p:spPr>
          <a:xfrm>
            <a:off x="190500" y="895155"/>
            <a:ext cx="1790700" cy="304596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Let’s see how this might look:</a:t>
            </a:r>
          </a:p>
        </p:txBody>
      </p:sp>
      <p:sp>
        <p:nvSpPr>
          <p:cNvPr id="4" name="Rectangle 3">
            <a:extLst>
              <a:ext uri="{FF2B5EF4-FFF2-40B4-BE49-F238E27FC236}">
                <a16:creationId xmlns:a16="http://schemas.microsoft.com/office/drawing/2014/main" id="{931E405D-02A7-4D86-AE07-40950CE87E91}"/>
              </a:ext>
            </a:extLst>
          </p:cNvPr>
          <p:cNvSpPr/>
          <p:nvPr/>
        </p:nvSpPr>
        <p:spPr>
          <a:xfrm>
            <a:off x="5568215" y="1477478"/>
            <a:ext cx="1135781" cy="601579"/>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006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E2EDED-DECF-446D-BBD1-B25068FB3C7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133600" y="874207"/>
            <a:ext cx="4709594" cy="3932149"/>
          </a:xfrm>
          <a:prstGeom prst="rect">
            <a:avLst/>
          </a:prstGeom>
        </p:spPr>
      </p:pic>
      <p:sp>
        <p:nvSpPr>
          <p:cNvPr id="13" name="Speech Bubble: Rectangle with Corners Rounded 12">
            <a:extLst>
              <a:ext uri="{FF2B5EF4-FFF2-40B4-BE49-F238E27FC236}">
                <a16:creationId xmlns:a16="http://schemas.microsoft.com/office/drawing/2014/main" id="{EAD18F6A-8F8C-44C0-B003-BCBAC7E1767A}"/>
              </a:ext>
            </a:extLst>
          </p:cNvPr>
          <p:cNvSpPr/>
          <p:nvPr/>
        </p:nvSpPr>
        <p:spPr>
          <a:xfrm>
            <a:off x="76199" y="1736555"/>
            <a:ext cx="2133599" cy="1905000"/>
          </a:xfrm>
          <a:prstGeom prst="wedgeRoundRectCallout">
            <a:avLst>
              <a:gd name="adj1" fmla="val 66170"/>
              <a:gd name="adj2" fmla="val -689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11.1.3 Interrupt Vectors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9" name="Subtitle 2">
            <a:extLst>
              <a:ext uri="{FF2B5EF4-FFF2-40B4-BE49-F238E27FC236}">
                <a16:creationId xmlns:a16="http://schemas.microsoft.com/office/drawing/2014/main" id="{10BA2617-4263-4BDC-9C67-796149692990}"/>
              </a:ext>
            </a:extLst>
          </p:cNvPr>
          <p:cNvSpPr txBox="1">
            <a:spLocks/>
          </p:cNvSpPr>
          <p:nvPr/>
        </p:nvSpPr>
        <p:spPr>
          <a:xfrm>
            <a:off x="190500" y="895155"/>
            <a:ext cx="1790700" cy="304596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Let’s see how this might look:</a:t>
            </a:r>
          </a:p>
        </p:txBody>
      </p:sp>
      <p:sp>
        <p:nvSpPr>
          <p:cNvPr id="10" name="Speech Bubble: Rectangle with Corners Rounded 9">
            <a:extLst>
              <a:ext uri="{FF2B5EF4-FFF2-40B4-BE49-F238E27FC236}">
                <a16:creationId xmlns:a16="http://schemas.microsoft.com/office/drawing/2014/main" id="{418FF032-9D52-4411-8405-196ED6F4B81F}"/>
              </a:ext>
            </a:extLst>
          </p:cNvPr>
          <p:cNvSpPr/>
          <p:nvPr/>
        </p:nvSpPr>
        <p:spPr>
          <a:xfrm>
            <a:off x="76200" y="1731542"/>
            <a:ext cx="2133599" cy="1905000"/>
          </a:xfrm>
          <a:prstGeom prst="wedgeRoundRectCallout">
            <a:avLst>
              <a:gd name="adj1" fmla="val 60982"/>
              <a:gd name="adj2" fmla="val 619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RESET (vector 63) is where the program starts.  Always the highest priority.</a:t>
            </a:r>
          </a:p>
        </p:txBody>
      </p:sp>
    </p:spTree>
    <p:extLst>
      <p:ext uri="{BB962C8B-B14F-4D97-AF65-F5344CB8AC3E}">
        <p14:creationId xmlns:p14="http://schemas.microsoft.com/office/powerpoint/2010/main" val="3045749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E2EDED-DECF-446D-BBD1-B25068FB3C7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133600" y="874207"/>
            <a:ext cx="4709594" cy="3932149"/>
          </a:xfrm>
          <a:prstGeom prst="rect">
            <a:avLst/>
          </a:prstGeom>
        </p:spPr>
      </p:pic>
      <p:sp>
        <p:nvSpPr>
          <p:cNvPr id="15" name="Speech Bubble: Rectangle with Corners Rounded 14">
            <a:extLst>
              <a:ext uri="{FF2B5EF4-FFF2-40B4-BE49-F238E27FC236}">
                <a16:creationId xmlns:a16="http://schemas.microsoft.com/office/drawing/2014/main" id="{C3C54B60-B1C3-4904-A127-1544BA70BFD7}"/>
              </a:ext>
            </a:extLst>
          </p:cNvPr>
          <p:cNvSpPr/>
          <p:nvPr/>
        </p:nvSpPr>
        <p:spPr>
          <a:xfrm>
            <a:off x="5867400" y="2343150"/>
            <a:ext cx="914400" cy="1103784"/>
          </a:xfrm>
          <a:prstGeom prst="wedgeRoundRectCallout">
            <a:avLst>
              <a:gd name="adj1" fmla="val -52377"/>
              <a:gd name="adj2" fmla="val 81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Speech Bubble: Rectangle with Corners Rounded 12">
            <a:extLst>
              <a:ext uri="{FF2B5EF4-FFF2-40B4-BE49-F238E27FC236}">
                <a16:creationId xmlns:a16="http://schemas.microsoft.com/office/drawing/2014/main" id="{EAD18F6A-8F8C-44C0-B003-BCBAC7E1767A}"/>
              </a:ext>
            </a:extLst>
          </p:cNvPr>
          <p:cNvSpPr/>
          <p:nvPr/>
        </p:nvSpPr>
        <p:spPr>
          <a:xfrm>
            <a:off x="76199" y="1736555"/>
            <a:ext cx="2133599" cy="1905000"/>
          </a:xfrm>
          <a:prstGeom prst="wedgeRoundRectCallout">
            <a:avLst>
              <a:gd name="adj1" fmla="val 66170"/>
              <a:gd name="adj2" fmla="val -689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11.1.3 Interrupt Vectors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9" name="Subtitle 2">
            <a:extLst>
              <a:ext uri="{FF2B5EF4-FFF2-40B4-BE49-F238E27FC236}">
                <a16:creationId xmlns:a16="http://schemas.microsoft.com/office/drawing/2014/main" id="{10BA2617-4263-4BDC-9C67-796149692990}"/>
              </a:ext>
            </a:extLst>
          </p:cNvPr>
          <p:cNvSpPr txBox="1">
            <a:spLocks/>
          </p:cNvSpPr>
          <p:nvPr/>
        </p:nvSpPr>
        <p:spPr>
          <a:xfrm>
            <a:off x="190500" y="895155"/>
            <a:ext cx="1790700" cy="304596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Let’s see how this might look:</a:t>
            </a:r>
          </a:p>
        </p:txBody>
      </p:sp>
      <p:sp>
        <p:nvSpPr>
          <p:cNvPr id="10" name="Speech Bubble: Rectangle with Corners Rounded 9">
            <a:extLst>
              <a:ext uri="{FF2B5EF4-FFF2-40B4-BE49-F238E27FC236}">
                <a16:creationId xmlns:a16="http://schemas.microsoft.com/office/drawing/2014/main" id="{418FF032-9D52-4411-8405-196ED6F4B81F}"/>
              </a:ext>
            </a:extLst>
          </p:cNvPr>
          <p:cNvSpPr/>
          <p:nvPr/>
        </p:nvSpPr>
        <p:spPr>
          <a:xfrm>
            <a:off x="76200" y="1731542"/>
            <a:ext cx="2133599" cy="1905000"/>
          </a:xfrm>
          <a:prstGeom prst="wedgeRoundRectCallout">
            <a:avLst>
              <a:gd name="adj1" fmla="val 60982"/>
              <a:gd name="adj2" fmla="val 619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RESET (vector 63) is where the program starts.  Always the highest priority.</a:t>
            </a:r>
          </a:p>
        </p:txBody>
      </p:sp>
      <p:sp>
        <p:nvSpPr>
          <p:cNvPr id="12" name="Speech Bubble: Rectangle with Corners Rounded 11">
            <a:extLst>
              <a:ext uri="{FF2B5EF4-FFF2-40B4-BE49-F238E27FC236}">
                <a16:creationId xmlns:a16="http://schemas.microsoft.com/office/drawing/2014/main" id="{8BA2B326-B603-4903-A932-454D72536025}"/>
              </a:ext>
            </a:extLst>
          </p:cNvPr>
          <p:cNvSpPr/>
          <p:nvPr/>
        </p:nvSpPr>
        <p:spPr>
          <a:xfrm>
            <a:off x="5791200" y="2266950"/>
            <a:ext cx="1051994" cy="1179984"/>
          </a:xfrm>
          <a:prstGeom prst="wedgeRoundRectCallout">
            <a:avLst>
              <a:gd name="adj1" fmla="val -133133"/>
              <a:gd name="adj2" fmla="val -1428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 .sect and .short directive puts the address into the vector.</a:t>
            </a:r>
          </a:p>
        </p:txBody>
      </p:sp>
    </p:spTree>
    <p:extLst>
      <p:ext uri="{BB962C8B-B14F-4D97-AF65-F5344CB8AC3E}">
        <p14:creationId xmlns:p14="http://schemas.microsoft.com/office/powerpoint/2010/main" val="2713798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E2EDED-DECF-446D-BBD1-B25068FB3C7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133600" y="874207"/>
            <a:ext cx="4709594" cy="3932149"/>
          </a:xfrm>
          <a:prstGeom prst="rect">
            <a:avLst/>
          </a:prstGeom>
        </p:spPr>
      </p:pic>
      <p:sp>
        <p:nvSpPr>
          <p:cNvPr id="13" name="Speech Bubble: Rectangle with Corners Rounded 12">
            <a:extLst>
              <a:ext uri="{FF2B5EF4-FFF2-40B4-BE49-F238E27FC236}">
                <a16:creationId xmlns:a16="http://schemas.microsoft.com/office/drawing/2014/main" id="{EAD18F6A-8F8C-44C0-B003-BCBAC7E1767A}"/>
              </a:ext>
            </a:extLst>
          </p:cNvPr>
          <p:cNvSpPr/>
          <p:nvPr/>
        </p:nvSpPr>
        <p:spPr>
          <a:xfrm>
            <a:off x="76199" y="1736555"/>
            <a:ext cx="2133599" cy="1905000"/>
          </a:xfrm>
          <a:prstGeom prst="wedgeRoundRectCallout">
            <a:avLst>
              <a:gd name="adj1" fmla="val 66170"/>
              <a:gd name="adj2" fmla="val -6894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11.1.3 Interrupt Vectors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9" name="Subtitle 2">
            <a:extLst>
              <a:ext uri="{FF2B5EF4-FFF2-40B4-BE49-F238E27FC236}">
                <a16:creationId xmlns:a16="http://schemas.microsoft.com/office/drawing/2014/main" id="{10BA2617-4263-4BDC-9C67-796149692990}"/>
              </a:ext>
            </a:extLst>
          </p:cNvPr>
          <p:cNvSpPr txBox="1">
            <a:spLocks/>
          </p:cNvSpPr>
          <p:nvPr/>
        </p:nvSpPr>
        <p:spPr>
          <a:xfrm>
            <a:off x="190500" y="895155"/>
            <a:ext cx="1790700" cy="304596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Let’s see how this might look:</a:t>
            </a:r>
          </a:p>
        </p:txBody>
      </p:sp>
      <p:sp>
        <p:nvSpPr>
          <p:cNvPr id="10" name="Speech Bubble: Rectangle with Corners Rounded 9">
            <a:extLst>
              <a:ext uri="{FF2B5EF4-FFF2-40B4-BE49-F238E27FC236}">
                <a16:creationId xmlns:a16="http://schemas.microsoft.com/office/drawing/2014/main" id="{418FF032-9D52-4411-8405-196ED6F4B81F}"/>
              </a:ext>
            </a:extLst>
          </p:cNvPr>
          <p:cNvSpPr/>
          <p:nvPr/>
        </p:nvSpPr>
        <p:spPr>
          <a:xfrm>
            <a:off x="76200" y="1731542"/>
            <a:ext cx="2133599" cy="1905000"/>
          </a:xfrm>
          <a:prstGeom prst="wedgeRoundRectCallout">
            <a:avLst>
              <a:gd name="adj1" fmla="val 60982"/>
              <a:gd name="adj2" fmla="val 619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RESET (vector 63) is where the program starts.  Always the highest priority.</a:t>
            </a:r>
          </a:p>
        </p:txBody>
      </p:sp>
      <p:sp>
        <p:nvSpPr>
          <p:cNvPr id="17" name="Speech Bubble: Rectangle with Corners Rounded 16">
            <a:extLst>
              <a:ext uri="{FF2B5EF4-FFF2-40B4-BE49-F238E27FC236}">
                <a16:creationId xmlns:a16="http://schemas.microsoft.com/office/drawing/2014/main" id="{403BFB90-283D-4E94-882C-0A19C2467485}"/>
              </a:ext>
            </a:extLst>
          </p:cNvPr>
          <p:cNvSpPr/>
          <p:nvPr/>
        </p:nvSpPr>
        <p:spPr>
          <a:xfrm>
            <a:off x="5902960" y="3804124"/>
            <a:ext cx="914400" cy="798984"/>
          </a:xfrm>
          <a:prstGeom prst="wedgeRoundRectCallout">
            <a:avLst>
              <a:gd name="adj1" fmla="val -58733"/>
              <a:gd name="adj2" fmla="val -623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.reset is defined in the linker files.</a:t>
            </a:r>
          </a:p>
        </p:txBody>
      </p:sp>
      <p:sp>
        <p:nvSpPr>
          <p:cNvPr id="16" name="Speech Bubble: Rectangle with Corners Rounded 15">
            <a:extLst>
              <a:ext uri="{FF2B5EF4-FFF2-40B4-BE49-F238E27FC236}">
                <a16:creationId xmlns:a16="http://schemas.microsoft.com/office/drawing/2014/main" id="{E4C4A91B-97A1-49F1-8720-35624932C839}"/>
              </a:ext>
            </a:extLst>
          </p:cNvPr>
          <p:cNvSpPr/>
          <p:nvPr/>
        </p:nvSpPr>
        <p:spPr>
          <a:xfrm>
            <a:off x="5867400" y="2343150"/>
            <a:ext cx="914400" cy="1103784"/>
          </a:xfrm>
          <a:prstGeom prst="wedgeRoundRectCallout">
            <a:avLst>
              <a:gd name="adj1" fmla="val -52377"/>
              <a:gd name="adj2" fmla="val 8182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4" name="Speech Bubble: Rectangle with Corners Rounded 13">
            <a:extLst>
              <a:ext uri="{FF2B5EF4-FFF2-40B4-BE49-F238E27FC236}">
                <a16:creationId xmlns:a16="http://schemas.microsoft.com/office/drawing/2014/main" id="{2FDCC83D-429F-455B-B32F-E8FB47F17803}"/>
              </a:ext>
            </a:extLst>
          </p:cNvPr>
          <p:cNvSpPr/>
          <p:nvPr/>
        </p:nvSpPr>
        <p:spPr>
          <a:xfrm>
            <a:off x="5791200" y="2266950"/>
            <a:ext cx="1051994" cy="1179984"/>
          </a:xfrm>
          <a:prstGeom prst="wedgeRoundRectCallout">
            <a:avLst>
              <a:gd name="adj1" fmla="val -133133"/>
              <a:gd name="adj2" fmla="val -1428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 .sect and .short directive puts the address into the vector.</a:t>
            </a:r>
          </a:p>
        </p:txBody>
      </p:sp>
    </p:spTree>
    <p:extLst>
      <p:ext uri="{BB962C8B-B14F-4D97-AF65-F5344CB8AC3E}">
        <p14:creationId xmlns:p14="http://schemas.microsoft.com/office/powerpoint/2010/main" val="3152907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E2EDED-DECF-446D-BBD1-B25068FB3C7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133600" y="874207"/>
            <a:ext cx="4709594" cy="3932149"/>
          </a:xfrm>
          <a:prstGeom prst="rect">
            <a:avLst/>
          </a:prstGeom>
        </p:spPr>
      </p:pic>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11.1.3 Interrupt Vectors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9" name="Subtitle 2">
            <a:extLst>
              <a:ext uri="{FF2B5EF4-FFF2-40B4-BE49-F238E27FC236}">
                <a16:creationId xmlns:a16="http://schemas.microsoft.com/office/drawing/2014/main" id="{10BA2617-4263-4BDC-9C67-796149692990}"/>
              </a:ext>
            </a:extLst>
          </p:cNvPr>
          <p:cNvSpPr txBox="1">
            <a:spLocks/>
          </p:cNvSpPr>
          <p:nvPr/>
        </p:nvSpPr>
        <p:spPr>
          <a:xfrm>
            <a:off x="190500" y="895155"/>
            <a:ext cx="1790700" cy="304596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Let’s see how this might look:</a:t>
            </a:r>
          </a:p>
        </p:txBody>
      </p:sp>
    </p:spTree>
    <p:extLst>
      <p:ext uri="{BB962C8B-B14F-4D97-AF65-F5344CB8AC3E}">
        <p14:creationId xmlns:p14="http://schemas.microsoft.com/office/powerpoint/2010/main" val="9999799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E2EDED-DECF-446D-BBD1-B25068FB3C7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133600" y="874207"/>
            <a:ext cx="4709594" cy="3932149"/>
          </a:xfrm>
          <a:prstGeom prst="rect">
            <a:avLst/>
          </a:prstGeom>
        </p:spPr>
      </p:pic>
      <p:sp>
        <p:nvSpPr>
          <p:cNvPr id="13" name="Speech Bubble: Rectangle with Corners Rounded 12">
            <a:extLst>
              <a:ext uri="{FF2B5EF4-FFF2-40B4-BE49-F238E27FC236}">
                <a16:creationId xmlns:a16="http://schemas.microsoft.com/office/drawing/2014/main" id="{EAD18F6A-8F8C-44C0-B003-BCBAC7E1767A}"/>
              </a:ext>
            </a:extLst>
          </p:cNvPr>
          <p:cNvSpPr/>
          <p:nvPr/>
        </p:nvSpPr>
        <p:spPr>
          <a:xfrm>
            <a:off x="76199" y="1736555"/>
            <a:ext cx="2133599" cy="1905000"/>
          </a:xfrm>
          <a:prstGeom prst="wedgeRoundRectCallout">
            <a:avLst>
              <a:gd name="adj1" fmla="val 77948"/>
              <a:gd name="adj2" fmla="val -235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11.1.3 Interrupt Vectors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9" name="Subtitle 2">
            <a:extLst>
              <a:ext uri="{FF2B5EF4-FFF2-40B4-BE49-F238E27FC236}">
                <a16:creationId xmlns:a16="http://schemas.microsoft.com/office/drawing/2014/main" id="{10BA2617-4263-4BDC-9C67-796149692990}"/>
              </a:ext>
            </a:extLst>
          </p:cNvPr>
          <p:cNvSpPr txBox="1">
            <a:spLocks/>
          </p:cNvSpPr>
          <p:nvPr/>
        </p:nvSpPr>
        <p:spPr>
          <a:xfrm>
            <a:off x="190500" y="895155"/>
            <a:ext cx="1790700" cy="304596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Let’s see how this might look:</a:t>
            </a:r>
          </a:p>
        </p:txBody>
      </p:sp>
      <p:sp>
        <p:nvSpPr>
          <p:cNvPr id="10" name="Speech Bubble: Rectangle with Corners Rounded 9">
            <a:extLst>
              <a:ext uri="{FF2B5EF4-FFF2-40B4-BE49-F238E27FC236}">
                <a16:creationId xmlns:a16="http://schemas.microsoft.com/office/drawing/2014/main" id="{418FF032-9D52-4411-8405-196ED6F4B81F}"/>
              </a:ext>
            </a:extLst>
          </p:cNvPr>
          <p:cNvSpPr/>
          <p:nvPr/>
        </p:nvSpPr>
        <p:spPr>
          <a:xfrm>
            <a:off x="76200" y="1731542"/>
            <a:ext cx="2209800" cy="1983208"/>
          </a:xfrm>
          <a:prstGeom prst="wedgeRoundRectCallout">
            <a:avLst>
              <a:gd name="adj1" fmla="val 68089"/>
              <a:gd name="adj2" fmla="val 263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Let’s say Vector 22 is a peripheral.  We need to put its ISR’s starting address in its corresponding vector address location.</a:t>
            </a:r>
          </a:p>
        </p:txBody>
      </p:sp>
    </p:spTree>
    <p:extLst>
      <p:ext uri="{BB962C8B-B14F-4D97-AF65-F5344CB8AC3E}">
        <p14:creationId xmlns:p14="http://schemas.microsoft.com/office/powerpoint/2010/main" val="1921670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E2EDED-DECF-446D-BBD1-B25068FB3C7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133600" y="874207"/>
            <a:ext cx="4709594" cy="3932149"/>
          </a:xfrm>
          <a:prstGeom prst="rect">
            <a:avLst/>
          </a:prstGeom>
        </p:spPr>
      </p:pic>
      <p:sp>
        <p:nvSpPr>
          <p:cNvPr id="15" name="Speech Bubble: Rectangle with Corners Rounded 14">
            <a:extLst>
              <a:ext uri="{FF2B5EF4-FFF2-40B4-BE49-F238E27FC236}">
                <a16:creationId xmlns:a16="http://schemas.microsoft.com/office/drawing/2014/main" id="{C3C54B60-B1C3-4904-A127-1544BA70BFD7}"/>
              </a:ext>
            </a:extLst>
          </p:cNvPr>
          <p:cNvSpPr/>
          <p:nvPr/>
        </p:nvSpPr>
        <p:spPr>
          <a:xfrm>
            <a:off x="5867400" y="2610966"/>
            <a:ext cx="914400" cy="1103784"/>
          </a:xfrm>
          <a:prstGeom prst="wedgeRoundRectCallout">
            <a:avLst>
              <a:gd name="adj1" fmla="val -52030"/>
              <a:gd name="adj2" fmla="val 898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Speech Bubble: Rectangle with Corners Rounded 12">
            <a:extLst>
              <a:ext uri="{FF2B5EF4-FFF2-40B4-BE49-F238E27FC236}">
                <a16:creationId xmlns:a16="http://schemas.microsoft.com/office/drawing/2014/main" id="{EAD18F6A-8F8C-44C0-B003-BCBAC7E1767A}"/>
              </a:ext>
            </a:extLst>
          </p:cNvPr>
          <p:cNvSpPr/>
          <p:nvPr/>
        </p:nvSpPr>
        <p:spPr>
          <a:xfrm>
            <a:off x="76199" y="1736555"/>
            <a:ext cx="2133599" cy="1905000"/>
          </a:xfrm>
          <a:prstGeom prst="wedgeRoundRectCallout">
            <a:avLst>
              <a:gd name="adj1" fmla="val 77948"/>
              <a:gd name="adj2" fmla="val -235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11.1.3 Interrupt Vectors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9" name="Subtitle 2">
            <a:extLst>
              <a:ext uri="{FF2B5EF4-FFF2-40B4-BE49-F238E27FC236}">
                <a16:creationId xmlns:a16="http://schemas.microsoft.com/office/drawing/2014/main" id="{10BA2617-4263-4BDC-9C67-796149692990}"/>
              </a:ext>
            </a:extLst>
          </p:cNvPr>
          <p:cNvSpPr txBox="1">
            <a:spLocks/>
          </p:cNvSpPr>
          <p:nvPr/>
        </p:nvSpPr>
        <p:spPr>
          <a:xfrm>
            <a:off x="190500" y="895155"/>
            <a:ext cx="1790700" cy="304596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Let’s see how this might look:</a:t>
            </a:r>
          </a:p>
        </p:txBody>
      </p:sp>
      <p:sp>
        <p:nvSpPr>
          <p:cNvPr id="10" name="Speech Bubble: Rectangle with Corners Rounded 9">
            <a:extLst>
              <a:ext uri="{FF2B5EF4-FFF2-40B4-BE49-F238E27FC236}">
                <a16:creationId xmlns:a16="http://schemas.microsoft.com/office/drawing/2014/main" id="{418FF032-9D52-4411-8405-196ED6F4B81F}"/>
              </a:ext>
            </a:extLst>
          </p:cNvPr>
          <p:cNvSpPr/>
          <p:nvPr/>
        </p:nvSpPr>
        <p:spPr>
          <a:xfrm>
            <a:off x="76200" y="1731542"/>
            <a:ext cx="2209800" cy="1983208"/>
          </a:xfrm>
          <a:prstGeom prst="wedgeRoundRectCallout">
            <a:avLst>
              <a:gd name="adj1" fmla="val 68089"/>
              <a:gd name="adj2" fmla="val 263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Let’s say Vector 22 is a peripheral.  We need to put its ISR’s starting address in its corresponding vector address location.</a:t>
            </a:r>
          </a:p>
        </p:txBody>
      </p:sp>
      <p:sp>
        <p:nvSpPr>
          <p:cNvPr id="12" name="Speech Bubble: Rectangle with Corners Rounded 11">
            <a:extLst>
              <a:ext uri="{FF2B5EF4-FFF2-40B4-BE49-F238E27FC236}">
                <a16:creationId xmlns:a16="http://schemas.microsoft.com/office/drawing/2014/main" id="{8BA2B326-B603-4903-A932-454D72536025}"/>
              </a:ext>
            </a:extLst>
          </p:cNvPr>
          <p:cNvSpPr/>
          <p:nvPr/>
        </p:nvSpPr>
        <p:spPr>
          <a:xfrm>
            <a:off x="5791200" y="2610966"/>
            <a:ext cx="1051994" cy="1103784"/>
          </a:xfrm>
          <a:prstGeom prst="wedgeRoundRectCallout">
            <a:avLst>
              <a:gd name="adj1" fmla="val -132065"/>
              <a:gd name="adj2" fmla="val -6922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 .sect and .short directive puts the address into the vector.</a:t>
            </a:r>
          </a:p>
        </p:txBody>
      </p:sp>
    </p:spTree>
    <p:extLst>
      <p:ext uri="{BB962C8B-B14F-4D97-AF65-F5344CB8AC3E}">
        <p14:creationId xmlns:p14="http://schemas.microsoft.com/office/powerpoint/2010/main" val="3609389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E2EDED-DECF-446D-BBD1-B25068FB3C7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133600" y="874207"/>
            <a:ext cx="4709594" cy="3932149"/>
          </a:xfrm>
          <a:prstGeom prst="rect">
            <a:avLst/>
          </a:prstGeom>
        </p:spPr>
      </p:pic>
      <p:sp>
        <p:nvSpPr>
          <p:cNvPr id="13" name="Speech Bubble: Rectangle with Corners Rounded 12">
            <a:extLst>
              <a:ext uri="{FF2B5EF4-FFF2-40B4-BE49-F238E27FC236}">
                <a16:creationId xmlns:a16="http://schemas.microsoft.com/office/drawing/2014/main" id="{EAD18F6A-8F8C-44C0-B003-BCBAC7E1767A}"/>
              </a:ext>
            </a:extLst>
          </p:cNvPr>
          <p:cNvSpPr/>
          <p:nvPr/>
        </p:nvSpPr>
        <p:spPr>
          <a:xfrm>
            <a:off x="76199" y="1736555"/>
            <a:ext cx="2133599" cy="1905000"/>
          </a:xfrm>
          <a:prstGeom prst="wedgeRoundRectCallout">
            <a:avLst>
              <a:gd name="adj1" fmla="val 77948"/>
              <a:gd name="adj2" fmla="val -235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11.1.3 Interrupt Vectors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9" name="Subtitle 2">
            <a:extLst>
              <a:ext uri="{FF2B5EF4-FFF2-40B4-BE49-F238E27FC236}">
                <a16:creationId xmlns:a16="http://schemas.microsoft.com/office/drawing/2014/main" id="{10BA2617-4263-4BDC-9C67-796149692990}"/>
              </a:ext>
            </a:extLst>
          </p:cNvPr>
          <p:cNvSpPr txBox="1">
            <a:spLocks/>
          </p:cNvSpPr>
          <p:nvPr/>
        </p:nvSpPr>
        <p:spPr>
          <a:xfrm>
            <a:off x="190500" y="895155"/>
            <a:ext cx="1790700" cy="304596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Let’s see how this might look:</a:t>
            </a:r>
          </a:p>
        </p:txBody>
      </p:sp>
      <p:sp>
        <p:nvSpPr>
          <p:cNvPr id="10" name="Speech Bubble: Rectangle with Corners Rounded 9">
            <a:extLst>
              <a:ext uri="{FF2B5EF4-FFF2-40B4-BE49-F238E27FC236}">
                <a16:creationId xmlns:a16="http://schemas.microsoft.com/office/drawing/2014/main" id="{418FF032-9D52-4411-8405-196ED6F4B81F}"/>
              </a:ext>
            </a:extLst>
          </p:cNvPr>
          <p:cNvSpPr/>
          <p:nvPr/>
        </p:nvSpPr>
        <p:spPr>
          <a:xfrm>
            <a:off x="76200" y="1731542"/>
            <a:ext cx="2209800" cy="1983208"/>
          </a:xfrm>
          <a:prstGeom prst="wedgeRoundRectCallout">
            <a:avLst>
              <a:gd name="adj1" fmla="val 68089"/>
              <a:gd name="adj2" fmla="val 263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Let’s say Vector 22 is a peripheral.  We need to put its ISR’s starting address in its corresponding vector address location.</a:t>
            </a:r>
          </a:p>
        </p:txBody>
      </p:sp>
      <p:sp>
        <p:nvSpPr>
          <p:cNvPr id="17" name="Speech Bubble: Rectangle with Corners Rounded 16">
            <a:extLst>
              <a:ext uri="{FF2B5EF4-FFF2-40B4-BE49-F238E27FC236}">
                <a16:creationId xmlns:a16="http://schemas.microsoft.com/office/drawing/2014/main" id="{403BFB90-283D-4E94-882C-0A19C2467485}"/>
              </a:ext>
            </a:extLst>
          </p:cNvPr>
          <p:cNvSpPr/>
          <p:nvPr/>
        </p:nvSpPr>
        <p:spPr>
          <a:xfrm>
            <a:off x="5928794" y="4023247"/>
            <a:ext cx="914400" cy="798984"/>
          </a:xfrm>
          <a:prstGeom prst="wedgeRoundRectCallout">
            <a:avLst>
              <a:gd name="adj1" fmla="val -55261"/>
              <a:gd name="adj2" fmla="val -556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.int22 is defined in the linker files.</a:t>
            </a:r>
          </a:p>
        </p:txBody>
      </p:sp>
      <p:sp>
        <p:nvSpPr>
          <p:cNvPr id="14" name="Speech Bubble: Rectangle with Corners Rounded 13">
            <a:extLst>
              <a:ext uri="{FF2B5EF4-FFF2-40B4-BE49-F238E27FC236}">
                <a16:creationId xmlns:a16="http://schemas.microsoft.com/office/drawing/2014/main" id="{B47AD27C-E047-4985-AC94-500AC27168B9}"/>
              </a:ext>
            </a:extLst>
          </p:cNvPr>
          <p:cNvSpPr/>
          <p:nvPr/>
        </p:nvSpPr>
        <p:spPr>
          <a:xfrm>
            <a:off x="5867400" y="2610966"/>
            <a:ext cx="914400" cy="1103784"/>
          </a:xfrm>
          <a:prstGeom prst="wedgeRoundRectCallout">
            <a:avLst>
              <a:gd name="adj1" fmla="val -52030"/>
              <a:gd name="adj2" fmla="val 898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6" name="Speech Bubble: Rectangle with Corners Rounded 15">
            <a:extLst>
              <a:ext uri="{FF2B5EF4-FFF2-40B4-BE49-F238E27FC236}">
                <a16:creationId xmlns:a16="http://schemas.microsoft.com/office/drawing/2014/main" id="{86A58FCF-F367-4C00-A261-02FAF3BF3E4A}"/>
              </a:ext>
            </a:extLst>
          </p:cNvPr>
          <p:cNvSpPr/>
          <p:nvPr/>
        </p:nvSpPr>
        <p:spPr>
          <a:xfrm>
            <a:off x="5791200" y="2610966"/>
            <a:ext cx="1051994" cy="1103784"/>
          </a:xfrm>
          <a:prstGeom prst="wedgeRoundRectCallout">
            <a:avLst>
              <a:gd name="adj1" fmla="val -132065"/>
              <a:gd name="adj2" fmla="val -6922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 .sect and .short directive puts the address into the vector.</a:t>
            </a:r>
          </a:p>
        </p:txBody>
      </p:sp>
    </p:spTree>
    <p:extLst>
      <p:ext uri="{BB962C8B-B14F-4D97-AF65-F5344CB8AC3E}">
        <p14:creationId xmlns:p14="http://schemas.microsoft.com/office/powerpoint/2010/main" val="109613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E2EDED-DECF-446D-BBD1-B25068FB3C7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133600" y="874207"/>
            <a:ext cx="4709594" cy="3932149"/>
          </a:xfrm>
          <a:prstGeom prst="rect">
            <a:avLst/>
          </a:prstGeom>
        </p:spPr>
      </p:pic>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11.1.3 Interrupt Vectors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9" name="Subtitle 2">
            <a:extLst>
              <a:ext uri="{FF2B5EF4-FFF2-40B4-BE49-F238E27FC236}">
                <a16:creationId xmlns:a16="http://schemas.microsoft.com/office/drawing/2014/main" id="{10BA2617-4263-4BDC-9C67-796149692990}"/>
              </a:ext>
            </a:extLst>
          </p:cNvPr>
          <p:cNvSpPr txBox="1">
            <a:spLocks/>
          </p:cNvSpPr>
          <p:nvPr/>
        </p:nvSpPr>
        <p:spPr>
          <a:xfrm>
            <a:off x="190500" y="895155"/>
            <a:ext cx="1790700" cy="304596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Let’s see how this might look:</a:t>
            </a:r>
          </a:p>
        </p:txBody>
      </p:sp>
    </p:spTree>
    <p:extLst>
      <p:ext uri="{BB962C8B-B14F-4D97-AF65-F5344CB8AC3E}">
        <p14:creationId xmlns:p14="http://schemas.microsoft.com/office/powerpoint/2010/main" val="397067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11.1.1 Interrupt Flags (IFG)</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5" name="Subtitle 2">
            <a:extLst>
              <a:ext uri="{FF2B5EF4-FFF2-40B4-BE49-F238E27FC236}">
                <a16:creationId xmlns:a16="http://schemas.microsoft.com/office/drawing/2014/main" id="{1BBE7DA4-0362-48F2-B345-4B3D32532533}"/>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Flag</a:t>
            </a:r>
            <a:r>
              <a:rPr lang="en-US" sz="1600" dirty="0">
                <a:solidFill>
                  <a:schemeClr val="accent2"/>
                </a:solidFill>
                <a:latin typeface="Arial" panose="020B0604020202020204" pitchFamily="34" charset="0"/>
                <a:cs typeface="Arial" panose="020B0604020202020204" pitchFamily="34" charset="0"/>
              </a:rPr>
              <a:t> – notifies the CPU that an external event on a peripheral has occurred and action is requested.</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p:txBody>
      </p:sp>
      <p:pic>
        <p:nvPicPr>
          <p:cNvPr id="20" name="Picture 19">
            <a:extLst>
              <a:ext uri="{FF2B5EF4-FFF2-40B4-BE49-F238E27FC236}">
                <a16:creationId xmlns:a16="http://schemas.microsoft.com/office/drawing/2014/main" id="{A82C81E4-3F96-4930-AF5D-0D519209592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895600" y="1504950"/>
            <a:ext cx="3657600" cy="2469285"/>
          </a:xfrm>
          <a:prstGeom prst="rect">
            <a:avLst/>
          </a:prstGeom>
        </p:spPr>
      </p:pic>
      <p:pic>
        <p:nvPicPr>
          <p:cNvPr id="21" name="Picture 20" descr="A picture containing text&#10;&#10;Description automatically generated">
            <a:extLst>
              <a:ext uri="{FF2B5EF4-FFF2-40B4-BE49-F238E27FC236}">
                <a16:creationId xmlns:a16="http://schemas.microsoft.com/office/drawing/2014/main" id="{7C3B04ED-FA2E-4621-B90F-09FE908ABB0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111" t="3440" r="40369" b="4679"/>
          <a:stretch/>
        </p:blipFill>
        <p:spPr>
          <a:xfrm>
            <a:off x="762000" y="1444526"/>
            <a:ext cx="1671201" cy="2469285"/>
          </a:xfrm>
          <a:prstGeom prst="rect">
            <a:avLst/>
          </a:prstGeom>
        </p:spPr>
      </p:pic>
    </p:spTree>
    <p:extLst>
      <p:ext uri="{BB962C8B-B14F-4D97-AF65-F5344CB8AC3E}">
        <p14:creationId xmlns:p14="http://schemas.microsoft.com/office/powerpoint/2010/main" val="4237894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E2EDED-DECF-446D-BBD1-B25068FB3C7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133600" y="874207"/>
            <a:ext cx="4709594" cy="3932149"/>
          </a:xfrm>
          <a:prstGeom prst="rect">
            <a:avLst/>
          </a:prstGeom>
        </p:spPr>
      </p:pic>
      <p:sp>
        <p:nvSpPr>
          <p:cNvPr id="13" name="Speech Bubble: Rectangle with Corners Rounded 12">
            <a:extLst>
              <a:ext uri="{FF2B5EF4-FFF2-40B4-BE49-F238E27FC236}">
                <a16:creationId xmlns:a16="http://schemas.microsoft.com/office/drawing/2014/main" id="{EAD18F6A-8F8C-44C0-B003-BCBAC7E1767A}"/>
              </a:ext>
            </a:extLst>
          </p:cNvPr>
          <p:cNvSpPr/>
          <p:nvPr/>
        </p:nvSpPr>
        <p:spPr>
          <a:xfrm>
            <a:off x="76199" y="2041355"/>
            <a:ext cx="2133599" cy="1905000"/>
          </a:xfrm>
          <a:prstGeom prst="wedgeRoundRectCallout">
            <a:avLst>
              <a:gd name="adj1" fmla="val 77948"/>
              <a:gd name="adj2" fmla="val -235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11.1.3 Interrupt Vectors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9" name="Subtitle 2">
            <a:extLst>
              <a:ext uri="{FF2B5EF4-FFF2-40B4-BE49-F238E27FC236}">
                <a16:creationId xmlns:a16="http://schemas.microsoft.com/office/drawing/2014/main" id="{10BA2617-4263-4BDC-9C67-796149692990}"/>
              </a:ext>
            </a:extLst>
          </p:cNvPr>
          <p:cNvSpPr txBox="1">
            <a:spLocks/>
          </p:cNvSpPr>
          <p:nvPr/>
        </p:nvSpPr>
        <p:spPr>
          <a:xfrm>
            <a:off x="190500" y="895155"/>
            <a:ext cx="1790700" cy="304596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Let’s see how this might look:</a:t>
            </a:r>
          </a:p>
        </p:txBody>
      </p:sp>
      <p:sp>
        <p:nvSpPr>
          <p:cNvPr id="10" name="Speech Bubble: Rectangle with Corners Rounded 9">
            <a:extLst>
              <a:ext uri="{FF2B5EF4-FFF2-40B4-BE49-F238E27FC236}">
                <a16:creationId xmlns:a16="http://schemas.microsoft.com/office/drawing/2014/main" id="{418FF032-9D52-4411-8405-196ED6F4B81F}"/>
              </a:ext>
            </a:extLst>
          </p:cNvPr>
          <p:cNvSpPr/>
          <p:nvPr/>
        </p:nvSpPr>
        <p:spPr>
          <a:xfrm>
            <a:off x="76200" y="2036342"/>
            <a:ext cx="2209800" cy="1983208"/>
          </a:xfrm>
          <a:prstGeom prst="wedgeRoundRectCallout">
            <a:avLst>
              <a:gd name="adj1" fmla="val 68089"/>
              <a:gd name="adj2" fmla="val 263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Let’s say Vector 25 is a peripheral.  We need to put its ISR’s starting address in its corresponding vector address location.</a:t>
            </a:r>
          </a:p>
        </p:txBody>
      </p:sp>
    </p:spTree>
    <p:extLst>
      <p:ext uri="{BB962C8B-B14F-4D97-AF65-F5344CB8AC3E}">
        <p14:creationId xmlns:p14="http://schemas.microsoft.com/office/powerpoint/2010/main" val="9758046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E2EDED-DECF-446D-BBD1-B25068FB3C7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133600" y="874207"/>
            <a:ext cx="4709594" cy="3932149"/>
          </a:xfrm>
          <a:prstGeom prst="rect">
            <a:avLst/>
          </a:prstGeom>
        </p:spPr>
      </p:pic>
      <p:sp>
        <p:nvSpPr>
          <p:cNvPr id="15" name="Speech Bubble: Rectangle with Corners Rounded 14">
            <a:extLst>
              <a:ext uri="{FF2B5EF4-FFF2-40B4-BE49-F238E27FC236}">
                <a16:creationId xmlns:a16="http://schemas.microsoft.com/office/drawing/2014/main" id="{C3C54B60-B1C3-4904-A127-1544BA70BFD7}"/>
              </a:ext>
            </a:extLst>
          </p:cNvPr>
          <p:cNvSpPr/>
          <p:nvPr/>
        </p:nvSpPr>
        <p:spPr>
          <a:xfrm>
            <a:off x="5867400" y="2610966"/>
            <a:ext cx="914400" cy="1103784"/>
          </a:xfrm>
          <a:prstGeom prst="wedgeRoundRectCallout">
            <a:avLst>
              <a:gd name="adj1" fmla="val -52725"/>
              <a:gd name="adj2" fmla="val 1222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3" name="Speech Bubble: Rectangle with Corners Rounded 12">
            <a:extLst>
              <a:ext uri="{FF2B5EF4-FFF2-40B4-BE49-F238E27FC236}">
                <a16:creationId xmlns:a16="http://schemas.microsoft.com/office/drawing/2014/main" id="{EAD18F6A-8F8C-44C0-B003-BCBAC7E1767A}"/>
              </a:ext>
            </a:extLst>
          </p:cNvPr>
          <p:cNvSpPr/>
          <p:nvPr/>
        </p:nvSpPr>
        <p:spPr>
          <a:xfrm>
            <a:off x="76199" y="2041355"/>
            <a:ext cx="2133599" cy="1905000"/>
          </a:xfrm>
          <a:prstGeom prst="wedgeRoundRectCallout">
            <a:avLst>
              <a:gd name="adj1" fmla="val 77948"/>
              <a:gd name="adj2" fmla="val -235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11.1.3 Interrupt Vectors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9" name="Subtitle 2">
            <a:extLst>
              <a:ext uri="{FF2B5EF4-FFF2-40B4-BE49-F238E27FC236}">
                <a16:creationId xmlns:a16="http://schemas.microsoft.com/office/drawing/2014/main" id="{10BA2617-4263-4BDC-9C67-796149692990}"/>
              </a:ext>
            </a:extLst>
          </p:cNvPr>
          <p:cNvSpPr txBox="1">
            <a:spLocks/>
          </p:cNvSpPr>
          <p:nvPr/>
        </p:nvSpPr>
        <p:spPr>
          <a:xfrm>
            <a:off x="190500" y="895155"/>
            <a:ext cx="1790700" cy="304596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Let’s see how this might look:</a:t>
            </a:r>
          </a:p>
        </p:txBody>
      </p:sp>
      <p:sp>
        <p:nvSpPr>
          <p:cNvPr id="10" name="Speech Bubble: Rectangle with Corners Rounded 9">
            <a:extLst>
              <a:ext uri="{FF2B5EF4-FFF2-40B4-BE49-F238E27FC236}">
                <a16:creationId xmlns:a16="http://schemas.microsoft.com/office/drawing/2014/main" id="{418FF032-9D52-4411-8405-196ED6F4B81F}"/>
              </a:ext>
            </a:extLst>
          </p:cNvPr>
          <p:cNvSpPr/>
          <p:nvPr/>
        </p:nvSpPr>
        <p:spPr>
          <a:xfrm>
            <a:off x="76200" y="2036342"/>
            <a:ext cx="2209800" cy="1983208"/>
          </a:xfrm>
          <a:prstGeom prst="wedgeRoundRectCallout">
            <a:avLst>
              <a:gd name="adj1" fmla="val 68089"/>
              <a:gd name="adj2" fmla="val 263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Let’s say Vector 25 is a peripheral.  We need to put its ISR’s starting address in its corresponding vector address location.</a:t>
            </a:r>
          </a:p>
        </p:txBody>
      </p:sp>
      <p:sp>
        <p:nvSpPr>
          <p:cNvPr id="12" name="Speech Bubble: Rectangle with Corners Rounded 11">
            <a:extLst>
              <a:ext uri="{FF2B5EF4-FFF2-40B4-BE49-F238E27FC236}">
                <a16:creationId xmlns:a16="http://schemas.microsoft.com/office/drawing/2014/main" id="{8BA2B326-B603-4903-A932-454D72536025}"/>
              </a:ext>
            </a:extLst>
          </p:cNvPr>
          <p:cNvSpPr/>
          <p:nvPr/>
        </p:nvSpPr>
        <p:spPr>
          <a:xfrm>
            <a:off x="5867400" y="2114550"/>
            <a:ext cx="914400" cy="1600200"/>
          </a:xfrm>
          <a:prstGeom prst="wedgeRoundRectCallout">
            <a:avLst>
              <a:gd name="adj1" fmla="val -149595"/>
              <a:gd name="adj2" fmla="val -65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 .sect and  .short directive puts the address into the vector.</a:t>
            </a:r>
          </a:p>
        </p:txBody>
      </p:sp>
    </p:spTree>
    <p:extLst>
      <p:ext uri="{BB962C8B-B14F-4D97-AF65-F5344CB8AC3E}">
        <p14:creationId xmlns:p14="http://schemas.microsoft.com/office/powerpoint/2010/main" val="38567335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E2EDED-DECF-446D-BBD1-B25068FB3C7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133600" y="874207"/>
            <a:ext cx="4709594" cy="3932149"/>
          </a:xfrm>
          <a:prstGeom prst="rect">
            <a:avLst/>
          </a:prstGeom>
        </p:spPr>
      </p:pic>
      <p:sp>
        <p:nvSpPr>
          <p:cNvPr id="13" name="Speech Bubble: Rectangle with Corners Rounded 12">
            <a:extLst>
              <a:ext uri="{FF2B5EF4-FFF2-40B4-BE49-F238E27FC236}">
                <a16:creationId xmlns:a16="http://schemas.microsoft.com/office/drawing/2014/main" id="{EAD18F6A-8F8C-44C0-B003-BCBAC7E1767A}"/>
              </a:ext>
            </a:extLst>
          </p:cNvPr>
          <p:cNvSpPr/>
          <p:nvPr/>
        </p:nvSpPr>
        <p:spPr>
          <a:xfrm>
            <a:off x="76199" y="2041355"/>
            <a:ext cx="2133599" cy="1905000"/>
          </a:xfrm>
          <a:prstGeom prst="wedgeRoundRectCallout">
            <a:avLst>
              <a:gd name="adj1" fmla="val 77948"/>
              <a:gd name="adj2" fmla="val -235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dirty="0"/>
          </a:p>
        </p:txBody>
      </p:sp>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11.1.3 Interrupt Vectors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9" name="Subtitle 2">
            <a:extLst>
              <a:ext uri="{FF2B5EF4-FFF2-40B4-BE49-F238E27FC236}">
                <a16:creationId xmlns:a16="http://schemas.microsoft.com/office/drawing/2014/main" id="{10BA2617-4263-4BDC-9C67-796149692990}"/>
              </a:ext>
            </a:extLst>
          </p:cNvPr>
          <p:cNvSpPr txBox="1">
            <a:spLocks/>
          </p:cNvSpPr>
          <p:nvPr/>
        </p:nvSpPr>
        <p:spPr>
          <a:xfrm>
            <a:off x="190500" y="895155"/>
            <a:ext cx="1790700" cy="304596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Let’s see how this might look:</a:t>
            </a:r>
          </a:p>
        </p:txBody>
      </p:sp>
      <p:sp>
        <p:nvSpPr>
          <p:cNvPr id="10" name="Speech Bubble: Rectangle with Corners Rounded 9">
            <a:extLst>
              <a:ext uri="{FF2B5EF4-FFF2-40B4-BE49-F238E27FC236}">
                <a16:creationId xmlns:a16="http://schemas.microsoft.com/office/drawing/2014/main" id="{418FF032-9D52-4411-8405-196ED6F4B81F}"/>
              </a:ext>
            </a:extLst>
          </p:cNvPr>
          <p:cNvSpPr/>
          <p:nvPr/>
        </p:nvSpPr>
        <p:spPr>
          <a:xfrm>
            <a:off x="76200" y="2036342"/>
            <a:ext cx="2209800" cy="1983208"/>
          </a:xfrm>
          <a:prstGeom prst="wedgeRoundRectCallout">
            <a:avLst>
              <a:gd name="adj1" fmla="val 68089"/>
              <a:gd name="adj2" fmla="val 2637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Let’s say Vector 25 is a peripheral.  We need to put its ISR’s starting address in its corresponding vector address location.</a:t>
            </a:r>
          </a:p>
        </p:txBody>
      </p:sp>
      <p:sp>
        <p:nvSpPr>
          <p:cNvPr id="17" name="Speech Bubble: Rectangle with Corners Rounded 16">
            <a:extLst>
              <a:ext uri="{FF2B5EF4-FFF2-40B4-BE49-F238E27FC236}">
                <a16:creationId xmlns:a16="http://schemas.microsoft.com/office/drawing/2014/main" id="{403BFB90-283D-4E94-882C-0A19C2467485}"/>
              </a:ext>
            </a:extLst>
          </p:cNvPr>
          <p:cNvSpPr/>
          <p:nvPr/>
        </p:nvSpPr>
        <p:spPr>
          <a:xfrm>
            <a:off x="5928794" y="4023247"/>
            <a:ext cx="914400" cy="798984"/>
          </a:xfrm>
          <a:prstGeom prst="wedgeRoundRectCallout">
            <a:avLst>
              <a:gd name="adj1" fmla="val -58595"/>
              <a:gd name="adj2" fmla="val 22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.int25 is defined in the linker files.</a:t>
            </a:r>
          </a:p>
        </p:txBody>
      </p:sp>
      <p:sp>
        <p:nvSpPr>
          <p:cNvPr id="14" name="Speech Bubble: Rectangle with Corners Rounded 13">
            <a:extLst>
              <a:ext uri="{FF2B5EF4-FFF2-40B4-BE49-F238E27FC236}">
                <a16:creationId xmlns:a16="http://schemas.microsoft.com/office/drawing/2014/main" id="{189B4513-A1A4-4E24-9E75-3905A181DD5A}"/>
              </a:ext>
            </a:extLst>
          </p:cNvPr>
          <p:cNvSpPr/>
          <p:nvPr/>
        </p:nvSpPr>
        <p:spPr>
          <a:xfrm>
            <a:off x="5867400" y="2610966"/>
            <a:ext cx="914400" cy="1103784"/>
          </a:xfrm>
          <a:prstGeom prst="wedgeRoundRectCallout">
            <a:avLst>
              <a:gd name="adj1" fmla="val -52725"/>
              <a:gd name="adj2" fmla="val 1222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6" name="Speech Bubble: Rectangle with Corners Rounded 15">
            <a:extLst>
              <a:ext uri="{FF2B5EF4-FFF2-40B4-BE49-F238E27FC236}">
                <a16:creationId xmlns:a16="http://schemas.microsoft.com/office/drawing/2014/main" id="{084E3D4B-F6EC-4FAA-B35A-4EB0C2E49161}"/>
              </a:ext>
            </a:extLst>
          </p:cNvPr>
          <p:cNvSpPr/>
          <p:nvPr/>
        </p:nvSpPr>
        <p:spPr>
          <a:xfrm>
            <a:off x="5867400" y="2114550"/>
            <a:ext cx="914400" cy="1600200"/>
          </a:xfrm>
          <a:prstGeom prst="wedgeRoundRectCallout">
            <a:avLst>
              <a:gd name="adj1" fmla="val -149595"/>
              <a:gd name="adj2" fmla="val -65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The .sect and  .short directive puts the address into the vector.</a:t>
            </a:r>
          </a:p>
        </p:txBody>
      </p:sp>
    </p:spTree>
    <p:extLst>
      <p:ext uri="{BB962C8B-B14F-4D97-AF65-F5344CB8AC3E}">
        <p14:creationId xmlns:p14="http://schemas.microsoft.com/office/powerpoint/2010/main" val="4441446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11.1.3 Interrupt Vectors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08C6898E-7099-4F8C-A1A8-65EFC09AD8C3}"/>
              </a:ext>
            </a:extLst>
          </p:cNvPr>
          <p:cNvSpPr txBox="1">
            <a:spLocks/>
          </p:cNvSpPr>
          <p:nvPr/>
        </p:nvSpPr>
        <p:spPr>
          <a:xfrm>
            <a:off x="190500" y="895155"/>
            <a:ext cx="6667500" cy="304596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full MSP430 architecture supports up to 64 separate interrupt vectors whose addresses are located within the range               FF80h → </a:t>
            </a:r>
            <a:r>
              <a:rPr lang="en-US" sz="1600" dirty="0" err="1">
                <a:solidFill>
                  <a:schemeClr val="accent2"/>
                </a:solidFill>
                <a:latin typeface="Arial" panose="020B0604020202020204" pitchFamily="34" charset="0"/>
                <a:cs typeface="Arial" panose="020B0604020202020204" pitchFamily="34" charset="0"/>
              </a:rPr>
              <a:t>FFFFh</a:t>
            </a:r>
            <a:r>
              <a:rPr lang="en-US" sz="1600" dirty="0">
                <a:solidFill>
                  <a:schemeClr val="accent2"/>
                </a:solidFill>
                <a:latin typeface="Arial" panose="020B0604020202020204" pitchFamily="34" charset="0"/>
                <a:cs typeface="Arial" panose="020B0604020202020204" pitchFamily="34" charset="0"/>
              </a:rPr>
              <a:t>.  </a:t>
            </a: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Not all are active in every MCU. </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pic>
        <p:nvPicPr>
          <p:cNvPr id="23" name="Picture 22" descr="A screenshot of a cell phone&#10;&#10;Description automatically generated">
            <a:extLst>
              <a:ext uri="{FF2B5EF4-FFF2-40B4-BE49-F238E27FC236}">
                <a16:creationId xmlns:a16="http://schemas.microsoft.com/office/drawing/2014/main" id="{81408D15-A8FC-4CF7-86A2-A5123F2E42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2266950"/>
            <a:ext cx="3980892" cy="2482581"/>
          </a:xfrm>
          <a:prstGeom prst="rect">
            <a:avLst/>
          </a:prstGeom>
        </p:spPr>
      </p:pic>
    </p:spTree>
    <p:extLst>
      <p:ext uri="{BB962C8B-B14F-4D97-AF65-F5344CB8AC3E}">
        <p14:creationId xmlns:p14="http://schemas.microsoft.com/office/powerpoint/2010/main" val="24220755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11: Introduction to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11.1.3  Interrupt Vectors</a:t>
            </a:r>
          </a:p>
        </p:txBody>
      </p:sp>
      <p:pic>
        <p:nvPicPr>
          <p:cNvPr id="13" name="Picture 12">
            <a:extLst>
              <a:ext uri="{FF2B5EF4-FFF2-40B4-BE49-F238E27FC236}">
                <a16:creationId xmlns:a16="http://schemas.microsoft.com/office/drawing/2014/main" id="{0981C75F-955A-47BF-BD1A-0BC5B983190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E1CBE925-CCF2-4C27-973E-C0EF61C63C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pic>
        <p:nvPicPr>
          <p:cNvPr id="20" name="Picture 19">
            <a:extLst>
              <a:ext uri="{FF2B5EF4-FFF2-40B4-BE49-F238E27FC236}">
                <a16:creationId xmlns:a16="http://schemas.microsoft.com/office/drawing/2014/main" id="{2C0BDF05-E225-48CA-A47C-C1B9306624C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21" name="Picture 20" descr="A close up of a sign&#10;&#10;Description automatically generated">
            <a:extLst>
              <a:ext uri="{FF2B5EF4-FFF2-40B4-BE49-F238E27FC236}">
                <a16:creationId xmlns:a16="http://schemas.microsoft.com/office/drawing/2014/main" id="{46DBB5FC-52FC-45A6-803B-FC7901D98C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pic>
        <p:nvPicPr>
          <p:cNvPr id="22" name="Picture 2" descr="Subscribe to Dr. LaMeres' YouTube Channel">
            <a:extLst>
              <a:ext uri="{FF2B5EF4-FFF2-40B4-BE49-F238E27FC236}">
                <a16:creationId xmlns:a16="http://schemas.microsoft.com/office/drawing/2014/main" id="{1FE77356-FAB4-48DE-B79E-A32562654D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495" y="1815063"/>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145DBFF2-93E8-4EE8-A873-073E130FDE84}"/>
              </a:ext>
            </a:extLst>
          </p:cNvPr>
          <p:cNvSpPr txBox="1"/>
          <p:nvPr/>
        </p:nvSpPr>
        <p:spPr>
          <a:xfrm>
            <a:off x="3011547" y="2534921"/>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41477612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11: Introduction to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11.1.4  Operation of the STACK During an IRQ</a:t>
            </a:r>
          </a:p>
        </p:txBody>
      </p:sp>
      <p:pic>
        <p:nvPicPr>
          <p:cNvPr id="13" name="Picture 12">
            <a:extLst>
              <a:ext uri="{FF2B5EF4-FFF2-40B4-BE49-F238E27FC236}">
                <a16:creationId xmlns:a16="http://schemas.microsoft.com/office/drawing/2014/main" id="{0981C75F-955A-47BF-BD1A-0BC5B983190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E1CBE925-CCF2-4C27-973E-C0EF61C63C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pic>
        <p:nvPicPr>
          <p:cNvPr id="20" name="Picture 19">
            <a:extLst>
              <a:ext uri="{FF2B5EF4-FFF2-40B4-BE49-F238E27FC236}">
                <a16:creationId xmlns:a16="http://schemas.microsoft.com/office/drawing/2014/main" id="{2C0BDF05-E225-48CA-A47C-C1B9306624C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21" name="Picture 20" descr="A close up of a sign&#10;&#10;Description automatically generated">
            <a:extLst>
              <a:ext uri="{FF2B5EF4-FFF2-40B4-BE49-F238E27FC236}">
                <a16:creationId xmlns:a16="http://schemas.microsoft.com/office/drawing/2014/main" id="{46DBB5FC-52FC-45A6-803B-FC7901D98C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spTree>
    <p:extLst>
      <p:ext uri="{BB962C8B-B14F-4D97-AF65-F5344CB8AC3E}">
        <p14:creationId xmlns:p14="http://schemas.microsoft.com/office/powerpoint/2010/main" val="39917968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11.1.4 Operation of the STACK during an IRQ</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0A29DDCC-45A2-46EB-BCC4-3EBB66F41E28}"/>
              </a:ext>
            </a:extLst>
          </p:cNvPr>
          <p:cNvSpPr txBox="1">
            <a:spLocks/>
          </p:cNvSpPr>
          <p:nvPr/>
        </p:nvSpPr>
        <p:spPr>
          <a:xfrm>
            <a:off x="190500" y="895155"/>
            <a:ext cx="3238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When an IRQ is to be serviced:</a:t>
            </a:r>
          </a:p>
        </p:txBody>
      </p:sp>
      <p:pic>
        <p:nvPicPr>
          <p:cNvPr id="24" name="Picture 23">
            <a:extLst>
              <a:ext uri="{FF2B5EF4-FFF2-40B4-BE49-F238E27FC236}">
                <a16:creationId xmlns:a16="http://schemas.microsoft.com/office/drawing/2014/main" id="{C7DF0E60-9710-4F94-9D86-D8AC28B1D59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429000" y="1410713"/>
            <a:ext cx="3319352" cy="2771404"/>
          </a:xfrm>
          <a:prstGeom prst="rect">
            <a:avLst/>
          </a:prstGeom>
        </p:spPr>
      </p:pic>
    </p:spTree>
    <p:extLst>
      <p:ext uri="{BB962C8B-B14F-4D97-AF65-F5344CB8AC3E}">
        <p14:creationId xmlns:p14="http://schemas.microsoft.com/office/powerpoint/2010/main" val="24521542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11.1.4 Operation of the STACK during an IRQ</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0A29DDCC-45A2-46EB-BCC4-3EBB66F41E28}"/>
              </a:ext>
            </a:extLst>
          </p:cNvPr>
          <p:cNvSpPr txBox="1">
            <a:spLocks/>
          </p:cNvSpPr>
          <p:nvPr/>
        </p:nvSpPr>
        <p:spPr>
          <a:xfrm>
            <a:off x="190500" y="895155"/>
            <a:ext cx="3238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When an IRQ is to be serviced:</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CPU finishes its current instruction.</a:t>
            </a:r>
          </a:p>
        </p:txBody>
      </p:sp>
      <p:pic>
        <p:nvPicPr>
          <p:cNvPr id="24" name="Picture 23">
            <a:extLst>
              <a:ext uri="{FF2B5EF4-FFF2-40B4-BE49-F238E27FC236}">
                <a16:creationId xmlns:a16="http://schemas.microsoft.com/office/drawing/2014/main" id="{C7DF0E60-9710-4F94-9D86-D8AC28B1D59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429000" y="1410713"/>
            <a:ext cx="3319352" cy="2771404"/>
          </a:xfrm>
          <a:prstGeom prst="rect">
            <a:avLst/>
          </a:prstGeom>
        </p:spPr>
      </p:pic>
    </p:spTree>
    <p:extLst>
      <p:ext uri="{BB962C8B-B14F-4D97-AF65-F5344CB8AC3E}">
        <p14:creationId xmlns:p14="http://schemas.microsoft.com/office/powerpoint/2010/main" val="33531793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11.1.4 Operation of the STACK during an IRQ</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0A29DDCC-45A2-46EB-BCC4-3EBB66F41E28}"/>
              </a:ext>
            </a:extLst>
          </p:cNvPr>
          <p:cNvSpPr txBox="1">
            <a:spLocks/>
          </p:cNvSpPr>
          <p:nvPr/>
        </p:nvSpPr>
        <p:spPr>
          <a:xfrm>
            <a:off x="190500" y="895155"/>
            <a:ext cx="3238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When an IRQ is to be serviced:</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CPU finishes its current instruction.</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The next instruction in main program is put into PC.</a:t>
            </a:r>
          </a:p>
        </p:txBody>
      </p:sp>
      <p:pic>
        <p:nvPicPr>
          <p:cNvPr id="24" name="Picture 23">
            <a:extLst>
              <a:ext uri="{FF2B5EF4-FFF2-40B4-BE49-F238E27FC236}">
                <a16:creationId xmlns:a16="http://schemas.microsoft.com/office/drawing/2014/main" id="{C7DF0E60-9710-4F94-9D86-D8AC28B1D59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429000" y="1410713"/>
            <a:ext cx="3319352" cy="2771404"/>
          </a:xfrm>
          <a:prstGeom prst="rect">
            <a:avLst/>
          </a:prstGeom>
        </p:spPr>
      </p:pic>
    </p:spTree>
    <p:extLst>
      <p:ext uri="{BB962C8B-B14F-4D97-AF65-F5344CB8AC3E}">
        <p14:creationId xmlns:p14="http://schemas.microsoft.com/office/powerpoint/2010/main" val="27442617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11.1.4 Operation of the STACK during an IRQ</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0A29DDCC-45A2-46EB-BCC4-3EBB66F41E28}"/>
              </a:ext>
            </a:extLst>
          </p:cNvPr>
          <p:cNvSpPr txBox="1">
            <a:spLocks/>
          </p:cNvSpPr>
          <p:nvPr/>
        </p:nvSpPr>
        <p:spPr>
          <a:xfrm>
            <a:off x="190499" y="895155"/>
            <a:ext cx="3319351"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When an IRQ is to be serviced:</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CPU finishes its current instruction.</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The next instruction in main program is put into PC.</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PC and SR are </a:t>
            </a:r>
            <a:r>
              <a:rPr lang="en-US" sz="1400" b="1" dirty="0">
                <a:solidFill>
                  <a:schemeClr val="accent2"/>
                </a:solidFill>
                <a:latin typeface="Arial" panose="020B0604020202020204" pitchFamily="34" charset="0"/>
                <a:cs typeface="Arial" panose="020B0604020202020204" pitchFamily="34" charset="0"/>
              </a:rPr>
              <a:t>pushed to stack</a:t>
            </a:r>
            <a:r>
              <a:rPr lang="en-US" sz="1400" dirty="0">
                <a:solidFill>
                  <a:schemeClr val="accent2"/>
                </a:solidFill>
                <a:latin typeface="Arial" panose="020B0604020202020204" pitchFamily="34" charset="0"/>
                <a:cs typeface="Arial" panose="020B0604020202020204" pitchFamily="34" charset="0"/>
              </a:rPr>
              <a:t>.</a:t>
            </a:r>
          </a:p>
        </p:txBody>
      </p:sp>
      <p:pic>
        <p:nvPicPr>
          <p:cNvPr id="24" name="Picture 23">
            <a:extLst>
              <a:ext uri="{FF2B5EF4-FFF2-40B4-BE49-F238E27FC236}">
                <a16:creationId xmlns:a16="http://schemas.microsoft.com/office/drawing/2014/main" id="{C7DF0E60-9710-4F94-9D86-D8AC28B1D59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429000" y="1410713"/>
            <a:ext cx="3319352" cy="2771404"/>
          </a:xfrm>
          <a:prstGeom prst="rect">
            <a:avLst/>
          </a:prstGeom>
        </p:spPr>
      </p:pic>
    </p:spTree>
    <p:extLst>
      <p:ext uri="{BB962C8B-B14F-4D97-AF65-F5344CB8AC3E}">
        <p14:creationId xmlns:p14="http://schemas.microsoft.com/office/powerpoint/2010/main" val="1350779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11.1.1 Interrupt Flags (IFG)</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5" name="Subtitle 2">
            <a:extLst>
              <a:ext uri="{FF2B5EF4-FFF2-40B4-BE49-F238E27FC236}">
                <a16:creationId xmlns:a16="http://schemas.microsoft.com/office/drawing/2014/main" id="{1BBE7DA4-0362-48F2-B345-4B3D32532533}"/>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Flag</a:t>
            </a:r>
            <a:r>
              <a:rPr lang="en-US" sz="1600" dirty="0">
                <a:solidFill>
                  <a:schemeClr val="accent2"/>
                </a:solidFill>
                <a:latin typeface="Arial" panose="020B0604020202020204" pitchFamily="34" charset="0"/>
                <a:cs typeface="Arial" panose="020B0604020202020204" pitchFamily="34" charset="0"/>
              </a:rPr>
              <a:t> – notifies the CPU that an external event on a peripheral has occurred and action is requested.</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When a flag is observed, the CPU completes its current instruction and then executes a sequence of instructions that accomplishes the desired action for the peripheral.</a:t>
            </a:r>
          </a:p>
        </p:txBody>
      </p:sp>
      <p:pic>
        <p:nvPicPr>
          <p:cNvPr id="9" name="Picture 8">
            <a:extLst>
              <a:ext uri="{FF2B5EF4-FFF2-40B4-BE49-F238E27FC236}">
                <a16:creationId xmlns:a16="http://schemas.microsoft.com/office/drawing/2014/main" id="{D1674F6F-6C47-4229-9947-C3ADD3CB429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895600" y="1504950"/>
            <a:ext cx="3657600" cy="2469285"/>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3DA3D011-AD9B-44E3-8DBC-6F1D2ECE538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111" t="3440" r="40369" b="4679"/>
          <a:stretch/>
        </p:blipFill>
        <p:spPr>
          <a:xfrm>
            <a:off x="762000" y="1444526"/>
            <a:ext cx="1671201" cy="2469285"/>
          </a:xfrm>
          <a:prstGeom prst="rect">
            <a:avLst/>
          </a:prstGeom>
        </p:spPr>
      </p:pic>
    </p:spTree>
    <p:extLst>
      <p:ext uri="{BB962C8B-B14F-4D97-AF65-F5344CB8AC3E}">
        <p14:creationId xmlns:p14="http://schemas.microsoft.com/office/powerpoint/2010/main" val="6375238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11.1.4 Operation of the STACK during an IRQ</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0A29DDCC-45A2-46EB-BCC4-3EBB66F41E28}"/>
              </a:ext>
            </a:extLst>
          </p:cNvPr>
          <p:cNvSpPr txBox="1">
            <a:spLocks/>
          </p:cNvSpPr>
          <p:nvPr/>
        </p:nvSpPr>
        <p:spPr>
          <a:xfrm>
            <a:off x="190499" y="895155"/>
            <a:ext cx="3319351"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When an IRQ is to be serviced:</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CPU finishes its current instruction.</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The next instruction in main program is put into PC.</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PC and SR are </a:t>
            </a:r>
            <a:r>
              <a:rPr lang="en-US" sz="1400" b="1" dirty="0">
                <a:solidFill>
                  <a:schemeClr val="accent2"/>
                </a:solidFill>
                <a:latin typeface="Arial" panose="020B0604020202020204" pitchFamily="34" charset="0"/>
                <a:cs typeface="Arial" panose="020B0604020202020204" pitchFamily="34" charset="0"/>
              </a:rPr>
              <a:t>pushed to stack</a:t>
            </a:r>
            <a:r>
              <a:rPr lang="en-US" sz="1400" dirty="0">
                <a:solidFill>
                  <a:schemeClr val="accent2"/>
                </a:solidFill>
                <a:latin typeface="Arial" panose="020B0604020202020204" pitchFamily="34" charset="0"/>
                <a:cs typeface="Arial" panose="020B0604020202020204" pitchFamily="34" charset="0"/>
              </a:rPr>
              <a:t>.</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MCU clears the SR so that it can be used by the ISR.</a:t>
            </a:r>
          </a:p>
        </p:txBody>
      </p:sp>
      <p:pic>
        <p:nvPicPr>
          <p:cNvPr id="24" name="Picture 23">
            <a:extLst>
              <a:ext uri="{FF2B5EF4-FFF2-40B4-BE49-F238E27FC236}">
                <a16:creationId xmlns:a16="http://schemas.microsoft.com/office/drawing/2014/main" id="{C7DF0E60-9710-4F94-9D86-D8AC28B1D59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429000" y="1410713"/>
            <a:ext cx="3319352" cy="2771404"/>
          </a:xfrm>
          <a:prstGeom prst="rect">
            <a:avLst/>
          </a:prstGeom>
        </p:spPr>
      </p:pic>
    </p:spTree>
    <p:extLst>
      <p:ext uri="{BB962C8B-B14F-4D97-AF65-F5344CB8AC3E}">
        <p14:creationId xmlns:p14="http://schemas.microsoft.com/office/powerpoint/2010/main" val="2637224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11.1.4 Operation of the STACK during an IRQ</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0A29DDCC-45A2-46EB-BCC4-3EBB66F41E28}"/>
              </a:ext>
            </a:extLst>
          </p:cNvPr>
          <p:cNvSpPr txBox="1">
            <a:spLocks/>
          </p:cNvSpPr>
          <p:nvPr/>
        </p:nvSpPr>
        <p:spPr>
          <a:xfrm>
            <a:off x="190499" y="895155"/>
            <a:ext cx="3319351"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When an IRQ is to be serviced:</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CPU finishes its current instruction.</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The next instruction in main program is put into PC.</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PC and SR are </a:t>
            </a:r>
            <a:r>
              <a:rPr lang="en-US" sz="1400" b="1" dirty="0">
                <a:solidFill>
                  <a:schemeClr val="accent2"/>
                </a:solidFill>
                <a:latin typeface="Arial" panose="020B0604020202020204" pitchFamily="34" charset="0"/>
                <a:cs typeface="Arial" panose="020B0604020202020204" pitchFamily="34" charset="0"/>
              </a:rPr>
              <a:t>pushed to stack</a:t>
            </a:r>
            <a:r>
              <a:rPr lang="en-US" sz="1400" dirty="0">
                <a:solidFill>
                  <a:schemeClr val="accent2"/>
                </a:solidFill>
                <a:latin typeface="Arial" panose="020B0604020202020204" pitchFamily="34" charset="0"/>
                <a:cs typeface="Arial" panose="020B0604020202020204" pitchFamily="34" charset="0"/>
              </a:rPr>
              <a:t>.</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MCU clears the SR so that it can be used by the ISR.</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MCU retrieves starting address of ISR from the interrupt vector and loads it into PC.</a:t>
            </a:r>
          </a:p>
        </p:txBody>
      </p:sp>
      <p:pic>
        <p:nvPicPr>
          <p:cNvPr id="24" name="Picture 23">
            <a:extLst>
              <a:ext uri="{FF2B5EF4-FFF2-40B4-BE49-F238E27FC236}">
                <a16:creationId xmlns:a16="http://schemas.microsoft.com/office/drawing/2014/main" id="{C7DF0E60-9710-4F94-9D86-D8AC28B1D59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429000" y="1410713"/>
            <a:ext cx="3319352" cy="2771404"/>
          </a:xfrm>
          <a:prstGeom prst="rect">
            <a:avLst/>
          </a:prstGeom>
        </p:spPr>
      </p:pic>
    </p:spTree>
    <p:extLst>
      <p:ext uri="{BB962C8B-B14F-4D97-AF65-F5344CB8AC3E}">
        <p14:creationId xmlns:p14="http://schemas.microsoft.com/office/powerpoint/2010/main" val="16113955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11.1.4 Operation of the STACK during an IRQ</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0A29DDCC-45A2-46EB-BCC4-3EBB66F41E28}"/>
              </a:ext>
            </a:extLst>
          </p:cNvPr>
          <p:cNvSpPr txBox="1">
            <a:spLocks/>
          </p:cNvSpPr>
          <p:nvPr/>
        </p:nvSpPr>
        <p:spPr>
          <a:xfrm>
            <a:off x="190500" y="895155"/>
            <a:ext cx="3319352"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When an IRQ is to be serviced:</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CPU finishes its current instruction.</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The next instruction in main program is put into PC.</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PC and SR are </a:t>
            </a:r>
            <a:r>
              <a:rPr lang="en-US" sz="1400" b="1" dirty="0">
                <a:solidFill>
                  <a:schemeClr val="accent2"/>
                </a:solidFill>
                <a:latin typeface="Arial" panose="020B0604020202020204" pitchFamily="34" charset="0"/>
                <a:cs typeface="Arial" panose="020B0604020202020204" pitchFamily="34" charset="0"/>
              </a:rPr>
              <a:t>pushed to stack</a:t>
            </a:r>
            <a:r>
              <a:rPr lang="en-US" sz="1400" dirty="0">
                <a:solidFill>
                  <a:schemeClr val="accent2"/>
                </a:solidFill>
                <a:latin typeface="Arial" panose="020B0604020202020204" pitchFamily="34" charset="0"/>
                <a:cs typeface="Arial" panose="020B0604020202020204" pitchFamily="34" charset="0"/>
              </a:rPr>
              <a:t>.</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MCU clears the SR so that it can be used by the ISR.</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MCU retrieves starting address of ISR from the interrupt vector and loads it into PC.</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Execute ISR.</a:t>
            </a:r>
          </a:p>
        </p:txBody>
      </p:sp>
      <p:pic>
        <p:nvPicPr>
          <p:cNvPr id="24" name="Picture 23">
            <a:extLst>
              <a:ext uri="{FF2B5EF4-FFF2-40B4-BE49-F238E27FC236}">
                <a16:creationId xmlns:a16="http://schemas.microsoft.com/office/drawing/2014/main" id="{C7DF0E60-9710-4F94-9D86-D8AC28B1D59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429000" y="1410713"/>
            <a:ext cx="3319352" cy="2771404"/>
          </a:xfrm>
          <a:prstGeom prst="rect">
            <a:avLst/>
          </a:prstGeom>
        </p:spPr>
      </p:pic>
    </p:spTree>
    <p:extLst>
      <p:ext uri="{BB962C8B-B14F-4D97-AF65-F5344CB8AC3E}">
        <p14:creationId xmlns:p14="http://schemas.microsoft.com/office/powerpoint/2010/main" val="658193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11.1.4 Operation of the STACK during an IRQ</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0A29DDCC-45A2-46EB-BCC4-3EBB66F41E28}"/>
              </a:ext>
            </a:extLst>
          </p:cNvPr>
          <p:cNvSpPr txBox="1">
            <a:spLocks/>
          </p:cNvSpPr>
          <p:nvPr/>
        </p:nvSpPr>
        <p:spPr>
          <a:xfrm>
            <a:off x="190500" y="895155"/>
            <a:ext cx="3319352"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When an IRQ is to be serviced:</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CPU finishes its current instruction.</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The next instruction in main program is put into PC.</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PC and SR are </a:t>
            </a:r>
            <a:r>
              <a:rPr lang="en-US" sz="1400" b="1" dirty="0">
                <a:solidFill>
                  <a:schemeClr val="accent2"/>
                </a:solidFill>
                <a:latin typeface="Arial" panose="020B0604020202020204" pitchFamily="34" charset="0"/>
                <a:cs typeface="Arial" panose="020B0604020202020204" pitchFamily="34" charset="0"/>
              </a:rPr>
              <a:t>pushed to stack</a:t>
            </a:r>
            <a:r>
              <a:rPr lang="en-US" sz="1400" dirty="0">
                <a:solidFill>
                  <a:schemeClr val="accent2"/>
                </a:solidFill>
                <a:latin typeface="Arial" panose="020B0604020202020204" pitchFamily="34" charset="0"/>
                <a:cs typeface="Arial" panose="020B0604020202020204" pitchFamily="34" charset="0"/>
              </a:rPr>
              <a:t>.</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MCU clears the SR so that it can be used by the ISR.</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MCU retrieves starting address of ISR from the interrupt vector and loads it into PC.</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Execute ISR.</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CPU </a:t>
            </a:r>
            <a:r>
              <a:rPr lang="en-US" sz="1400" b="1" dirty="0">
                <a:solidFill>
                  <a:schemeClr val="accent2"/>
                </a:solidFill>
                <a:latin typeface="Arial" panose="020B0604020202020204" pitchFamily="34" charset="0"/>
                <a:cs typeface="Arial" panose="020B0604020202020204" pitchFamily="34" charset="0"/>
              </a:rPr>
              <a:t>pops the SR and PC from the stack.</a:t>
            </a:r>
          </a:p>
        </p:txBody>
      </p:sp>
      <p:pic>
        <p:nvPicPr>
          <p:cNvPr id="24" name="Picture 23">
            <a:extLst>
              <a:ext uri="{FF2B5EF4-FFF2-40B4-BE49-F238E27FC236}">
                <a16:creationId xmlns:a16="http://schemas.microsoft.com/office/drawing/2014/main" id="{C7DF0E60-9710-4F94-9D86-D8AC28B1D59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429000" y="1410713"/>
            <a:ext cx="3319352" cy="2771404"/>
          </a:xfrm>
          <a:prstGeom prst="rect">
            <a:avLst/>
          </a:prstGeom>
        </p:spPr>
      </p:pic>
    </p:spTree>
    <p:extLst>
      <p:ext uri="{BB962C8B-B14F-4D97-AF65-F5344CB8AC3E}">
        <p14:creationId xmlns:p14="http://schemas.microsoft.com/office/powerpoint/2010/main" val="30696913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11.1.4 Operation of the STACK during an IRQ</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0A29DDCC-45A2-46EB-BCC4-3EBB66F41E28}"/>
              </a:ext>
            </a:extLst>
          </p:cNvPr>
          <p:cNvSpPr txBox="1">
            <a:spLocks/>
          </p:cNvSpPr>
          <p:nvPr/>
        </p:nvSpPr>
        <p:spPr>
          <a:xfrm>
            <a:off x="190500" y="895155"/>
            <a:ext cx="3319352"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When an IRQ is to be serviced:</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CPU finishes its current instruction.</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The next instruction in main program is put into PC.</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PC and SR are </a:t>
            </a:r>
            <a:r>
              <a:rPr lang="en-US" sz="1400" b="1" dirty="0">
                <a:solidFill>
                  <a:schemeClr val="accent2"/>
                </a:solidFill>
                <a:latin typeface="Arial" panose="020B0604020202020204" pitchFamily="34" charset="0"/>
                <a:cs typeface="Arial" panose="020B0604020202020204" pitchFamily="34" charset="0"/>
              </a:rPr>
              <a:t>pushed to stack</a:t>
            </a:r>
            <a:r>
              <a:rPr lang="en-US" sz="1400" dirty="0">
                <a:solidFill>
                  <a:schemeClr val="accent2"/>
                </a:solidFill>
                <a:latin typeface="Arial" panose="020B0604020202020204" pitchFamily="34" charset="0"/>
                <a:cs typeface="Arial" panose="020B0604020202020204" pitchFamily="34" charset="0"/>
              </a:rPr>
              <a:t>.</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MCU clears the SR so that it can be used by the ISR.</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MCU retrieves starting address of ISR from the interrupt vector and loads it into PC.</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Execute ISR.</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CPU </a:t>
            </a:r>
            <a:r>
              <a:rPr lang="en-US" sz="1400" b="1" dirty="0">
                <a:solidFill>
                  <a:schemeClr val="accent2"/>
                </a:solidFill>
                <a:latin typeface="Arial" panose="020B0604020202020204" pitchFamily="34" charset="0"/>
                <a:cs typeface="Arial" panose="020B0604020202020204" pitchFamily="34" charset="0"/>
              </a:rPr>
              <a:t>pops the SR and PC from the stack.</a:t>
            </a:r>
          </a:p>
          <a:p>
            <a:pPr marL="457200" indent="-342900" algn="l">
              <a:buFont typeface="+mj-lt"/>
              <a:buAutoNum type="arabicPeriod"/>
            </a:pPr>
            <a:r>
              <a:rPr lang="en-US" sz="1400" dirty="0">
                <a:solidFill>
                  <a:schemeClr val="accent2"/>
                </a:solidFill>
                <a:latin typeface="Arial" panose="020B0604020202020204" pitchFamily="34" charset="0"/>
                <a:cs typeface="Arial" panose="020B0604020202020204" pitchFamily="34" charset="0"/>
              </a:rPr>
              <a:t>Main program runs from where it left off.</a:t>
            </a:r>
          </a:p>
        </p:txBody>
      </p:sp>
      <p:pic>
        <p:nvPicPr>
          <p:cNvPr id="24" name="Picture 23">
            <a:extLst>
              <a:ext uri="{FF2B5EF4-FFF2-40B4-BE49-F238E27FC236}">
                <a16:creationId xmlns:a16="http://schemas.microsoft.com/office/drawing/2014/main" id="{C7DF0E60-9710-4F94-9D86-D8AC28B1D59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429000" y="1410713"/>
            <a:ext cx="3319352" cy="2771404"/>
          </a:xfrm>
          <a:prstGeom prst="rect">
            <a:avLst/>
          </a:prstGeom>
        </p:spPr>
      </p:pic>
      <p:pic>
        <p:nvPicPr>
          <p:cNvPr id="9" name="Picture 8">
            <a:extLst>
              <a:ext uri="{FF2B5EF4-FFF2-40B4-BE49-F238E27FC236}">
                <a16:creationId xmlns:a16="http://schemas.microsoft.com/office/drawing/2014/main" id="{3165AB8F-733C-40DB-B21D-AF72E0DC5FD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429000" y="1405901"/>
            <a:ext cx="3319352" cy="2771404"/>
          </a:xfrm>
          <a:prstGeom prst="rect">
            <a:avLst/>
          </a:prstGeom>
        </p:spPr>
      </p:pic>
    </p:spTree>
    <p:extLst>
      <p:ext uri="{BB962C8B-B14F-4D97-AF65-F5344CB8AC3E}">
        <p14:creationId xmlns:p14="http://schemas.microsoft.com/office/powerpoint/2010/main" val="35253420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11.1.4 Operation of the STACK during an IRQ</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pic>
        <p:nvPicPr>
          <p:cNvPr id="5" name="Picture 4" descr="A screenshot of a cell phone&#10;&#10;Description automatically generated">
            <a:extLst>
              <a:ext uri="{FF2B5EF4-FFF2-40B4-BE49-F238E27FC236}">
                <a16:creationId xmlns:a16="http://schemas.microsoft.com/office/drawing/2014/main" id="{F7B229B6-C764-4786-9698-2E5C7E991E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06" y="1200150"/>
            <a:ext cx="6520994" cy="3114576"/>
          </a:xfrm>
          <a:prstGeom prst="rect">
            <a:avLst/>
          </a:prstGeom>
        </p:spPr>
      </p:pic>
    </p:spTree>
    <p:extLst>
      <p:ext uri="{BB962C8B-B14F-4D97-AF65-F5344CB8AC3E}">
        <p14:creationId xmlns:p14="http://schemas.microsoft.com/office/powerpoint/2010/main" val="2013634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11.1.5 Interrupt Service Routines (ISR)</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BBBBC41E-EF7B-4F39-8C12-53C299F93A28}"/>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Return From Interrupt (</a:t>
            </a:r>
            <a:r>
              <a:rPr lang="en-US" sz="1600" b="1" dirty="0" err="1">
                <a:solidFill>
                  <a:schemeClr val="accent2"/>
                </a:solidFill>
                <a:latin typeface="Arial" panose="020B0604020202020204" pitchFamily="34" charset="0"/>
                <a:cs typeface="Arial" panose="020B0604020202020204" pitchFamily="34" charset="0"/>
              </a:rPr>
              <a:t>reti</a:t>
            </a:r>
            <a:r>
              <a:rPr lang="en-US" sz="1600" b="1" dirty="0">
                <a:solidFill>
                  <a:schemeClr val="accent2"/>
                </a:solidFill>
                <a:latin typeface="Arial" panose="020B0604020202020204" pitchFamily="34" charset="0"/>
                <a:cs typeface="Arial" panose="020B0604020202020204" pitchFamily="34" charset="0"/>
              </a:rPr>
              <a:t>)</a:t>
            </a:r>
            <a:r>
              <a:rPr lang="en-US" sz="1600" dirty="0">
                <a:solidFill>
                  <a:schemeClr val="accent2"/>
                </a:solidFill>
                <a:latin typeface="Arial" panose="020B0604020202020204" pitchFamily="34" charset="0"/>
                <a:cs typeface="Arial" panose="020B0604020202020204" pitchFamily="34" charset="0"/>
              </a:rPr>
              <a:t> – Always the final instruction in an ISR; pops the SR and PC off the stack in order to return the CPU execution back to the main program.</a:t>
            </a:r>
          </a:p>
          <a:p>
            <a:pPr algn="l"/>
            <a:br>
              <a:rPr lang="en-US" sz="1600" b="1" dirty="0">
                <a:solidFill>
                  <a:schemeClr val="accent2"/>
                </a:solidFill>
                <a:latin typeface="Arial" panose="020B0604020202020204" pitchFamily="34" charset="0"/>
                <a:cs typeface="Arial" panose="020B0604020202020204" pitchFamily="34" charset="0"/>
              </a:rPr>
            </a:br>
            <a:br>
              <a:rPr lang="en-US" sz="1600" b="1" dirty="0">
                <a:solidFill>
                  <a:schemeClr val="accent2"/>
                </a:solidFill>
                <a:latin typeface="Arial" panose="020B0604020202020204" pitchFamily="34" charset="0"/>
                <a:cs typeface="Arial" panose="020B0604020202020204" pitchFamily="34" charset="0"/>
              </a:rPr>
            </a:br>
            <a:endParaRPr lang="en-US" sz="1600" b="1" dirty="0">
              <a:solidFill>
                <a:schemeClr val="accent2"/>
              </a:solidFill>
              <a:latin typeface="Arial" panose="020B0604020202020204" pitchFamily="34" charset="0"/>
              <a:cs typeface="Arial" panose="020B0604020202020204" pitchFamily="34" charset="0"/>
            </a:endParaRPr>
          </a:p>
          <a:p>
            <a:pPr algn="l"/>
            <a:br>
              <a:rPr lang="en-US" sz="1600" b="1" dirty="0">
                <a:solidFill>
                  <a:schemeClr val="accent2"/>
                </a:solidFill>
                <a:latin typeface="Arial" panose="020B0604020202020204" pitchFamily="34" charset="0"/>
                <a:cs typeface="Arial" panose="020B0604020202020204" pitchFamily="34" charset="0"/>
              </a:rPr>
            </a:b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pic>
        <p:nvPicPr>
          <p:cNvPr id="9" name="Picture 8" descr="A screenshot of text&#10;&#10;Description automatically generated">
            <a:extLst>
              <a:ext uri="{FF2B5EF4-FFF2-40B4-BE49-F238E27FC236}">
                <a16:creationId xmlns:a16="http://schemas.microsoft.com/office/drawing/2014/main" id="{59379AAC-AD15-47E3-8399-2A0CEBE480DF}"/>
              </a:ext>
            </a:extLst>
          </p:cNvPr>
          <p:cNvPicPr>
            <a:picLocks noChangeAspect="1"/>
          </p:cNvPicPr>
          <p:nvPr/>
        </p:nvPicPr>
        <p:blipFill rotWithShape="1">
          <a:blip r:embed="rId2">
            <a:extLst>
              <a:ext uri="{28A0092B-C50C-407E-A947-70E740481C1C}">
                <a14:useLocalDpi xmlns:a14="http://schemas.microsoft.com/office/drawing/2010/main" val="0"/>
              </a:ext>
            </a:extLst>
          </a:blip>
          <a:srcRect t="69350" r="63547"/>
          <a:stretch/>
        </p:blipFill>
        <p:spPr>
          <a:xfrm>
            <a:off x="2011680" y="1732638"/>
            <a:ext cx="2208998" cy="1206833"/>
          </a:xfrm>
          <a:prstGeom prst="rect">
            <a:avLst/>
          </a:prstGeom>
        </p:spPr>
      </p:pic>
      <p:sp>
        <p:nvSpPr>
          <p:cNvPr id="12" name="Speech Bubble: Rectangle with Corners Rounded 11">
            <a:extLst>
              <a:ext uri="{FF2B5EF4-FFF2-40B4-BE49-F238E27FC236}">
                <a16:creationId xmlns:a16="http://schemas.microsoft.com/office/drawing/2014/main" id="{7A4280FD-BDAB-4F7B-9B2D-1CD9279C9024}"/>
              </a:ext>
            </a:extLst>
          </p:cNvPr>
          <p:cNvSpPr/>
          <p:nvPr/>
        </p:nvSpPr>
        <p:spPr>
          <a:xfrm>
            <a:off x="4557428" y="2574269"/>
            <a:ext cx="2110072" cy="365202"/>
          </a:xfrm>
          <a:prstGeom prst="wedgeRoundRectCallout">
            <a:avLst>
              <a:gd name="adj1" fmla="val -128018"/>
              <a:gd name="adj2" fmla="val 139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CRITICAL!!!</a:t>
            </a:r>
          </a:p>
        </p:txBody>
      </p:sp>
    </p:spTree>
    <p:extLst>
      <p:ext uri="{BB962C8B-B14F-4D97-AF65-F5344CB8AC3E}">
        <p14:creationId xmlns:p14="http://schemas.microsoft.com/office/powerpoint/2010/main" val="35476274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11.1.5 Interrupt Service Routines (ISR)</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BBBBC41E-EF7B-4F39-8C12-53C299F93A28}"/>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Return From Interrupt (</a:t>
            </a:r>
            <a:r>
              <a:rPr lang="en-US" sz="1600" b="1" dirty="0" err="1">
                <a:solidFill>
                  <a:schemeClr val="accent2"/>
                </a:solidFill>
                <a:latin typeface="Arial" panose="020B0604020202020204" pitchFamily="34" charset="0"/>
                <a:cs typeface="Arial" panose="020B0604020202020204" pitchFamily="34" charset="0"/>
              </a:rPr>
              <a:t>reti</a:t>
            </a:r>
            <a:r>
              <a:rPr lang="en-US" sz="1600" b="1" dirty="0">
                <a:solidFill>
                  <a:schemeClr val="accent2"/>
                </a:solidFill>
                <a:latin typeface="Arial" panose="020B0604020202020204" pitchFamily="34" charset="0"/>
                <a:cs typeface="Arial" panose="020B0604020202020204" pitchFamily="34" charset="0"/>
              </a:rPr>
              <a:t>)</a:t>
            </a:r>
            <a:r>
              <a:rPr lang="en-US" sz="1600" dirty="0">
                <a:solidFill>
                  <a:schemeClr val="accent2"/>
                </a:solidFill>
                <a:latin typeface="Arial" panose="020B0604020202020204" pitchFamily="34" charset="0"/>
                <a:cs typeface="Arial" panose="020B0604020202020204" pitchFamily="34" charset="0"/>
              </a:rPr>
              <a:t> – Always the final instruction in an ISR; pops the SR and PC off the stack in order to return the CPU execution back to the main program.</a:t>
            </a:r>
          </a:p>
          <a:p>
            <a:pPr algn="l"/>
            <a:br>
              <a:rPr lang="en-US" sz="1600" b="1" dirty="0">
                <a:solidFill>
                  <a:schemeClr val="accent2"/>
                </a:solidFill>
                <a:latin typeface="Arial" panose="020B0604020202020204" pitchFamily="34" charset="0"/>
                <a:cs typeface="Arial" panose="020B0604020202020204" pitchFamily="34" charset="0"/>
              </a:rPr>
            </a:br>
            <a:br>
              <a:rPr lang="en-US" sz="1600" b="1" dirty="0">
                <a:solidFill>
                  <a:schemeClr val="accent2"/>
                </a:solidFill>
                <a:latin typeface="Arial" panose="020B0604020202020204" pitchFamily="34" charset="0"/>
                <a:cs typeface="Arial" panose="020B0604020202020204" pitchFamily="34" charset="0"/>
              </a:rPr>
            </a:br>
            <a:endParaRPr lang="en-US" sz="1600" b="1" dirty="0">
              <a:solidFill>
                <a:schemeClr val="accent2"/>
              </a:solidFill>
              <a:latin typeface="Arial" panose="020B0604020202020204" pitchFamily="34" charset="0"/>
              <a:cs typeface="Arial" panose="020B0604020202020204" pitchFamily="34" charset="0"/>
            </a:endParaRPr>
          </a:p>
          <a:p>
            <a:pPr algn="l"/>
            <a:br>
              <a:rPr lang="en-US" sz="1600" b="1" dirty="0">
                <a:solidFill>
                  <a:schemeClr val="accent2"/>
                </a:solidFill>
                <a:latin typeface="Arial" panose="020B0604020202020204" pitchFamily="34" charset="0"/>
                <a:cs typeface="Arial" panose="020B0604020202020204" pitchFamily="34" charset="0"/>
              </a:rPr>
            </a:b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Anther critical role of a maskable ISR is that it must clear the peripheral’s local interrupt flag (IFG) that caused the interrupt in the first place. Else, the interrupt will continually run because the flag is still asserted.</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pic>
        <p:nvPicPr>
          <p:cNvPr id="9" name="Picture 8" descr="A screenshot of text&#10;&#10;Description automatically generated">
            <a:extLst>
              <a:ext uri="{FF2B5EF4-FFF2-40B4-BE49-F238E27FC236}">
                <a16:creationId xmlns:a16="http://schemas.microsoft.com/office/drawing/2014/main" id="{59379AAC-AD15-47E3-8399-2A0CEBE480DF}"/>
              </a:ext>
            </a:extLst>
          </p:cNvPr>
          <p:cNvPicPr>
            <a:picLocks noChangeAspect="1"/>
          </p:cNvPicPr>
          <p:nvPr/>
        </p:nvPicPr>
        <p:blipFill rotWithShape="1">
          <a:blip r:embed="rId2">
            <a:extLst>
              <a:ext uri="{28A0092B-C50C-407E-A947-70E740481C1C}">
                <a14:useLocalDpi xmlns:a14="http://schemas.microsoft.com/office/drawing/2010/main" val="0"/>
              </a:ext>
            </a:extLst>
          </a:blip>
          <a:srcRect t="69350" r="63547"/>
          <a:stretch/>
        </p:blipFill>
        <p:spPr>
          <a:xfrm>
            <a:off x="2011680" y="1732638"/>
            <a:ext cx="2208998" cy="1206833"/>
          </a:xfrm>
          <a:prstGeom prst="rect">
            <a:avLst/>
          </a:prstGeom>
        </p:spPr>
      </p:pic>
      <p:sp>
        <p:nvSpPr>
          <p:cNvPr id="12" name="Speech Bubble: Rectangle with Corners Rounded 11">
            <a:extLst>
              <a:ext uri="{FF2B5EF4-FFF2-40B4-BE49-F238E27FC236}">
                <a16:creationId xmlns:a16="http://schemas.microsoft.com/office/drawing/2014/main" id="{7A4280FD-BDAB-4F7B-9B2D-1CD9279C9024}"/>
              </a:ext>
            </a:extLst>
          </p:cNvPr>
          <p:cNvSpPr/>
          <p:nvPr/>
        </p:nvSpPr>
        <p:spPr>
          <a:xfrm>
            <a:off x="4642094" y="1830986"/>
            <a:ext cx="2025406" cy="1206833"/>
          </a:xfrm>
          <a:prstGeom prst="wedgeRoundRectCallout">
            <a:avLst>
              <a:gd name="adj1" fmla="val -79968"/>
              <a:gd name="adj2" fmla="val 172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you forget, the IRQ will continuously trigger.</a:t>
            </a:r>
          </a:p>
        </p:txBody>
      </p:sp>
    </p:spTree>
    <p:extLst>
      <p:ext uri="{BB962C8B-B14F-4D97-AF65-F5344CB8AC3E}">
        <p14:creationId xmlns:p14="http://schemas.microsoft.com/office/powerpoint/2010/main" val="1935310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11.1.5 Interrupt Service Routines (ISR)</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BBBBC41E-EF7B-4F39-8C12-53C299F93A28}"/>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Return From Interrupt (</a:t>
            </a:r>
            <a:r>
              <a:rPr lang="en-US" sz="1600" b="1" dirty="0" err="1">
                <a:solidFill>
                  <a:schemeClr val="accent2"/>
                </a:solidFill>
                <a:latin typeface="Arial" panose="020B0604020202020204" pitchFamily="34" charset="0"/>
                <a:cs typeface="Arial" panose="020B0604020202020204" pitchFamily="34" charset="0"/>
              </a:rPr>
              <a:t>reti</a:t>
            </a:r>
            <a:r>
              <a:rPr lang="en-US" sz="1600" b="1" dirty="0">
                <a:solidFill>
                  <a:schemeClr val="accent2"/>
                </a:solidFill>
                <a:latin typeface="Arial" panose="020B0604020202020204" pitchFamily="34" charset="0"/>
                <a:cs typeface="Arial" panose="020B0604020202020204" pitchFamily="34" charset="0"/>
              </a:rPr>
              <a:t>)</a:t>
            </a:r>
            <a:r>
              <a:rPr lang="en-US" sz="1600" dirty="0">
                <a:solidFill>
                  <a:schemeClr val="accent2"/>
                </a:solidFill>
                <a:latin typeface="Arial" panose="020B0604020202020204" pitchFamily="34" charset="0"/>
                <a:cs typeface="Arial" panose="020B0604020202020204" pitchFamily="34" charset="0"/>
              </a:rPr>
              <a:t> – Always the final instruction in an ISR; pops the SR and PC off the stack in order to return the CPU execution back to the main program.</a:t>
            </a:r>
          </a:p>
          <a:p>
            <a:pPr algn="l"/>
            <a:br>
              <a:rPr lang="en-US" sz="1600" b="1" dirty="0">
                <a:solidFill>
                  <a:schemeClr val="accent2"/>
                </a:solidFill>
                <a:latin typeface="Arial" panose="020B0604020202020204" pitchFamily="34" charset="0"/>
                <a:cs typeface="Arial" panose="020B0604020202020204" pitchFamily="34" charset="0"/>
              </a:rPr>
            </a:br>
            <a:br>
              <a:rPr lang="en-US" sz="1600" b="1" dirty="0">
                <a:solidFill>
                  <a:schemeClr val="accent2"/>
                </a:solidFill>
                <a:latin typeface="Arial" panose="020B0604020202020204" pitchFamily="34" charset="0"/>
                <a:cs typeface="Arial" panose="020B0604020202020204" pitchFamily="34" charset="0"/>
              </a:rPr>
            </a:br>
            <a:endParaRPr lang="en-US" sz="1600" b="1" dirty="0">
              <a:solidFill>
                <a:schemeClr val="accent2"/>
              </a:solidFill>
              <a:latin typeface="Arial" panose="020B0604020202020204" pitchFamily="34" charset="0"/>
              <a:cs typeface="Arial" panose="020B0604020202020204" pitchFamily="34" charset="0"/>
            </a:endParaRPr>
          </a:p>
          <a:p>
            <a:pPr algn="l"/>
            <a:br>
              <a:rPr lang="en-US" sz="1600" b="1" dirty="0">
                <a:solidFill>
                  <a:schemeClr val="accent2"/>
                </a:solidFill>
                <a:latin typeface="Arial" panose="020B0604020202020204" pitchFamily="34" charset="0"/>
                <a:cs typeface="Arial" panose="020B0604020202020204" pitchFamily="34" charset="0"/>
              </a:rPr>
            </a:b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Anther critical role of a maskable ISR is that it must clear the peripheral’s local interrupt flag (IFG) that caused the interrupt in the first place. Else, the interrupt will continually run because the flag is still asserted.</a:t>
            </a:r>
          </a:p>
          <a:p>
            <a:pPr marL="228600" indent="-228600" algn="l">
              <a:buFont typeface="Arial" panose="020B0604020202020204" pitchFamily="34" charset="0"/>
              <a:buChar char="•"/>
            </a:pPr>
            <a:endParaRPr lang="en-US" sz="12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ISRs should be short, fast, and dedicated to only performing the functionality needed by the peripheral at that time.</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pic>
        <p:nvPicPr>
          <p:cNvPr id="9" name="Picture 8" descr="A screenshot of text&#10;&#10;Description automatically generated">
            <a:extLst>
              <a:ext uri="{FF2B5EF4-FFF2-40B4-BE49-F238E27FC236}">
                <a16:creationId xmlns:a16="http://schemas.microsoft.com/office/drawing/2014/main" id="{59379AAC-AD15-47E3-8399-2A0CEBE480DF}"/>
              </a:ext>
            </a:extLst>
          </p:cNvPr>
          <p:cNvPicPr>
            <a:picLocks noChangeAspect="1"/>
          </p:cNvPicPr>
          <p:nvPr/>
        </p:nvPicPr>
        <p:blipFill rotWithShape="1">
          <a:blip r:embed="rId2">
            <a:extLst>
              <a:ext uri="{28A0092B-C50C-407E-A947-70E740481C1C}">
                <a14:useLocalDpi xmlns:a14="http://schemas.microsoft.com/office/drawing/2010/main" val="0"/>
              </a:ext>
            </a:extLst>
          </a:blip>
          <a:srcRect t="69350" r="63547"/>
          <a:stretch/>
        </p:blipFill>
        <p:spPr>
          <a:xfrm>
            <a:off x="2011680" y="1732638"/>
            <a:ext cx="2208998" cy="1206833"/>
          </a:xfrm>
          <a:prstGeom prst="rect">
            <a:avLst/>
          </a:prstGeom>
        </p:spPr>
      </p:pic>
      <p:sp>
        <p:nvSpPr>
          <p:cNvPr id="13" name="Speech Bubble: Rectangle with Corners Rounded 12">
            <a:extLst>
              <a:ext uri="{FF2B5EF4-FFF2-40B4-BE49-F238E27FC236}">
                <a16:creationId xmlns:a16="http://schemas.microsoft.com/office/drawing/2014/main" id="{842D0423-9D60-4471-A826-A2BE23B3B685}"/>
              </a:ext>
            </a:extLst>
          </p:cNvPr>
          <p:cNvSpPr/>
          <p:nvPr/>
        </p:nvSpPr>
        <p:spPr>
          <a:xfrm>
            <a:off x="120895" y="2025138"/>
            <a:ext cx="1703672" cy="621832"/>
          </a:xfrm>
          <a:prstGeom prst="wedgeRoundRectCallout">
            <a:avLst>
              <a:gd name="adj1" fmla="val 74068"/>
              <a:gd name="adj2" fmla="val 543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put too much in an ISR</a:t>
            </a:r>
          </a:p>
        </p:txBody>
      </p:sp>
    </p:spTree>
    <p:extLst>
      <p:ext uri="{BB962C8B-B14F-4D97-AF65-F5344CB8AC3E}">
        <p14:creationId xmlns:p14="http://schemas.microsoft.com/office/powerpoint/2010/main" val="37578490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19600" y="4857750"/>
            <a:ext cx="2438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11.1.6 Nested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FCF6A349-307A-4DC6-B7D4-ABB8B2368BDF}"/>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Maskable interrupts are disabled while executing an ISR because GIE = 0. </a:t>
            </a:r>
          </a:p>
        </p:txBody>
      </p:sp>
      <p:sp>
        <p:nvSpPr>
          <p:cNvPr id="13" name="Subtitle 2">
            <a:extLst>
              <a:ext uri="{FF2B5EF4-FFF2-40B4-BE49-F238E27FC236}">
                <a16:creationId xmlns:a16="http://schemas.microsoft.com/office/drawing/2014/main" id="{7585C533-CE05-423A-9C27-9044E215413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6C75177B-E19A-4333-B2CA-17255490DFC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1252B898-C851-49E1-AC38-48E4585669D8}"/>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38BB71A6-8F08-4840-83F5-3260F38AF217}"/>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9" name="Subtitle 2">
            <a:extLst>
              <a:ext uri="{FF2B5EF4-FFF2-40B4-BE49-F238E27FC236}">
                <a16:creationId xmlns:a16="http://schemas.microsoft.com/office/drawing/2014/main" id="{B85AD43E-FB99-4F7C-BE00-D9A16A05D0A5}"/>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0" name="Subtitle 2">
            <a:extLst>
              <a:ext uri="{FF2B5EF4-FFF2-40B4-BE49-F238E27FC236}">
                <a16:creationId xmlns:a16="http://schemas.microsoft.com/office/drawing/2014/main" id="{478144E1-1FD2-4793-B9EF-C867FFCAC3DB}"/>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21E90F91-2CC8-4558-9E4F-2AD5025FA0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22" name="Rectangle 21">
            <a:extLst>
              <a:ext uri="{FF2B5EF4-FFF2-40B4-BE49-F238E27FC236}">
                <a16:creationId xmlns:a16="http://schemas.microsoft.com/office/drawing/2014/main" id="{7EDF5B13-1D86-4287-B441-C7C7F492DC0A}"/>
              </a:ext>
            </a:extLst>
          </p:cNvPr>
          <p:cNvSpPr/>
          <p:nvPr/>
        </p:nvSpPr>
        <p:spPr>
          <a:xfrm>
            <a:off x="4877802"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8895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11.1.1 Interrupt Flags (IFG)</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5" name="Subtitle 2">
            <a:extLst>
              <a:ext uri="{FF2B5EF4-FFF2-40B4-BE49-F238E27FC236}">
                <a16:creationId xmlns:a16="http://schemas.microsoft.com/office/drawing/2014/main" id="{1BBE7DA4-0362-48F2-B345-4B3D32532533}"/>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Flag</a:t>
            </a:r>
            <a:r>
              <a:rPr lang="en-US" sz="1600" dirty="0">
                <a:solidFill>
                  <a:schemeClr val="accent2"/>
                </a:solidFill>
                <a:latin typeface="Arial" panose="020B0604020202020204" pitchFamily="34" charset="0"/>
                <a:cs typeface="Arial" panose="020B0604020202020204" pitchFamily="34" charset="0"/>
              </a:rPr>
              <a:t> – notifies the CPU that an external event on a peripheral has occurred and action is requested.</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term </a:t>
            </a:r>
            <a:r>
              <a:rPr lang="en-US" sz="1600" i="1" dirty="0">
                <a:solidFill>
                  <a:schemeClr val="accent2"/>
                </a:solidFill>
                <a:latin typeface="Arial" panose="020B0604020202020204" pitchFamily="34" charset="0"/>
                <a:cs typeface="Arial" panose="020B0604020202020204" pitchFamily="34" charset="0"/>
              </a:rPr>
              <a:t>interrupt</a:t>
            </a:r>
            <a:r>
              <a:rPr lang="en-US" sz="1600" dirty="0">
                <a:solidFill>
                  <a:schemeClr val="accent2"/>
                </a:solidFill>
                <a:latin typeface="Arial" panose="020B0604020202020204" pitchFamily="34" charset="0"/>
                <a:cs typeface="Arial" panose="020B0604020202020204" pitchFamily="34" charset="0"/>
              </a:rPr>
              <a:t> stems from the fact that the CPU takes a break from executing the main program and instead executes instructions specifically for the peripheral event.</a:t>
            </a:r>
          </a:p>
        </p:txBody>
      </p:sp>
      <p:pic>
        <p:nvPicPr>
          <p:cNvPr id="9" name="Picture 8">
            <a:extLst>
              <a:ext uri="{FF2B5EF4-FFF2-40B4-BE49-F238E27FC236}">
                <a16:creationId xmlns:a16="http://schemas.microsoft.com/office/drawing/2014/main" id="{EC7F57E0-FC2E-4B5A-A97A-D501CCC404C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895600" y="1504950"/>
            <a:ext cx="3657600" cy="2469285"/>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C3C6085C-A8F8-4FEA-B551-8CB4C66780F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111" t="3440" r="40369" b="4679"/>
          <a:stretch/>
        </p:blipFill>
        <p:spPr>
          <a:xfrm>
            <a:off x="762000" y="1444526"/>
            <a:ext cx="1671201" cy="2469285"/>
          </a:xfrm>
          <a:prstGeom prst="rect">
            <a:avLst/>
          </a:prstGeom>
        </p:spPr>
      </p:pic>
    </p:spTree>
    <p:extLst>
      <p:ext uri="{BB962C8B-B14F-4D97-AF65-F5344CB8AC3E}">
        <p14:creationId xmlns:p14="http://schemas.microsoft.com/office/powerpoint/2010/main" val="17592533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19600" y="4857750"/>
            <a:ext cx="2438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11.1.6 Nested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FCF6A349-307A-4DC6-B7D4-ABB8B2368BDF}"/>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Maskable interrupts are disabled while executing an ISR because GIE = 0. </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Once the ISR completes and the SR is popped off the stack, the original value of GIE = 1 is restored and maskable interrupts are again enabled when the CPU returns to the main program.</a:t>
            </a:r>
          </a:p>
        </p:txBody>
      </p:sp>
      <p:sp>
        <p:nvSpPr>
          <p:cNvPr id="13" name="Subtitle 2">
            <a:extLst>
              <a:ext uri="{FF2B5EF4-FFF2-40B4-BE49-F238E27FC236}">
                <a16:creationId xmlns:a16="http://schemas.microsoft.com/office/drawing/2014/main" id="{7585C533-CE05-423A-9C27-9044E215413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6C75177B-E19A-4333-B2CA-17255490DFC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1252B898-C851-49E1-AC38-48E4585669D8}"/>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38BB71A6-8F08-4840-83F5-3260F38AF217}"/>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9" name="Subtitle 2">
            <a:extLst>
              <a:ext uri="{FF2B5EF4-FFF2-40B4-BE49-F238E27FC236}">
                <a16:creationId xmlns:a16="http://schemas.microsoft.com/office/drawing/2014/main" id="{B85AD43E-FB99-4F7C-BE00-D9A16A05D0A5}"/>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0" name="Subtitle 2">
            <a:extLst>
              <a:ext uri="{FF2B5EF4-FFF2-40B4-BE49-F238E27FC236}">
                <a16:creationId xmlns:a16="http://schemas.microsoft.com/office/drawing/2014/main" id="{478144E1-1FD2-4793-B9EF-C867FFCAC3DB}"/>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21E90F91-2CC8-4558-9E4F-2AD5025FA0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22" name="Rectangle 21">
            <a:extLst>
              <a:ext uri="{FF2B5EF4-FFF2-40B4-BE49-F238E27FC236}">
                <a16:creationId xmlns:a16="http://schemas.microsoft.com/office/drawing/2014/main" id="{7EDF5B13-1D86-4287-B441-C7C7F492DC0A}"/>
              </a:ext>
            </a:extLst>
          </p:cNvPr>
          <p:cNvSpPr/>
          <p:nvPr/>
        </p:nvSpPr>
        <p:spPr>
          <a:xfrm>
            <a:off x="4877802"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50871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19600" y="4857750"/>
            <a:ext cx="2438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11.1.6 Nested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FCF6A349-307A-4DC6-B7D4-ABB8B2368BDF}"/>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Maskable interrupts are disabled while executing an ISR because GIE = 0. </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Once the ISR completes and the SR is popped off the stack, the original value of GIE = 1 is restored and maskable interrupts are again enabled when the CPU returns to the main program.</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System resets and non-maskable interrupts can always interrupt other lower priority ISRs because they are not enabled by GIE.</a:t>
            </a:r>
          </a:p>
        </p:txBody>
      </p:sp>
      <p:sp>
        <p:nvSpPr>
          <p:cNvPr id="13" name="Subtitle 2">
            <a:extLst>
              <a:ext uri="{FF2B5EF4-FFF2-40B4-BE49-F238E27FC236}">
                <a16:creationId xmlns:a16="http://schemas.microsoft.com/office/drawing/2014/main" id="{7585C533-CE05-423A-9C27-9044E215413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6C75177B-E19A-4333-B2CA-17255490DFC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1252B898-C851-49E1-AC38-48E4585669D8}"/>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38BB71A6-8F08-4840-83F5-3260F38AF217}"/>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9" name="Subtitle 2">
            <a:extLst>
              <a:ext uri="{FF2B5EF4-FFF2-40B4-BE49-F238E27FC236}">
                <a16:creationId xmlns:a16="http://schemas.microsoft.com/office/drawing/2014/main" id="{B85AD43E-FB99-4F7C-BE00-D9A16A05D0A5}"/>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0" name="Subtitle 2">
            <a:extLst>
              <a:ext uri="{FF2B5EF4-FFF2-40B4-BE49-F238E27FC236}">
                <a16:creationId xmlns:a16="http://schemas.microsoft.com/office/drawing/2014/main" id="{478144E1-1FD2-4793-B9EF-C867FFCAC3DB}"/>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21E90F91-2CC8-4558-9E4F-2AD5025FA0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22" name="Rectangle 21">
            <a:extLst>
              <a:ext uri="{FF2B5EF4-FFF2-40B4-BE49-F238E27FC236}">
                <a16:creationId xmlns:a16="http://schemas.microsoft.com/office/drawing/2014/main" id="{7EDF5B13-1D86-4287-B441-C7C7F492DC0A}"/>
              </a:ext>
            </a:extLst>
          </p:cNvPr>
          <p:cNvSpPr/>
          <p:nvPr/>
        </p:nvSpPr>
        <p:spPr>
          <a:xfrm>
            <a:off x="4877802"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49672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19600" y="4857750"/>
            <a:ext cx="2438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11.1.6 Nested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FCF6A349-307A-4DC6-B7D4-ABB8B2368BDF}"/>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Creating </a:t>
            </a:r>
            <a:r>
              <a:rPr lang="en-US" sz="1600" i="1" dirty="0">
                <a:solidFill>
                  <a:schemeClr val="accent2"/>
                </a:solidFill>
                <a:latin typeface="Arial" panose="020B0604020202020204" pitchFamily="34" charset="0"/>
                <a:cs typeface="Arial" panose="020B0604020202020204" pitchFamily="34" charset="0"/>
              </a:rPr>
              <a:t>nested</a:t>
            </a:r>
            <a:r>
              <a:rPr lang="en-US" sz="1600" dirty="0">
                <a:solidFill>
                  <a:schemeClr val="accent2"/>
                </a:solidFill>
                <a:latin typeface="Arial" panose="020B0604020202020204" pitchFamily="34" charset="0"/>
                <a:cs typeface="Arial" panose="020B0604020202020204" pitchFamily="34" charset="0"/>
              </a:rPr>
              <a:t> maskable ISRs is </a:t>
            </a:r>
            <a:r>
              <a:rPr lang="en-US" sz="1600" b="1" dirty="0">
                <a:solidFill>
                  <a:schemeClr val="accent2"/>
                </a:solidFill>
                <a:latin typeface="Arial" panose="020B0604020202020204" pitchFamily="34" charset="0"/>
                <a:cs typeface="Arial" panose="020B0604020202020204" pitchFamily="34" charset="0"/>
              </a:rPr>
              <a:t>not recommended</a:t>
            </a:r>
            <a:r>
              <a:rPr lang="en-US" sz="1600" dirty="0">
                <a:solidFill>
                  <a:schemeClr val="accent2"/>
                </a:solidFill>
                <a:latin typeface="Arial" panose="020B0604020202020204" pitchFamily="34" charset="0"/>
                <a:cs typeface="Arial" panose="020B0604020202020204" pitchFamily="34" charset="0"/>
              </a:rPr>
              <a:t> because it can lead to stack overflow or infinite ISR loops.</a:t>
            </a:r>
          </a:p>
        </p:txBody>
      </p:sp>
      <p:sp>
        <p:nvSpPr>
          <p:cNvPr id="13" name="Subtitle 2">
            <a:extLst>
              <a:ext uri="{FF2B5EF4-FFF2-40B4-BE49-F238E27FC236}">
                <a16:creationId xmlns:a16="http://schemas.microsoft.com/office/drawing/2014/main" id="{7585C533-CE05-423A-9C27-9044E215413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6C75177B-E19A-4333-B2CA-17255490DFC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1252B898-C851-49E1-AC38-48E4585669D8}"/>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38BB71A6-8F08-4840-83F5-3260F38AF217}"/>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9" name="Subtitle 2">
            <a:extLst>
              <a:ext uri="{FF2B5EF4-FFF2-40B4-BE49-F238E27FC236}">
                <a16:creationId xmlns:a16="http://schemas.microsoft.com/office/drawing/2014/main" id="{B85AD43E-FB99-4F7C-BE00-D9A16A05D0A5}"/>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0" name="Subtitle 2">
            <a:extLst>
              <a:ext uri="{FF2B5EF4-FFF2-40B4-BE49-F238E27FC236}">
                <a16:creationId xmlns:a16="http://schemas.microsoft.com/office/drawing/2014/main" id="{478144E1-1FD2-4793-B9EF-C867FFCAC3DB}"/>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21E90F91-2CC8-4558-9E4F-2AD5025FA0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23" name="Rectangle 22">
            <a:extLst>
              <a:ext uri="{FF2B5EF4-FFF2-40B4-BE49-F238E27FC236}">
                <a16:creationId xmlns:a16="http://schemas.microsoft.com/office/drawing/2014/main" id="{DB4306AC-5983-441D-9620-29B133DF7B3F}"/>
              </a:ext>
            </a:extLst>
          </p:cNvPr>
          <p:cNvSpPr/>
          <p:nvPr/>
        </p:nvSpPr>
        <p:spPr>
          <a:xfrm>
            <a:off x="4877802"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73912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19600" y="4857750"/>
            <a:ext cx="2438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11.1.6 Nested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FCF6A349-307A-4DC6-B7D4-ABB8B2368BDF}"/>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Creating </a:t>
            </a:r>
            <a:r>
              <a:rPr lang="en-US" sz="1600" i="1" dirty="0">
                <a:solidFill>
                  <a:schemeClr val="accent2"/>
                </a:solidFill>
                <a:latin typeface="Arial" panose="020B0604020202020204" pitchFamily="34" charset="0"/>
                <a:cs typeface="Arial" panose="020B0604020202020204" pitchFamily="34" charset="0"/>
              </a:rPr>
              <a:t>nested</a:t>
            </a:r>
            <a:r>
              <a:rPr lang="en-US" sz="1600" dirty="0">
                <a:solidFill>
                  <a:schemeClr val="accent2"/>
                </a:solidFill>
                <a:latin typeface="Arial" panose="020B0604020202020204" pitchFamily="34" charset="0"/>
                <a:cs typeface="Arial" panose="020B0604020202020204" pitchFamily="34" charset="0"/>
              </a:rPr>
              <a:t> maskable ISRs is </a:t>
            </a:r>
            <a:r>
              <a:rPr lang="en-US" sz="1600" b="1" dirty="0">
                <a:solidFill>
                  <a:schemeClr val="accent2"/>
                </a:solidFill>
                <a:latin typeface="Arial" panose="020B0604020202020204" pitchFamily="34" charset="0"/>
                <a:cs typeface="Arial" panose="020B0604020202020204" pitchFamily="34" charset="0"/>
              </a:rPr>
              <a:t>not recommended</a:t>
            </a:r>
            <a:r>
              <a:rPr lang="en-US" sz="1600" dirty="0">
                <a:solidFill>
                  <a:schemeClr val="accent2"/>
                </a:solidFill>
                <a:latin typeface="Arial" panose="020B0604020202020204" pitchFamily="34" charset="0"/>
                <a:cs typeface="Arial" panose="020B0604020202020204" pitchFamily="34" charset="0"/>
              </a:rPr>
              <a:t> because it can lead to stack overflow or infinite ISR loops.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 better approach is to create ISRs that are short and fast and then rely on the MCU’s prioritization scheme to allow higher priority interrupts to be serviced while lower priority interrupts wait in the pending state until the CPU is ready to act on them.</a:t>
            </a:r>
          </a:p>
        </p:txBody>
      </p:sp>
      <p:sp>
        <p:nvSpPr>
          <p:cNvPr id="13" name="Subtitle 2">
            <a:extLst>
              <a:ext uri="{FF2B5EF4-FFF2-40B4-BE49-F238E27FC236}">
                <a16:creationId xmlns:a16="http://schemas.microsoft.com/office/drawing/2014/main" id="{7585C533-CE05-423A-9C27-9044E215413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6C75177B-E19A-4333-B2CA-17255490DFC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1252B898-C851-49E1-AC38-48E4585669D8}"/>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38BB71A6-8F08-4840-83F5-3260F38AF217}"/>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9" name="Subtitle 2">
            <a:extLst>
              <a:ext uri="{FF2B5EF4-FFF2-40B4-BE49-F238E27FC236}">
                <a16:creationId xmlns:a16="http://schemas.microsoft.com/office/drawing/2014/main" id="{B85AD43E-FB99-4F7C-BE00-D9A16A05D0A5}"/>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0" name="Subtitle 2">
            <a:extLst>
              <a:ext uri="{FF2B5EF4-FFF2-40B4-BE49-F238E27FC236}">
                <a16:creationId xmlns:a16="http://schemas.microsoft.com/office/drawing/2014/main" id="{478144E1-1FD2-4793-B9EF-C867FFCAC3DB}"/>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21E90F91-2CC8-4558-9E4F-2AD5025FA0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23" name="Rectangle 22">
            <a:extLst>
              <a:ext uri="{FF2B5EF4-FFF2-40B4-BE49-F238E27FC236}">
                <a16:creationId xmlns:a16="http://schemas.microsoft.com/office/drawing/2014/main" id="{DB4306AC-5983-441D-9620-29B133DF7B3F}"/>
              </a:ext>
            </a:extLst>
          </p:cNvPr>
          <p:cNvSpPr/>
          <p:nvPr/>
        </p:nvSpPr>
        <p:spPr>
          <a:xfrm>
            <a:off x="4877802"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16959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11: Introduction to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11.1.6  Nested IRQ</a:t>
            </a:r>
          </a:p>
        </p:txBody>
      </p:sp>
      <p:pic>
        <p:nvPicPr>
          <p:cNvPr id="13" name="Picture 12">
            <a:extLst>
              <a:ext uri="{FF2B5EF4-FFF2-40B4-BE49-F238E27FC236}">
                <a16:creationId xmlns:a16="http://schemas.microsoft.com/office/drawing/2014/main" id="{0981C75F-955A-47BF-BD1A-0BC5B983190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E1CBE925-CCF2-4C27-973E-C0EF61C63C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pic>
        <p:nvPicPr>
          <p:cNvPr id="20" name="Picture 19">
            <a:extLst>
              <a:ext uri="{FF2B5EF4-FFF2-40B4-BE49-F238E27FC236}">
                <a16:creationId xmlns:a16="http://schemas.microsoft.com/office/drawing/2014/main" id="{2C0BDF05-E225-48CA-A47C-C1B9306624C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21" name="Picture 20" descr="A close up of a sign&#10;&#10;Description automatically generated">
            <a:extLst>
              <a:ext uri="{FF2B5EF4-FFF2-40B4-BE49-F238E27FC236}">
                <a16:creationId xmlns:a16="http://schemas.microsoft.com/office/drawing/2014/main" id="{46DBB5FC-52FC-45A6-803B-FC7901D98C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pic>
        <p:nvPicPr>
          <p:cNvPr id="22" name="Picture 2" descr="Subscribe to Dr. LaMeres' YouTube Channel">
            <a:extLst>
              <a:ext uri="{FF2B5EF4-FFF2-40B4-BE49-F238E27FC236}">
                <a16:creationId xmlns:a16="http://schemas.microsoft.com/office/drawing/2014/main" id="{1FE77356-FAB4-48DE-B79E-A32562654D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495" y="1815063"/>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145DBFF2-93E8-4EE8-A873-073E130FDE84}"/>
              </a:ext>
            </a:extLst>
          </p:cNvPr>
          <p:cNvSpPr txBox="1"/>
          <p:nvPr/>
        </p:nvSpPr>
        <p:spPr>
          <a:xfrm>
            <a:off x="3011547" y="2534921"/>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22073508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11: Introduction to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77002" cy="36225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11.1.7  IRQ Servicing Summary &amp; The Developer’s Responsibility </a:t>
            </a:r>
          </a:p>
        </p:txBody>
      </p:sp>
      <p:pic>
        <p:nvPicPr>
          <p:cNvPr id="13" name="Picture 12">
            <a:extLst>
              <a:ext uri="{FF2B5EF4-FFF2-40B4-BE49-F238E27FC236}">
                <a16:creationId xmlns:a16="http://schemas.microsoft.com/office/drawing/2014/main" id="{0981C75F-955A-47BF-BD1A-0BC5B983190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E1CBE925-CCF2-4C27-973E-C0EF61C63C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pic>
        <p:nvPicPr>
          <p:cNvPr id="20" name="Picture 19">
            <a:extLst>
              <a:ext uri="{FF2B5EF4-FFF2-40B4-BE49-F238E27FC236}">
                <a16:creationId xmlns:a16="http://schemas.microsoft.com/office/drawing/2014/main" id="{2C0BDF05-E225-48CA-A47C-C1B9306624C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21" name="Picture 20" descr="A close up of a sign&#10;&#10;Description automatically generated">
            <a:extLst>
              <a:ext uri="{FF2B5EF4-FFF2-40B4-BE49-F238E27FC236}">
                <a16:creationId xmlns:a16="http://schemas.microsoft.com/office/drawing/2014/main" id="{46DBB5FC-52FC-45A6-803B-FC7901D98C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spTree>
    <p:extLst>
      <p:ext uri="{BB962C8B-B14F-4D97-AF65-F5344CB8AC3E}">
        <p14:creationId xmlns:p14="http://schemas.microsoft.com/office/powerpoint/2010/main" val="10432821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11.1.7 Interrupt Servicing Summary</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782A49A2-609E-4357-8DB1-37C9C4DBC19A}"/>
              </a:ext>
            </a:extLst>
          </p:cNvPr>
          <p:cNvSpPr txBox="1">
            <a:spLocks/>
          </p:cNvSpPr>
          <p:nvPr/>
        </p:nvSpPr>
        <p:spPr>
          <a:xfrm>
            <a:off x="190500" y="895155"/>
            <a:ext cx="1937385" cy="3943323"/>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Note that some of the steps are taken automatically by the CPU while some are up to the developer.</a:t>
            </a:r>
          </a:p>
        </p:txBody>
      </p:sp>
      <p:pic>
        <p:nvPicPr>
          <p:cNvPr id="5" name="Picture 4" descr="A screenshot of a cell phone&#10;&#10;Description automatically generated">
            <a:extLst>
              <a:ext uri="{FF2B5EF4-FFF2-40B4-BE49-F238E27FC236}">
                <a16:creationId xmlns:a16="http://schemas.microsoft.com/office/drawing/2014/main" id="{5FADFB1E-C164-439E-ADFB-480702D444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7885" y="819150"/>
            <a:ext cx="4501515" cy="4019328"/>
          </a:xfrm>
          <a:prstGeom prst="rect">
            <a:avLst/>
          </a:prstGeom>
        </p:spPr>
      </p:pic>
    </p:spTree>
    <p:extLst>
      <p:ext uri="{BB962C8B-B14F-4D97-AF65-F5344CB8AC3E}">
        <p14:creationId xmlns:p14="http://schemas.microsoft.com/office/powerpoint/2010/main" val="16815349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11.1.7 Interrupt Servicing Summary</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782A49A2-609E-4357-8DB1-37C9C4DBC19A}"/>
              </a:ext>
            </a:extLst>
          </p:cNvPr>
          <p:cNvSpPr txBox="1">
            <a:spLocks/>
          </p:cNvSpPr>
          <p:nvPr/>
        </p:nvSpPr>
        <p:spPr>
          <a:xfrm>
            <a:off x="190500" y="895155"/>
            <a:ext cx="6667500" cy="375545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When using a specific peripheral with a maskable interrupt, the developer has the following responsibilities:</a:t>
            </a:r>
          </a:p>
          <a:p>
            <a:pPr marL="800100" lvl="1" indent="-342900" algn="l">
              <a:buFont typeface="+mj-lt"/>
              <a:buAutoNum type="arabicPeriod"/>
            </a:pPr>
            <a:endParaRPr lang="en-US" sz="1600" dirty="0">
              <a:solidFill>
                <a:schemeClr val="accent2"/>
              </a:solidFill>
              <a:latin typeface="Arial" panose="020B0604020202020204" pitchFamily="34" charset="0"/>
              <a:cs typeface="Arial" panose="020B0604020202020204" pitchFamily="34" charset="0"/>
            </a:endParaRPr>
          </a:p>
          <a:p>
            <a:pPr marL="800100" lvl="1" indent="-342900" algn="l">
              <a:buFont typeface="+mj-lt"/>
              <a:buAutoNum type="arabicPeriod"/>
            </a:pPr>
            <a:endParaRPr lang="en-US" sz="1600" dirty="0">
              <a:solidFill>
                <a:schemeClr val="accent2"/>
              </a:solidFill>
              <a:latin typeface="Arial" panose="020B0604020202020204" pitchFamily="34" charset="0"/>
              <a:cs typeface="Arial" panose="020B0604020202020204" pitchFamily="34" charset="0"/>
            </a:endParaRPr>
          </a:p>
          <a:p>
            <a:pPr marL="800100" lvl="1" indent="-342900" algn="l">
              <a:buFont typeface="+mj-lt"/>
              <a:buAutoNum type="arabicPeriod"/>
            </a:pPr>
            <a:endParaRPr lang="en-US" sz="16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66567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11.1.7 Interrupt Servicing Summary</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782A49A2-609E-4357-8DB1-37C9C4DBC19A}"/>
              </a:ext>
            </a:extLst>
          </p:cNvPr>
          <p:cNvSpPr txBox="1">
            <a:spLocks/>
          </p:cNvSpPr>
          <p:nvPr/>
        </p:nvSpPr>
        <p:spPr>
          <a:xfrm>
            <a:off x="190500" y="895155"/>
            <a:ext cx="6667500" cy="375545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When using a specific peripheral with a maskable interrupt, the developer has the following responsibilities: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800100" lvl="1" indent="-342900" algn="l">
              <a:buFont typeface="+mj-lt"/>
              <a:buAutoNum type="arabicPeriod"/>
            </a:pPr>
            <a:r>
              <a:rPr lang="en-US" sz="1600" dirty="0">
                <a:solidFill>
                  <a:schemeClr val="accent2"/>
                </a:solidFill>
                <a:latin typeface="Arial" panose="020B0604020202020204" pitchFamily="34" charset="0"/>
                <a:cs typeface="Arial" panose="020B0604020202020204" pitchFamily="34" charset="0"/>
              </a:rPr>
              <a:t>Configure the peripheral for the desired functionality.</a:t>
            </a:r>
          </a:p>
          <a:p>
            <a:pPr marL="800100" lvl="1" indent="-342900" algn="l">
              <a:buFont typeface="+mj-lt"/>
              <a:buAutoNum type="arabicPeriod"/>
            </a:pPr>
            <a:endParaRPr lang="en-US" sz="1600" dirty="0">
              <a:solidFill>
                <a:schemeClr val="accent2"/>
              </a:solidFill>
              <a:latin typeface="Arial" panose="020B0604020202020204" pitchFamily="34" charset="0"/>
              <a:cs typeface="Arial" panose="020B0604020202020204" pitchFamily="34" charset="0"/>
            </a:endParaRPr>
          </a:p>
          <a:p>
            <a:pPr marL="800100" lvl="1" indent="-342900" algn="l">
              <a:buFont typeface="+mj-lt"/>
              <a:buAutoNum type="arabicPeriod"/>
            </a:pPr>
            <a:endParaRPr lang="en-US" sz="1600" dirty="0">
              <a:solidFill>
                <a:schemeClr val="accent2"/>
              </a:solidFill>
              <a:latin typeface="Arial" panose="020B0604020202020204" pitchFamily="34" charset="0"/>
              <a:cs typeface="Arial" panose="020B0604020202020204" pitchFamily="34" charset="0"/>
            </a:endParaRPr>
          </a:p>
          <a:p>
            <a:pPr marL="800100" lvl="1" indent="-342900" algn="l">
              <a:buFont typeface="+mj-lt"/>
              <a:buAutoNum type="arabicPeriod"/>
            </a:pPr>
            <a:endParaRPr lang="en-US" sz="16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830186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11.1.7 Interrupt Servicing Summary</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782A49A2-609E-4357-8DB1-37C9C4DBC19A}"/>
              </a:ext>
            </a:extLst>
          </p:cNvPr>
          <p:cNvSpPr txBox="1">
            <a:spLocks/>
          </p:cNvSpPr>
          <p:nvPr/>
        </p:nvSpPr>
        <p:spPr>
          <a:xfrm>
            <a:off x="190500" y="895155"/>
            <a:ext cx="6667500" cy="375545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When using a specific peripheral with a maskable interrupt, the developer has the following responsibilities: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800100" lvl="1" indent="-342900" algn="l">
              <a:buFont typeface="+mj-lt"/>
              <a:buAutoNum type="arabicPeriod"/>
            </a:pPr>
            <a:r>
              <a:rPr lang="en-US" sz="1600" dirty="0">
                <a:solidFill>
                  <a:schemeClr val="accent2"/>
                </a:solidFill>
                <a:latin typeface="Arial" panose="020B0604020202020204" pitchFamily="34" charset="0"/>
                <a:cs typeface="Arial" panose="020B0604020202020204" pitchFamily="34" charset="0"/>
              </a:rPr>
              <a:t>Configure the peripheral for the desired functionality.</a:t>
            </a:r>
          </a:p>
          <a:p>
            <a:pPr marL="800100" lvl="1" indent="-342900" algn="l">
              <a:buFont typeface="+mj-lt"/>
              <a:buAutoNum type="arabicPeriod"/>
            </a:pPr>
            <a:r>
              <a:rPr lang="en-US" sz="1600" dirty="0">
                <a:solidFill>
                  <a:schemeClr val="accent2"/>
                </a:solidFill>
                <a:latin typeface="Arial" panose="020B0604020202020204" pitchFamily="34" charset="0"/>
                <a:cs typeface="Arial" panose="020B0604020202020204" pitchFamily="34" charset="0"/>
              </a:rPr>
              <a:t>Clear the peripheral’s interrupt flag.</a:t>
            </a:r>
          </a:p>
          <a:p>
            <a:pPr marL="800100" lvl="1" indent="-342900" algn="l">
              <a:buFont typeface="+mj-lt"/>
              <a:buAutoNum type="arabicPeriod"/>
            </a:pPr>
            <a:endParaRPr lang="en-US" sz="1600" dirty="0">
              <a:solidFill>
                <a:schemeClr val="accent2"/>
              </a:solidFill>
              <a:latin typeface="Arial" panose="020B0604020202020204" pitchFamily="34" charset="0"/>
              <a:cs typeface="Arial" panose="020B0604020202020204" pitchFamily="34" charset="0"/>
            </a:endParaRPr>
          </a:p>
          <a:p>
            <a:pPr marL="800100" lvl="1" indent="-342900" algn="l">
              <a:buFont typeface="+mj-lt"/>
              <a:buAutoNum type="arabicPeriod"/>
            </a:pPr>
            <a:endParaRPr lang="en-US" sz="1600" dirty="0">
              <a:solidFill>
                <a:schemeClr val="accent2"/>
              </a:solidFill>
              <a:latin typeface="Arial" panose="020B0604020202020204" pitchFamily="34" charset="0"/>
              <a:cs typeface="Arial" panose="020B0604020202020204" pitchFamily="34" charset="0"/>
            </a:endParaRPr>
          </a:p>
          <a:p>
            <a:pPr marL="800100" lvl="1" indent="-342900" algn="l">
              <a:buFont typeface="+mj-lt"/>
              <a:buAutoNum type="arabicPeriod"/>
            </a:pPr>
            <a:endParaRPr lang="en-US" sz="16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173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11.1.1 Interrupt Flags (IFG)</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5" name="Subtitle 2">
            <a:extLst>
              <a:ext uri="{FF2B5EF4-FFF2-40B4-BE49-F238E27FC236}">
                <a16:creationId xmlns:a16="http://schemas.microsoft.com/office/drawing/2014/main" id="{1BBE7DA4-0362-48F2-B345-4B3D32532533}"/>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Flag</a:t>
            </a:r>
            <a:r>
              <a:rPr lang="en-US" sz="1600" dirty="0">
                <a:solidFill>
                  <a:schemeClr val="accent2"/>
                </a:solidFill>
                <a:latin typeface="Arial" panose="020B0604020202020204" pitchFamily="34" charset="0"/>
                <a:cs typeface="Arial" panose="020B0604020202020204" pitchFamily="34" charset="0"/>
              </a:rPr>
              <a:t> – notifies the CPU that an external event on a peripheral has occurred and action is requested.</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This process is highly efficient because the CPU does not have to spend execution cycles polling each external system.</a:t>
            </a:r>
          </a:p>
        </p:txBody>
      </p:sp>
      <p:pic>
        <p:nvPicPr>
          <p:cNvPr id="9" name="Picture 8">
            <a:extLst>
              <a:ext uri="{FF2B5EF4-FFF2-40B4-BE49-F238E27FC236}">
                <a16:creationId xmlns:a16="http://schemas.microsoft.com/office/drawing/2014/main" id="{9C318966-ABE7-4357-848A-CDE1A8FF099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2895600" y="1504950"/>
            <a:ext cx="3657600" cy="2469285"/>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0491232C-0323-4D5D-8176-30DD66C0986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111" t="3440" r="40369" b="4679"/>
          <a:stretch/>
        </p:blipFill>
        <p:spPr>
          <a:xfrm>
            <a:off x="762000" y="1444526"/>
            <a:ext cx="1671201" cy="2469285"/>
          </a:xfrm>
          <a:prstGeom prst="rect">
            <a:avLst/>
          </a:prstGeom>
        </p:spPr>
      </p:pic>
    </p:spTree>
    <p:extLst>
      <p:ext uri="{BB962C8B-B14F-4D97-AF65-F5344CB8AC3E}">
        <p14:creationId xmlns:p14="http://schemas.microsoft.com/office/powerpoint/2010/main" val="39852749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11.1.7 Interrupt Servicing Summary</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782A49A2-609E-4357-8DB1-37C9C4DBC19A}"/>
              </a:ext>
            </a:extLst>
          </p:cNvPr>
          <p:cNvSpPr txBox="1">
            <a:spLocks/>
          </p:cNvSpPr>
          <p:nvPr/>
        </p:nvSpPr>
        <p:spPr>
          <a:xfrm>
            <a:off x="190500" y="895155"/>
            <a:ext cx="6667500" cy="375545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When using a specific peripheral with a maskable interrupt, the developer has the following responsibilities: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800100" lvl="1" indent="-342900" algn="l">
              <a:buFont typeface="+mj-lt"/>
              <a:buAutoNum type="arabicPeriod"/>
            </a:pPr>
            <a:r>
              <a:rPr lang="en-US" sz="1600" dirty="0">
                <a:solidFill>
                  <a:schemeClr val="accent2"/>
                </a:solidFill>
                <a:latin typeface="Arial" panose="020B0604020202020204" pitchFamily="34" charset="0"/>
                <a:cs typeface="Arial" panose="020B0604020202020204" pitchFamily="34" charset="0"/>
              </a:rPr>
              <a:t>Configure the peripheral for the desired functionality.</a:t>
            </a:r>
          </a:p>
          <a:p>
            <a:pPr marL="800100" lvl="1" indent="-342900" algn="l">
              <a:buFont typeface="+mj-lt"/>
              <a:buAutoNum type="arabicPeriod"/>
            </a:pPr>
            <a:r>
              <a:rPr lang="en-US" sz="1600" dirty="0">
                <a:solidFill>
                  <a:schemeClr val="accent2"/>
                </a:solidFill>
                <a:latin typeface="Arial" panose="020B0604020202020204" pitchFamily="34" charset="0"/>
                <a:cs typeface="Arial" panose="020B0604020202020204" pitchFamily="34" charset="0"/>
              </a:rPr>
              <a:t>Clear the peripheral’s interrupt flag.</a:t>
            </a:r>
          </a:p>
          <a:p>
            <a:pPr marL="800100" lvl="1" indent="-342900" algn="l">
              <a:buFont typeface="+mj-lt"/>
              <a:buAutoNum type="arabicPeriod"/>
            </a:pPr>
            <a:r>
              <a:rPr lang="en-US" sz="1600" dirty="0">
                <a:solidFill>
                  <a:schemeClr val="accent2"/>
                </a:solidFill>
                <a:latin typeface="Arial" panose="020B0604020202020204" pitchFamily="34" charset="0"/>
                <a:cs typeface="Arial" panose="020B0604020202020204" pitchFamily="34" charset="0"/>
              </a:rPr>
              <a:t>Assert the local interrupt enable (IE) for the peripheral.</a:t>
            </a:r>
          </a:p>
          <a:p>
            <a:pPr marL="800100" lvl="1" indent="-342900" algn="l">
              <a:buFont typeface="+mj-lt"/>
              <a:buAutoNum type="arabicPeriod"/>
            </a:pPr>
            <a:endParaRPr lang="en-US" sz="1600" dirty="0">
              <a:solidFill>
                <a:schemeClr val="accent2"/>
              </a:solidFill>
              <a:latin typeface="Arial" panose="020B0604020202020204" pitchFamily="34" charset="0"/>
              <a:cs typeface="Arial" panose="020B0604020202020204" pitchFamily="34" charset="0"/>
            </a:endParaRPr>
          </a:p>
          <a:p>
            <a:pPr marL="800100" lvl="1" indent="-342900" algn="l">
              <a:buFont typeface="+mj-lt"/>
              <a:buAutoNum type="arabicPeriod"/>
            </a:pPr>
            <a:endParaRPr lang="en-US" sz="1600" dirty="0">
              <a:solidFill>
                <a:schemeClr val="accent2"/>
              </a:solidFill>
              <a:latin typeface="Arial" panose="020B0604020202020204" pitchFamily="34" charset="0"/>
              <a:cs typeface="Arial" panose="020B0604020202020204" pitchFamily="34" charset="0"/>
            </a:endParaRPr>
          </a:p>
          <a:p>
            <a:pPr marL="800100" lvl="1" indent="-342900" algn="l">
              <a:buFont typeface="+mj-lt"/>
              <a:buAutoNum type="arabicPeriod"/>
            </a:pPr>
            <a:endParaRPr lang="en-US" sz="16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00338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11.1.7 Interrupt Servicing Summary</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782A49A2-609E-4357-8DB1-37C9C4DBC19A}"/>
              </a:ext>
            </a:extLst>
          </p:cNvPr>
          <p:cNvSpPr txBox="1">
            <a:spLocks/>
          </p:cNvSpPr>
          <p:nvPr/>
        </p:nvSpPr>
        <p:spPr>
          <a:xfrm>
            <a:off x="190500" y="895155"/>
            <a:ext cx="6667500" cy="375545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When using a specific peripheral with a maskable interrupt, the developer has the following responsibilities: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800100" lvl="1" indent="-342900" algn="l">
              <a:buFont typeface="+mj-lt"/>
              <a:buAutoNum type="arabicPeriod"/>
            </a:pPr>
            <a:r>
              <a:rPr lang="en-US" sz="1600" dirty="0">
                <a:solidFill>
                  <a:schemeClr val="accent2"/>
                </a:solidFill>
                <a:latin typeface="Arial" panose="020B0604020202020204" pitchFamily="34" charset="0"/>
                <a:cs typeface="Arial" panose="020B0604020202020204" pitchFamily="34" charset="0"/>
              </a:rPr>
              <a:t>Configure the peripheral for the desired functionality.</a:t>
            </a:r>
          </a:p>
          <a:p>
            <a:pPr marL="800100" lvl="1" indent="-342900" algn="l">
              <a:buFont typeface="+mj-lt"/>
              <a:buAutoNum type="arabicPeriod"/>
            </a:pPr>
            <a:r>
              <a:rPr lang="en-US" sz="1600" dirty="0">
                <a:solidFill>
                  <a:schemeClr val="accent2"/>
                </a:solidFill>
                <a:latin typeface="Arial" panose="020B0604020202020204" pitchFamily="34" charset="0"/>
                <a:cs typeface="Arial" panose="020B0604020202020204" pitchFamily="34" charset="0"/>
              </a:rPr>
              <a:t>Clear the peripheral’s interrupt flag.</a:t>
            </a:r>
          </a:p>
          <a:p>
            <a:pPr marL="800100" lvl="1" indent="-342900" algn="l">
              <a:buFont typeface="+mj-lt"/>
              <a:buAutoNum type="arabicPeriod"/>
            </a:pPr>
            <a:r>
              <a:rPr lang="en-US" sz="1600" dirty="0">
                <a:solidFill>
                  <a:schemeClr val="accent2"/>
                </a:solidFill>
                <a:latin typeface="Arial" panose="020B0604020202020204" pitchFamily="34" charset="0"/>
                <a:cs typeface="Arial" panose="020B0604020202020204" pitchFamily="34" charset="0"/>
              </a:rPr>
              <a:t>Assert the local interrupt enable (IE) for the peripheral.</a:t>
            </a:r>
          </a:p>
          <a:p>
            <a:pPr marL="800100" lvl="1" indent="-342900" algn="l">
              <a:buFont typeface="+mj-lt"/>
              <a:buAutoNum type="arabicPeriod"/>
            </a:pPr>
            <a:r>
              <a:rPr lang="en-US" sz="1600" dirty="0">
                <a:solidFill>
                  <a:schemeClr val="accent2"/>
                </a:solidFill>
                <a:latin typeface="Arial" panose="020B0604020202020204" pitchFamily="34" charset="0"/>
                <a:cs typeface="Arial" panose="020B0604020202020204" pitchFamily="34" charset="0"/>
              </a:rPr>
              <a:t>Assert the global interrupt enable (GIE) in the status register.</a:t>
            </a:r>
          </a:p>
          <a:p>
            <a:pPr marL="800100" lvl="1" indent="-342900" algn="l">
              <a:buFont typeface="+mj-lt"/>
              <a:buAutoNum type="arabicPeriod"/>
            </a:pPr>
            <a:endParaRPr lang="en-US" sz="1600" dirty="0">
              <a:solidFill>
                <a:schemeClr val="accent2"/>
              </a:solidFill>
              <a:latin typeface="Arial" panose="020B0604020202020204" pitchFamily="34" charset="0"/>
              <a:cs typeface="Arial" panose="020B0604020202020204" pitchFamily="34" charset="0"/>
            </a:endParaRPr>
          </a:p>
          <a:p>
            <a:pPr marL="800100" lvl="1" indent="-342900" algn="l">
              <a:buFont typeface="+mj-lt"/>
              <a:buAutoNum type="arabicPeriod"/>
            </a:pPr>
            <a:endParaRPr lang="en-US" sz="1600" dirty="0">
              <a:solidFill>
                <a:schemeClr val="accent2"/>
              </a:solidFill>
              <a:latin typeface="Arial" panose="020B0604020202020204" pitchFamily="34" charset="0"/>
              <a:cs typeface="Arial" panose="020B0604020202020204" pitchFamily="34" charset="0"/>
            </a:endParaRPr>
          </a:p>
          <a:p>
            <a:pPr marL="800100" lvl="1" indent="-342900" algn="l">
              <a:buFont typeface="+mj-lt"/>
              <a:buAutoNum type="arabicPeriod"/>
            </a:pPr>
            <a:endParaRPr lang="en-US" sz="16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39942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11.1.7 Interrupt Servicing Summary</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782A49A2-609E-4357-8DB1-37C9C4DBC19A}"/>
              </a:ext>
            </a:extLst>
          </p:cNvPr>
          <p:cNvSpPr txBox="1">
            <a:spLocks/>
          </p:cNvSpPr>
          <p:nvPr/>
        </p:nvSpPr>
        <p:spPr>
          <a:xfrm>
            <a:off x="190500" y="895155"/>
            <a:ext cx="6667500" cy="375545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When using a specific peripheral with a maskable interrupt, the developer has the following responsibilities: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800100" lvl="1" indent="-342900" algn="l">
              <a:buFont typeface="+mj-lt"/>
              <a:buAutoNum type="arabicPeriod"/>
            </a:pPr>
            <a:r>
              <a:rPr lang="en-US" sz="1600" dirty="0">
                <a:solidFill>
                  <a:schemeClr val="accent2"/>
                </a:solidFill>
                <a:latin typeface="Arial" panose="020B0604020202020204" pitchFamily="34" charset="0"/>
                <a:cs typeface="Arial" panose="020B0604020202020204" pitchFamily="34" charset="0"/>
              </a:rPr>
              <a:t>Configure the peripheral for the desired functionality.</a:t>
            </a:r>
          </a:p>
          <a:p>
            <a:pPr marL="800100" lvl="1" indent="-342900" algn="l">
              <a:buFont typeface="+mj-lt"/>
              <a:buAutoNum type="arabicPeriod"/>
            </a:pPr>
            <a:r>
              <a:rPr lang="en-US" sz="1600" dirty="0">
                <a:solidFill>
                  <a:schemeClr val="accent2"/>
                </a:solidFill>
                <a:latin typeface="Arial" panose="020B0604020202020204" pitchFamily="34" charset="0"/>
                <a:cs typeface="Arial" panose="020B0604020202020204" pitchFamily="34" charset="0"/>
              </a:rPr>
              <a:t>Clear the peripheral’s interrupt flag.</a:t>
            </a:r>
          </a:p>
          <a:p>
            <a:pPr marL="800100" lvl="1" indent="-342900" algn="l">
              <a:buFont typeface="+mj-lt"/>
              <a:buAutoNum type="arabicPeriod"/>
            </a:pPr>
            <a:r>
              <a:rPr lang="en-US" sz="1600" dirty="0">
                <a:solidFill>
                  <a:schemeClr val="accent2"/>
                </a:solidFill>
                <a:latin typeface="Arial" panose="020B0604020202020204" pitchFamily="34" charset="0"/>
                <a:cs typeface="Arial" panose="020B0604020202020204" pitchFamily="34" charset="0"/>
              </a:rPr>
              <a:t>Assert the local interrupt enable (IE) for the peripheral.</a:t>
            </a:r>
          </a:p>
          <a:p>
            <a:pPr marL="800100" lvl="1" indent="-342900" algn="l">
              <a:buFont typeface="+mj-lt"/>
              <a:buAutoNum type="arabicPeriod"/>
            </a:pPr>
            <a:r>
              <a:rPr lang="en-US" sz="1600" dirty="0">
                <a:solidFill>
                  <a:schemeClr val="accent2"/>
                </a:solidFill>
                <a:latin typeface="Arial" panose="020B0604020202020204" pitchFamily="34" charset="0"/>
                <a:cs typeface="Arial" panose="020B0604020202020204" pitchFamily="34" charset="0"/>
              </a:rPr>
              <a:t>Assert the global interrupt enable (GIE) in the status register.</a:t>
            </a:r>
          </a:p>
          <a:p>
            <a:pPr marL="800100" lvl="1" indent="-342900" algn="l">
              <a:buFont typeface="+mj-lt"/>
              <a:buAutoNum type="arabicPeriod"/>
            </a:pPr>
            <a:r>
              <a:rPr lang="en-US" sz="1600" dirty="0">
                <a:solidFill>
                  <a:schemeClr val="accent2"/>
                </a:solidFill>
                <a:latin typeface="Arial" panose="020B0604020202020204" pitchFamily="34" charset="0"/>
                <a:cs typeface="Arial" panose="020B0604020202020204" pitchFamily="34" charset="0"/>
              </a:rPr>
              <a:t>Write the ISR with an address label to mark its starting location and the </a:t>
            </a:r>
            <a:r>
              <a:rPr lang="en-US" sz="1600" i="1" dirty="0" err="1">
                <a:solidFill>
                  <a:schemeClr val="accent2"/>
                </a:solidFill>
                <a:latin typeface="Arial" panose="020B0604020202020204" pitchFamily="34" charset="0"/>
                <a:cs typeface="Arial" panose="020B0604020202020204" pitchFamily="34" charset="0"/>
              </a:rPr>
              <a:t>reti</a:t>
            </a:r>
            <a:r>
              <a:rPr lang="en-US" sz="1600" dirty="0">
                <a:solidFill>
                  <a:schemeClr val="accent2"/>
                </a:solidFill>
                <a:latin typeface="Arial" panose="020B0604020202020204" pitchFamily="34" charset="0"/>
                <a:cs typeface="Arial" panose="020B0604020202020204" pitchFamily="34" charset="0"/>
              </a:rPr>
              <a:t> instruction to denote its end. Remember that the ISR must clear the peripheral doesn’t inadvertently trigger another IRQ.</a:t>
            </a:r>
          </a:p>
          <a:p>
            <a:pPr marL="800100" lvl="1" indent="-342900" algn="l">
              <a:buFont typeface="+mj-lt"/>
              <a:buAutoNum type="arabicPeriod"/>
            </a:pPr>
            <a:endParaRPr lang="en-US" sz="1600" dirty="0">
              <a:solidFill>
                <a:schemeClr val="accent2"/>
              </a:solidFill>
              <a:latin typeface="Arial" panose="020B0604020202020204" pitchFamily="34" charset="0"/>
              <a:cs typeface="Arial" panose="020B0604020202020204" pitchFamily="34" charset="0"/>
            </a:endParaRPr>
          </a:p>
          <a:p>
            <a:pPr marL="800100" lvl="1" indent="-342900" algn="l">
              <a:buFont typeface="+mj-lt"/>
              <a:buAutoNum type="arabicPeriod"/>
            </a:pPr>
            <a:endParaRPr lang="en-US" sz="1600" dirty="0">
              <a:solidFill>
                <a:schemeClr val="accent2"/>
              </a:solidFill>
              <a:latin typeface="Arial" panose="020B0604020202020204" pitchFamily="34" charset="0"/>
              <a:cs typeface="Arial" panose="020B0604020202020204" pitchFamily="34" charset="0"/>
            </a:endParaRPr>
          </a:p>
          <a:p>
            <a:pPr marL="800100" lvl="1" indent="-342900" algn="l">
              <a:buFont typeface="+mj-lt"/>
              <a:buAutoNum type="arabicPeriod"/>
            </a:pPr>
            <a:endParaRPr lang="en-US" sz="16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66126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11.1.7 Interrupt Servicing Summary</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782A49A2-609E-4357-8DB1-37C9C4DBC19A}"/>
              </a:ext>
            </a:extLst>
          </p:cNvPr>
          <p:cNvSpPr txBox="1">
            <a:spLocks/>
          </p:cNvSpPr>
          <p:nvPr/>
        </p:nvSpPr>
        <p:spPr>
          <a:xfrm>
            <a:off x="190500" y="895155"/>
            <a:ext cx="6667500" cy="375545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When using a specific peripheral with a maskable interrupt, the developer has the following responsibilities: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800100" lvl="1" indent="-342900" algn="l">
              <a:buFont typeface="+mj-lt"/>
              <a:buAutoNum type="arabicPeriod"/>
            </a:pPr>
            <a:r>
              <a:rPr lang="en-US" sz="1600" dirty="0">
                <a:solidFill>
                  <a:schemeClr val="accent2"/>
                </a:solidFill>
                <a:latin typeface="Arial" panose="020B0604020202020204" pitchFamily="34" charset="0"/>
                <a:cs typeface="Arial" panose="020B0604020202020204" pitchFamily="34" charset="0"/>
              </a:rPr>
              <a:t>Configure the peripheral for the desired functionality.</a:t>
            </a:r>
          </a:p>
          <a:p>
            <a:pPr marL="800100" lvl="1" indent="-342900" algn="l">
              <a:buFont typeface="+mj-lt"/>
              <a:buAutoNum type="arabicPeriod"/>
            </a:pPr>
            <a:r>
              <a:rPr lang="en-US" sz="1600" dirty="0">
                <a:solidFill>
                  <a:schemeClr val="accent2"/>
                </a:solidFill>
                <a:latin typeface="Arial" panose="020B0604020202020204" pitchFamily="34" charset="0"/>
                <a:cs typeface="Arial" panose="020B0604020202020204" pitchFamily="34" charset="0"/>
              </a:rPr>
              <a:t>Clear the peripheral’s interrupt flag.</a:t>
            </a:r>
          </a:p>
          <a:p>
            <a:pPr marL="800100" lvl="1" indent="-342900" algn="l">
              <a:buFont typeface="+mj-lt"/>
              <a:buAutoNum type="arabicPeriod"/>
            </a:pPr>
            <a:r>
              <a:rPr lang="en-US" sz="1600" dirty="0">
                <a:solidFill>
                  <a:schemeClr val="accent2"/>
                </a:solidFill>
                <a:latin typeface="Arial" panose="020B0604020202020204" pitchFamily="34" charset="0"/>
                <a:cs typeface="Arial" panose="020B0604020202020204" pitchFamily="34" charset="0"/>
              </a:rPr>
              <a:t>Assert the local interrupt enable (IE) for the peripheral.</a:t>
            </a:r>
          </a:p>
          <a:p>
            <a:pPr marL="800100" lvl="1" indent="-342900" algn="l">
              <a:buFont typeface="+mj-lt"/>
              <a:buAutoNum type="arabicPeriod"/>
            </a:pPr>
            <a:r>
              <a:rPr lang="en-US" sz="1600" dirty="0">
                <a:solidFill>
                  <a:schemeClr val="accent2"/>
                </a:solidFill>
                <a:latin typeface="Arial" panose="020B0604020202020204" pitchFamily="34" charset="0"/>
                <a:cs typeface="Arial" panose="020B0604020202020204" pitchFamily="34" charset="0"/>
              </a:rPr>
              <a:t>Assert the global interrupt enable (GIE) in the status register.</a:t>
            </a:r>
          </a:p>
          <a:p>
            <a:pPr marL="800100" lvl="1" indent="-342900" algn="l">
              <a:buFont typeface="+mj-lt"/>
              <a:buAutoNum type="arabicPeriod"/>
            </a:pPr>
            <a:r>
              <a:rPr lang="en-US" sz="1600" dirty="0">
                <a:solidFill>
                  <a:schemeClr val="accent2"/>
                </a:solidFill>
                <a:latin typeface="Arial" panose="020B0604020202020204" pitchFamily="34" charset="0"/>
                <a:cs typeface="Arial" panose="020B0604020202020204" pitchFamily="34" charset="0"/>
              </a:rPr>
              <a:t>Write the ISR with an address label to mark its starting location and the </a:t>
            </a:r>
            <a:r>
              <a:rPr lang="en-US" sz="1600" i="1" dirty="0" err="1">
                <a:solidFill>
                  <a:schemeClr val="accent2"/>
                </a:solidFill>
                <a:latin typeface="Arial" panose="020B0604020202020204" pitchFamily="34" charset="0"/>
                <a:cs typeface="Arial" panose="020B0604020202020204" pitchFamily="34" charset="0"/>
              </a:rPr>
              <a:t>reti</a:t>
            </a:r>
            <a:r>
              <a:rPr lang="en-US" sz="1600" dirty="0">
                <a:solidFill>
                  <a:schemeClr val="accent2"/>
                </a:solidFill>
                <a:latin typeface="Arial" panose="020B0604020202020204" pitchFamily="34" charset="0"/>
                <a:cs typeface="Arial" panose="020B0604020202020204" pitchFamily="34" charset="0"/>
              </a:rPr>
              <a:t> instruction to denote its end. Remember that the ISR must clear the peripheral doesn’t inadvertently trigger another IRQ.</a:t>
            </a:r>
          </a:p>
          <a:p>
            <a:pPr marL="800100" lvl="1" indent="-342900" algn="l">
              <a:buFont typeface="+mj-lt"/>
              <a:buAutoNum type="arabicPeriod"/>
            </a:pPr>
            <a:r>
              <a:rPr lang="en-US" sz="1600" dirty="0">
                <a:solidFill>
                  <a:schemeClr val="accent2"/>
                </a:solidFill>
                <a:latin typeface="Arial" panose="020B0604020202020204" pitchFamily="34" charset="0"/>
                <a:cs typeface="Arial" panose="020B0604020202020204" pitchFamily="34" charset="0"/>
              </a:rPr>
              <a:t>Initialize the vector address for the peripheral using the ISR address label and assembler directives.</a:t>
            </a:r>
          </a:p>
          <a:p>
            <a:pPr marL="800100" lvl="1" indent="-342900" algn="l">
              <a:buFont typeface="+mj-lt"/>
              <a:buAutoNum type="arabicPeriod"/>
            </a:pPr>
            <a:endParaRPr lang="en-US" sz="1600" dirty="0">
              <a:solidFill>
                <a:schemeClr val="accent2"/>
              </a:solidFill>
              <a:latin typeface="Arial" panose="020B0604020202020204" pitchFamily="34" charset="0"/>
              <a:cs typeface="Arial" panose="020B0604020202020204" pitchFamily="34" charset="0"/>
            </a:endParaRPr>
          </a:p>
          <a:p>
            <a:pPr marL="800100" lvl="1" indent="-342900" algn="l">
              <a:buFont typeface="+mj-lt"/>
              <a:buAutoNum type="arabicPeriod"/>
            </a:pPr>
            <a:endParaRPr lang="en-US" sz="1600" dirty="0">
              <a:solidFill>
                <a:schemeClr val="accent2"/>
              </a:solidFill>
              <a:latin typeface="Arial" panose="020B0604020202020204" pitchFamily="34" charset="0"/>
              <a:cs typeface="Arial" panose="020B0604020202020204" pitchFamily="34" charset="0"/>
            </a:endParaRPr>
          </a:p>
          <a:p>
            <a:pPr marL="800100" lvl="1" indent="-342900" algn="l">
              <a:buFont typeface="+mj-lt"/>
              <a:buAutoNum type="arabicPeriod"/>
            </a:pPr>
            <a:endParaRPr lang="en-US" sz="16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4250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11: Introduction to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77002" cy="36225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11.1.7  IRQ Servicing Summary &amp; The Developer’s Responsibility </a:t>
            </a:r>
          </a:p>
        </p:txBody>
      </p:sp>
      <p:pic>
        <p:nvPicPr>
          <p:cNvPr id="13" name="Picture 12">
            <a:extLst>
              <a:ext uri="{FF2B5EF4-FFF2-40B4-BE49-F238E27FC236}">
                <a16:creationId xmlns:a16="http://schemas.microsoft.com/office/drawing/2014/main" id="{0981C75F-955A-47BF-BD1A-0BC5B983190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E1CBE925-CCF2-4C27-973E-C0EF61C63C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pic>
        <p:nvPicPr>
          <p:cNvPr id="20" name="Picture 19">
            <a:extLst>
              <a:ext uri="{FF2B5EF4-FFF2-40B4-BE49-F238E27FC236}">
                <a16:creationId xmlns:a16="http://schemas.microsoft.com/office/drawing/2014/main" id="{2C0BDF05-E225-48CA-A47C-C1B9306624C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21" name="Picture 20" descr="A close up of a sign&#10;&#10;Description automatically generated">
            <a:extLst>
              <a:ext uri="{FF2B5EF4-FFF2-40B4-BE49-F238E27FC236}">
                <a16:creationId xmlns:a16="http://schemas.microsoft.com/office/drawing/2014/main" id="{46DBB5FC-52FC-45A6-803B-FC7901D98C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pic>
        <p:nvPicPr>
          <p:cNvPr id="22" name="Picture 2" descr="Subscribe to Dr. LaMeres' YouTube Channel">
            <a:extLst>
              <a:ext uri="{FF2B5EF4-FFF2-40B4-BE49-F238E27FC236}">
                <a16:creationId xmlns:a16="http://schemas.microsoft.com/office/drawing/2014/main" id="{1FE77356-FAB4-48DE-B79E-A32562654D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495" y="1815063"/>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145DBFF2-93E8-4EE8-A873-073E130FDE84}"/>
              </a:ext>
            </a:extLst>
          </p:cNvPr>
          <p:cNvSpPr txBox="1"/>
          <p:nvPr/>
        </p:nvSpPr>
        <p:spPr>
          <a:xfrm>
            <a:off x="3011547" y="2534921"/>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30603312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11: Introduction to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11.1.8   MSP430FR2355 Interrupts</a:t>
            </a:r>
          </a:p>
        </p:txBody>
      </p:sp>
      <p:pic>
        <p:nvPicPr>
          <p:cNvPr id="13" name="Picture 12">
            <a:extLst>
              <a:ext uri="{FF2B5EF4-FFF2-40B4-BE49-F238E27FC236}">
                <a16:creationId xmlns:a16="http://schemas.microsoft.com/office/drawing/2014/main" id="{0981C75F-955A-47BF-BD1A-0BC5B983190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E1CBE925-CCF2-4C27-973E-C0EF61C63C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spTree>
    <p:extLst>
      <p:ext uri="{BB962C8B-B14F-4D97-AF65-F5344CB8AC3E}">
        <p14:creationId xmlns:p14="http://schemas.microsoft.com/office/powerpoint/2010/main" val="741820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11.1.8 MSP430FR2355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1969DD75-F828-4AC3-8DFD-24DE125E2F93}"/>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MSP430FR2355 implements 25 unique interrupt vector addresses.  These are grouped into Resets, NMIs, and Maskable.</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Multiple peripherals will </a:t>
            </a:r>
            <a:r>
              <a:rPr lang="en-US" sz="1600" b="1" dirty="0">
                <a:solidFill>
                  <a:schemeClr val="accent2"/>
                </a:solidFill>
                <a:latin typeface="Arial" panose="020B0604020202020204" pitchFamily="34" charset="0"/>
                <a:cs typeface="Arial" panose="020B0604020202020204" pitchFamily="34" charset="0"/>
              </a:rPr>
              <a:t>SHARE</a:t>
            </a:r>
            <a:r>
              <a:rPr lang="en-US" sz="1600" dirty="0">
                <a:solidFill>
                  <a:schemeClr val="accent2"/>
                </a:solidFill>
                <a:latin typeface="Arial" panose="020B0604020202020204" pitchFamily="34" charset="0"/>
                <a:cs typeface="Arial" panose="020B0604020202020204" pitchFamily="34" charset="0"/>
              </a:rPr>
              <a:t> a vector address.  If more than one is enabled, then functionality must be placed in the ISR to first determine which flag has been asserted and then execute the appropriate service routine code.</a:t>
            </a:r>
          </a:p>
        </p:txBody>
      </p:sp>
      <p:pic>
        <p:nvPicPr>
          <p:cNvPr id="24" name="Picture 23">
            <a:extLst>
              <a:ext uri="{FF2B5EF4-FFF2-40B4-BE49-F238E27FC236}">
                <a16:creationId xmlns:a16="http://schemas.microsoft.com/office/drawing/2014/main" id="{4A3FE12A-B6D1-475B-9BD8-9A09703C7A5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716867" y="2684331"/>
            <a:ext cx="2912533" cy="1966282"/>
          </a:xfrm>
          <a:prstGeom prst="rect">
            <a:avLst/>
          </a:prstGeom>
        </p:spPr>
      </p:pic>
      <p:pic>
        <p:nvPicPr>
          <p:cNvPr id="25" name="Picture 24" descr="A screenshot of a cell phone&#10;&#10;Description automatically generated">
            <a:extLst>
              <a:ext uri="{FF2B5EF4-FFF2-40B4-BE49-F238E27FC236}">
                <a16:creationId xmlns:a16="http://schemas.microsoft.com/office/drawing/2014/main" id="{976529A3-9B43-4CB5-9A31-386EDDE5915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461" t="71476" r="35559" b="3246"/>
          <a:stretch/>
        </p:blipFill>
        <p:spPr>
          <a:xfrm>
            <a:off x="325967" y="3043353"/>
            <a:ext cx="2340744" cy="1467207"/>
          </a:xfrm>
          <a:prstGeom prst="rect">
            <a:avLst/>
          </a:prstGeom>
          <a:ln w="12700">
            <a:noFill/>
          </a:ln>
        </p:spPr>
      </p:pic>
    </p:spTree>
    <p:extLst>
      <p:ext uri="{BB962C8B-B14F-4D97-AF65-F5344CB8AC3E}">
        <p14:creationId xmlns:p14="http://schemas.microsoft.com/office/powerpoint/2010/main" val="4580435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11.1.8 MSP430FR2355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1969DD75-F828-4AC3-8DFD-24DE125E2F93}"/>
              </a:ext>
            </a:extLst>
          </p:cNvPr>
          <p:cNvSpPr txBox="1">
            <a:spLocks/>
          </p:cNvSpPr>
          <p:nvPr/>
        </p:nvSpPr>
        <p:spPr>
          <a:xfrm>
            <a:off x="190500" y="895155"/>
            <a:ext cx="4073492"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highest priority vector address implemented (</a:t>
            </a:r>
            <a:r>
              <a:rPr lang="en-US" sz="1600" dirty="0" err="1">
                <a:solidFill>
                  <a:schemeClr val="accent2"/>
                </a:solidFill>
                <a:latin typeface="Arial" panose="020B0604020202020204" pitchFamily="34" charset="0"/>
                <a:cs typeface="Arial" panose="020B0604020202020204" pitchFamily="34" charset="0"/>
              </a:rPr>
              <a:t>FFFEh</a:t>
            </a:r>
            <a:r>
              <a:rPr lang="en-US" sz="1600" dirty="0">
                <a:solidFill>
                  <a:schemeClr val="accent2"/>
                </a:solidFill>
                <a:latin typeface="Arial" panose="020B0604020202020204" pitchFamily="34" charset="0"/>
                <a:cs typeface="Arial" panose="020B0604020202020204" pitchFamily="34" charset="0"/>
              </a:rPr>
              <a:t>) is dedicated to </a:t>
            </a:r>
            <a:r>
              <a:rPr lang="en-US" sz="1600" b="1" dirty="0">
                <a:solidFill>
                  <a:schemeClr val="accent2"/>
                </a:solidFill>
                <a:latin typeface="Arial" panose="020B0604020202020204" pitchFamily="34" charset="0"/>
                <a:cs typeface="Arial" panose="020B0604020202020204" pitchFamily="34" charset="0"/>
              </a:rPr>
              <a:t>resets</a:t>
            </a:r>
            <a:r>
              <a:rPr lang="en-US" sz="1600" dirty="0">
                <a:solidFill>
                  <a:schemeClr val="accent2"/>
                </a:solidFill>
                <a:latin typeface="Arial" panose="020B0604020202020204" pitchFamily="34" charset="0"/>
                <a:cs typeface="Arial" panose="020B0604020202020204" pitchFamily="34" charset="0"/>
              </a:rPr>
              <a:t>.</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This vector is always initialized with the starting address of program memory.</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In the case of the MSP430FR2355, PC is set to </a:t>
            </a:r>
            <a:r>
              <a:rPr lang="en-US" sz="1600" b="1" dirty="0">
                <a:solidFill>
                  <a:schemeClr val="accent2"/>
                </a:solidFill>
                <a:latin typeface="Arial" panose="020B0604020202020204" pitchFamily="34" charset="0"/>
                <a:cs typeface="Arial" panose="020B0604020202020204" pitchFamily="34" charset="0"/>
              </a:rPr>
              <a:t>8000h</a:t>
            </a:r>
            <a:r>
              <a:rPr lang="en-US" sz="1600" dirty="0">
                <a:solidFill>
                  <a:schemeClr val="accent2"/>
                </a:solidFill>
                <a:latin typeface="Arial" panose="020B0604020202020204" pitchFamily="34" charset="0"/>
                <a:cs typeface="Arial" panose="020B0604020202020204" pitchFamily="34" charset="0"/>
              </a:rPr>
              <a:t>, which is the beginning of non-volatile FRAM program memory.</a:t>
            </a:r>
          </a:p>
        </p:txBody>
      </p:sp>
      <p:pic>
        <p:nvPicPr>
          <p:cNvPr id="23" name="Picture 22">
            <a:extLst>
              <a:ext uri="{FF2B5EF4-FFF2-40B4-BE49-F238E27FC236}">
                <a16:creationId xmlns:a16="http://schemas.microsoft.com/office/drawing/2014/main" id="{4E96199C-97E5-44F8-BE70-55FEAB631C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4570" t="71960" r="56803" b="19026"/>
          <a:stretch/>
        </p:blipFill>
        <p:spPr>
          <a:xfrm>
            <a:off x="2059834" y="3776956"/>
            <a:ext cx="2509732" cy="1014080"/>
          </a:xfrm>
          <a:prstGeom prst="rect">
            <a:avLst/>
          </a:prstGeom>
        </p:spPr>
      </p:pic>
      <p:pic>
        <p:nvPicPr>
          <p:cNvPr id="24" name="Picture 23" descr="A screenshot of a cell phone&#10;&#10;Description automatically generated">
            <a:extLst>
              <a:ext uri="{FF2B5EF4-FFF2-40B4-BE49-F238E27FC236}">
                <a16:creationId xmlns:a16="http://schemas.microsoft.com/office/drawing/2014/main" id="{5A0C5263-E2D3-4DD6-909F-A4E7F53A6A4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1777" r="10922" b="90993"/>
          <a:stretch/>
        </p:blipFill>
        <p:spPr>
          <a:xfrm>
            <a:off x="5065674" y="816801"/>
            <a:ext cx="1601826" cy="811618"/>
          </a:xfrm>
          <a:prstGeom prst="rect">
            <a:avLst/>
          </a:prstGeom>
        </p:spPr>
      </p:pic>
    </p:spTree>
    <p:extLst>
      <p:ext uri="{BB962C8B-B14F-4D97-AF65-F5344CB8AC3E}">
        <p14:creationId xmlns:p14="http://schemas.microsoft.com/office/powerpoint/2010/main" val="36551930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11.1.8 MSP430FR2355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1969DD75-F828-4AC3-8DFD-24DE125E2F93}"/>
              </a:ext>
            </a:extLst>
          </p:cNvPr>
          <p:cNvSpPr txBox="1">
            <a:spLocks/>
          </p:cNvSpPr>
          <p:nvPr/>
        </p:nvSpPr>
        <p:spPr>
          <a:xfrm>
            <a:off x="190500" y="895155"/>
            <a:ext cx="460375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second and third highest priority addresses implemented (</a:t>
            </a:r>
            <a:r>
              <a:rPr lang="en-US" sz="1600" dirty="0" err="1">
                <a:solidFill>
                  <a:schemeClr val="accent2"/>
                </a:solidFill>
                <a:latin typeface="Arial" panose="020B0604020202020204" pitchFamily="34" charset="0"/>
                <a:cs typeface="Arial" panose="020B0604020202020204" pitchFamily="34" charset="0"/>
              </a:rPr>
              <a:t>FFFCh</a:t>
            </a:r>
            <a:r>
              <a:rPr lang="en-US" sz="1600" dirty="0">
                <a:solidFill>
                  <a:schemeClr val="accent2"/>
                </a:solidFill>
                <a:latin typeface="Arial" panose="020B0604020202020204" pitchFamily="34" charset="0"/>
                <a:cs typeface="Arial" panose="020B0604020202020204" pitchFamily="34" charset="0"/>
              </a:rPr>
              <a:t> and </a:t>
            </a:r>
            <a:r>
              <a:rPr lang="en-US" sz="1600" dirty="0" err="1">
                <a:solidFill>
                  <a:schemeClr val="accent2"/>
                </a:solidFill>
                <a:latin typeface="Arial" panose="020B0604020202020204" pitchFamily="34" charset="0"/>
                <a:cs typeface="Arial" panose="020B0604020202020204" pitchFamily="34" charset="0"/>
              </a:rPr>
              <a:t>FFFAh</a:t>
            </a:r>
            <a:r>
              <a:rPr lang="en-US" sz="1600" dirty="0">
                <a:solidFill>
                  <a:schemeClr val="accent2"/>
                </a:solidFill>
                <a:latin typeface="Arial" panose="020B0604020202020204" pitchFamily="34" charset="0"/>
                <a:cs typeface="Arial" panose="020B0604020202020204" pitchFamily="34" charset="0"/>
              </a:rPr>
              <a:t>) are dedicated to non-maskable interrupts.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vector </a:t>
            </a:r>
            <a:r>
              <a:rPr lang="en-US" sz="1600" dirty="0" err="1">
                <a:solidFill>
                  <a:schemeClr val="accent2"/>
                </a:solidFill>
                <a:latin typeface="Arial" panose="020B0604020202020204" pitchFamily="34" charset="0"/>
                <a:cs typeface="Arial" panose="020B0604020202020204" pitchFamily="34" charset="0"/>
              </a:rPr>
              <a:t>FFFCh</a:t>
            </a:r>
            <a:r>
              <a:rPr lang="en-US" sz="1600" dirty="0">
                <a:solidFill>
                  <a:schemeClr val="accent2"/>
                </a:solidFill>
                <a:latin typeface="Arial" panose="020B0604020202020204" pitchFamily="34" charset="0"/>
                <a:cs typeface="Arial" panose="020B0604020202020204" pitchFamily="34" charset="0"/>
              </a:rPr>
              <a:t> is used for </a:t>
            </a:r>
            <a:r>
              <a:rPr lang="en-US" sz="1600" b="1" dirty="0">
                <a:solidFill>
                  <a:schemeClr val="accent2"/>
                </a:solidFill>
                <a:latin typeface="Arial" panose="020B0604020202020204" pitchFamily="34" charset="0"/>
                <a:cs typeface="Arial" panose="020B0604020202020204" pitchFamily="34" charset="0"/>
              </a:rPr>
              <a:t>system non-maskable interrupts</a:t>
            </a:r>
            <a:r>
              <a:rPr lang="en-US" sz="1600" dirty="0">
                <a:solidFill>
                  <a:schemeClr val="accent2"/>
                </a:solidFill>
                <a:latin typeface="Arial" panose="020B0604020202020204" pitchFamily="34" charset="0"/>
                <a:cs typeface="Arial" panose="020B0604020202020204" pitchFamily="34" charset="0"/>
              </a:rPr>
              <a:t>, which are hardware-level failures such as accessing memory addresses that don’t have systems mapped to them, memory access timing errors, and memory bit-error detection.</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vector </a:t>
            </a:r>
            <a:r>
              <a:rPr lang="en-US" sz="1600" dirty="0" err="1">
                <a:solidFill>
                  <a:schemeClr val="accent2"/>
                </a:solidFill>
                <a:latin typeface="Arial" panose="020B0604020202020204" pitchFamily="34" charset="0"/>
                <a:cs typeface="Arial" panose="020B0604020202020204" pitchFamily="34" charset="0"/>
              </a:rPr>
              <a:t>FFFAh</a:t>
            </a:r>
            <a:r>
              <a:rPr lang="en-US" sz="1600" dirty="0">
                <a:solidFill>
                  <a:schemeClr val="accent2"/>
                </a:solidFill>
                <a:latin typeface="Arial" panose="020B0604020202020204" pitchFamily="34" charset="0"/>
                <a:cs typeface="Arial" panose="020B0604020202020204" pitchFamily="34" charset="0"/>
              </a:rPr>
              <a:t> is used for </a:t>
            </a:r>
            <a:r>
              <a:rPr lang="en-US" sz="1600" b="1" dirty="0">
                <a:solidFill>
                  <a:schemeClr val="accent2"/>
                </a:solidFill>
                <a:latin typeface="Arial" panose="020B0604020202020204" pitchFamily="34" charset="0"/>
                <a:cs typeface="Arial" panose="020B0604020202020204" pitchFamily="34" charset="0"/>
              </a:rPr>
              <a:t>user non-maskable interrupts</a:t>
            </a:r>
            <a:r>
              <a:rPr lang="en-US" sz="1600" dirty="0">
                <a:solidFill>
                  <a:schemeClr val="accent2"/>
                </a:solidFill>
                <a:latin typeface="Arial" panose="020B0604020202020204" pitchFamily="34" charset="0"/>
                <a:cs typeface="Arial" panose="020B0604020202020204" pitchFamily="34" charset="0"/>
              </a:rPr>
              <a:t>, which include an external input trigger and oscillator faults.</a:t>
            </a:r>
          </a:p>
        </p:txBody>
      </p:sp>
      <p:pic>
        <p:nvPicPr>
          <p:cNvPr id="25" name="Picture 24" descr="A screenshot of a cell phone&#10;&#10;Description automatically generated">
            <a:extLst>
              <a:ext uri="{FF2B5EF4-FFF2-40B4-BE49-F238E27FC236}">
                <a16:creationId xmlns:a16="http://schemas.microsoft.com/office/drawing/2014/main" id="{B2E83A2A-BFB6-435D-916C-375518C99E6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1777" t="1" r="10922" b="85671"/>
          <a:stretch/>
        </p:blipFill>
        <p:spPr>
          <a:xfrm>
            <a:off x="5065674" y="816801"/>
            <a:ext cx="1601826" cy="1291132"/>
          </a:xfrm>
          <a:prstGeom prst="rect">
            <a:avLst/>
          </a:prstGeom>
        </p:spPr>
      </p:pic>
      <p:sp>
        <p:nvSpPr>
          <p:cNvPr id="26" name="Speech Bubble: Rectangle with Corners Rounded 25">
            <a:extLst>
              <a:ext uri="{FF2B5EF4-FFF2-40B4-BE49-F238E27FC236}">
                <a16:creationId xmlns:a16="http://schemas.microsoft.com/office/drawing/2014/main" id="{4EA565CA-666B-4B87-884B-EF1A97EA64EC}"/>
              </a:ext>
            </a:extLst>
          </p:cNvPr>
          <p:cNvSpPr/>
          <p:nvPr/>
        </p:nvSpPr>
        <p:spPr>
          <a:xfrm>
            <a:off x="3898900" y="1729315"/>
            <a:ext cx="920750" cy="229403"/>
          </a:xfrm>
          <a:prstGeom prst="wedgeRoundRectCallout">
            <a:avLst>
              <a:gd name="adj1" fmla="val 76494"/>
              <a:gd name="adj2" fmla="val -94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a:t>
            </a:r>
          </a:p>
        </p:txBody>
      </p:sp>
      <p:sp>
        <p:nvSpPr>
          <p:cNvPr id="27" name="Speech Bubble: Rectangle with Corners Rounded 26">
            <a:extLst>
              <a:ext uri="{FF2B5EF4-FFF2-40B4-BE49-F238E27FC236}">
                <a16:creationId xmlns:a16="http://schemas.microsoft.com/office/drawing/2014/main" id="{5C49729D-67FE-4F90-953F-E60C4D343056}"/>
              </a:ext>
            </a:extLst>
          </p:cNvPr>
          <p:cNvSpPr/>
          <p:nvPr/>
        </p:nvSpPr>
        <p:spPr>
          <a:xfrm>
            <a:off x="4878448" y="2430684"/>
            <a:ext cx="920750" cy="229403"/>
          </a:xfrm>
          <a:prstGeom prst="wedgeRoundRectCallout">
            <a:avLst>
              <a:gd name="adj1" fmla="val 69292"/>
              <a:gd name="adj2" fmla="val -1859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p>
        </p:txBody>
      </p:sp>
    </p:spTree>
    <p:extLst>
      <p:ext uri="{BB962C8B-B14F-4D97-AF65-F5344CB8AC3E}">
        <p14:creationId xmlns:p14="http://schemas.microsoft.com/office/powerpoint/2010/main" val="35079330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11.1.8 MSP430FR2355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1969DD75-F828-4AC3-8DFD-24DE125E2F93}"/>
              </a:ext>
            </a:extLst>
          </p:cNvPr>
          <p:cNvSpPr txBox="1">
            <a:spLocks/>
          </p:cNvSpPr>
          <p:nvPr/>
        </p:nvSpPr>
        <p:spPr>
          <a:xfrm>
            <a:off x="190500" y="895155"/>
            <a:ext cx="460375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Both NMI interrupt vectors execute ISRs when triggered, so it’s the developer’s responsibility to ensure the ISRs exist and the vector addresses are initialized.</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ISRs for the NMIs are often omitted due to the low likelihood of a system failure.</a:t>
            </a:r>
          </a:p>
        </p:txBody>
      </p:sp>
      <p:pic>
        <p:nvPicPr>
          <p:cNvPr id="25" name="Picture 24" descr="A screenshot of a cell phone&#10;&#10;Description automatically generated">
            <a:extLst>
              <a:ext uri="{FF2B5EF4-FFF2-40B4-BE49-F238E27FC236}">
                <a16:creationId xmlns:a16="http://schemas.microsoft.com/office/drawing/2014/main" id="{B2E83A2A-BFB6-435D-916C-375518C99E6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1777" t="1" r="10922" b="85671"/>
          <a:stretch/>
        </p:blipFill>
        <p:spPr>
          <a:xfrm>
            <a:off x="5065674" y="816801"/>
            <a:ext cx="1601826" cy="1291132"/>
          </a:xfrm>
          <a:prstGeom prst="rect">
            <a:avLst/>
          </a:prstGeom>
        </p:spPr>
      </p:pic>
      <p:sp>
        <p:nvSpPr>
          <p:cNvPr id="9" name="Speech Bubble: Rectangle with Corners Rounded 8">
            <a:extLst>
              <a:ext uri="{FF2B5EF4-FFF2-40B4-BE49-F238E27FC236}">
                <a16:creationId xmlns:a16="http://schemas.microsoft.com/office/drawing/2014/main" id="{02EEB0E0-CB5B-4656-8081-058E782CDAAD}"/>
              </a:ext>
            </a:extLst>
          </p:cNvPr>
          <p:cNvSpPr/>
          <p:nvPr/>
        </p:nvSpPr>
        <p:spPr>
          <a:xfrm>
            <a:off x="3651494" y="3110521"/>
            <a:ext cx="2025406" cy="624082"/>
          </a:xfrm>
          <a:prstGeom prst="wedgeRoundRectCallout">
            <a:avLst>
              <a:gd name="adj1" fmla="val -41475"/>
              <a:gd name="adj2" fmla="val -1073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Proceed at your own risk!</a:t>
            </a:r>
          </a:p>
        </p:txBody>
      </p:sp>
    </p:spTree>
    <p:extLst>
      <p:ext uri="{BB962C8B-B14F-4D97-AF65-F5344CB8AC3E}">
        <p14:creationId xmlns:p14="http://schemas.microsoft.com/office/powerpoint/2010/main" val="3078344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11.1.1 Interrupt Flags (IFG)</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A1666F83-A3C1-4B08-B0EC-6D225627A6B3}"/>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2FF4872D-F681-4359-903D-0ED03A455576}"/>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86C8F892-687A-4EA4-93EB-75F6E5F03116}"/>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B9F548A2-7EAC-4F16-8695-423F73888196}"/>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5" name="Subtitle 2">
            <a:extLst>
              <a:ext uri="{FF2B5EF4-FFF2-40B4-BE49-F238E27FC236}">
                <a16:creationId xmlns:a16="http://schemas.microsoft.com/office/drawing/2014/main" id="{1BBE7DA4-0362-48F2-B345-4B3D32532533}"/>
              </a:ext>
            </a:extLst>
          </p:cNvPr>
          <p:cNvSpPr txBox="1">
            <a:spLocks/>
          </p:cNvSpPr>
          <p:nvPr/>
        </p:nvSpPr>
        <p:spPr>
          <a:xfrm>
            <a:off x="190500" y="895155"/>
            <a:ext cx="33909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Interrupt service routine (ISR)</a:t>
            </a:r>
            <a:r>
              <a:rPr lang="en-US" sz="1600" dirty="0">
                <a:solidFill>
                  <a:schemeClr val="accent2"/>
                </a:solidFill>
                <a:latin typeface="Arial" panose="020B0604020202020204" pitchFamily="34" charset="0"/>
                <a:cs typeface="Arial" panose="020B0604020202020204" pitchFamily="34" charset="0"/>
              </a:rPr>
              <a:t> or </a:t>
            </a:r>
            <a:r>
              <a:rPr lang="en-US" sz="1600" b="1" dirty="0">
                <a:solidFill>
                  <a:schemeClr val="accent2"/>
                </a:solidFill>
                <a:latin typeface="Arial" panose="020B0604020202020204" pitchFamily="34" charset="0"/>
                <a:cs typeface="Arial" panose="020B0604020202020204" pitchFamily="34" charset="0"/>
              </a:rPr>
              <a:t>interrupt handler</a:t>
            </a:r>
            <a:r>
              <a:rPr lang="en-US" sz="1600" dirty="0">
                <a:solidFill>
                  <a:schemeClr val="accent2"/>
                </a:solidFill>
                <a:latin typeface="Arial" panose="020B0604020202020204" pitchFamily="34" charset="0"/>
                <a:cs typeface="Arial" panose="020B0604020202020204" pitchFamily="34" charset="0"/>
              </a:rPr>
              <a:t> – the code that is executed when an interrupt occurs</a:t>
            </a:r>
          </a:p>
          <a:p>
            <a:pPr algn="l"/>
            <a:endParaRPr lang="en-US" sz="1600" b="1" dirty="0">
              <a:solidFill>
                <a:schemeClr val="accent2"/>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AD127C68-1E05-4114-92E9-02907CF817C4}"/>
              </a:ext>
            </a:extLst>
          </p:cNvPr>
          <p:cNvSpPr/>
          <p:nvPr/>
        </p:nvSpPr>
        <p:spPr>
          <a:xfrm>
            <a:off x="4876800" y="2266950"/>
            <a:ext cx="1905000" cy="838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Program</a:t>
            </a:r>
          </a:p>
        </p:txBody>
      </p:sp>
      <p:sp>
        <p:nvSpPr>
          <p:cNvPr id="21" name="Rectangle 20">
            <a:extLst>
              <a:ext uri="{FF2B5EF4-FFF2-40B4-BE49-F238E27FC236}">
                <a16:creationId xmlns:a16="http://schemas.microsoft.com/office/drawing/2014/main" id="{B1064EC2-0641-4149-94C4-E350D65C585F}"/>
              </a:ext>
            </a:extLst>
          </p:cNvPr>
          <p:cNvSpPr/>
          <p:nvPr/>
        </p:nvSpPr>
        <p:spPr>
          <a:xfrm>
            <a:off x="4876800" y="3109352"/>
            <a:ext cx="1905000" cy="3767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Subroutine 1</a:t>
            </a:r>
          </a:p>
        </p:txBody>
      </p:sp>
      <p:sp>
        <p:nvSpPr>
          <p:cNvPr id="22" name="Rectangle 21">
            <a:extLst>
              <a:ext uri="{FF2B5EF4-FFF2-40B4-BE49-F238E27FC236}">
                <a16:creationId xmlns:a16="http://schemas.microsoft.com/office/drawing/2014/main" id="{EB9393C9-D8C5-41AE-B6BB-42491BCD08D6}"/>
              </a:ext>
            </a:extLst>
          </p:cNvPr>
          <p:cNvSpPr/>
          <p:nvPr/>
        </p:nvSpPr>
        <p:spPr>
          <a:xfrm>
            <a:off x="4876800" y="3486150"/>
            <a:ext cx="1905000" cy="3767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Subroutine 2</a:t>
            </a:r>
          </a:p>
        </p:txBody>
      </p:sp>
      <p:cxnSp>
        <p:nvCxnSpPr>
          <p:cNvPr id="23" name="Straight Arrow Connector 22">
            <a:extLst>
              <a:ext uri="{FF2B5EF4-FFF2-40B4-BE49-F238E27FC236}">
                <a16:creationId xmlns:a16="http://schemas.microsoft.com/office/drawing/2014/main" id="{1CF4879B-C2E9-442E-8081-1DEDF8C03670}"/>
              </a:ext>
            </a:extLst>
          </p:cNvPr>
          <p:cNvCxnSpPr>
            <a:cxnSpLocks/>
          </p:cNvCxnSpPr>
          <p:nvPr/>
        </p:nvCxnSpPr>
        <p:spPr>
          <a:xfrm>
            <a:off x="4191000" y="971550"/>
            <a:ext cx="609600" cy="1600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24" name="Picture 23" descr="A screenshot of a cell phone&#10;&#10;Description automatically generated">
            <a:extLst>
              <a:ext uri="{FF2B5EF4-FFF2-40B4-BE49-F238E27FC236}">
                <a16:creationId xmlns:a16="http://schemas.microsoft.com/office/drawing/2014/main" id="{3360C0F0-D0ED-42FA-8391-A499F087CBD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461" t="71476" r="35559" b="3246"/>
          <a:stretch/>
        </p:blipFill>
        <p:spPr>
          <a:xfrm>
            <a:off x="3532572" y="615732"/>
            <a:ext cx="2770572" cy="1467207"/>
          </a:xfrm>
          <a:prstGeom prst="rect">
            <a:avLst/>
          </a:prstGeom>
          <a:ln w="12700">
            <a:noFill/>
          </a:ln>
        </p:spPr>
      </p:pic>
      <p:sp>
        <p:nvSpPr>
          <p:cNvPr id="25" name="Rectangle 24">
            <a:extLst>
              <a:ext uri="{FF2B5EF4-FFF2-40B4-BE49-F238E27FC236}">
                <a16:creationId xmlns:a16="http://schemas.microsoft.com/office/drawing/2014/main" id="{79759D33-8C44-4D2E-BBF7-8F9D18097B9E}"/>
              </a:ext>
            </a:extLst>
          </p:cNvPr>
          <p:cNvSpPr/>
          <p:nvPr/>
        </p:nvSpPr>
        <p:spPr>
          <a:xfrm>
            <a:off x="4876800" y="3862948"/>
            <a:ext cx="1905000" cy="3767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ISR 1</a:t>
            </a:r>
          </a:p>
        </p:txBody>
      </p:sp>
      <p:sp>
        <p:nvSpPr>
          <p:cNvPr id="26" name="Rectangle 25">
            <a:extLst>
              <a:ext uri="{FF2B5EF4-FFF2-40B4-BE49-F238E27FC236}">
                <a16:creationId xmlns:a16="http://schemas.microsoft.com/office/drawing/2014/main" id="{B00E2325-810E-444F-9BCD-36E370745167}"/>
              </a:ext>
            </a:extLst>
          </p:cNvPr>
          <p:cNvSpPr/>
          <p:nvPr/>
        </p:nvSpPr>
        <p:spPr>
          <a:xfrm>
            <a:off x="4876800" y="4239746"/>
            <a:ext cx="1905000" cy="3767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ISR 2</a:t>
            </a:r>
          </a:p>
        </p:txBody>
      </p:sp>
    </p:spTree>
    <p:extLst>
      <p:ext uri="{BB962C8B-B14F-4D97-AF65-F5344CB8AC3E}">
        <p14:creationId xmlns:p14="http://schemas.microsoft.com/office/powerpoint/2010/main" val="21766103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11.1.8 MSP430FR2355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1969DD75-F828-4AC3-8DFD-24DE125E2F93}"/>
              </a:ext>
            </a:extLst>
          </p:cNvPr>
          <p:cNvSpPr txBox="1">
            <a:spLocks/>
          </p:cNvSpPr>
          <p:nvPr/>
        </p:nvSpPr>
        <p:spPr>
          <a:xfrm>
            <a:off x="190500" y="895155"/>
            <a:ext cx="5315151"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remaining 22 interrupt vectors are used for maskable interrupts.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Only enabled by the developer.</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MSP430FR2355 assigns:</a:t>
            </a:r>
          </a:p>
          <a:p>
            <a:pPr marL="685800" lvl="1" indent="-228600" algn="l">
              <a:buFont typeface="Arial" panose="020B0604020202020204" pitchFamily="34" charset="0"/>
              <a:buChar char="•"/>
            </a:pPr>
            <a:r>
              <a:rPr lang="en-US" sz="1400" dirty="0">
                <a:solidFill>
                  <a:schemeClr val="accent2"/>
                </a:solidFill>
                <a:latin typeface="Arial" panose="020B0604020202020204" pitchFamily="34" charset="0"/>
                <a:cs typeface="Arial" panose="020B0604020202020204" pitchFamily="34" charset="0"/>
              </a:rPr>
              <a:t>8x to timers</a:t>
            </a:r>
          </a:p>
          <a:p>
            <a:pPr marL="685800" lvl="1" indent="-228600" algn="l">
              <a:buFont typeface="Arial" panose="020B0604020202020204" pitchFamily="34" charset="0"/>
              <a:buChar char="•"/>
            </a:pPr>
            <a:r>
              <a:rPr lang="en-US" sz="1400" dirty="0">
                <a:solidFill>
                  <a:schemeClr val="accent2"/>
                </a:solidFill>
                <a:latin typeface="Arial" panose="020B0604020202020204" pitchFamily="34" charset="0"/>
                <a:cs typeface="Arial" panose="020B0604020202020204" pitchFamily="34" charset="0"/>
              </a:rPr>
              <a:t>1x to the real time clock counter</a:t>
            </a:r>
          </a:p>
          <a:p>
            <a:pPr marL="685800" lvl="1" indent="-228600" algn="l">
              <a:buFont typeface="Arial" panose="020B0604020202020204" pitchFamily="34" charset="0"/>
              <a:buChar char="•"/>
            </a:pPr>
            <a:r>
              <a:rPr lang="en-US" sz="1400" dirty="0">
                <a:solidFill>
                  <a:schemeClr val="accent2"/>
                </a:solidFill>
                <a:latin typeface="Arial" panose="020B0604020202020204" pitchFamily="34" charset="0"/>
                <a:cs typeface="Arial" panose="020B0604020202020204" pitchFamily="34" charset="0"/>
              </a:rPr>
              <a:t>1x for the watchdog timer</a:t>
            </a:r>
          </a:p>
          <a:p>
            <a:pPr marL="685800" lvl="1" indent="-228600" algn="l">
              <a:buFont typeface="Arial" panose="020B0604020202020204" pitchFamily="34" charset="0"/>
              <a:buChar char="•"/>
            </a:pPr>
            <a:r>
              <a:rPr lang="en-US" sz="1400" dirty="0">
                <a:solidFill>
                  <a:schemeClr val="accent2"/>
                </a:solidFill>
                <a:latin typeface="Arial" panose="020B0604020202020204" pitchFamily="34" charset="0"/>
                <a:cs typeface="Arial" panose="020B0604020202020204" pitchFamily="34" charset="0"/>
              </a:rPr>
              <a:t>4x for the serial communication system</a:t>
            </a:r>
          </a:p>
          <a:p>
            <a:pPr marL="685800" lvl="1" indent="-228600" algn="l">
              <a:buFont typeface="Arial" panose="020B0604020202020204" pitchFamily="34" charset="0"/>
              <a:buChar char="•"/>
            </a:pPr>
            <a:r>
              <a:rPr lang="en-US" sz="1400" dirty="0">
                <a:solidFill>
                  <a:schemeClr val="accent2"/>
                </a:solidFill>
                <a:latin typeface="Arial" panose="020B0604020202020204" pitchFamily="34" charset="0"/>
                <a:cs typeface="Arial" panose="020B0604020202020204" pitchFamily="34" charset="0"/>
              </a:rPr>
              <a:t>1x for the ADC</a:t>
            </a:r>
          </a:p>
          <a:p>
            <a:pPr marL="685800" lvl="1" indent="-228600" algn="l">
              <a:buFont typeface="Arial" panose="020B0604020202020204" pitchFamily="34" charset="0"/>
              <a:buChar char="•"/>
            </a:pPr>
            <a:r>
              <a:rPr lang="en-US" sz="1400" dirty="0">
                <a:solidFill>
                  <a:schemeClr val="accent2"/>
                </a:solidFill>
                <a:latin typeface="Arial" panose="020B0604020202020204" pitchFamily="34" charset="0"/>
                <a:cs typeface="Arial" panose="020B0604020202020204" pitchFamily="34" charset="0"/>
              </a:rPr>
              <a:t>1x for the comparator</a:t>
            </a:r>
          </a:p>
          <a:p>
            <a:pPr marL="685800" lvl="1" indent="-228600" algn="l">
              <a:buFont typeface="Arial" panose="020B0604020202020204" pitchFamily="34" charset="0"/>
              <a:buChar char="•"/>
            </a:pPr>
            <a:r>
              <a:rPr lang="en-US" sz="1400" dirty="0">
                <a:solidFill>
                  <a:schemeClr val="accent2"/>
                </a:solidFill>
                <a:latin typeface="Arial" panose="020B0604020202020204" pitchFamily="34" charset="0"/>
                <a:cs typeface="Arial" panose="020B0604020202020204" pitchFamily="34" charset="0"/>
              </a:rPr>
              <a:t>2x for the smart analog combo DACs</a:t>
            </a:r>
          </a:p>
          <a:p>
            <a:pPr marL="685800" lvl="1" indent="-228600" algn="l">
              <a:buFont typeface="Arial" panose="020B0604020202020204" pitchFamily="34" charset="0"/>
              <a:buChar char="•"/>
            </a:pPr>
            <a:r>
              <a:rPr lang="en-US" sz="1400" dirty="0">
                <a:solidFill>
                  <a:schemeClr val="accent2"/>
                </a:solidFill>
                <a:latin typeface="Arial" panose="020B0604020202020204" pitchFamily="34" charset="0"/>
                <a:cs typeface="Arial" panose="020B0604020202020204" pitchFamily="34" charset="0"/>
              </a:rPr>
              <a:t>4x for the digital I/O ports.</a:t>
            </a:r>
          </a:p>
        </p:txBody>
      </p:sp>
      <p:pic>
        <p:nvPicPr>
          <p:cNvPr id="23" name="Picture 22" descr="A screenshot of a cell phone&#10;&#10;Description automatically generated">
            <a:extLst>
              <a:ext uri="{FF2B5EF4-FFF2-40B4-BE49-F238E27FC236}">
                <a16:creationId xmlns:a16="http://schemas.microsoft.com/office/drawing/2014/main" id="{AE013966-2BDA-48A1-9F5E-9F479E78E3D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1428" b="55926"/>
          <a:stretch/>
        </p:blipFill>
        <p:spPr>
          <a:xfrm>
            <a:off x="5746282" y="750216"/>
            <a:ext cx="1003768" cy="1761418"/>
          </a:xfrm>
          <a:prstGeom prst="rect">
            <a:avLst/>
          </a:prstGeom>
        </p:spPr>
      </p:pic>
      <p:pic>
        <p:nvPicPr>
          <p:cNvPr id="24" name="Picture 23">
            <a:extLst>
              <a:ext uri="{FF2B5EF4-FFF2-40B4-BE49-F238E27FC236}">
                <a16:creationId xmlns:a16="http://schemas.microsoft.com/office/drawing/2014/main" id="{9E60189D-B2A3-479F-8BD3-C129957455E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1417" t="43628"/>
          <a:stretch/>
        </p:blipFill>
        <p:spPr>
          <a:xfrm>
            <a:off x="5746282" y="2496128"/>
            <a:ext cx="1003769" cy="2252224"/>
          </a:xfrm>
          <a:prstGeom prst="rect">
            <a:avLst/>
          </a:prstGeom>
        </p:spPr>
      </p:pic>
      <p:sp>
        <p:nvSpPr>
          <p:cNvPr id="25" name="Rectangle 24">
            <a:extLst>
              <a:ext uri="{FF2B5EF4-FFF2-40B4-BE49-F238E27FC236}">
                <a16:creationId xmlns:a16="http://schemas.microsoft.com/office/drawing/2014/main" id="{3E266B82-E70A-40BF-814D-0EBAD0D155C7}"/>
              </a:ext>
            </a:extLst>
          </p:cNvPr>
          <p:cNvSpPr/>
          <p:nvPr/>
        </p:nvSpPr>
        <p:spPr>
          <a:xfrm>
            <a:off x="5700227" y="1270536"/>
            <a:ext cx="1049823" cy="351322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55764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11.1.8 MSP430FR2355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pic>
        <p:nvPicPr>
          <p:cNvPr id="5" name="Picture 4" descr="A screenshot of a cell phone&#10;&#10;Description automatically generated">
            <a:extLst>
              <a:ext uri="{FF2B5EF4-FFF2-40B4-BE49-F238E27FC236}">
                <a16:creationId xmlns:a16="http://schemas.microsoft.com/office/drawing/2014/main" id="{427BB19F-E9C2-40F8-A4B8-E85018821E8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55926"/>
          <a:stretch/>
        </p:blipFill>
        <p:spPr>
          <a:xfrm>
            <a:off x="533400" y="839115"/>
            <a:ext cx="5867400" cy="3971387"/>
          </a:xfrm>
          <a:prstGeom prst="rect">
            <a:avLst/>
          </a:prstGeom>
        </p:spPr>
      </p:pic>
    </p:spTree>
    <p:extLst>
      <p:ext uri="{BB962C8B-B14F-4D97-AF65-F5344CB8AC3E}">
        <p14:creationId xmlns:p14="http://schemas.microsoft.com/office/powerpoint/2010/main" val="25318594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11.1.8 MSP430FR2355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pic>
        <p:nvPicPr>
          <p:cNvPr id="5" name="Picture 4">
            <a:extLst>
              <a:ext uri="{FF2B5EF4-FFF2-40B4-BE49-F238E27FC236}">
                <a16:creationId xmlns:a16="http://schemas.microsoft.com/office/drawing/2014/main" id="{427BB19F-E9C2-40F8-A4B8-E85018821E8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3628"/>
          <a:stretch/>
        </p:blipFill>
        <p:spPr>
          <a:xfrm>
            <a:off x="1212788" y="912848"/>
            <a:ext cx="4502212" cy="3897654"/>
          </a:xfrm>
          <a:prstGeom prst="rect">
            <a:avLst/>
          </a:prstGeom>
        </p:spPr>
      </p:pic>
    </p:spTree>
    <p:extLst>
      <p:ext uri="{BB962C8B-B14F-4D97-AF65-F5344CB8AC3E}">
        <p14:creationId xmlns:p14="http://schemas.microsoft.com/office/powerpoint/2010/main" val="23927127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11.1.8 MSP430FR2355 Interrupts</a:t>
            </a:r>
            <a:r>
              <a:rPr lang="en-US" sz="1600" b="1" cap="small" dirty="0">
                <a:solidFill>
                  <a:schemeClr val="accent2"/>
                </a:solidFill>
                <a:latin typeface="Arial" panose="020B0604020202020204" pitchFamily="34" charset="0"/>
                <a:cs typeface="Arial" panose="020B0604020202020204" pitchFamily="34" charset="0"/>
              </a:rPr>
              <a:t> (things to consider)</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pic>
        <p:nvPicPr>
          <p:cNvPr id="5" name="Picture 4" descr="A screenshot of a cell phone&#10;&#10;Description automatically generated">
            <a:extLst>
              <a:ext uri="{FF2B5EF4-FFF2-40B4-BE49-F238E27FC236}">
                <a16:creationId xmlns:a16="http://schemas.microsoft.com/office/drawing/2014/main" id="{427BB19F-E9C2-40F8-A4B8-E85018821E8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55926"/>
          <a:stretch/>
        </p:blipFill>
        <p:spPr>
          <a:xfrm>
            <a:off x="533400" y="839115"/>
            <a:ext cx="5867400" cy="3971387"/>
          </a:xfrm>
          <a:prstGeom prst="rect">
            <a:avLst/>
          </a:prstGeom>
        </p:spPr>
      </p:pic>
      <p:sp>
        <p:nvSpPr>
          <p:cNvPr id="9" name="Rectangle 8">
            <a:extLst>
              <a:ext uri="{FF2B5EF4-FFF2-40B4-BE49-F238E27FC236}">
                <a16:creationId xmlns:a16="http://schemas.microsoft.com/office/drawing/2014/main" id="{E7C3833B-A63B-4CD2-B916-8D09998590B0}"/>
              </a:ext>
            </a:extLst>
          </p:cNvPr>
          <p:cNvSpPr/>
          <p:nvPr/>
        </p:nvSpPr>
        <p:spPr>
          <a:xfrm>
            <a:off x="1744243" y="1137393"/>
            <a:ext cx="2476435" cy="3720356"/>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peech Bubble: Rectangle with Corners Rounded 9">
            <a:extLst>
              <a:ext uri="{FF2B5EF4-FFF2-40B4-BE49-F238E27FC236}">
                <a16:creationId xmlns:a16="http://schemas.microsoft.com/office/drawing/2014/main" id="{A0203A06-4B4C-4731-85BD-CD05A5822663}"/>
              </a:ext>
            </a:extLst>
          </p:cNvPr>
          <p:cNvSpPr/>
          <p:nvPr/>
        </p:nvSpPr>
        <p:spPr>
          <a:xfrm>
            <a:off x="139922" y="3214139"/>
            <a:ext cx="1464399" cy="1509606"/>
          </a:xfrm>
          <a:prstGeom prst="wedgeRoundRectCallout">
            <a:avLst>
              <a:gd name="adj1" fmla="val 61078"/>
              <a:gd name="adj2" fmla="val -972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Vectors are shared across multiple peripherals.</a:t>
            </a:r>
          </a:p>
        </p:txBody>
      </p:sp>
    </p:spTree>
    <p:extLst>
      <p:ext uri="{BB962C8B-B14F-4D97-AF65-F5344CB8AC3E}">
        <p14:creationId xmlns:p14="http://schemas.microsoft.com/office/powerpoint/2010/main" val="24559655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11.1.8 MSP430FR2355 Interrupts</a:t>
            </a:r>
            <a:r>
              <a:rPr lang="en-US" sz="1600" b="1" cap="small" dirty="0">
                <a:solidFill>
                  <a:schemeClr val="accent2"/>
                </a:solidFill>
                <a:latin typeface="Arial" panose="020B0604020202020204" pitchFamily="34" charset="0"/>
                <a:cs typeface="Arial" panose="020B0604020202020204" pitchFamily="34" charset="0"/>
              </a:rPr>
              <a:t> (things to consider)</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pic>
        <p:nvPicPr>
          <p:cNvPr id="5" name="Picture 4" descr="A screenshot of a cell phone&#10;&#10;Description automatically generated">
            <a:extLst>
              <a:ext uri="{FF2B5EF4-FFF2-40B4-BE49-F238E27FC236}">
                <a16:creationId xmlns:a16="http://schemas.microsoft.com/office/drawing/2014/main" id="{427BB19F-E9C2-40F8-A4B8-E85018821E8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55926"/>
          <a:stretch/>
        </p:blipFill>
        <p:spPr>
          <a:xfrm>
            <a:off x="533400" y="839115"/>
            <a:ext cx="5867400" cy="3971387"/>
          </a:xfrm>
          <a:prstGeom prst="rect">
            <a:avLst/>
          </a:prstGeom>
        </p:spPr>
      </p:pic>
      <p:sp>
        <p:nvSpPr>
          <p:cNvPr id="9" name="Rectangle 8">
            <a:extLst>
              <a:ext uri="{FF2B5EF4-FFF2-40B4-BE49-F238E27FC236}">
                <a16:creationId xmlns:a16="http://schemas.microsoft.com/office/drawing/2014/main" id="{E7C3833B-A63B-4CD2-B916-8D09998590B0}"/>
              </a:ext>
            </a:extLst>
          </p:cNvPr>
          <p:cNvSpPr/>
          <p:nvPr/>
        </p:nvSpPr>
        <p:spPr>
          <a:xfrm>
            <a:off x="1744243" y="2800952"/>
            <a:ext cx="2476435" cy="360948"/>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peech Bubble: Rectangle with Corners Rounded 9">
            <a:extLst>
              <a:ext uri="{FF2B5EF4-FFF2-40B4-BE49-F238E27FC236}">
                <a16:creationId xmlns:a16="http://schemas.microsoft.com/office/drawing/2014/main" id="{A0203A06-4B4C-4731-85BD-CD05A5822663}"/>
              </a:ext>
            </a:extLst>
          </p:cNvPr>
          <p:cNvSpPr/>
          <p:nvPr/>
        </p:nvSpPr>
        <p:spPr>
          <a:xfrm>
            <a:off x="4684188" y="1375607"/>
            <a:ext cx="1985424" cy="1289785"/>
          </a:xfrm>
          <a:prstGeom prst="wedgeRoundRectCallout">
            <a:avLst>
              <a:gd name="adj1" fmla="val -76626"/>
              <a:gd name="adj2" fmla="val 4990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flag names correspond to the MSP430 datasheet.</a:t>
            </a:r>
          </a:p>
        </p:txBody>
      </p:sp>
    </p:spTree>
    <p:extLst>
      <p:ext uri="{BB962C8B-B14F-4D97-AF65-F5344CB8AC3E}">
        <p14:creationId xmlns:p14="http://schemas.microsoft.com/office/powerpoint/2010/main" val="398406331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11.1.8 MSP430FR2355 Interrupts</a:t>
            </a:r>
            <a:r>
              <a:rPr lang="en-US" sz="1600" b="1" cap="small" dirty="0">
                <a:solidFill>
                  <a:schemeClr val="accent2"/>
                </a:solidFill>
                <a:latin typeface="Arial" panose="020B0604020202020204" pitchFamily="34" charset="0"/>
                <a:cs typeface="Arial" panose="020B0604020202020204" pitchFamily="34" charset="0"/>
              </a:rPr>
              <a:t> (things to consider)</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pic>
        <p:nvPicPr>
          <p:cNvPr id="5" name="Picture 4" descr="A screenshot of a cell phone&#10;&#10;Description automatically generated">
            <a:extLst>
              <a:ext uri="{FF2B5EF4-FFF2-40B4-BE49-F238E27FC236}">
                <a16:creationId xmlns:a16="http://schemas.microsoft.com/office/drawing/2014/main" id="{427BB19F-E9C2-40F8-A4B8-E85018821E8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55926"/>
          <a:stretch/>
        </p:blipFill>
        <p:spPr>
          <a:xfrm>
            <a:off x="533400" y="839115"/>
            <a:ext cx="5867400" cy="3971387"/>
          </a:xfrm>
          <a:prstGeom prst="rect">
            <a:avLst/>
          </a:prstGeom>
        </p:spPr>
      </p:pic>
      <p:sp>
        <p:nvSpPr>
          <p:cNvPr id="9" name="Rectangle 8">
            <a:extLst>
              <a:ext uri="{FF2B5EF4-FFF2-40B4-BE49-F238E27FC236}">
                <a16:creationId xmlns:a16="http://schemas.microsoft.com/office/drawing/2014/main" id="{E7C3833B-A63B-4CD2-B916-8D09998590B0}"/>
              </a:ext>
            </a:extLst>
          </p:cNvPr>
          <p:cNvSpPr/>
          <p:nvPr/>
        </p:nvSpPr>
        <p:spPr>
          <a:xfrm>
            <a:off x="1744243" y="2800952"/>
            <a:ext cx="2476435" cy="360948"/>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peech Bubble: Rectangle with Corners Rounded 9">
            <a:extLst>
              <a:ext uri="{FF2B5EF4-FFF2-40B4-BE49-F238E27FC236}">
                <a16:creationId xmlns:a16="http://schemas.microsoft.com/office/drawing/2014/main" id="{A0203A06-4B4C-4731-85BD-CD05A5822663}"/>
              </a:ext>
            </a:extLst>
          </p:cNvPr>
          <p:cNvSpPr/>
          <p:nvPr/>
        </p:nvSpPr>
        <p:spPr>
          <a:xfrm>
            <a:off x="4643976" y="2993458"/>
            <a:ext cx="1985424" cy="1657156"/>
          </a:xfrm>
          <a:prstGeom prst="wedgeRoundRectCallout">
            <a:avLst>
              <a:gd name="adj1" fmla="val -81232"/>
              <a:gd name="adj2" fmla="val -3618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every peripheral, you need to look up the configuration register/bit names</a:t>
            </a:r>
          </a:p>
        </p:txBody>
      </p:sp>
    </p:spTree>
    <p:extLst>
      <p:ext uri="{BB962C8B-B14F-4D97-AF65-F5344CB8AC3E}">
        <p14:creationId xmlns:p14="http://schemas.microsoft.com/office/powerpoint/2010/main" val="39442959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11.1.8 MSP430FR2355 Interrupts</a:t>
            </a:r>
            <a:r>
              <a:rPr lang="en-US" sz="1600" b="1" cap="small" dirty="0">
                <a:solidFill>
                  <a:schemeClr val="accent2"/>
                </a:solidFill>
                <a:latin typeface="Arial" panose="020B0604020202020204" pitchFamily="34" charset="0"/>
                <a:cs typeface="Arial" panose="020B0604020202020204" pitchFamily="34" charset="0"/>
              </a:rPr>
              <a:t> (things to consider)</a:t>
            </a: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pic>
        <p:nvPicPr>
          <p:cNvPr id="5" name="Picture 4" descr="A screenshot of a cell phone&#10;&#10;Description automatically generated">
            <a:extLst>
              <a:ext uri="{FF2B5EF4-FFF2-40B4-BE49-F238E27FC236}">
                <a16:creationId xmlns:a16="http://schemas.microsoft.com/office/drawing/2014/main" id="{427BB19F-E9C2-40F8-A4B8-E85018821E8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55926"/>
          <a:stretch/>
        </p:blipFill>
        <p:spPr>
          <a:xfrm>
            <a:off x="533400" y="839115"/>
            <a:ext cx="5867400" cy="3971387"/>
          </a:xfrm>
          <a:prstGeom prst="rect">
            <a:avLst/>
          </a:prstGeom>
        </p:spPr>
      </p:pic>
      <p:sp>
        <p:nvSpPr>
          <p:cNvPr id="9" name="Rectangle 8">
            <a:extLst>
              <a:ext uri="{FF2B5EF4-FFF2-40B4-BE49-F238E27FC236}">
                <a16:creationId xmlns:a16="http://schemas.microsoft.com/office/drawing/2014/main" id="{E7C3833B-A63B-4CD2-B916-8D09998590B0}"/>
              </a:ext>
            </a:extLst>
          </p:cNvPr>
          <p:cNvSpPr/>
          <p:nvPr/>
        </p:nvSpPr>
        <p:spPr>
          <a:xfrm>
            <a:off x="5707781" y="839115"/>
            <a:ext cx="693019" cy="4018634"/>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peech Bubble: Rectangle with Corners Rounded 9">
            <a:extLst>
              <a:ext uri="{FF2B5EF4-FFF2-40B4-BE49-F238E27FC236}">
                <a16:creationId xmlns:a16="http://schemas.microsoft.com/office/drawing/2014/main" id="{A0203A06-4B4C-4731-85BD-CD05A5822663}"/>
              </a:ext>
            </a:extLst>
          </p:cNvPr>
          <p:cNvSpPr/>
          <p:nvPr/>
        </p:nvSpPr>
        <p:spPr>
          <a:xfrm>
            <a:off x="2868329" y="3479533"/>
            <a:ext cx="2233462" cy="1171080"/>
          </a:xfrm>
          <a:prstGeom prst="wedgeRoundRectCallout">
            <a:avLst>
              <a:gd name="adj1" fmla="val 75292"/>
              <a:gd name="adj2" fmla="val -934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These are the section names we use when initializing the vector table.</a:t>
            </a:r>
          </a:p>
        </p:txBody>
      </p:sp>
    </p:spTree>
    <p:extLst>
      <p:ext uri="{BB962C8B-B14F-4D97-AF65-F5344CB8AC3E}">
        <p14:creationId xmlns:p14="http://schemas.microsoft.com/office/powerpoint/2010/main" val="37332497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11: Introduction to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11.1.8   MSP430FR2355 Interrupts</a:t>
            </a:r>
          </a:p>
        </p:txBody>
      </p:sp>
      <p:pic>
        <p:nvPicPr>
          <p:cNvPr id="13" name="Picture 12">
            <a:extLst>
              <a:ext uri="{FF2B5EF4-FFF2-40B4-BE49-F238E27FC236}">
                <a16:creationId xmlns:a16="http://schemas.microsoft.com/office/drawing/2014/main" id="{0981C75F-955A-47BF-BD1A-0BC5B983190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E1CBE925-CCF2-4C27-973E-C0EF61C63C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pic>
        <p:nvPicPr>
          <p:cNvPr id="18" name="Picture 2" descr="Subscribe to Dr. LaMeres' YouTube Channel">
            <a:extLst>
              <a:ext uri="{FF2B5EF4-FFF2-40B4-BE49-F238E27FC236}">
                <a16:creationId xmlns:a16="http://schemas.microsoft.com/office/drawing/2014/main" id="{CDB8AE9F-0865-476D-8AE6-6BE69BB1A8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495" y="1815063"/>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533130B-EF30-4BF9-AB0D-E5E2CB3A9626}"/>
              </a:ext>
            </a:extLst>
          </p:cNvPr>
          <p:cNvSpPr txBox="1"/>
          <p:nvPr/>
        </p:nvSpPr>
        <p:spPr>
          <a:xfrm>
            <a:off x="3011547" y="2534921"/>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19744371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11: Introduction to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11.2	MSP430FR2355 Port Interrupts - Overview</a:t>
            </a:r>
          </a:p>
        </p:txBody>
      </p:sp>
      <p:pic>
        <p:nvPicPr>
          <p:cNvPr id="17" name="Picture 16">
            <a:extLst>
              <a:ext uri="{FF2B5EF4-FFF2-40B4-BE49-F238E27FC236}">
                <a16:creationId xmlns:a16="http://schemas.microsoft.com/office/drawing/2014/main" id="{CFC1C084-4807-4B14-BB9C-A5B93D1827A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8" name="Picture 17" descr="A close up of a sign&#10;&#10;Description automatically generated">
            <a:extLst>
              <a:ext uri="{FF2B5EF4-FFF2-40B4-BE49-F238E27FC236}">
                <a16:creationId xmlns:a16="http://schemas.microsoft.com/office/drawing/2014/main" id="{9130BC55-0E35-40DF-BF5F-BF7695E1E9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spTree>
    <p:extLst>
      <p:ext uri="{BB962C8B-B14F-4D97-AF65-F5344CB8AC3E}">
        <p14:creationId xmlns:p14="http://schemas.microsoft.com/office/powerpoint/2010/main" val="30860492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11.2     MSP430FR2355 Port Interrupts</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11.2 MSP430FR2355 Port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DAADA3A8-2A31-47EE-8CD4-E15C684C6795}"/>
              </a:ext>
            </a:extLst>
          </p:cNvPr>
          <p:cNvSpPr txBox="1">
            <a:spLocks/>
          </p:cNvSpPr>
          <p:nvPr/>
        </p:nvSpPr>
        <p:spPr>
          <a:xfrm>
            <a:off x="190500" y="895155"/>
            <a:ext cx="3631927"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Ports 1→4:</a:t>
            </a:r>
            <a:endParaRPr lang="en-US" sz="1600" dirty="0">
              <a:solidFill>
                <a:schemeClr val="accent2"/>
              </a:solidFill>
              <a:latin typeface="Arial" panose="020B0604020202020204" pitchFamily="34" charset="0"/>
              <a:cs typeface="Arial" panose="020B0604020202020204" pitchFamily="34" charset="0"/>
            </a:endParaRPr>
          </a:p>
          <a:p>
            <a:pPr marL="685800" lvl="1"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Trigger an interrupt when configured as an input and there’s a transition on its pin.</a:t>
            </a:r>
          </a:p>
          <a:p>
            <a:pPr marL="685800" lvl="1"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685800" lvl="1"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Each bit on within each port all share the port’s vector.</a:t>
            </a:r>
          </a:p>
          <a:p>
            <a:pPr marL="685800" lvl="1"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685800" lvl="1"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Developer must determine which bit triggered the interrupt manually and which part of the associated ISR to execute to service that bit.</a:t>
            </a:r>
          </a:p>
        </p:txBody>
      </p:sp>
      <p:pic>
        <p:nvPicPr>
          <p:cNvPr id="23" name="Picture 22" descr="A circuit board&#10;&#10;Description automatically generated">
            <a:extLst>
              <a:ext uri="{FF2B5EF4-FFF2-40B4-BE49-F238E27FC236}">
                <a16:creationId xmlns:a16="http://schemas.microsoft.com/office/drawing/2014/main" id="{0EA77187-FF29-4B08-8350-53F0B5A1AA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3617595" y="1526633"/>
            <a:ext cx="3402330" cy="2697480"/>
          </a:xfrm>
          <a:prstGeom prst="rect">
            <a:avLst/>
          </a:prstGeom>
        </p:spPr>
      </p:pic>
    </p:spTree>
    <p:extLst>
      <p:ext uri="{BB962C8B-B14F-4D97-AF65-F5344CB8AC3E}">
        <p14:creationId xmlns:p14="http://schemas.microsoft.com/office/powerpoint/2010/main" val="1819393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95800" y="4857750"/>
            <a:ext cx="23622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11.1     The Concept of an Interrupt</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11.1.1 Interrupt Flags (IFG)</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A1666F83-A3C1-4B08-B0EC-6D225627A6B3}"/>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2FF4872D-F681-4359-903D-0ED03A455576}"/>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86C8F892-687A-4EA4-93EB-75F6E5F03116}"/>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5" name="Subtitle 2">
            <a:extLst>
              <a:ext uri="{FF2B5EF4-FFF2-40B4-BE49-F238E27FC236}">
                <a16:creationId xmlns:a16="http://schemas.microsoft.com/office/drawing/2014/main" id="{1BBE7DA4-0362-48F2-B345-4B3D32532533}"/>
              </a:ext>
            </a:extLst>
          </p:cNvPr>
          <p:cNvSpPr txBox="1">
            <a:spLocks/>
          </p:cNvSpPr>
          <p:nvPr/>
        </p:nvSpPr>
        <p:spPr>
          <a:xfrm>
            <a:off x="190500" y="895155"/>
            <a:ext cx="33909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Interrupt service routine (ISR)</a:t>
            </a:r>
            <a:r>
              <a:rPr lang="en-US" sz="1600" dirty="0">
                <a:solidFill>
                  <a:schemeClr val="accent2"/>
                </a:solidFill>
                <a:latin typeface="Arial" panose="020B0604020202020204" pitchFamily="34" charset="0"/>
                <a:cs typeface="Arial" panose="020B0604020202020204" pitchFamily="34" charset="0"/>
              </a:rPr>
              <a:t> or </a:t>
            </a:r>
            <a:r>
              <a:rPr lang="en-US" sz="1600" b="1" dirty="0">
                <a:solidFill>
                  <a:schemeClr val="accent2"/>
                </a:solidFill>
                <a:latin typeface="Arial" panose="020B0604020202020204" pitchFamily="34" charset="0"/>
                <a:cs typeface="Arial" panose="020B0604020202020204" pitchFamily="34" charset="0"/>
              </a:rPr>
              <a:t>interrupt handler</a:t>
            </a:r>
            <a:r>
              <a:rPr lang="en-US" sz="1600" dirty="0">
                <a:solidFill>
                  <a:schemeClr val="accent2"/>
                </a:solidFill>
                <a:latin typeface="Arial" panose="020B0604020202020204" pitchFamily="34" charset="0"/>
                <a:cs typeface="Arial" panose="020B0604020202020204" pitchFamily="34" charset="0"/>
              </a:rPr>
              <a:t> – the code that is executed when an interrupt occurs</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Servicing</a:t>
            </a:r>
            <a:r>
              <a:rPr lang="en-US" sz="1600" dirty="0">
                <a:solidFill>
                  <a:schemeClr val="accent2"/>
                </a:solidFill>
                <a:latin typeface="Arial" panose="020B0604020202020204" pitchFamily="34" charset="0"/>
                <a:cs typeface="Arial" panose="020B0604020202020204" pitchFamily="34" charset="0"/>
              </a:rPr>
              <a:t> – when the CPU is taking steps to handle the IRQ.</a:t>
            </a: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Pending</a:t>
            </a:r>
            <a:r>
              <a:rPr lang="en-US" sz="1600" dirty="0">
                <a:solidFill>
                  <a:schemeClr val="accent2"/>
                </a:solidFill>
                <a:latin typeface="Arial" panose="020B0604020202020204" pitchFamily="34" charset="0"/>
                <a:cs typeface="Arial" panose="020B0604020202020204" pitchFamily="34" charset="0"/>
              </a:rPr>
              <a:t> – when an interrupt has asserted its flag but the CPU has not had an opportunity to service it.</a:t>
            </a:r>
            <a:br>
              <a:rPr lang="en-US" sz="1600" dirty="0">
                <a:solidFill>
                  <a:schemeClr val="accent2"/>
                </a:solidFill>
                <a:latin typeface="Arial" panose="020B0604020202020204" pitchFamily="34" charset="0"/>
                <a:cs typeface="Arial" panose="020B0604020202020204" pitchFamily="34" charset="0"/>
              </a:rPr>
            </a:br>
            <a:endParaRPr lang="en-US" sz="1600" b="1" dirty="0">
              <a:solidFill>
                <a:schemeClr val="accent2"/>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AD127C68-1E05-4114-92E9-02907CF817C4}"/>
              </a:ext>
            </a:extLst>
          </p:cNvPr>
          <p:cNvSpPr/>
          <p:nvPr/>
        </p:nvSpPr>
        <p:spPr>
          <a:xfrm>
            <a:off x="4876800" y="2266950"/>
            <a:ext cx="1905000" cy="838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Program</a:t>
            </a:r>
          </a:p>
        </p:txBody>
      </p:sp>
      <p:sp>
        <p:nvSpPr>
          <p:cNvPr id="21" name="Rectangle 20">
            <a:extLst>
              <a:ext uri="{FF2B5EF4-FFF2-40B4-BE49-F238E27FC236}">
                <a16:creationId xmlns:a16="http://schemas.microsoft.com/office/drawing/2014/main" id="{B1064EC2-0641-4149-94C4-E350D65C585F}"/>
              </a:ext>
            </a:extLst>
          </p:cNvPr>
          <p:cNvSpPr/>
          <p:nvPr/>
        </p:nvSpPr>
        <p:spPr>
          <a:xfrm>
            <a:off x="4876800" y="3109352"/>
            <a:ext cx="1905000" cy="3767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Subroutine 1</a:t>
            </a:r>
          </a:p>
        </p:txBody>
      </p:sp>
      <p:sp>
        <p:nvSpPr>
          <p:cNvPr id="22" name="Rectangle 21">
            <a:extLst>
              <a:ext uri="{FF2B5EF4-FFF2-40B4-BE49-F238E27FC236}">
                <a16:creationId xmlns:a16="http://schemas.microsoft.com/office/drawing/2014/main" id="{EB9393C9-D8C5-41AE-B6BB-42491BCD08D6}"/>
              </a:ext>
            </a:extLst>
          </p:cNvPr>
          <p:cNvSpPr/>
          <p:nvPr/>
        </p:nvSpPr>
        <p:spPr>
          <a:xfrm>
            <a:off x="4876800" y="3486150"/>
            <a:ext cx="1905000" cy="3767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Subroutine 2</a:t>
            </a:r>
          </a:p>
        </p:txBody>
      </p:sp>
      <p:cxnSp>
        <p:nvCxnSpPr>
          <p:cNvPr id="23" name="Straight Arrow Connector 22">
            <a:extLst>
              <a:ext uri="{FF2B5EF4-FFF2-40B4-BE49-F238E27FC236}">
                <a16:creationId xmlns:a16="http://schemas.microsoft.com/office/drawing/2014/main" id="{1CF4879B-C2E9-442E-8081-1DEDF8C03670}"/>
              </a:ext>
            </a:extLst>
          </p:cNvPr>
          <p:cNvCxnSpPr>
            <a:cxnSpLocks/>
          </p:cNvCxnSpPr>
          <p:nvPr/>
        </p:nvCxnSpPr>
        <p:spPr>
          <a:xfrm>
            <a:off x="4191000" y="971550"/>
            <a:ext cx="609600" cy="1600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24" name="Picture 23" descr="A screenshot of a cell phone&#10;&#10;Description automatically generated">
            <a:extLst>
              <a:ext uri="{FF2B5EF4-FFF2-40B4-BE49-F238E27FC236}">
                <a16:creationId xmlns:a16="http://schemas.microsoft.com/office/drawing/2014/main" id="{3360C0F0-D0ED-42FA-8391-A499F087CBD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461" t="71476" r="35559" b="3246"/>
          <a:stretch/>
        </p:blipFill>
        <p:spPr>
          <a:xfrm>
            <a:off x="3532572" y="615732"/>
            <a:ext cx="2770572" cy="1467207"/>
          </a:xfrm>
          <a:prstGeom prst="rect">
            <a:avLst/>
          </a:prstGeom>
          <a:ln w="12700">
            <a:noFill/>
          </a:ln>
        </p:spPr>
      </p:pic>
      <p:sp>
        <p:nvSpPr>
          <p:cNvPr id="25" name="Rectangle 24">
            <a:extLst>
              <a:ext uri="{FF2B5EF4-FFF2-40B4-BE49-F238E27FC236}">
                <a16:creationId xmlns:a16="http://schemas.microsoft.com/office/drawing/2014/main" id="{79759D33-8C44-4D2E-BBF7-8F9D18097B9E}"/>
              </a:ext>
            </a:extLst>
          </p:cNvPr>
          <p:cNvSpPr/>
          <p:nvPr/>
        </p:nvSpPr>
        <p:spPr>
          <a:xfrm>
            <a:off x="4876800" y="3862948"/>
            <a:ext cx="1905000" cy="3767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ISR 1</a:t>
            </a:r>
          </a:p>
        </p:txBody>
      </p:sp>
      <p:sp>
        <p:nvSpPr>
          <p:cNvPr id="26" name="Rectangle 25">
            <a:extLst>
              <a:ext uri="{FF2B5EF4-FFF2-40B4-BE49-F238E27FC236}">
                <a16:creationId xmlns:a16="http://schemas.microsoft.com/office/drawing/2014/main" id="{B00E2325-810E-444F-9BCD-36E370745167}"/>
              </a:ext>
            </a:extLst>
          </p:cNvPr>
          <p:cNvSpPr/>
          <p:nvPr/>
        </p:nvSpPr>
        <p:spPr>
          <a:xfrm>
            <a:off x="4876800" y="4239746"/>
            <a:ext cx="1905000" cy="3767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ISR 2</a:t>
            </a:r>
          </a:p>
        </p:txBody>
      </p:sp>
    </p:spTree>
    <p:extLst>
      <p:ext uri="{BB962C8B-B14F-4D97-AF65-F5344CB8AC3E}">
        <p14:creationId xmlns:p14="http://schemas.microsoft.com/office/powerpoint/2010/main" val="348627396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11.2     MSP430FR2355 Port Interrupts</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11.2 MSP430FR2355 Port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DAADA3A8-2A31-47EE-8CD4-E15C684C6795}"/>
              </a:ext>
            </a:extLst>
          </p:cNvPr>
          <p:cNvSpPr txBox="1">
            <a:spLocks/>
          </p:cNvSpPr>
          <p:nvPr/>
        </p:nvSpPr>
        <p:spPr>
          <a:xfrm>
            <a:off x="190499" y="895155"/>
            <a:ext cx="3745737"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Port Px Interrupt Enable (</a:t>
            </a:r>
            <a:r>
              <a:rPr lang="en-US" sz="1600" b="1" dirty="0" err="1">
                <a:solidFill>
                  <a:schemeClr val="accent2"/>
                </a:solidFill>
                <a:latin typeface="Arial" panose="020B0604020202020204" pitchFamily="34" charset="0"/>
                <a:cs typeface="Arial" panose="020B0604020202020204" pitchFamily="34" charset="0"/>
              </a:rPr>
              <a:t>PxIE</a:t>
            </a:r>
            <a:r>
              <a:rPr lang="en-US" sz="1600" b="1" dirty="0">
                <a:solidFill>
                  <a:schemeClr val="accent2"/>
                </a:solidFill>
                <a:latin typeface="Arial" panose="020B0604020202020204" pitchFamily="34" charset="0"/>
                <a:cs typeface="Arial" panose="020B0604020202020204" pitchFamily="34" charset="0"/>
              </a:rPr>
              <a:t>)</a:t>
            </a:r>
            <a:r>
              <a:rPr lang="en-US" sz="1600" dirty="0">
                <a:solidFill>
                  <a:schemeClr val="accent2"/>
                </a:solidFill>
                <a:latin typeface="Arial" panose="020B0604020202020204" pitchFamily="34" charset="0"/>
                <a:cs typeface="Arial" panose="020B0604020202020204" pitchFamily="34" charset="0"/>
              </a:rPr>
              <a:t> – local enable for the port interrupts.</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685800" lvl="1" indent="-228600" algn="l">
              <a:buFont typeface="Arial" panose="020B0604020202020204" pitchFamily="34" charset="0"/>
              <a:buChar char="•"/>
            </a:pPr>
            <a:r>
              <a:rPr lang="en-US" sz="1600" b="1" dirty="0" err="1">
                <a:solidFill>
                  <a:schemeClr val="accent2"/>
                </a:solidFill>
                <a:latin typeface="Arial" panose="020B0604020202020204" pitchFamily="34" charset="0"/>
                <a:cs typeface="Arial" panose="020B0604020202020204" pitchFamily="34" charset="0"/>
              </a:rPr>
              <a:t>PxIE</a:t>
            </a:r>
            <a:r>
              <a:rPr lang="en-US" sz="1600" b="1" dirty="0">
                <a:solidFill>
                  <a:schemeClr val="accent2"/>
                </a:solidFill>
                <a:latin typeface="Arial" panose="020B0604020202020204" pitchFamily="34" charset="0"/>
                <a:cs typeface="Arial" panose="020B0604020202020204" pitchFamily="34" charset="0"/>
              </a:rPr>
              <a:t> = 0</a:t>
            </a:r>
            <a:r>
              <a:rPr lang="en-US" sz="1600" dirty="0">
                <a:solidFill>
                  <a:schemeClr val="accent2"/>
                </a:solidFill>
                <a:latin typeface="Arial" panose="020B0604020202020204" pitchFamily="34" charset="0"/>
                <a:cs typeface="Arial" panose="020B0604020202020204" pitchFamily="34" charset="0"/>
              </a:rPr>
              <a:t> – interrupt disabled</a:t>
            </a:r>
          </a:p>
          <a:p>
            <a:pPr marL="685800" lvl="1" indent="-228600" algn="l">
              <a:buFont typeface="Arial" panose="020B0604020202020204" pitchFamily="34" charset="0"/>
              <a:buChar char="•"/>
            </a:pPr>
            <a:r>
              <a:rPr lang="en-US" sz="1600" b="1" dirty="0" err="1">
                <a:solidFill>
                  <a:schemeClr val="accent2"/>
                </a:solidFill>
                <a:latin typeface="Arial" panose="020B0604020202020204" pitchFamily="34" charset="0"/>
                <a:cs typeface="Arial" panose="020B0604020202020204" pitchFamily="34" charset="0"/>
              </a:rPr>
              <a:t>PxIE</a:t>
            </a:r>
            <a:r>
              <a:rPr lang="en-US" sz="1600" b="1" dirty="0">
                <a:solidFill>
                  <a:schemeClr val="accent2"/>
                </a:solidFill>
                <a:latin typeface="Arial" panose="020B0604020202020204" pitchFamily="34" charset="0"/>
                <a:cs typeface="Arial" panose="020B0604020202020204" pitchFamily="34" charset="0"/>
              </a:rPr>
              <a:t> = 1</a:t>
            </a:r>
            <a:r>
              <a:rPr lang="en-US" sz="1600" dirty="0">
                <a:solidFill>
                  <a:schemeClr val="accent2"/>
                </a:solidFill>
                <a:latin typeface="Arial" panose="020B0604020202020204" pitchFamily="34" charset="0"/>
                <a:cs typeface="Arial" panose="020B0604020202020204" pitchFamily="34" charset="0"/>
              </a:rPr>
              <a:t> – interrupt enabled</a:t>
            </a:r>
          </a:p>
          <a:p>
            <a:pPr marL="685800" lvl="1"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err="1">
                <a:solidFill>
                  <a:schemeClr val="accent2"/>
                </a:solidFill>
                <a:latin typeface="Arial" panose="020B0604020202020204" pitchFamily="34" charset="0"/>
                <a:cs typeface="Arial" panose="020B0604020202020204" pitchFamily="34" charset="0"/>
              </a:rPr>
              <a:t>PxIE</a:t>
            </a:r>
            <a:r>
              <a:rPr lang="en-US" sz="1600" dirty="0">
                <a:solidFill>
                  <a:schemeClr val="accent2"/>
                </a:solidFill>
                <a:latin typeface="Arial" panose="020B0604020202020204" pitchFamily="34" charset="0"/>
                <a:cs typeface="Arial" panose="020B0604020202020204" pitchFamily="34" charset="0"/>
              </a:rPr>
              <a:t> is cleared on reset, disabling all port interrupts.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Since port interrupts are maskable, the global interrupt for all bits is the GIE in the status register.</a:t>
            </a:r>
          </a:p>
        </p:txBody>
      </p:sp>
      <p:pic>
        <p:nvPicPr>
          <p:cNvPr id="23" name="Picture 22" descr="A circuit board&#10;&#10;Description automatically generated">
            <a:extLst>
              <a:ext uri="{FF2B5EF4-FFF2-40B4-BE49-F238E27FC236}">
                <a16:creationId xmlns:a16="http://schemas.microsoft.com/office/drawing/2014/main" id="{5A704D89-0A5A-4ED5-A814-F88621F5F0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3617595" y="1526633"/>
            <a:ext cx="3402330" cy="2697480"/>
          </a:xfrm>
          <a:prstGeom prst="rect">
            <a:avLst/>
          </a:prstGeom>
        </p:spPr>
      </p:pic>
    </p:spTree>
    <p:extLst>
      <p:ext uri="{BB962C8B-B14F-4D97-AF65-F5344CB8AC3E}">
        <p14:creationId xmlns:p14="http://schemas.microsoft.com/office/powerpoint/2010/main" val="33236340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11.2     MSP430FR2355 Port Interrupts</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11.2 MSP430FR2355 Port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DAADA3A8-2A31-47EE-8CD4-E15C684C6795}"/>
              </a:ext>
            </a:extLst>
          </p:cNvPr>
          <p:cNvSpPr txBox="1">
            <a:spLocks/>
          </p:cNvSpPr>
          <p:nvPr/>
        </p:nvSpPr>
        <p:spPr>
          <a:xfrm>
            <a:off x="190500" y="895155"/>
            <a:ext cx="3745737"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Port Px Interrupt Flag (</a:t>
            </a:r>
            <a:r>
              <a:rPr lang="en-US" sz="1600" b="1" dirty="0" err="1">
                <a:solidFill>
                  <a:schemeClr val="accent2"/>
                </a:solidFill>
                <a:latin typeface="Arial" panose="020B0604020202020204" pitchFamily="34" charset="0"/>
                <a:cs typeface="Arial" panose="020B0604020202020204" pitchFamily="34" charset="0"/>
              </a:rPr>
              <a:t>PxIFG</a:t>
            </a:r>
            <a:r>
              <a:rPr lang="en-US" sz="1600" b="1" dirty="0">
                <a:solidFill>
                  <a:schemeClr val="accent2"/>
                </a:solidFill>
                <a:latin typeface="Arial" panose="020B0604020202020204" pitchFamily="34" charset="0"/>
                <a:cs typeface="Arial" panose="020B0604020202020204" pitchFamily="34" charset="0"/>
              </a:rPr>
              <a:t>)</a:t>
            </a:r>
            <a:r>
              <a:rPr lang="en-US" sz="1600" dirty="0">
                <a:solidFill>
                  <a:schemeClr val="accent2"/>
                </a:solidFill>
                <a:latin typeface="Arial" panose="020B0604020202020204" pitchFamily="34" charset="0"/>
                <a:cs typeface="Arial" panose="020B0604020202020204" pitchFamily="34" charset="0"/>
              </a:rPr>
              <a:t> – flags for the port interrupts.</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685800" lvl="1" indent="-228600" algn="l">
              <a:buFont typeface="Arial" panose="020B0604020202020204" pitchFamily="34" charset="0"/>
              <a:buChar char="•"/>
            </a:pPr>
            <a:r>
              <a:rPr lang="en-US" sz="1600" b="1" dirty="0" err="1">
                <a:solidFill>
                  <a:schemeClr val="accent2"/>
                </a:solidFill>
                <a:latin typeface="Arial" panose="020B0604020202020204" pitchFamily="34" charset="0"/>
                <a:cs typeface="Arial" panose="020B0604020202020204" pitchFamily="34" charset="0"/>
              </a:rPr>
              <a:t>PxIFG</a:t>
            </a:r>
            <a:r>
              <a:rPr lang="en-US" sz="1600" b="1" dirty="0">
                <a:solidFill>
                  <a:schemeClr val="accent2"/>
                </a:solidFill>
                <a:latin typeface="Arial" panose="020B0604020202020204" pitchFamily="34" charset="0"/>
                <a:cs typeface="Arial" panose="020B0604020202020204" pitchFamily="34" charset="0"/>
              </a:rPr>
              <a:t> = 0</a:t>
            </a:r>
            <a:r>
              <a:rPr lang="en-US" sz="1600" dirty="0">
                <a:solidFill>
                  <a:schemeClr val="accent2"/>
                </a:solidFill>
                <a:latin typeface="Arial" panose="020B0604020202020204" pitchFamily="34" charset="0"/>
                <a:cs typeface="Arial" panose="020B0604020202020204" pitchFamily="34" charset="0"/>
              </a:rPr>
              <a:t> – flag unasserted</a:t>
            </a:r>
          </a:p>
          <a:p>
            <a:pPr marL="685800" lvl="1" indent="-228600" algn="l">
              <a:buFont typeface="Arial" panose="020B0604020202020204" pitchFamily="34" charset="0"/>
              <a:buChar char="•"/>
            </a:pPr>
            <a:r>
              <a:rPr lang="en-US" sz="1600" b="1" dirty="0" err="1">
                <a:solidFill>
                  <a:schemeClr val="accent2"/>
                </a:solidFill>
                <a:latin typeface="Arial" panose="020B0604020202020204" pitchFamily="34" charset="0"/>
                <a:cs typeface="Arial" panose="020B0604020202020204" pitchFamily="34" charset="0"/>
              </a:rPr>
              <a:t>PxIE</a:t>
            </a:r>
            <a:r>
              <a:rPr lang="en-US" sz="1600" b="1" dirty="0">
                <a:solidFill>
                  <a:schemeClr val="accent2"/>
                </a:solidFill>
                <a:latin typeface="Arial" panose="020B0604020202020204" pitchFamily="34" charset="0"/>
                <a:cs typeface="Arial" panose="020B0604020202020204" pitchFamily="34" charset="0"/>
              </a:rPr>
              <a:t> = 1</a:t>
            </a:r>
            <a:r>
              <a:rPr lang="en-US" sz="1600" dirty="0">
                <a:solidFill>
                  <a:schemeClr val="accent2"/>
                </a:solidFill>
                <a:latin typeface="Arial" panose="020B0604020202020204" pitchFamily="34" charset="0"/>
                <a:cs typeface="Arial" panose="020B0604020202020204" pitchFamily="34" charset="0"/>
              </a:rPr>
              <a:t> – flag asserted</a:t>
            </a:r>
          </a:p>
          <a:p>
            <a:pPr marL="685800" lvl="1"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err="1">
                <a:solidFill>
                  <a:schemeClr val="accent2"/>
                </a:solidFill>
                <a:latin typeface="Arial" panose="020B0604020202020204" pitchFamily="34" charset="0"/>
                <a:cs typeface="Arial" panose="020B0604020202020204" pitchFamily="34" charset="0"/>
              </a:rPr>
              <a:t>PxIFG</a:t>
            </a:r>
            <a:r>
              <a:rPr lang="en-US" sz="1600" dirty="0">
                <a:solidFill>
                  <a:schemeClr val="accent2"/>
                </a:solidFill>
                <a:latin typeface="Arial" panose="020B0604020202020204" pitchFamily="34" charset="0"/>
                <a:cs typeface="Arial" panose="020B0604020202020204" pitchFamily="34" charset="0"/>
              </a:rPr>
              <a:t> = 0 upon reset.</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Once a port IRQ is serviced, the bit’s flag needs to be cleared in </a:t>
            </a:r>
            <a:r>
              <a:rPr lang="en-US" sz="1600" dirty="0" err="1">
                <a:solidFill>
                  <a:schemeClr val="accent2"/>
                </a:solidFill>
                <a:latin typeface="Arial" panose="020B0604020202020204" pitchFamily="34" charset="0"/>
                <a:cs typeface="Arial" panose="020B0604020202020204" pitchFamily="34" charset="0"/>
              </a:rPr>
              <a:t>PxIFG</a:t>
            </a:r>
            <a:r>
              <a:rPr lang="en-US" sz="1600" dirty="0">
                <a:solidFill>
                  <a:schemeClr val="accent2"/>
                </a:solidFill>
                <a:latin typeface="Arial" panose="020B0604020202020204" pitchFamily="34" charset="0"/>
                <a:cs typeface="Arial" panose="020B0604020202020204" pitchFamily="34" charset="0"/>
              </a:rPr>
              <a:t> by the developer.</a:t>
            </a:r>
          </a:p>
        </p:txBody>
      </p:sp>
      <p:pic>
        <p:nvPicPr>
          <p:cNvPr id="23" name="Picture 22" descr="A circuit board&#10;&#10;Description automatically generated">
            <a:extLst>
              <a:ext uri="{FF2B5EF4-FFF2-40B4-BE49-F238E27FC236}">
                <a16:creationId xmlns:a16="http://schemas.microsoft.com/office/drawing/2014/main" id="{1DDEECA3-0F6F-4A62-A800-023290DF54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3617595" y="1526633"/>
            <a:ext cx="3402330" cy="2697480"/>
          </a:xfrm>
          <a:prstGeom prst="rect">
            <a:avLst/>
          </a:prstGeom>
        </p:spPr>
      </p:pic>
    </p:spTree>
    <p:extLst>
      <p:ext uri="{BB962C8B-B14F-4D97-AF65-F5344CB8AC3E}">
        <p14:creationId xmlns:p14="http://schemas.microsoft.com/office/powerpoint/2010/main" val="18668685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11.2     MSP430FR2355 Port Interrupts</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11.2 MSP430FR2355 Port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DAADA3A8-2A31-47EE-8CD4-E15C684C6795}"/>
              </a:ext>
            </a:extLst>
          </p:cNvPr>
          <p:cNvSpPr txBox="1">
            <a:spLocks/>
          </p:cNvSpPr>
          <p:nvPr/>
        </p:nvSpPr>
        <p:spPr>
          <a:xfrm>
            <a:off x="190500" y="895155"/>
            <a:ext cx="3690794"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Port Px Interrupt Vector Word (</a:t>
            </a:r>
            <a:r>
              <a:rPr lang="en-US" sz="1600" b="1" dirty="0" err="1">
                <a:solidFill>
                  <a:schemeClr val="accent2"/>
                </a:solidFill>
                <a:latin typeface="Arial" panose="020B0604020202020204" pitchFamily="34" charset="0"/>
                <a:cs typeface="Arial" panose="020B0604020202020204" pitchFamily="34" charset="0"/>
              </a:rPr>
              <a:t>PxIV</a:t>
            </a:r>
            <a:r>
              <a:rPr lang="en-US" sz="1600" b="1" dirty="0">
                <a:solidFill>
                  <a:schemeClr val="accent2"/>
                </a:solidFill>
                <a:latin typeface="Arial" panose="020B0604020202020204" pitchFamily="34" charset="0"/>
                <a:cs typeface="Arial" panose="020B0604020202020204" pitchFamily="34" charset="0"/>
              </a:rPr>
              <a:t>)</a:t>
            </a:r>
            <a:r>
              <a:rPr lang="en-US" sz="1600" dirty="0">
                <a:solidFill>
                  <a:schemeClr val="accent2"/>
                </a:solidFill>
                <a:latin typeface="Arial" panose="020B0604020202020204" pitchFamily="34" charset="0"/>
                <a:cs typeface="Arial" panose="020B0604020202020204" pitchFamily="34" charset="0"/>
              </a:rPr>
              <a:t> – used to indicate the priority when simultaneous port IRQs have occurred.</a:t>
            </a:r>
          </a:p>
          <a:p>
            <a:pPr marL="228600" indent="-228600" algn="l">
              <a:buFont typeface="Arial" panose="020B0604020202020204" pitchFamily="34" charset="0"/>
              <a:buChar char="•"/>
            </a:pPr>
            <a:endParaRPr lang="en-US" sz="10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err="1">
                <a:solidFill>
                  <a:schemeClr val="accent2"/>
                </a:solidFill>
                <a:latin typeface="Arial" panose="020B0604020202020204" pitchFamily="34" charset="0"/>
                <a:cs typeface="Arial" panose="020B0604020202020204" pitchFamily="34" charset="0"/>
              </a:rPr>
              <a:t>PxIV</a:t>
            </a:r>
            <a:r>
              <a:rPr lang="en-US" sz="1600" dirty="0">
                <a:solidFill>
                  <a:schemeClr val="accent2"/>
                </a:solidFill>
                <a:latin typeface="Arial" panose="020B0604020202020204" pitchFamily="34" charset="0"/>
                <a:cs typeface="Arial" panose="020B0604020202020204" pitchFamily="34" charset="0"/>
              </a:rPr>
              <a:t> is loaded with a unique number corresponding to the bit that just triggered an IRQ w/ automatic priority.</a:t>
            </a:r>
          </a:p>
          <a:p>
            <a:pPr marL="228600" indent="-228600" algn="l">
              <a:buFont typeface="Arial" panose="020B0604020202020204" pitchFamily="34" charset="0"/>
              <a:buChar char="•"/>
            </a:pPr>
            <a:endParaRPr lang="en-US" sz="10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values it takes on represent which of the 8 inputs is pending with the highest priority: bit0 = 02h, bit1 = 04h, bit2 = 06h, bit3 = 08h,   bit4 = 0Ah, bit5 = 0Ch, bit6 = 0Eh, and bit7 = 10h.</a:t>
            </a:r>
          </a:p>
        </p:txBody>
      </p:sp>
      <p:pic>
        <p:nvPicPr>
          <p:cNvPr id="23" name="Picture 22" descr="A circuit board&#10;&#10;Description automatically generated">
            <a:extLst>
              <a:ext uri="{FF2B5EF4-FFF2-40B4-BE49-F238E27FC236}">
                <a16:creationId xmlns:a16="http://schemas.microsoft.com/office/drawing/2014/main" id="{BF4F7327-C20C-4021-9BA5-FCA9DF064B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3617595" y="1526633"/>
            <a:ext cx="3402330" cy="2697480"/>
          </a:xfrm>
          <a:prstGeom prst="rect">
            <a:avLst/>
          </a:prstGeom>
        </p:spPr>
      </p:pic>
    </p:spTree>
    <p:extLst>
      <p:ext uri="{BB962C8B-B14F-4D97-AF65-F5344CB8AC3E}">
        <p14:creationId xmlns:p14="http://schemas.microsoft.com/office/powerpoint/2010/main" val="20741231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11.2     MSP430FR2355 Port Interrupts</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11.2 MSP430FR2355 Port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DAADA3A8-2A31-47EE-8CD4-E15C684C6795}"/>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Port Px Interrupt Vector Word (</a:t>
            </a:r>
            <a:r>
              <a:rPr lang="en-US" sz="1600" b="1" dirty="0" err="1">
                <a:solidFill>
                  <a:schemeClr val="accent2"/>
                </a:solidFill>
                <a:latin typeface="Arial" panose="020B0604020202020204" pitchFamily="34" charset="0"/>
                <a:cs typeface="Arial" panose="020B0604020202020204" pitchFamily="34" charset="0"/>
              </a:rPr>
              <a:t>PxIV</a:t>
            </a:r>
            <a:r>
              <a:rPr lang="en-US" sz="1600" b="1" dirty="0">
                <a:solidFill>
                  <a:schemeClr val="accent2"/>
                </a:solidFill>
                <a:latin typeface="Arial" panose="020B0604020202020204" pitchFamily="34" charset="0"/>
                <a:cs typeface="Arial" panose="020B0604020202020204" pitchFamily="34" charset="0"/>
              </a:rPr>
              <a:t>)</a:t>
            </a:r>
            <a:r>
              <a:rPr lang="en-US" sz="1600" dirty="0">
                <a:solidFill>
                  <a:schemeClr val="accent2"/>
                </a:solidFill>
                <a:latin typeface="Arial" panose="020B0604020202020204" pitchFamily="34" charset="0"/>
                <a:cs typeface="Arial" panose="020B0604020202020204" pitchFamily="34" charset="0"/>
              </a:rPr>
              <a:t> </a:t>
            </a:r>
            <a:r>
              <a:rPr lang="en-US" sz="1600" dirty="0" err="1">
                <a:solidFill>
                  <a:schemeClr val="accent2"/>
                </a:solidFill>
                <a:latin typeface="Arial" panose="020B0604020202020204" pitchFamily="34" charset="0"/>
                <a:cs typeface="Arial" panose="020B0604020202020204" pitchFamily="34" charset="0"/>
              </a:rPr>
              <a:t>cont</a:t>
            </a:r>
            <a:r>
              <a:rPr lang="en-US" sz="1600" dirty="0">
                <a:solidFill>
                  <a:schemeClr val="accent2"/>
                </a:solidFill>
                <a:latin typeface="Arial" panose="020B0604020202020204" pitchFamily="34" charset="0"/>
                <a:cs typeface="Arial" panose="020B0604020202020204" pitchFamily="34" charset="0"/>
              </a:rPr>
              <a:t>…</a:t>
            </a:r>
            <a:br>
              <a:rPr lang="en-US" sz="1600" dirty="0">
                <a:solidFill>
                  <a:schemeClr val="accent2"/>
                </a:solidFill>
                <a:latin typeface="Arial" panose="020B0604020202020204" pitchFamily="34" charset="0"/>
                <a:cs typeface="Arial" panose="020B0604020202020204" pitchFamily="34" charset="0"/>
              </a:rPr>
            </a:b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This register is read-only; however, any access to </a:t>
            </a:r>
            <a:r>
              <a:rPr lang="en-US" sz="1600" dirty="0" err="1">
                <a:solidFill>
                  <a:schemeClr val="accent2"/>
                </a:solidFill>
                <a:latin typeface="Arial" panose="020B0604020202020204" pitchFamily="34" charset="0"/>
                <a:cs typeface="Arial" panose="020B0604020202020204" pitchFamily="34" charset="0"/>
              </a:rPr>
              <a:t>PxIV</a:t>
            </a:r>
            <a:r>
              <a:rPr lang="en-US" sz="1600" dirty="0">
                <a:solidFill>
                  <a:schemeClr val="accent2"/>
                </a:solidFill>
                <a:latin typeface="Arial" panose="020B0604020202020204" pitchFamily="34" charset="0"/>
                <a:cs typeface="Arial" panose="020B0604020202020204" pitchFamily="34" charset="0"/>
              </a:rPr>
              <a:t> (either read or write) will clear port interrupt flag in </a:t>
            </a:r>
            <a:r>
              <a:rPr lang="en-US" sz="1600" dirty="0" err="1">
                <a:solidFill>
                  <a:schemeClr val="accent2"/>
                </a:solidFill>
                <a:latin typeface="Arial" panose="020B0604020202020204" pitchFamily="34" charset="0"/>
                <a:cs typeface="Arial" panose="020B0604020202020204" pitchFamily="34" charset="0"/>
              </a:rPr>
              <a:t>PxIFG</a:t>
            </a:r>
            <a:r>
              <a:rPr lang="en-US" sz="1600" dirty="0">
                <a:solidFill>
                  <a:schemeClr val="accent2"/>
                </a:solidFill>
                <a:latin typeface="Arial" panose="020B0604020202020204" pitchFamily="34" charset="0"/>
                <a:cs typeface="Arial" panose="020B0604020202020204" pitchFamily="34" charset="0"/>
              </a:rPr>
              <a:t> corresponding to the highest priority being displayed in </a:t>
            </a:r>
            <a:r>
              <a:rPr lang="en-US" sz="1600" dirty="0" err="1">
                <a:solidFill>
                  <a:schemeClr val="accent2"/>
                </a:solidFill>
                <a:latin typeface="Arial" panose="020B0604020202020204" pitchFamily="34" charset="0"/>
                <a:cs typeface="Arial" panose="020B0604020202020204" pitchFamily="34" charset="0"/>
              </a:rPr>
              <a:t>PxIV</a:t>
            </a:r>
            <a:r>
              <a:rPr lang="en-US" sz="1600" dirty="0">
                <a:solidFill>
                  <a:schemeClr val="accent2"/>
                </a:solidFill>
                <a:latin typeface="Arial" panose="020B0604020202020204" pitchFamily="34" charset="0"/>
                <a:cs typeface="Arial" panose="020B0604020202020204" pitchFamily="34" charset="0"/>
              </a:rPr>
              <a:t>.</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Once the highest priority flag is cleared, it’s expected that the ISR will complete and the next highest priority flag will trigger and the next highest priority bit will be serviced within the same vector address.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Note that using this prioritization feature is optional and the developer can simply use </a:t>
            </a:r>
            <a:r>
              <a:rPr lang="en-US" sz="1600" dirty="0" err="1">
                <a:solidFill>
                  <a:schemeClr val="accent2"/>
                </a:solidFill>
                <a:latin typeface="Arial" panose="020B0604020202020204" pitchFamily="34" charset="0"/>
                <a:cs typeface="Arial" panose="020B0604020202020204" pitchFamily="34" charset="0"/>
              </a:rPr>
              <a:t>PxIFG</a:t>
            </a:r>
            <a:r>
              <a:rPr lang="en-US" sz="1600" dirty="0">
                <a:solidFill>
                  <a:schemeClr val="accent2"/>
                </a:solidFill>
                <a:latin typeface="Arial" panose="020B0604020202020204" pitchFamily="34" charset="0"/>
                <a:cs typeface="Arial" panose="020B0604020202020204" pitchFamily="34" charset="0"/>
              </a:rPr>
              <a:t> to determine which port bit has triggered the interrupt and which one to service first.</a:t>
            </a:r>
          </a:p>
        </p:txBody>
      </p:sp>
    </p:spTree>
    <p:extLst>
      <p:ext uri="{BB962C8B-B14F-4D97-AF65-F5344CB8AC3E}">
        <p14:creationId xmlns:p14="http://schemas.microsoft.com/office/powerpoint/2010/main" val="21802122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11.2     MSP430FR2355 Port Interrupts</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11.2 MSP430FR2355 Port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DAADA3A8-2A31-47EE-8CD4-E15C684C6795}"/>
              </a:ext>
            </a:extLst>
          </p:cNvPr>
          <p:cNvSpPr txBox="1">
            <a:spLocks/>
          </p:cNvSpPr>
          <p:nvPr/>
        </p:nvSpPr>
        <p:spPr>
          <a:xfrm>
            <a:off x="190500" y="895155"/>
            <a:ext cx="3675097"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Port Px Interrupt Edge (</a:t>
            </a:r>
            <a:r>
              <a:rPr lang="en-US" sz="1600" b="1" dirty="0" err="1">
                <a:solidFill>
                  <a:schemeClr val="accent2"/>
                </a:solidFill>
                <a:latin typeface="Arial" panose="020B0604020202020204" pitchFamily="34" charset="0"/>
                <a:cs typeface="Arial" panose="020B0604020202020204" pitchFamily="34" charset="0"/>
              </a:rPr>
              <a:t>PxIES</a:t>
            </a:r>
            <a:r>
              <a:rPr lang="en-US" sz="1600" b="1" dirty="0">
                <a:solidFill>
                  <a:schemeClr val="accent2"/>
                </a:solidFill>
                <a:latin typeface="Arial" panose="020B0604020202020204" pitchFamily="34" charset="0"/>
                <a:cs typeface="Arial" panose="020B0604020202020204" pitchFamily="34" charset="0"/>
              </a:rPr>
              <a:t>)</a:t>
            </a:r>
            <a:r>
              <a:rPr lang="en-US" sz="1600" dirty="0">
                <a:solidFill>
                  <a:schemeClr val="accent2"/>
                </a:solidFill>
                <a:latin typeface="Arial" panose="020B0604020202020204" pitchFamily="34" charset="0"/>
                <a:cs typeface="Arial" panose="020B0604020202020204" pitchFamily="34" charset="0"/>
              </a:rPr>
              <a:t> – ability to select which transition polarity triggers the interrupt.</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685800" lvl="1" indent="-228600" algn="l">
              <a:buFont typeface="Arial" panose="020B0604020202020204" pitchFamily="34" charset="0"/>
              <a:buChar char="•"/>
            </a:pPr>
            <a:r>
              <a:rPr lang="en-US" sz="1600" b="1" dirty="0" err="1">
                <a:solidFill>
                  <a:schemeClr val="accent2"/>
                </a:solidFill>
                <a:latin typeface="Arial" panose="020B0604020202020204" pitchFamily="34" charset="0"/>
                <a:cs typeface="Arial" panose="020B0604020202020204" pitchFamily="34" charset="0"/>
              </a:rPr>
              <a:t>PxIES</a:t>
            </a:r>
            <a:r>
              <a:rPr lang="en-US" sz="1600" b="1" dirty="0">
                <a:solidFill>
                  <a:schemeClr val="accent2"/>
                </a:solidFill>
                <a:latin typeface="Arial" panose="020B0604020202020204" pitchFamily="34" charset="0"/>
                <a:cs typeface="Arial" panose="020B0604020202020204" pitchFamily="34" charset="0"/>
              </a:rPr>
              <a:t> = 0</a:t>
            </a:r>
            <a:r>
              <a:rPr lang="en-US" sz="1600" dirty="0">
                <a:solidFill>
                  <a:schemeClr val="accent2"/>
                </a:solidFill>
                <a:latin typeface="Arial" panose="020B0604020202020204" pitchFamily="34" charset="0"/>
                <a:cs typeface="Arial" panose="020B0604020202020204" pitchFamily="34" charset="0"/>
              </a:rPr>
              <a:t> – triggers on a low-to-high transition of the pin</a:t>
            </a:r>
          </a:p>
          <a:p>
            <a:pPr marL="685800" lvl="1" indent="-228600" algn="l">
              <a:buFont typeface="Arial" panose="020B0604020202020204" pitchFamily="34" charset="0"/>
              <a:buChar char="•"/>
            </a:pPr>
            <a:r>
              <a:rPr lang="en-US" sz="1600" b="1" dirty="0" err="1">
                <a:solidFill>
                  <a:schemeClr val="accent2"/>
                </a:solidFill>
                <a:latin typeface="Arial" panose="020B0604020202020204" pitchFamily="34" charset="0"/>
                <a:cs typeface="Arial" panose="020B0604020202020204" pitchFamily="34" charset="0"/>
              </a:rPr>
              <a:t>PxIE</a:t>
            </a:r>
            <a:r>
              <a:rPr lang="en-US" sz="1600" b="1" dirty="0">
                <a:solidFill>
                  <a:schemeClr val="accent2"/>
                </a:solidFill>
                <a:latin typeface="Arial" panose="020B0604020202020204" pitchFamily="34" charset="0"/>
                <a:cs typeface="Arial" panose="020B0604020202020204" pitchFamily="34" charset="0"/>
              </a:rPr>
              <a:t> = 1</a:t>
            </a:r>
            <a:r>
              <a:rPr lang="en-US" sz="1600" dirty="0">
                <a:solidFill>
                  <a:schemeClr val="accent2"/>
                </a:solidFill>
                <a:latin typeface="Arial" panose="020B0604020202020204" pitchFamily="34" charset="0"/>
                <a:cs typeface="Arial" panose="020B0604020202020204" pitchFamily="34" charset="0"/>
              </a:rPr>
              <a:t> – triggers on a high-to-low transition of the pin</a:t>
            </a:r>
          </a:p>
          <a:p>
            <a:pPr marL="685800" lvl="1"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p:txBody>
      </p:sp>
      <p:pic>
        <p:nvPicPr>
          <p:cNvPr id="23" name="Picture 22" descr="A circuit board&#10;&#10;Description automatically generated">
            <a:extLst>
              <a:ext uri="{FF2B5EF4-FFF2-40B4-BE49-F238E27FC236}">
                <a16:creationId xmlns:a16="http://schemas.microsoft.com/office/drawing/2014/main" id="{21FE2E04-5021-49FC-BB10-A0B522EE36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3617595" y="1526633"/>
            <a:ext cx="3402330" cy="2697480"/>
          </a:xfrm>
          <a:prstGeom prst="rect">
            <a:avLst/>
          </a:prstGeom>
        </p:spPr>
      </p:pic>
    </p:spTree>
    <p:extLst>
      <p:ext uri="{BB962C8B-B14F-4D97-AF65-F5344CB8AC3E}">
        <p14:creationId xmlns:p14="http://schemas.microsoft.com/office/powerpoint/2010/main" val="258732319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11.2     MSP430FR2355 Port Interrupts</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11.2 MSP430FR2355 Port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pic>
        <p:nvPicPr>
          <p:cNvPr id="9" name="Picture 8" descr="A screenshot of a cell phone&#10;&#10;Description automatically generated">
            <a:extLst>
              <a:ext uri="{FF2B5EF4-FFF2-40B4-BE49-F238E27FC236}">
                <a16:creationId xmlns:a16="http://schemas.microsoft.com/office/drawing/2014/main" id="{50119E01-9F21-4264-A83F-81CEC426B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428750"/>
            <a:ext cx="6443842" cy="2704239"/>
          </a:xfrm>
          <a:prstGeom prst="rect">
            <a:avLst/>
          </a:prstGeom>
        </p:spPr>
      </p:pic>
    </p:spTree>
    <p:extLst>
      <p:ext uri="{BB962C8B-B14F-4D97-AF65-F5344CB8AC3E}">
        <p14:creationId xmlns:p14="http://schemas.microsoft.com/office/powerpoint/2010/main" val="199125717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11.2     MSP430FR2355 Port Interrupts</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11.2 MSP430FR2355 Port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pic>
        <p:nvPicPr>
          <p:cNvPr id="9" name="Picture 8">
            <a:extLst>
              <a:ext uri="{FF2B5EF4-FFF2-40B4-BE49-F238E27FC236}">
                <a16:creationId xmlns:a16="http://schemas.microsoft.com/office/drawing/2014/main" id="{50119E01-9F21-4264-A83F-81CEC426B2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71193" y="892998"/>
            <a:ext cx="5929607" cy="3928420"/>
          </a:xfrm>
          <a:prstGeom prst="rect">
            <a:avLst/>
          </a:prstGeom>
        </p:spPr>
      </p:pic>
    </p:spTree>
    <p:extLst>
      <p:ext uri="{BB962C8B-B14F-4D97-AF65-F5344CB8AC3E}">
        <p14:creationId xmlns:p14="http://schemas.microsoft.com/office/powerpoint/2010/main" val="313619417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11: Introduction to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11.2	MSP430FR2355 Port Interrupts Overview</a:t>
            </a:r>
          </a:p>
        </p:txBody>
      </p:sp>
      <p:pic>
        <p:nvPicPr>
          <p:cNvPr id="17" name="Picture 16">
            <a:extLst>
              <a:ext uri="{FF2B5EF4-FFF2-40B4-BE49-F238E27FC236}">
                <a16:creationId xmlns:a16="http://schemas.microsoft.com/office/drawing/2014/main" id="{CFC1C084-4807-4B14-BB9C-A5B93D1827A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8" name="Picture 17" descr="A close up of a sign&#10;&#10;Description automatically generated">
            <a:extLst>
              <a:ext uri="{FF2B5EF4-FFF2-40B4-BE49-F238E27FC236}">
                <a16:creationId xmlns:a16="http://schemas.microsoft.com/office/drawing/2014/main" id="{9130BC55-0E35-40DF-BF5F-BF7695E1E9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pic>
        <p:nvPicPr>
          <p:cNvPr id="19" name="Picture 2" descr="Subscribe to Dr. LaMeres' YouTube Channel">
            <a:extLst>
              <a:ext uri="{FF2B5EF4-FFF2-40B4-BE49-F238E27FC236}">
                <a16:creationId xmlns:a16="http://schemas.microsoft.com/office/drawing/2014/main" id="{847CEE1A-053F-4476-8918-F9ED03C887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495" y="1815063"/>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37BF4359-051D-440A-8FE1-EC1D4405B07C}"/>
              </a:ext>
            </a:extLst>
          </p:cNvPr>
          <p:cNvSpPr txBox="1"/>
          <p:nvPr/>
        </p:nvSpPr>
        <p:spPr>
          <a:xfrm>
            <a:off x="3011547" y="2534921"/>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172428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11: Introduction to Interrupts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11.2	MSP430FR2355 Port Interrupts – Reading S1 Example</a:t>
            </a:r>
          </a:p>
        </p:txBody>
      </p:sp>
      <p:pic>
        <p:nvPicPr>
          <p:cNvPr id="17" name="Picture 16">
            <a:extLst>
              <a:ext uri="{FF2B5EF4-FFF2-40B4-BE49-F238E27FC236}">
                <a16:creationId xmlns:a16="http://schemas.microsoft.com/office/drawing/2014/main" id="{CFC1C084-4807-4B14-BB9C-A5B93D1827A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8" name="Picture 17" descr="A close up of a sign&#10;&#10;Description automatically generated">
            <a:extLst>
              <a:ext uri="{FF2B5EF4-FFF2-40B4-BE49-F238E27FC236}">
                <a16:creationId xmlns:a16="http://schemas.microsoft.com/office/drawing/2014/main" id="{9130BC55-0E35-40DF-BF5F-BF7695E1E9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spTree>
    <p:extLst>
      <p:ext uri="{BB962C8B-B14F-4D97-AF65-F5344CB8AC3E}">
        <p14:creationId xmlns:p14="http://schemas.microsoft.com/office/powerpoint/2010/main" val="267879461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267200" y="4857750"/>
            <a:ext cx="2590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11.2     MSP430FR2355 Port Interrupts</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11.2 Configuring S1 to Toggle LED when Pressed</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39244" y="31453"/>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11: Introduction to Interrupts</a:t>
            </a:r>
          </a:p>
        </p:txBody>
      </p:sp>
      <p:sp>
        <p:nvSpPr>
          <p:cNvPr id="10" name="Subtitle 2">
            <a:extLst>
              <a:ext uri="{FF2B5EF4-FFF2-40B4-BE49-F238E27FC236}">
                <a16:creationId xmlns:a16="http://schemas.microsoft.com/office/drawing/2014/main" id="{DAADA3A8-2A31-47EE-8CD4-E15C684C6795}"/>
              </a:ext>
            </a:extLst>
          </p:cNvPr>
          <p:cNvSpPr txBox="1">
            <a:spLocks/>
          </p:cNvSpPr>
          <p:nvPr/>
        </p:nvSpPr>
        <p:spPr>
          <a:xfrm>
            <a:off x="190500" y="895155"/>
            <a:ext cx="3714341"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S1 is connected to port 4 bit 1. While the logic level of S1 can be observed on P4IN.1, when using an interrupt, we don’t have to look at this bit. We instead allow a transition to assert an interrupt flag and have the CPU execute an ISR accordingly.</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pic>
        <p:nvPicPr>
          <p:cNvPr id="23" name="Picture 22" descr="A circuit board&#10;&#10;Description automatically generated">
            <a:extLst>
              <a:ext uri="{FF2B5EF4-FFF2-40B4-BE49-F238E27FC236}">
                <a16:creationId xmlns:a16="http://schemas.microsoft.com/office/drawing/2014/main" id="{7BE385E1-E876-4B6F-990E-0C1F875260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3617595" y="1526633"/>
            <a:ext cx="3402330" cy="2697480"/>
          </a:xfrm>
          <a:prstGeom prst="rect">
            <a:avLst/>
          </a:prstGeom>
        </p:spPr>
      </p:pic>
    </p:spTree>
    <p:extLst>
      <p:ext uri="{BB962C8B-B14F-4D97-AF65-F5344CB8AC3E}">
        <p14:creationId xmlns:p14="http://schemas.microsoft.com/office/powerpoint/2010/main" val="3370022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9240</TotalTime>
  <Words>6381</Words>
  <Application>Microsoft Office PowerPoint</Application>
  <PresentationFormat>Custom</PresentationFormat>
  <Paragraphs>1027</Paragraphs>
  <Slides>114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114</vt:i4>
      </vt:variant>
    </vt:vector>
  </HeadingPairs>
  <TitlesOfParts>
    <vt:vector size="117" baseType="lpstr">
      <vt:lpstr>Arial</vt:lpstr>
      <vt:lpstr>Calibri</vt:lpstr>
      <vt:lpstr>Office Theme</vt:lpstr>
      <vt:lpstr>Embedded Systems Design</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Embedded Systems Design</vt:lpstr>
      <vt:lpstr>Embedded Systems Design</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Embedded Systems Design</vt:lpstr>
      <vt:lpstr>Embedded Systems Design</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Embedded Systems Design</vt:lpstr>
      <vt:lpstr>Embedded Systems Design</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Embedded Systems Design</vt:lpstr>
      <vt:lpstr>Embedded Systems Design</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Embedded Systems Design</vt:lpstr>
      <vt:lpstr>Embedded Systems Design</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Embedded Systems Design</vt:lpstr>
      <vt:lpstr>Embedded Systems Design</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Ch. 11: Introduction to Interrupts</vt:lpstr>
      <vt:lpstr>Embedded Systems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Brock J. LaMeres</dc:creator>
  <cp:lastModifiedBy>LaMeres, Brock</cp:lastModifiedBy>
  <cp:revision>143</cp:revision>
  <dcterms:created xsi:type="dcterms:W3CDTF">2015-09-08T19:48:25Z</dcterms:created>
  <dcterms:modified xsi:type="dcterms:W3CDTF">2020-04-06T21:05:31Z</dcterms:modified>
</cp:coreProperties>
</file>