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89" r:id="rId3"/>
    <p:sldId id="258" r:id="rId4"/>
    <p:sldId id="278" r:id="rId5"/>
    <p:sldId id="263" r:id="rId6"/>
    <p:sldId id="264" r:id="rId7"/>
    <p:sldId id="279" r:id="rId8"/>
    <p:sldId id="265" r:id="rId9"/>
    <p:sldId id="280" r:id="rId10"/>
    <p:sldId id="281" r:id="rId11"/>
    <p:sldId id="266" r:id="rId12"/>
    <p:sldId id="267" r:id="rId13"/>
    <p:sldId id="282" r:id="rId14"/>
    <p:sldId id="268" r:id="rId15"/>
    <p:sldId id="269" r:id="rId16"/>
    <p:sldId id="270" r:id="rId17"/>
    <p:sldId id="271" r:id="rId18"/>
    <p:sldId id="272" r:id="rId19"/>
    <p:sldId id="273" r:id="rId20"/>
    <p:sldId id="274" r:id="rId21"/>
    <p:sldId id="275" r:id="rId22"/>
    <p:sldId id="283" r:id="rId23"/>
    <p:sldId id="290" r:id="rId24"/>
    <p:sldId id="259" r:id="rId25"/>
    <p:sldId id="260" r:id="rId26"/>
    <p:sldId id="284" r:id="rId27"/>
    <p:sldId id="285" r:id="rId28"/>
    <p:sldId id="286" r:id="rId29"/>
    <p:sldId id="276" r:id="rId30"/>
    <p:sldId id="277" r:id="rId31"/>
    <p:sldId id="287" r:id="rId32"/>
    <p:sldId id="291" r:id="rId33"/>
    <p:sldId id="261" r:id="rId34"/>
    <p:sldId id="262" r:id="rId35"/>
    <p:sldId id="288" r:id="rId36"/>
    <p:sldId id="293" r:id="rId37"/>
    <p:sldId id="294" r:id="rId38"/>
    <p:sldId id="292" r:id="rId39"/>
    <p:sldId id="296" r:id="rId40"/>
    <p:sldId id="295" r:id="rId41"/>
    <p:sldId id="297" r:id="rId42"/>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p:cViewPr varScale="1">
        <p:scale>
          <a:sx n="81" d="100"/>
          <a:sy n="81" d="100"/>
        </p:scale>
        <p:origin x="786" y="24"/>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3/22/2020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3/22/2020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ti.com/legal/trademarks/signature-and-logo.html"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ti.com/lit/ds/slasec4d/slasec4d.pdf" TargetMode="External"/><Relationship Id="rId2" Type="http://schemas.openxmlformats.org/officeDocument/2006/relationships/hyperlink" Target="http://www.ti.com/lit/ug/slau445i/slau445i.pdf" TargetMode="External"/><Relationship Id="rId1" Type="http://schemas.openxmlformats.org/officeDocument/2006/relationships/slideLayout" Target="../slideLayouts/slideLayout1.xml"/><Relationship Id="rId4" Type="http://schemas.openxmlformats.org/officeDocument/2006/relationships/hyperlink" Target="http://www.ti.com/lit/ug/slau680/slau680.pdf"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4.1	MSP430 Hardware overview</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descr="A close up of a sign&#10;&#10;Description automatically generated">
            <a:extLst>
              <a:ext uri="{FF2B5EF4-FFF2-40B4-BE49-F238E27FC236}">
                <a16:creationId xmlns:a16="http://schemas.microsoft.com/office/drawing/2014/main" id="{9D1CEB02-6134-4F59-BA1E-793C9090B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742119"/>
            <a:ext cx="1937664" cy="2710855"/>
          </a:xfrm>
          <a:prstGeom prst="rect">
            <a:avLst/>
          </a:prstGeom>
        </p:spPr>
      </p:pic>
    </p:spTree>
    <p:extLst>
      <p:ext uri="{BB962C8B-B14F-4D97-AF65-F5344CB8AC3E}">
        <p14:creationId xmlns:p14="http://schemas.microsoft.com/office/powerpoint/2010/main" val="124929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4.1.4 Central Processing Unit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484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4.1.4.1 Registers</a:t>
            </a: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R3: Constant Generator (GC)</a:t>
            </a:r>
            <a:r>
              <a:rPr lang="en-US" sz="1600" dirty="0">
                <a:solidFill>
                  <a:schemeClr val="accent2"/>
                </a:solidFill>
                <a:latin typeface="Arial" panose="020B0604020202020204" pitchFamily="34" charset="0"/>
                <a:cs typeface="Arial" panose="020B0604020202020204" pitchFamily="34" charset="0"/>
              </a:rPr>
              <a:t> – used by the CPU to speed up the instruction execution.</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R4 – R15: General-Purpose Registers </a:t>
            </a:r>
            <a:r>
              <a:rPr lang="en-US" sz="1600" dirty="0">
                <a:solidFill>
                  <a:schemeClr val="accent2"/>
                </a:solidFill>
                <a:latin typeface="Arial" panose="020B0604020202020204" pitchFamily="34" charset="0"/>
                <a:cs typeface="Arial" panose="020B0604020202020204" pitchFamily="34" charset="0"/>
              </a:rPr>
              <a:t>– can be used for anything the programmer wants.</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B1DBAB3-DA57-4EF7-AD84-B603809C9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2000" y="692942"/>
            <a:ext cx="1800102" cy="3965227"/>
          </a:xfrm>
          <a:prstGeom prst="rect">
            <a:avLst/>
          </a:prstGeom>
        </p:spPr>
      </p:pic>
    </p:spTree>
    <p:extLst>
      <p:ext uri="{BB962C8B-B14F-4D97-AF65-F5344CB8AC3E}">
        <p14:creationId xmlns:p14="http://schemas.microsoft.com/office/powerpoint/2010/main" val="27986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4.1.4 Central Processing Unit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484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4.1.4.2 ALU</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Performs all mathematical and logical operations.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Operates on data being held in CPU registers.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Contains logic to produce status bits (VNZC) that are latched into the status register for specific instructions.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Only operates on the lower 16-bits of the CPU registers.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9" name="Picture 8" descr="A close up of a piece of paper&#10;&#10;Description automatically generated">
            <a:extLst>
              <a:ext uri="{FF2B5EF4-FFF2-40B4-BE49-F238E27FC236}">
                <a16:creationId xmlns:a16="http://schemas.microsoft.com/office/drawing/2014/main" id="{AB690DCD-579D-4C40-8DD2-A7B044B062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3564" y="463274"/>
            <a:ext cx="2562036" cy="4394475"/>
          </a:xfrm>
          <a:prstGeom prst="rect">
            <a:avLst/>
          </a:prstGeom>
        </p:spPr>
      </p:pic>
    </p:spTree>
    <p:extLst>
      <p:ext uri="{BB962C8B-B14F-4D97-AF65-F5344CB8AC3E}">
        <p14:creationId xmlns:p14="http://schemas.microsoft.com/office/powerpoint/2010/main" val="67856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6AB0D73A-EB68-4DB3-8B11-5DA340A930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892997"/>
            <a:ext cx="5303520" cy="3882934"/>
          </a:xfrm>
          <a:prstGeom prst="rect">
            <a:avLst/>
          </a:prstGeom>
        </p:spPr>
      </p:pic>
    </p:spTree>
    <p:extLst>
      <p:ext uri="{BB962C8B-B14F-4D97-AF65-F5344CB8AC3E}">
        <p14:creationId xmlns:p14="http://schemas.microsoft.com/office/powerpoint/2010/main" val="2486852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499" y="895155"/>
            <a:ext cx="6591301" cy="3832802"/>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4.1.5.1 Digital I/O</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Acts as parallel buses that interface with the outside world.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Can be programmed to be inputs or outputs.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Contain pull-up or pull-down resistors.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has 12, 8-bit I/O ports.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897C083-34DD-4D05-894D-A654A4692C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828800" y="2324178"/>
            <a:ext cx="3371849" cy="2468675"/>
          </a:xfrm>
          <a:prstGeom prst="rect">
            <a:avLst/>
          </a:prstGeom>
        </p:spPr>
      </p:pic>
    </p:spTree>
    <p:extLst>
      <p:ext uri="{BB962C8B-B14F-4D97-AF65-F5344CB8AC3E}">
        <p14:creationId xmlns:p14="http://schemas.microsoft.com/office/powerpoint/2010/main" val="333666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498" y="895155"/>
            <a:ext cx="6667501" cy="38101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4.1.5.2 Serial I/O</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contains numerous serial communication peripherals that support multiple serial communication protocols.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calls these modules the </a:t>
            </a:r>
            <a:r>
              <a:rPr lang="en-US" sz="1600" b="1" dirty="0">
                <a:solidFill>
                  <a:schemeClr val="accent2"/>
                </a:solidFill>
                <a:latin typeface="Arial" panose="020B0604020202020204" pitchFamily="34" charset="0"/>
                <a:cs typeface="Arial" panose="020B0604020202020204" pitchFamily="34" charset="0"/>
              </a:rPr>
              <a:t>enhanced Universal Serial Communication Interface (</a:t>
            </a:r>
            <a:r>
              <a:rPr lang="en-US" sz="1600" b="1" dirty="0" err="1">
                <a:solidFill>
                  <a:schemeClr val="accent2"/>
                </a:solidFill>
                <a:latin typeface="Arial" panose="020B0604020202020204" pitchFamily="34" charset="0"/>
                <a:cs typeface="Arial" panose="020B0604020202020204" pitchFamily="34" charset="0"/>
              </a:rPr>
              <a:t>eUSCI</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modules.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eUSCI_A</a:t>
            </a:r>
            <a:r>
              <a:rPr lang="en-US" sz="1600" dirty="0">
                <a:solidFill>
                  <a:schemeClr val="accent2"/>
                </a:solidFill>
                <a:latin typeface="Arial" panose="020B0604020202020204" pitchFamily="34" charset="0"/>
                <a:cs typeface="Arial" panose="020B0604020202020204" pitchFamily="34" charset="0"/>
              </a:rPr>
              <a:t> – </a:t>
            </a:r>
            <a:r>
              <a:rPr lang="en-US" sz="1600" i="1" dirty="0">
                <a:solidFill>
                  <a:schemeClr val="accent2"/>
                </a:solidFill>
                <a:latin typeface="Arial" panose="020B0604020202020204" pitchFamily="34" charset="0"/>
                <a:cs typeface="Arial" panose="020B0604020202020204" pitchFamily="34" charset="0"/>
              </a:rPr>
              <a:t>universal asynchronous receiver/transmitter (UART) </a:t>
            </a:r>
            <a:r>
              <a:rPr lang="en-US" sz="1600" dirty="0">
                <a:solidFill>
                  <a:schemeClr val="accent2"/>
                </a:solidFill>
                <a:latin typeface="Arial" panose="020B0604020202020204" pitchFamily="34" charset="0"/>
                <a:cs typeface="Arial" panose="020B0604020202020204" pitchFamily="34" charset="0"/>
              </a:rPr>
              <a:t>or </a:t>
            </a:r>
            <a:r>
              <a:rPr lang="en-US" sz="1600" i="1" dirty="0">
                <a:solidFill>
                  <a:schemeClr val="accent2"/>
                </a:solidFill>
                <a:latin typeface="Arial" panose="020B0604020202020204" pitchFamily="34" charset="0"/>
                <a:cs typeface="Arial" panose="020B0604020202020204" pitchFamily="34" charset="0"/>
              </a:rPr>
              <a:t>serial peripheral interface (SPI).</a:t>
            </a: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eUSCI_B</a:t>
            </a:r>
            <a:r>
              <a:rPr lang="en-US" sz="1600" dirty="0">
                <a:solidFill>
                  <a:schemeClr val="accent2"/>
                </a:solidFill>
                <a:latin typeface="Arial" panose="020B0604020202020204" pitchFamily="34" charset="0"/>
                <a:cs typeface="Arial" panose="020B0604020202020204" pitchFamily="34" charset="0"/>
              </a:rPr>
              <a:t> – </a:t>
            </a:r>
            <a:r>
              <a:rPr lang="en-US" sz="1600" i="1" dirty="0">
                <a:solidFill>
                  <a:schemeClr val="accent2"/>
                </a:solidFill>
                <a:latin typeface="Arial" panose="020B0604020202020204" pitchFamily="34" charset="0"/>
                <a:cs typeface="Arial" panose="020B0604020202020204" pitchFamily="34" charset="0"/>
              </a:rPr>
              <a:t>SPI</a:t>
            </a:r>
            <a:r>
              <a:rPr lang="en-US" sz="1600" dirty="0">
                <a:solidFill>
                  <a:schemeClr val="accent2"/>
                </a:solidFill>
                <a:latin typeface="Arial" panose="020B0604020202020204" pitchFamily="34" charset="0"/>
                <a:cs typeface="Arial" panose="020B0604020202020204" pitchFamily="34" charset="0"/>
              </a:rPr>
              <a:t> or </a:t>
            </a:r>
            <a:r>
              <a:rPr lang="en-US" sz="1600" i="1" dirty="0">
                <a:solidFill>
                  <a:schemeClr val="accent2"/>
                </a:solidFill>
                <a:latin typeface="Arial" panose="020B0604020202020204" pitchFamily="34" charset="0"/>
                <a:cs typeface="Arial" panose="020B0604020202020204" pitchFamily="34" charset="0"/>
              </a:rPr>
              <a:t>inter-integrated circuit (I2C).</a:t>
            </a: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53CA045-ECCA-4A37-ACB7-C425D78634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2800351"/>
            <a:ext cx="2934628" cy="1981199"/>
          </a:xfrm>
          <a:prstGeom prst="rect">
            <a:avLst/>
          </a:prstGeom>
        </p:spPr>
      </p:pic>
    </p:spTree>
    <p:extLst>
      <p:ext uri="{BB962C8B-B14F-4D97-AF65-F5344CB8AC3E}">
        <p14:creationId xmlns:p14="http://schemas.microsoft.com/office/powerpoint/2010/main" val="46976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8101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4.1.5.3 Timers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timer is a binary counter that runs independent from the CPU and can be used to track or generate events based on its value.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Events can be generated when the counter reaches certain values (</a:t>
            </a:r>
            <a:r>
              <a:rPr lang="en-US" sz="1600" b="1" dirty="0">
                <a:solidFill>
                  <a:schemeClr val="accent2"/>
                </a:solidFill>
                <a:latin typeface="Arial" panose="020B0604020202020204" pitchFamily="34" charset="0"/>
                <a:cs typeface="Arial" panose="020B0604020202020204" pitchFamily="34" charset="0"/>
              </a:rPr>
              <a:t>compare mode</a:t>
            </a:r>
            <a:r>
              <a:rPr lang="en-US" sz="1600" dirty="0">
                <a:solidFill>
                  <a:schemeClr val="accent2"/>
                </a:solidFill>
                <a:latin typeface="Arial" panose="020B0604020202020204" pitchFamily="34" charset="0"/>
                <a:cs typeface="Arial" panose="020B0604020202020204" pitchFamily="34" charset="0"/>
              </a:rPr>
              <a:t>), when the counter </a:t>
            </a:r>
            <a:r>
              <a:rPr lang="en-US" sz="1600" b="1" dirty="0">
                <a:solidFill>
                  <a:schemeClr val="accent2"/>
                </a:solidFill>
                <a:latin typeface="Arial" panose="020B0604020202020204" pitchFamily="34" charset="0"/>
                <a:cs typeface="Arial" panose="020B0604020202020204" pitchFamily="34" charset="0"/>
              </a:rPr>
              <a:t>overflows</a:t>
            </a:r>
            <a:r>
              <a:rPr lang="en-US" sz="1600" dirty="0">
                <a:solidFill>
                  <a:schemeClr val="accent2"/>
                </a:solidFill>
                <a:latin typeface="Arial" panose="020B0604020202020204" pitchFamily="34" charset="0"/>
                <a:cs typeface="Arial" panose="020B0604020202020204" pitchFamily="34" charset="0"/>
              </a:rPr>
              <a:t>, and when the counter stores the current value based on an external signal.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Module names: </a:t>
            </a:r>
            <a:r>
              <a:rPr lang="en-US" sz="1600" dirty="0" err="1">
                <a:solidFill>
                  <a:schemeClr val="accent2"/>
                </a:solidFill>
                <a:latin typeface="Arial" panose="020B0604020202020204" pitchFamily="34" charset="0"/>
                <a:cs typeface="Arial" panose="020B0604020202020204" pitchFamily="34" charset="0"/>
              </a:rPr>
              <a:t>Timer_A</a:t>
            </a: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Timer_B</a:t>
            </a:r>
            <a:r>
              <a:rPr lang="en-US" sz="1600" dirty="0">
                <a:solidFill>
                  <a:schemeClr val="accent2"/>
                </a:solidFill>
                <a:latin typeface="Arial" panose="020B0604020202020204" pitchFamily="34" charset="0"/>
                <a:cs typeface="Arial" panose="020B0604020202020204" pitchFamily="34" charset="0"/>
              </a:rPr>
              <a:t>, Real-Time Clock (RTC) counter, Watchdog counter</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9A78BBC-9069-4218-9EB7-0F6B12DF844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2800351"/>
            <a:ext cx="2934628" cy="1981199"/>
          </a:xfrm>
          <a:prstGeom prst="rect">
            <a:avLst/>
          </a:prstGeom>
        </p:spPr>
      </p:pic>
    </p:spTree>
    <p:extLst>
      <p:ext uri="{BB962C8B-B14F-4D97-AF65-F5344CB8AC3E}">
        <p14:creationId xmlns:p14="http://schemas.microsoft.com/office/powerpoint/2010/main" val="265551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48400" cy="3886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4.1.5.4 Analog to Digital Converter</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Takes in an analog signal on a pin of the device and produces a binary equivalent value of the voltage level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Sample</a:t>
            </a:r>
            <a:r>
              <a:rPr lang="en-US" sz="1600" dirty="0">
                <a:solidFill>
                  <a:schemeClr val="accent2"/>
                </a:solidFill>
                <a:latin typeface="Arial" panose="020B0604020202020204" pitchFamily="34" charset="0"/>
                <a:cs typeface="Arial" panose="020B0604020202020204" pitchFamily="34" charset="0"/>
              </a:rPr>
              <a:t> – each time the digital value is generated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allows the ADC to perform conversions on multiple inputs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ADC can support 12-bits of resolution for the conversion and can route up to 16 inputs channels to the ADC using a switch circuit</a:t>
            </a:r>
          </a:p>
        </p:txBody>
      </p:sp>
      <p:pic>
        <p:nvPicPr>
          <p:cNvPr id="10" name="Picture 9">
            <a:extLst>
              <a:ext uri="{FF2B5EF4-FFF2-40B4-BE49-F238E27FC236}">
                <a16:creationId xmlns:a16="http://schemas.microsoft.com/office/drawing/2014/main" id="{2C5F356C-EB36-4F0E-8C37-7E7EB86066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2800351"/>
            <a:ext cx="2934628" cy="1981199"/>
          </a:xfrm>
          <a:prstGeom prst="rect">
            <a:avLst/>
          </a:prstGeom>
        </p:spPr>
      </p:pic>
    </p:spTree>
    <p:extLst>
      <p:ext uri="{BB962C8B-B14F-4D97-AF65-F5344CB8AC3E}">
        <p14:creationId xmlns:p14="http://schemas.microsoft.com/office/powerpoint/2010/main" val="304528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886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4.1.5.5 Digital to Analog Converters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Take a binary code and generate an output voltage on one of the pins of the device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Usually fast enough to produce output signals for audio and video applications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Smart analog combo (SAC)</a:t>
            </a:r>
            <a:r>
              <a:rPr lang="en-US" sz="1600" dirty="0">
                <a:solidFill>
                  <a:schemeClr val="accent2"/>
                </a:solidFill>
                <a:latin typeface="Arial" panose="020B0604020202020204" pitchFamily="34" charset="0"/>
                <a:cs typeface="Arial" panose="020B0604020202020204" pitchFamily="34" charset="0"/>
              </a:rPr>
              <a:t> – DAC circuits within a module; contain additional circuitry to support creating analog voltages such as operational amplifiers and switch arrays</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796BB3D-9E8F-4BD3-A34C-84F25B42E08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2800351"/>
            <a:ext cx="2934628" cy="1981199"/>
          </a:xfrm>
          <a:prstGeom prst="rect">
            <a:avLst/>
          </a:prstGeom>
        </p:spPr>
      </p:pic>
    </p:spTree>
    <p:extLst>
      <p:ext uri="{BB962C8B-B14F-4D97-AF65-F5344CB8AC3E}">
        <p14:creationId xmlns:p14="http://schemas.microsoft.com/office/powerpoint/2010/main" val="181677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4.1.5.6 Clock System</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Generates and distributes various clock sources used on the MCU.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Takes in internal and external clock sources and creates on-chip clocks for use by the MCU and peripheral.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Three primary clocks: MCLK (master clock), SMCLK (subsystem master clock), and ACLK (auxiliary clock).</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MCLK – clock course for CPU.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SMCLK – clock for peripherals that can work independently from CPU operation.</a:t>
            </a:r>
          </a:p>
          <a:p>
            <a:pPr marL="228600" indent="-228600" algn="l">
              <a:buFont typeface="Arial" panose="020B0604020202020204" pitchFamily="34" charset="0"/>
              <a:buChar char="•"/>
            </a:pPr>
            <a:endParaRPr lang="en-US" sz="1600" cap="small"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ACLK – used for peripherals that require low frequency operation.</a:t>
            </a:r>
          </a:p>
          <a:p>
            <a:pPr marL="457200" indent="-457200" algn="l">
              <a:buFont typeface="Arial" panose="020B0604020202020204" pitchFamily="34" charset="0"/>
              <a:buChar char="•"/>
            </a:pPr>
            <a:endParaRPr lang="en-US" sz="1600" cap="small"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223257-C6FC-43A9-A2D2-536224D13A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3105150"/>
            <a:ext cx="2934628" cy="1676400"/>
          </a:xfrm>
          <a:prstGeom prst="rect">
            <a:avLst/>
          </a:prstGeom>
        </p:spPr>
      </p:pic>
    </p:spTree>
    <p:extLst>
      <p:ext uri="{BB962C8B-B14F-4D97-AF65-F5344CB8AC3E}">
        <p14:creationId xmlns:p14="http://schemas.microsoft.com/office/powerpoint/2010/main" val="307485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4.1.5 Input / Output Ports &amp; Peripherals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484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4.1.5.7 Power Management Module</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Generate a power supply voltage for the core logic on-chip.</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Provides power supply monitoring capabilities which help guide actions that need to be taken when the power supply begins to drop.</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8DB15A5-D2FB-4A97-8C93-DE5D7ADA64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05200" y="2800351"/>
            <a:ext cx="2934628" cy="1981199"/>
          </a:xfrm>
          <a:prstGeom prst="rect">
            <a:avLst/>
          </a:prstGeom>
        </p:spPr>
      </p:pic>
    </p:spTree>
    <p:extLst>
      <p:ext uri="{BB962C8B-B14F-4D97-AF65-F5344CB8AC3E}">
        <p14:creationId xmlns:p14="http://schemas.microsoft.com/office/powerpoint/2010/main" val="158654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4.1	MSP430 Hardware overview</a:t>
            </a:r>
          </a:p>
        </p:txBody>
      </p:sp>
      <p:sp>
        <p:nvSpPr>
          <p:cNvPr id="15" name="Subtitle 2"/>
          <p:cNvSpPr txBox="1">
            <a:spLocks/>
          </p:cNvSpPr>
          <p:nvPr/>
        </p:nvSpPr>
        <p:spPr>
          <a:xfrm>
            <a:off x="762000" y="4245592"/>
            <a:ext cx="32004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000" dirty="0">
                <a:solidFill>
                  <a:schemeClr val="accent2"/>
                </a:solidFill>
                <a:latin typeface="Arial" panose="020B0604020202020204" pitchFamily="34" charset="0"/>
                <a:cs typeface="Arial" panose="020B0604020202020204" pitchFamily="34" charset="0"/>
              </a:rPr>
              <a:t>Computer Overview</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23804751-85A0-453F-A086-DEF2B18ADE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367" y="1735480"/>
            <a:ext cx="4191000" cy="2530507"/>
          </a:xfrm>
          <a:prstGeom prst="rect">
            <a:avLst/>
          </a:prstGeom>
        </p:spPr>
      </p:pic>
      <p:pic>
        <p:nvPicPr>
          <p:cNvPr id="13" name="Picture 12" descr="A circuit board&#10;&#10;Description automatically generated">
            <a:extLst>
              <a:ext uri="{FF2B5EF4-FFF2-40B4-BE49-F238E27FC236}">
                <a16:creationId xmlns:a16="http://schemas.microsoft.com/office/drawing/2014/main" id="{FD26B91F-AFC3-4C2D-98C6-C453333AB1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1513" y="1684367"/>
            <a:ext cx="2152711" cy="2515636"/>
          </a:xfrm>
          <a:prstGeom prst="rect">
            <a:avLst/>
          </a:prstGeom>
        </p:spPr>
      </p:pic>
      <p:sp>
        <p:nvSpPr>
          <p:cNvPr id="17" name="Subtitle 2">
            <a:extLst>
              <a:ext uri="{FF2B5EF4-FFF2-40B4-BE49-F238E27FC236}">
                <a16:creationId xmlns:a16="http://schemas.microsoft.com/office/drawing/2014/main" id="{4435A8C5-3519-4527-80DD-C73B632ABCDD}"/>
              </a:ext>
            </a:extLst>
          </p:cNvPr>
          <p:cNvSpPr txBox="1">
            <a:spLocks/>
          </p:cNvSpPr>
          <p:nvPr/>
        </p:nvSpPr>
        <p:spPr>
          <a:xfrm>
            <a:off x="4521512" y="4314826"/>
            <a:ext cx="2287181"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000" dirty="0" err="1">
                <a:solidFill>
                  <a:schemeClr val="accent2"/>
                </a:solidFill>
                <a:latin typeface="Arial" panose="020B0604020202020204" pitchFamily="34" charset="0"/>
                <a:cs typeface="Arial" panose="020B0604020202020204" pitchFamily="34" charset="0"/>
              </a:rPr>
              <a:t>LaunchPad</a:t>
            </a:r>
            <a:endParaRPr lang="en-US" sz="10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58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4.1.6 Bus System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mc:AlternateContent xmlns:mc="http://schemas.openxmlformats.org/markup-compatibility/2006" xmlns:a14="http://schemas.microsoft.com/office/drawing/2010/main">
        <mc:Choice Requires="a14">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16-bit memory data bus - allows information to be moved between memory and the CPU in 16-bit words.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20-bit memory address bus - allows the CPU to access up to </a:t>
                </a:r>
                <a14:m>
                  <m:oMath xmlns:m="http://schemas.openxmlformats.org/officeDocument/2006/math">
                    <m:sSup>
                      <m:sSupPr>
                        <m:ctrlPr>
                          <a:rPr lang="en-US" sz="1600" b="0" i="1" smtClean="0">
                            <a:solidFill>
                              <a:schemeClr val="accent2"/>
                            </a:solidFill>
                            <a:latin typeface="Cambria Math" panose="02040503050406030204" pitchFamily="18" charset="0"/>
                            <a:cs typeface="Arial" panose="020B0604020202020204" pitchFamily="34" charset="0"/>
                          </a:rPr>
                        </m:ctrlPr>
                      </m:sSupPr>
                      <m:e>
                        <m:r>
                          <a:rPr lang="en-US" sz="1600" b="0" i="1" smtClean="0">
                            <a:solidFill>
                              <a:schemeClr val="accent2"/>
                            </a:solidFill>
                            <a:latin typeface="Cambria Math" panose="02040503050406030204" pitchFamily="18" charset="0"/>
                            <a:cs typeface="Arial" panose="020B0604020202020204" pitchFamily="34" charset="0"/>
                          </a:rPr>
                          <m:t>2</m:t>
                        </m:r>
                      </m:e>
                      <m:sup>
                        <m:r>
                          <a:rPr lang="en-US" sz="1600" b="0" i="1" smtClean="0">
                            <a:solidFill>
                              <a:schemeClr val="accent2"/>
                            </a:solidFill>
                            <a:latin typeface="Cambria Math" panose="02040503050406030204" pitchFamily="18" charset="0"/>
                            <a:cs typeface="Arial" panose="020B0604020202020204" pitchFamily="34" charset="0"/>
                          </a:rPr>
                          <m:t>20</m:t>
                        </m:r>
                      </m:sup>
                    </m:sSup>
                    <m:r>
                      <a:rPr lang="en-US" sz="1600" b="0" i="1" smtClean="0">
                        <a:solidFill>
                          <a:schemeClr val="accent2"/>
                        </a:solidFill>
                        <a:latin typeface="Cambria Math" panose="02040503050406030204" pitchFamily="18" charset="0"/>
                        <a:cs typeface="Arial" panose="020B0604020202020204" pitchFamily="34" charset="0"/>
                      </a:rPr>
                      <m:t>=1,048,576</m:t>
                    </m:r>
                  </m:oMath>
                </a14:m>
                <a:r>
                  <a:rPr lang="en-US" sz="1600" dirty="0">
                    <a:solidFill>
                      <a:schemeClr val="accent2"/>
                    </a:solidFill>
                    <a:latin typeface="Arial" panose="020B0604020202020204" pitchFamily="34" charset="0"/>
                    <a:cs typeface="Arial" panose="020B0604020202020204" pitchFamily="34" charset="0"/>
                  </a:rPr>
                  <a:t> unique address locations.</a:t>
                </a:r>
              </a:p>
              <a:p>
                <a:pPr algn="l"/>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All I/O, peripherals, data memory, and program memory are assigned unique address within the MSP430’s unified memory map.</a:t>
                </a:r>
              </a:p>
            </p:txBody>
          </p:sp>
        </mc:Choice>
        <mc:Fallback xmlns="">
          <p:sp>
            <p:nvSpPr>
              <p:cNvPr id="12" name="Subtitle 2"/>
              <p:cNvSpPr txBox="1">
                <a:spLocks noRot="1" noChangeAspect="1" noMove="1" noResize="1" noEditPoints="1" noAdjustHandles="1" noChangeArrowheads="1" noChangeShapeType="1" noTextEdit="1"/>
              </p:cNvSpPr>
              <p:nvPr/>
            </p:nvSpPr>
            <p:spPr>
              <a:xfrm>
                <a:off x="190500" y="895155"/>
                <a:ext cx="6667500" cy="3962594"/>
              </a:xfrm>
              <a:prstGeom prst="rect">
                <a:avLst/>
              </a:prstGeom>
              <a:blipFill>
                <a:blip r:embed="rId2"/>
                <a:stretch>
                  <a:fillRect l="-366" t="-462" b="-1538"/>
                </a:stretch>
              </a:blipFill>
            </p:spPr>
            <p:txBody>
              <a:bodyPr/>
              <a:lstStyle/>
              <a:p>
                <a:r>
                  <a:rPr lang="en-US">
                    <a:noFill/>
                  </a:rPr>
                  <a:t> </a:t>
                </a:r>
              </a:p>
            </p:txBody>
          </p:sp>
        </mc:Fallback>
      </mc:AlternateContent>
      <p:pic>
        <p:nvPicPr>
          <p:cNvPr id="14" name="Picture 13" descr="A screenshot of a cell phone&#10;&#10;Description automatically generated">
            <a:extLst>
              <a:ext uri="{FF2B5EF4-FFF2-40B4-BE49-F238E27FC236}">
                <a16:creationId xmlns:a16="http://schemas.microsoft.com/office/drawing/2014/main" id="{7A6C9FB4-F343-40DE-8D4F-10644EDC8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4356" y="2419350"/>
            <a:ext cx="3281243" cy="2362200"/>
          </a:xfrm>
          <a:prstGeom prst="rect">
            <a:avLst/>
          </a:prstGeom>
        </p:spPr>
      </p:pic>
    </p:spTree>
    <p:extLst>
      <p:ext uri="{BB962C8B-B14F-4D97-AF65-F5344CB8AC3E}">
        <p14:creationId xmlns:p14="http://schemas.microsoft.com/office/powerpoint/2010/main" val="47958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18853"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4.1.7 MSP430 Part Numbering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part numbers that make up the MSP430 family vary in the amount of memory they contain, the type of memory used, the clock frequency, operating temperature range, packaging type, and the testing that the device undergoes.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9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18853"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4.1.7 MSP430 Part Numbering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BA822D16-32CF-48B3-B08B-B26AA0DC0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24" y="819150"/>
            <a:ext cx="5206895" cy="3997234"/>
          </a:xfrm>
          <a:prstGeom prst="rect">
            <a:avLst/>
          </a:prstGeom>
        </p:spPr>
      </p:pic>
    </p:spTree>
    <p:extLst>
      <p:ext uri="{BB962C8B-B14F-4D97-AF65-F5344CB8AC3E}">
        <p14:creationId xmlns:p14="http://schemas.microsoft.com/office/powerpoint/2010/main" val="1714540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4.1	MSP430 Hardware overview</a:t>
            </a:r>
          </a:p>
        </p:txBody>
      </p:sp>
      <p:pic>
        <p:nvPicPr>
          <p:cNvPr id="15" name="Picture 14">
            <a:extLst>
              <a:ext uri="{FF2B5EF4-FFF2-40B4-BE49-F238E27FC236}">
                <a16:creationId xmlns:a16="http://schemas.microsoft.com/office/drawing/2014/main" id="{8F5CF9F4-EC21-499B-BC6C-60D2AF0C753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7200" y="2888491"/>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7F91EEBC-8B7D-4B89-A03C-76F81E1ABE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730317"/>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C116887B-AC06-495B-90E0-96CC5A18D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5232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CE2B767-EB81-4CFE-8724-D1813669E0E3}"/>
              </a:ext>
            </a:extLst>
          </p:cNvPr>
          <p:cNvSpPr txBox="1"/>
          <p:nvPr/>
        </p:nvSpPr>
        <p:spPr>
          <a:xfrm>
            <a:off x="2906652" y="237218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914893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4.2	MSP430 Software overview</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descr="A close up of a sign&#10;&#10;Description automatically generated">
            <a:extLst>
              <a:ext uri="{FF2B5EF4-FFF2-40B4-BE49-F238E27FC236}">
                <a16:creationId xmlns:a16="http://schemas.microsoft.com/office/drawing/2014/main" id="{65B992D1-0A3F-45E6-913F-A880753F5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692510"/>
            <a:ext cx="1937664" cy="2710855"/>
          </a:xfrm>
          <a:prstGeom prst="rect">
            <a:avLst/>
          </a:prstGeom>
        </p:spPr>
      </p:pic>
    </p:spTree>
    <p:extLst>
      <p:ext uri="{BB962C8B-B14F-4D97-AF65-F5344CB8AC3E}">
        <p14:creationId xmlns:p14="http://schemas.microsoft.com/office/powerpoint/2010/main" val="250822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4.2.1 The MSP430 Instruction Set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Contains 27 core instructions plus 24 emulated instructions.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Emulated instructions</a:t>
            </a:r>
            <a:r>
              <a:rPr lang="en-US" sz="1600" dirty="0">
                <a:solidFill>
                  <a:schemeClr val="accent2"/>
                </a:solidFill>
                <a:latin typeface="Arial" panose="020B0604020202020204" pitchFamily="34" charset="0"/>
                <a:cs typeface="Arial" panose="020B0604020202020204" pitchFamily="34" charset="0"/>
              </a:rPr>
              <a:t> – instructions that make code easier to write and read, but do not have opcodes themselves; have unique mnemonics and are used when programming in assembly.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following tables give the 51 instructions for the MSP430 family grouped by their class of instruction (i.e., data movement, data manipulation, and program flow).</a:t>
            </a:r>
          </a:p>
        </p:txBody>
      </p:sp>
    </p:spTree>
    <p:extLst>
      <p:ext uri="{BB962C8B-B14F-4D97-AF65-F5344CB8AC3E}">
        <p14:creationId xmlns:p14="http://schemas.microsoft.com/office/powerpoint/2010/main" val="1619421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4.2.1 The MSP430 Instruction Set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6B981BA8-693A-4730-94B3-7562E472C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3" y="1428750"/>
            <a:ext cx="6599386" cy="2710462"/>
          </a:xfrm>
          <a:prstGeom prst="rect">
            <a:avLst/>
          </a:prstGeom>
        </p:spPr>
      </p:pic>
    </p:spTree>
    <p:extLst>
      <p:ext uri="{BB962C8B-B14F-4D97-AF65-F5344CB8AC3E}">
        <p14:creationId xmlns:p14="http://schemas.microsoft.com/office/powerpoint/2010/main" val="157606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4.2.1 The MSP430 Instruction Set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descr="A close up of text on a white background&#10;&#10;Description automatically generated">
            <a:extLst>
              <a:ext uri="{FF2B5EF4-FFF2-40B4-BE49-F238E27FC236}">
                <a16:creationId xmlns:a16="http://schemas.microsoft.com/office/drawing/2014/main" id="{F79436C3-8FA9-497C-8DD3-C6B44E416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895350"/>
            <a:ext cx="5257800" cy="3962594"/>
          </a:xfrm>
          <a:prstGeom prst="rect">
            <a:avLst/>
          </a:prstGeom>
        </p:spPr>
      </p:pic>
    </p:spTree>
    <p:extLst>
      <p:ext uri="{BB962C8B-B14F-4D97-AF65-F5344CB8AC3E}">
        <p14:creationId xmlns:p14="http://schemas.microsoft.com/office/powerpoint/2010/main" val="885445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4.2.1 The MSP430 Instruction Set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EBE01668-B921-4D88-9DD8-270CC8090D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80" y="849630"/>
            <a:ext cx="5120640" cy="3931920"/>
          </a:xfrm>
          <a:prstGeom prst="rect">
            <a:avLst/>
          </a:prstGeom>
        </p:spPr>
      </p:pic>
    </p:spTree>
    <p:extLst>
      <p:ext uri="{BB962C8B-B14F-4D97-AF65-F5344CB8AC3E}">
        <p14:creationId xmlns:p14="http://schemas.microsoft.com/office/powerpoint/2010/main" val="50036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4.2.2 Word (.W) vs. Byte (.B) Operations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To specify a 16-bit operation, a </a:t>
            </a:r>
            <a:r>
              <a:rPr lang="en-US" sz="1600" b="1" dirty="0">
                <a:solidFill>
                  <a:schemeClr val="accent2"/>
                </a:solidFill>
                <a:latin typeface="Arial" panose="020B0604020202020204" pitchFamily="34" charset="0"/>
                <a:cs typeface="Arial" panose="020B0604020202020204" pitchFamily="34" charset="0"/>
              </a:rPr>
              <a:t>.W</a:t>
            </a:r>
            <a:r>
              <a:rPr lang="en-US" sz="1600" dirty="0">
                <a:solidFill>
                  <a:schemeClr val="accent2"/>
                </a:solidFill>
                <a:latin typeface="Arial" panose="020B0604020202020204" pitchFamily="34" charset="0"/>
                <a:cs typeface="Arial" panose="020B0604020202020204" pitchFamily="34" charset="0"/>
              </a:rPr>
              <a:t> is appended to the instruction mnemonic.</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To specify a 8-bit operation, a </a:t>
            </a:r>
            <a:r>
              <a:rPr lang="en-US" sz="1600" b="1" dirty="0">
                <a:solidFill>
                  <a:schemeClr val="accent2"/>
                </a:solidFill>
                <a:latin typeface="Arial" panose="020B0604020202020204" pitchFamily="34" charset="0"/>
                <a:cs typeface="Arial" panose="020B0604020202020204" pitchFamily="34" charset="0"/>
              </a:rPr>
              <a:t>.B</a:t>
            </a:r>
            <a:r>
              <a:rPr lang="en-US" sz="1600" dirty="0">
                <a:solidFill>
                  <a:schemeClr val="accent2"/>
                </a:solidFill>
                <a:latin typeface="Arial" panose="020B0604020202020204" pitchFamily="34" charset="0"/>
                <a:cs typeface="Arial" panose="020B0604020202020204" pitchFamily="34" charset="0"/>
              </a:rPr>
              <a:t> is appended to the instruction mnemonic.</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50001E1B-A7A2-46D4-98E7-8CFB66BFF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10493"/>
            <a:ext cx="6096000" cy="2394857"/>
          </a:xfrm>
          <a:prstGeom prst="rect">
            <a:avLst/>
          </a:prstGeom>
        </p:spPr>
      </p:pic>
    </p:spTree>
    <p:extLst>
      <p:ext uri="{BB962C8B-B14F-4D97-AF65-F5344CB8AC3E}">
        <p14:creationId xmlns:p14="http://schemas.microsoft.com/office/powerpoint/2010/main" val="407170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MSP430 Family (MSP = Mixed Signal Processor) 	</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484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Produced by Texas Instruments.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Low-power signal processing.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Low cost.</a:t>
            </a:r>
          </a:p>
          <a:p>
            <a:pPr algn="l"/>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Based on 16-bit CPU.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ROM and R/W memory.</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Abundant suite of peripherals.</a:t>
            </a:r>
          </a:p>
        </p:txBody>
      </p:sp>
      <p:pic>
        <p:nvPicPr>
          <p:cNvPr id="5" name="Picture 4" descr="A close up of a logo&#10;&#10;Description automatically generated">
            <a:extLst>
              <a:ext uri="{FF2B5EF4-FFF2-40B4-BE49-F238E27FC236}">
                <a16:creationId xmlns:a16="http://schemas.microsoft.com/office/drawing/2014/main" id="{55A60D6E-AD13-4C45-B426-08257B816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867" y="1238250"/>
            <a:ext cx="4538133" cy="2552700"/>
          </a:xfrm>
          <a:prstGeom prst="rect">
            <a:avLst/>
          </a:prstGeom>
        </p:spPr>
      </p:pic>
      <p:sp>
        <p:nvSpPr>
          <p:cNvPr id="13" name="Subtitle 2">
            <a:extLst>
              <a:ext uri="{FF2B5EF4-FFF2-40B4-BE49-F238E27FC236}">
                <a16:creationId xmlns:a16="http://schemas.microsoft.com/office/drawing/2014/main" id="{8617C4FF-BBDB-4541-9122-63C5E428B4B6}"/>
              </a:ext>
            </a:extLst>
          </p:cNvPr>
          <p:cNvSpPr txBox="1">
            <a:spLocks/>
          </p:cNvSpPr>
          <p:nvPr/>
        </p:nvSpPr>
        <p:spPr>
          <a:xfrm>
            <a:off x="3733800" y="4450081"/>
            <a:ext cx="3124200" cy="40766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900" dirty="0">
                <a:solidFill>
                  <a:schemeClr val="accent2"/>
                </a:solidFill>
                <a:latin typeface="Arial" panose="020B0604020202020204" pitchFamily="34" charset="0"/>
                <a:cs typeface="Arial" panose="020B0604020202020204" pitchFamily="34" charset="0"/>
              </a:rPr>
              <a:t>Texas Instruments logo</a:t>
            </a:r>
          </a:p>
          <a:p>
            <a:r>
              <a:rPr lang="en-US" sz="900" dirty="0">
                <a:solidFill>
                  <a:schemeClr val="accent2"/>
                </a:solidFill>
                <a:hlinkClick r:id="rId3">
                  <a:extLst>
                    <a:ext uri="{A12FA001-AC4F-418D-AE19-62706E023703}">
                      <ahyp:hlinkClr xmlns:ahyp="http://schemas.microsoft.com/office/drawing/2018/hyperlinkcolor" val="tx"/>
                    </a:ext>
                  </a:extLst>
                </a:hlinkClick>
              </a:rPr>
              <a:t>http://www.ti.com/legal/trademarks/signature-and-logo.html</a:t>
            </a:r>
            <a:endParaRPr lang="en-US" sz="9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76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4.2.3 The TI Code Composer Studio Development 	Environment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1200773"/>
            <a:ext cx="6667500" cy="3656976"/>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TI provides a free development environment for MSP430 MCUs called </a:t>
            </a:r>
            <a:r>
              <a:rPr lang="en-US" sz="1600" b="1" dirty="0">
                <a:solidFill>
                  <a:schemeClr val="accent2"/>
                </a:solidFill>
                <a:latin typeface="Arial" panose="020B0604020202020204" pitchFamily="34" charset="0"/>
                <a:cs typeface="Arial" panose="020B0604020202020204" pitchFamily="34" charset="0"/>
              </a:rPr>
              <a:t>Code Computer Student (CCS) Integrated Development Environment (IDE)</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a:solidFill>
                  <a:schemeClr val="accent2"/>
                </a:solidFill>
                <a:latin typeface="Arial" panose="020B0604020202020204" pitchFamily="34" charset="0"/>
                <a:cs typeface="Arial" panose="020B0604020202020204" pitchFamily="34" charset="0"/>
              </a:rPr>
              <a:t>integrated</a:t>
            </a:r>
            <a:r>
              <a:rPr lang="en-US" sz="1600" dirty="0">
                <a:solidFill>
                  <a:schemeClr val="accent2"/>
                </a:solidFill>
                <a:latin typeface="Arial" panose="020B0604020202020204" pitchFamily="34" charset="0"/>
                <a:cs typeface="Arial" panose="020B0604020202020204" pitchFamily="34" charset="0"/>
              </a:rPr>
              <a:t> term refers to the tool containing one environment that can be used to compile, assemble, link, download, and debug a program on an MCU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C89EF3FE-FFE9-4F06-A954-D09418F33B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13" t="8210" r="18613" b="15898"/>
          <a:stretch/>
        </p:blipFill>
        <p:spPr>
          <a:xfrm>
            <a:off x="2057400" y="2571750"/>
            <a:ext cx="3962400" cy="2283417"/>
          </a:xfrm>
          <a:prstGeom prst="rect">
            <a:avLst/>
          </a:prstGeom>
        </p:spPr>
      </p:pic>
      <p:sp>
        <p:nvSpPr>
          <p:cNvPr id="14" name="Subtitle 2">
            <a:extLst>
              <a:ext uri="{FF2B5EF4-FFF2-40B4-BE49-F238E27FC236}">
                <a16:creationId xmlns:a16="http://schemas.microsoft.com/office/drawing/2014/main" id="{9D711B55-9DEF-40B7-9ED3-4AD39E993A57}"/>
              </a:ext>
            </a:extLst>
          </p:cNvPr>
          <p:cNvSpPr txBox="1">
            <a:spLocks/>
          </p:cNvSpPr>
          <p:nvPr/>
        </p:nvSpPr>
        <p:spPr>
          <a:xfrm>
            <a:off x="-1143000" y="4496991"/>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900" dirty="0">
                <a:solidFill>
                  <a:schemeClr val="accent2"/>
                </a:solidFill>
                <a:latin typeface="Arial" panose="020B0604020202020204" pitchFamily="34" charset="0"/>
                <a:cs typeface="Arial" panose="020B0604020202020204" pitchFamily="34" charset="0"/>
              </a:rPr>
              <a:t>Image courtesy of Texas Instruments</a:t>
            </a:r>
          </a:p>
        </p:txBody>
      </p:sp>
    </p:spTree>
    <p:extLst>
      <p:ext uri="{BB962C8B-B14F-4D97-AF65-F5344CB8AC3E}">
        <p14:creationId xmlns:p14="http://schemas.microsoft.com/office/powerpoint/2010/main" val="726012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4.2     MSP430 Software Overview</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4.2.3 The TI Code Composer Studio Development 	Environment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1200773"/>
            <a:ext cx="6667500" cy="3656976"/>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FA671C7C-A8B2-4164-B70F-34E3347BA4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80" y="1213213"/>
            <a:ext cx="4998720" cy="3568337"/>
          </a:xfrm>
          <a:prstGeom prst="rect">
            <a:avLst/>
          </a:prstGeom>
        </p:spPr>
      </p:pic>
    </p:spTree>
    <p:extLst>
      <p:ext uri="{BB962C8B-B14F-4D97-AF65-F5344CB8AC3E}">
        <p14:creationId xmlns:p14="http://schemas.microsoft.com/office/powerpoint/2010/main" val="438172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4.2	MSP430 Software overview</a:t>
            </a:r>
          </a:p>
        </p:txBody>
      </p:sp>
      <p:pic>
        <p:nvPicPr>
          <p:cNvPr id="15" name="Picture 14">
            <a:extLst>
              <a:ext uri="{FF2B5EF4-FFF2-40B4-BE49-F238E27FC236}">
                <a16:creationId xmlns:a16="http://schemas.microsoft.com/office/drawing/2014/main" id="{8F5CF9F4-EC21-499B-BC6C-60D2AF0C753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7200" y="2888491"/>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7F91EEBC-8B7D-4B89-A03C-76F81E1ABE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758376"/>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C116887B-AC06-495B-90E0-96CC5A18D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5232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CE2B767-EB81-4CFE-8724-D1813669E0E3}"/>
              </a:ext>
            </a:extLst>
          </p:cNvPr>
          <p:cNvSpPr txBox="1"/>
          <p:nvPr/>
        </p:nvSpPr>
        <p:spPr>
          <a:xfrm>
            <a:off x="2906652" y="237218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703549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4.3	MSP430FR2355  </a:t>
            </a:r>
            <a:r>
              <a:rPr lang="en-US" sz="1600" b="1" dirty="0">
                <a:solidFill>
                  <a:schemeClr val="accent2"/>
                </a:solidFill>
                <a:latin typeface="Arial" panose="020B0604020202020204" pitchFamily="34" charset="0"/>
                <a:ea typeface="Arial" panose="020B0604020202020204" pitchFamily="34" charset="0"/>
              </a:rPr>
              <a:t>LaunchPad</a:t>
            </a:r>
            <a:r>
              <a:rPr lang="en-US" sz="1600" b="1" baseline="30000" dirty="0">
                <a:solidFill>
                  <a:schemeClr val="accent2"/>
                </a:solidFill>
                <a:latin typeface="Arial" panose="020B0604020202020204" pitchFamily="34" charset="0"/>
                <a:ea typeface="Arial" panose="020B0604020202020204" pitchFamily="34" charset="0"/>
              </a:rPr>
              <a:t>TM</a:t>
            </a:r>
            <a:r>
              <a:rPr lang="en-US" sz="1600" b="1" cap="small" dirty="0">
                <a:solidFill>
                  <a:schemeClr val="accent2"/>
                </a:solidFill>
                <a:latin typeface="Arial" panose="020B0604020202020204" pitchFamily="34" charset="0"/>
                <a:cs typeface="Arial" panose="020B0604020202020204" pitchFamily="34" charset="0"/>
              </a:rPr>
              <a:t> Development Kit</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D3650E2C-B58C-4B66-81F8-094C030153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689695"/>
            <a:ext cx="1937664" cy="2710855"/>
          </a:xfrm>
          <a:prstGeom prst="rect">
            <a:avLst/>
          </a:prstGeom>
        </p:spPr>
      </p:pic>
    </p:spTree>
    <p:extLst>
      <p:ext uri="{BB962C8B-B14F-4D97-AF65-F5344CB8AC3E}">
        <p14:creationId xmlns:p14="http://schemas.microsoft.com/office/powerpoint/2010/main" val="1911694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352800" y="4857750"/>
            <a:ext cx="3505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4.3     MSP430FR2355  LaunchPadTM Development Kit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4.3 MSP430FR2355</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board contains an MSP430FR2355TPT MCU in addition to a variety of extra circuitry to facilitate programming, debugging, and providing power to the MCU.</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board also contains some LEDs, buttons, pin headers, and additional circuitry to provide an interface to a select number of peripherals on the MCU</a:t>
            </a:r>
          </a:p>
        </p:txBody>
      </p:sp>
      <p:sp>
        <p:nvSpPr>
          <p:cNvPr id="16" name="Subtitle 2"/>
          <p:cNvSpPr txBox="1">
            <a:spLocks/>
          </p:cNvSpPr>
          <p:nvPr/>
        </p:nvSpPr>
        <p:spPr>
          <a:xfrm>
            <a:off x="76200" y="4496991"/>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900" dirty="0">
                <a:solidFill>
                  <a:schemeClr val="accent2"/>
                </a:solidFill>
                <a:latin typeface="Arial" panose="020B0604020202020204" pitchFamily="34" charset="0"/>
                <a:cs typeface="Arial" panose="020B0604020202020204" pitchFamily="34" charset="0"/>
              </a:rPr>
              <a:t>Image courtesy of Texas Instruments</a:t>
            </a:r>
          </a:p>
        </p:txBody>
      </p:sp>
      <p:pic>
        <p:nvPicPr>
          <p:cNvPr id="9" name="Picture 8" descr="A circuit board&#10;&#10;Description automatically generated">
            <a:extLst>
              <a:ext uri="{FF2B5EF4-FFF2-40B4-BE49-F238E27FC236}">
                <a16:creationId xmlns:a16="http://schemas.microsoft.com/office/drawing/2014/main" id="{7DB6DD99-D333-4214-A4F6-39F1452A4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6512" y="2495550"/>
            <a:ext cx="2883328" cy="2285998"/>
          </a:xfrm>
          <a:prstGeom prst="rect">
            <a:avLst/>
          </a:prstGeom>
        </p:spPr>
      </p:pic>
    </p:spTree>
    <p:extLst>
      <p:ext uri="{BB962C8B-B14F-4D97-AF65-F5344CB8AC3E}">
        <p14:creationId xmlns:p14="http://schemas.microsoft.com/office/powerpoint/2010/main" val="645616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352800" y="4857750"/>
            <a:ext cx="3505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4.3     MSP430FR2355  LaunchPadTM Development Kit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4.3 MSP430FR2355</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4298275E-6106-45F8-9F85-A9ED69699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598" y="819150"/>
            <a:ext cx="5079722" cy="3964753"/>
          </a:xfrm>
          <a:prstGeom prst="rect">
            <a:avLst/>
          </a:prstGeom>
        </p:spPr>
      </p:pic>
    </p:spTree>
    <p:extLst>
      <p:ext uri="{BB962C8B-B14F-4D97-AF65-F5344CB8AC3E}">
        <p14:creationId xmlns:p14="http://schemas.microsoft.com/office/powerpoint/2010/main" val="1267875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352800" y="4857750"/>
            <a:ext cx="3505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4.3     MSP430FR2355  LaunchPadTM Development Kit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4.3 MSP430FR2355TPT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40767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MCLK = 1MHz</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64k memory system (16-bit MAB)</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32k FRAM program memory</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4k (SRAM) + 512 (FRAM) data memory</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6x digital I/O ports</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P1 (8-bit)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 PA = P1:P2</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P2 (8-bit)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P3 (8-bit)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 PB = P3:P4</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P4 (8-bit)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P5 (5-bit)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 PC = P5:P6</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P6 (7-bit)</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4x </a:t>
            </a:r>
            <a:r>
              <a:rPr lang="en-US" sz="1600" dirty="0" err="1">
                <a:solidFill>
                  <a:schemeClr val="accent2"/>
                </a:solidFill>
                <a:latin typeface="Arial" panose="020B0604020202020204" pitchFamily="34" charset="0"/>
                <a:cs typeface="Arial" panose="020B0604020202020204" pitchFamily="34" charset="0"/>
              </a:rPr>
              <a:t>eUSCI’s</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- 2x switchable between UART &amp; SPI</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- 2x switchable between SPI &amp; I2C</a:t>
            </a:r>
          </a:p>
        </p:txBody>
      </p:sp>
      <p:sp>
        <p:nvSpPr>
          <p:cNvPr id="16" name="Subtitle 2"/>
          <p:cNvSpPr txBox="1">
            <a:spLocks/>
          </p:cNvSpPr>
          <p:nvPr/>
        </p:nvSpPr>
        <p:spPr>
          <a:xfrm>
            <a:off x="3124200" y="4573802"/>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900" dirty="0">
                <a:solidFill>
                  <a:schemeClr val="accent2"/>
                </a:solidFill>
                <a:latin typeface="Arial" panose="020B0604020202020204" pitchFamily="34" charset="0"/>
                <a:cs typeface="Arial" panose="020B0604020202020204" pitchFamily="34" charset="0"/>
              </a:rPr>
              <a:t>Image courtesy of Texas Instruments</a:t>
            </a:r>
          </a:p>
        </p:txBody>
      </p:sp>
      <p:pic>
        <p:nvPicPr>
          <p:cNvPr id="9" name="Picture 8" descr="A circuit board&#10;&#10;Description automatically generated">
            <a:extLst>
              <a:ext uri="{FF2B5EF4-FFF2-40B4-BE49-F238E27FC236}">
                <a16:creationId xmlns:a16="http://schemas.microsoft.com/office/drawing/2014/main" id="{7DB6DD99-D333-4214-A4F6-39F1452A4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8472" y="2364615"/>
            <a:ext cx="2883328" cy="2285998"/>
          </a:xfrm>
          <a:prstGeom prst="rect">
            <a:avLst/>
          </a:prstGeom>
        </p:spPr>
      </p:pic>
      <p:sp>
        <p:nvSpPr>
          <p:cNvPr id="10" name="Subtitle 2">
            <a:extLst>
              <a:ext uri="{FF2B5EF4-FFF2-40B4-BE49-F238E27FC236}">
                <a16:creationId xmlns:a16="http://schemas.microsoft.com/office/drawing/2014/main" id="{8DC143A1-38B5-4FAD-BEE6-0DBF02E9FFC5}"/>
              </a:ext>
            </a:extLst>
          </p:cNvPr>
          <p:cNvSpPr txBox="1">
            <a:spLocks/>
          </p:cNvSpPr>
          <p:nvPr/>
        </p:nvSpPr>
        <p:spPr>
          <a:xfrm>
            <a:off x="4191000" y="914205"/>
            <a:ext cx="25908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4x timers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RTC</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Watchdog timer</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12-bit ADC</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4x SACs</a:t>
            </a:r>
          </a:p>
        </p:txBody>
      </p:sp>
    </p:spTree>
    <p:extLst>
      <p:ext uri="{BB962C8B-B14F-4D97-AF65-F5344CB8AC3E}">
        <p14:creationId xmlns:p14="http://schemas.microsoft.com/office/powerpoint/2010/main" val="3588637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352800" y="4857750"/>
            <a:ext cx="3505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4.3     MSP430FR2355  LaunchPadTM Development Kit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4.3 MSP430FR2355TPT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40767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circuit board&#10;&#10;Description automatically generated">
            <a:extLst>
              <a:ext uri="{FF2B5EF4-FFF2-40B4-BE49-F238E27FC236}">
                <a16:creationId xmlns:a16="http://schemas.microsoft.com/office/drawing/2014/main" id="{7DB6DD99-D333-4214-A4F6-39F1452A4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514350"/>
            <a:ext cx="1143000" cy="906208"/>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EC55DC50-77E3-4BC0-BB76-3F4E6AC81F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994971"/>
            <a:ext cx="4953000" cy="3626304"/>
          </a:xfrm>
          <a:prstGeom prst="rect">
            <a:avLst/>
          </a:prstGeom>
        </p:spPr>
      </p:pic>
    </p:spTree>
    <p:extLst>
      <p:ext uri="{BB962C8B-B14F-4D97-AF65-F5344CB8AC3E}">
        <p14:creationId xmlns:p14="http://schemas.microsoft.com/office/powerpoint/2010/main" val="362515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4.3	MSP430FR2355  </a:t>
            </a:r>
            <a:r>
              <a:rPr lang="en-US" sz="1600" b="1" dirty="0">
                <a:solidFill>
                  <a:schemeClr val="accent2"/>
                </a:solidFill>
                <a:latin typeface="Arial" panose="020B0604020202020204" pitchFamily="34" charset="0"/>
                <a:ea typeface="Arial" panose="020B0604020202020204" pitchFamily="34" charset="0"/>
              </a:rPr>
              <a:t>LaunchPad</a:t>
            </a:r>
            <a:r>
              <a:rPr lang="en-US" sz="1600" b="1" baseline="30000" dirty="0">
                <a:solidFill>
                  <a:schemeClr val="accent2"/>
                </a:solidFill>
                <a:latin typeface="Arial" panose="020B0604020202020204" pitchFamily="34" charset="0"/>
                <a:ea typeface="Arial" panose="020B0604020202020204" pitchFamily="34" charset="0"/>
              </a:rPr>
              <a:t>TM</a:t>
            </a:r>
            <a:r>
              <a:rPr lang="en-US" sz="1600" b="1" cap="small" dirty="0">
                <a:solidFill>
                  <a:schemeClr val="accent2"/>
                </a:solidFill>
                <a:latin typeface="Arial" panose="020B0604020202020204" pitchFamily="34" charset="0"/>
                <a:cs typeface="Arial" panose="020B0604020202020204" pitchFamily="34" charset="0"/>
              </a:rPr>
              <a:t> Development Kit</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02052" y="2856203"/>
            <a:ext cx="1219200" cy="16124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D3650E2C-B58C-4B66-81F8-094C030153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664757"/>
            <a:ext cx="1937664" cy="2710855"/>
          </a:xfrm>
          <a:prstGeom prst="rect">
            <a:avLst/>
          </a:prstGeom>
        </p:spPr>
      </p:pic>
      <p:pic>
        <p:nvPicPr>
          <p:cNvPr id="10" name="Picture 2" descr="Subscribe to Dr. LaMeres' YouTube Channel">
            <a:extLst>
              <a:ext uri="{FF2B5EF4-FFF2-40B4-BE49-F238E27FC236}">
                <a16:creationId xmlns:a16="http://schemas.microsoft.com/office/drawing/2014/main" id="{1F5682B3-C814-40F2-B323-2887DE10E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5232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72AE52-4038-4482-A62F-3781A5C31788}"/>
              </a:ext>
            </a:extLst>
          </p:cNvPr>
          <p:cNvSpPr txBox="1"/>
          <p:nvPr/>
        </p:nvSpPr>
        <p:spPr>
          <a:xfrm>
            <a:off x="2906652" y="237218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866067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4.3	MSP430FR2355  </a:t>
            </a:r>
            <a:r>
              <a:rPr lang="en-US" sz="1600" b="1" dirty="0">
                <a:solidFill>
                  <a:schemeClr val="accent2"/>
                </a:solidFill>
                <a:latin typeface="Arial" panose="020B0604020202020204" pitchFamily="34" charset="0"/>
                <a:ea typeface="Arial" panose="020B0604020202020204" pitchFamily="34" charset="0"/>
              </a:rPr>
              <a:t>LaunchPad</a:t>
            </a:r>
            <a:r>
              <a:rPr lang="en-US" sz="1600" b="1" baseline="30000" dirty="0">
                <a:solidFill>
                  <a:schemeClr val="accent2"/>
                </a:solidFill>
                <a:latin typeface="Arial" panose="020B0604020202020204" pitchFamily="34" charset="0"/>
                <a:ea typeface="Arial" panose="020B0604020202020204" pitchFamily="34" charset="0"/>
              </a:rPr>
              <a:t>TM</a:t>
            </a:r>
            <a:r>
              <a:rPr lang="en-US" sz="1600" b="1" cap="small" dirty="0">
                <a:solidFill>
                  <a:schemeClr val="accent2"/>
                </a:solidFill>
                <a:latin typeface="Arial" panose="020B0604020202020204" pitchFamily="34" charset="0"/>
                <a:cs typeface="Arial" panose="020B0604020202020204" pitchFamily="34" charset="0"/>
              </a:rPr>
              <a:t> Documentation</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953000" y="2952750"/>
            <a:ext cx="1219200" cy="16124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D3650E2C-B58C-4B66-81F8-094C030153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689695"/>
            <a:ext cx="1937664" cy="2710855"/>
          </a:xfrm>
          <a:prstGeom prst="rect">
            <a:avLst/>
          </a:prstGeom>
        </p:spPr>
      </p:pic>
    </p:spTree>
    <p:extLst>
      <p:ext uri="{BB962C8B-B14F-4D97-AF65-F5344CB8AC3E}">
        <p14:creationId xmlns:p14="http://schemas.microsoft.com/office/powerpoint/2010/main" val="120076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4.1.1 Byte Memory Access vs. Word Memory Access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Bytes</a:t>
            </a:r>
            <a:r>
              <a:rPr lang="en-US" sz="1600" dirty="0">
                <a:solidFill>
                  <a:schemeClr val="accent2"/>
                </a:solidFill>
                <a:latin typeface="Arial" panose="020B0604020202020204" pitchFamily="34" charset="0"/>
                <a:cs typeface="Arial" panose="020B0604020202020204" pitchFamily="34" charset="0"/>
              </a:rPr>
              <a:t> are located at even or odd address.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Words</a:t>
            </a:r>
            <a:r>
              <a:rPr lang="en-US" sz="1600" dirty="0">
                <a:solidFill>
                  <a:schemeClr val="accent2"/>
                </a:solidFill>
                <a:latin typeface="Arial" panose="020B0604020202020204" pitchFamily="34" charset="0"/>
                <a:cs typeface="Arial" panose="020B0604020202020204" pitchFamily="34" charset="0"/>
              </a:rPr>
              <a:t> are located in the ascending memory locations aligned to even addresses with the </a:t>
            </a:r>
            <a:r>
              <a:rPr lang="en-US" sz="1600" b="1" dirty="0">
                <a:solidFill>
                  <a:schemeClr val="accent2"/>
                </a:solidFill>
                <a:latin typeface="Arial" panose="020B0604020202020204" pitchFamily="34" charset="0"/>
                <a:cs typeface="Arial" panose="020B0604020202020204" pitchFamily="34" charset="0"/>
              </a:rPr>
              <a:t>low byte (LB)</a:t>
            </a:r>
            <a:r>
              <a:rPr lang="en-US" sz="1600" dirty="0">
                <a:solidFill>
                  <a:schemeClr val="accent2"/>
                </a:solidFill>
                <a:latin typeface="Arial" panose="020B0604020202020204" pitchFamily="34" charset="0"/>
                <a:cs typeface="Arial" panose="020B0604020202020204" pitchFamily="34" charset="0"/>
              </a:rPr>
              <a:t> at the even address, followed by the </a:t>
            </a:r>
            <a:r>
              <a:rPr lang="en-US" sz="1600" b="1" dirty="0">
                <a:solidFill>
                  <a:schemeClr val="accent2"/>
                </a:solidFill>
                <a:latin typeface="Arial" panose="020B0604020202020204" pitchFamily="34" charset="0"/>
                <a:cs typeface="Arial" panose="020B0604020202020204" pitchFamily="34" charset="0"/>
              </a:rPr>
              <a:t>high byte (HB)</a:t>
            </a:r>
            <a:r>
              <a:rPr lang="en-US" sz="1600" dirty="0">
                <a:solidFill>
                  <a:schemeClr val="accent2"/>
                </a:solidFill>
                <a:latin typeface="Arial" panose="020B0604020202020204" pitchFamily="34" charset="0"/>
                <a:cs typeface="Arial" panose="020B0604020202020204" pitchFamily="34" charset="0"/>
              </a:rPr>
              <a:t> at the next odd. .address</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endParaRPr lang="en-US" sz="16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4C0000B7-9F42-4BD7-993D-E26003DAA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5898" y="899038"/>
            <a:ext cx="1952203" cy="202075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7646ECC-0EFB-46D1-B43A-8A918D4D4A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4380" y="2673017"/>
            <a:ext cx="2041240" cy="2151579"/>
          </a:xfrm>
          <a:prstGeom prst="rect">
            <a:avLst/>
          </a:prstGeom>
        </p:spPr>
      </p:pic>
    </p:spTree>
    <p:extLst>
      <p:ext uri="{BB962C8B-B14F-4D97-AF65-F5344CB8AC3E}">
        <p14:creationId xmlns:p14="http://schemas.microsoft.com/office/powerpoint/2010/main" val="2348066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3352800" y="4857750"/>
            <a:ext cx="3505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4.3     MSP430FR2355  LaunchPadTM Development Kit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4.3 </a:t>
            </a:r>
            <a:r>
              <a:rPr lang="en-US" sz="2000" b="1" cap="small" dirty="0" err="1">
                <a:solidFill>
                  <a:schemeClr val="accent2"/>
                </a:solidFill>
                <a:latin typeface="Arial" panose="020B0604020202020204" pitchFamily="34" charset="0"/>
                <a:cs typeface="Arial" panose="020B0604020202020204" pitchFamily="34" charset="0"/>
              </a:rPr>
              <a:t>LaunchPad</a:t>
            </a:r>
            <a:r>
              <a:rPr lang="en-US" sz="2000" b="1" cap="small" dirty="0">
                <a:solidFill>
                  <a:schemeClr val="accent2"/>
                </a:solidFill>
                <a:latin typeface="Arial" panose="020B0604020202020204" pitchFamily="34" charset="0"/>
                <a:cs typeface="Arial" panose="020B0604020202020204" pitchFamily="34" charset="0"/>
              </a:rPr>
              <a:t> Documentation</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40767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31DE4E2-7A02-43FD-97B7-9E0B7770244B}"/>
              </a:ext>
            </a:extLst>
          </p:cNvPr>
          <p:cNvSpPr txBox="1">
            <a:spLocks/>
          </p:cNvSpPr>
          <p:nvPr/>
        </p:nvSpPr>
        <p:spPr>
          <a:xfrm>
            <a:off x="342900" y="1047555"/>
            <a:ext cx="5905500" cy="39625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MSP430FR4xx and MSP430FR2xx </a:t>
            </a:r>
            <a:r>
              <a:rPr lang="en-US" sz="1600" b="1" u="sng" dirty="0">
                <a:solidFill>
                  <a:schemeClr val="accent2"/>
                </a:solidFill>
                <a:latin typeface="Arial" panose="020B0604020202020204" pitchFamily="34" charset="0"/>
                <a:cs typeface="Arial" panose="020B0604020202020204" pitchFamily="34" charset="0"/>
              </a:rPr>
              <a:t>Family User's Guide</a:t>
            </a:r>
            <a:r>
              <a:rPr lang="en-US" sz="1600" b="1" dirty="0">
                <a:solidFill>
                  <a:schemeClr val="accent2"/>
                </a:solidFill>
                <a:latin typeface="Arial" panose="020B0604020202020204" pitchFamily="34" charset="0"/>
                <a:cs typeface="Arial" panose="020B0604020202020204" pitchFamily="34" charset="0"/>
              </a:rPr>
              <a:t> (Rev. I)</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a:t>
            </a:r>
            <a:r>
              <a:rPr lang="en-US" sz="1600" dirty="0">
                <a:hlinkClick r:id="rId2"/>
              </a:rPr>
              <a:t>http://www.ti.com/lit/ug/slau445i/slau445i.pdf</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MSP430FR235x, MSP430FR215x Mixed-Signal </a:t>
            </a:r>
            <a:r>
              <a:rPr lang="en-US" sz="1600" b="1" u="sng" dirty="0">
                <a:solidFill>
                  <a:schemeClr val="accent2"/>
                </a:solidFill>
                <a:latin typeface="Arial" panose="020B0604020202020204" pitchFamily="34" charset="0"/>
                <a:cs typeface="Arial" panose="020B0604020202020204" pitchFamily="34" charset="0"/>
              </a:rPr>
              <a:t>Microcontrollers datasheet</a:t>
            </a:r>
            <a:r>
              <a:rPr lang="en-US" sz="1600" b="1" dirty="0">
                <a:solidFill>
                  <a:schemeClr val="accent2"/>
                </a:solidFill>
                <a:latin typeface="Arial" panose="020B0604020202020204" pitchFamily="34" charset="0"/>
                <a:cs typeface="Arial" panose="020B0604020202020204" pitchFamily="34" charset="0"/>
              </a:rPr>
              <a:t> (Rev. D)</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a:t>
            </a:r>
            <a:r>
              <a:rPr lang="en-US" sz="1600" dirty="0">
                <a:hlinkClick r:id="rId3"/>
              </a:rPr>
              <a:t>http://www.ti.com/lit/ds/slasec4d/slasec4d.pdf</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MSP430FR2355 </a:t>
            </a:r>
            <a:r>
              <a:rPr lang="en-US" sz="1600" b="1" dirty="0" err="1">
                <a:solidFill>
                  <a:schemeClr val="accent2"/>
                </a:solidFill>
                <a:latin typeface="Arial" panose="020B0604020202020204" pitchFamily="34" charset="0"/>
                <a:cs typeface="Arial" panose="020B0604020202020204" pitchFamily="34" charset="0"/>
              </a:rPr>
              <a:t>LaunchPad</a:t>
            </a:r>
            <a:r>
              <a:rPr lang="en-US" sz="1600" b="1" dirty="0">
                <a:solidFill>
                  <a:schemeClr val="accent2"/>
                </a:solidFill>
                <a:latin typeface="Arial" panose="020B0604020202020204" pitchFamily="34" charset="0"/>
                <a:cs typeface="Arial" panose="020B0604020202020204" pitchFamily="34" charset="0"/>
              </a:rPr>
              <a:t>™ Development </a:t>
            </a:r>
            <a:r>
              <a:rPr lang="en-US" sz="1600" b="1" u="sng" dirty="0">
                <a:solidFill>
                  <a:schemeClr val="accent2"/>
                </a:solidFill>
                <a:latin typeface="Arial" panose="020B0604020202020204" pitchFamily="34" charset="0"/>
                <a:cs typeface="Arial" panose="020B0604020202020204" pitchFamily="34" charset="0"/>
              </a:rPr>
              <a:t>Kit</a:t>
            </a:r>
            <a:r>
              <a:rPr lang="en-US" sz="1600" b="1" dirty="0">
                <a:solidFill>
                  <a:schemeClr val="accent2"/>
                </a:solidFill>
                <a:latin typeface="Arial" panose="020B0604020202020204" pitchFamily="34" charset="0"/>
                <a:cs typeface="Arial" panose="020B0604020202020204" pitchFamily="34" charset="0"/>
              </a:rPr>
              <a:t> (MSP-EXP430FR2355) User's Guide</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a:t>
            </a:r>
            <a:r>
              <a:rPr lang="en-US" sz="1600" dirty="0">
                <a:hlinkClick r:id="rId4"/>
              </a:rPr>
              <a:t>http://www.ti.com/lit/ug/slau680/slau680.pdf</a:t>
            </a:r>
            <a:r>
              <a:rPr lang="en-US" sz="1600"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71451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11430" y="822552"/>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4: The MSP430</a:t>
            </a: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201930" y="1220931"/>
            <a:ext cx="6248400"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4.3	MSP430FR2355  </a:t>
            </a:r>
            <a:r>
              <a:rPr lang="en-US" sz="1600" b="1" dirty="0">
                <a:solidFill>
                  <a:schemeClr val="accent2"/>
                </a:solidFill>
                <a:latin typeface="Arial" panose="020B0604020202020204" pitchFamily="34" charset="0"/>
                <a:ea typeface="Arial" panose="020B0604020202020204" pitchFamily="34" charset="0"/>
              </a:rPr>
              <a:t>LaunchPad</a:t>
            </a:r>
            <a:r>
              <a:rPr lang="en-US" sz="1600" b="1" baseline="30000" dirty="0">
                <a:solidFill>
                  <a:schemeClr val="accent2"/>
                </a:solidFill>
                <a:latin typeface="Arial" panose="020B0604020202020204" pitchFamily="34" charset="0"/>
                <a:ea typeface="Arial" panose="020B0604020202020204" pitchFamily="34" charset="0"/>
              </a:rPr>
              <a:t>TM</a:t>
            </a:r>
            <a:r>
              <a:rPr lang="en-US" sz="1600" b="1" cap="small" dirty="0">
                <a:solidFill>
                  <a:schemeClr val="accent2"/>
                </a:solidFill>
                <a:latin typeface="Arial" panose="020B0604020202020204" pitchFamily="34" charset="0"/>
                <a:cs typeface="Arial" panose="020B0604020202020204" pitchFamily="34" charset="0"/>
              </a:rPr>
              <a:t> Documentation</a:t>
            </a:r>
          </a:p>
        </p:txBody>
      </p:sp>
      <p:pic>
        <p:nvPicPr>
          <p:cNvPr id="10" name="Picture 9">
            <a:extLst>
              <a:ext uri="{FF2B5EF4-FFF2-40B4-BE49-F238E27FC236}">
                <a16:creationId xmlns:a16="http://schemas.microsoft.com/office/drawing/2014/main" id="{166B9FC1-4572-4B44-AC0D-9C24F91DF1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02052" y="2856203"/>
            <a:ext cx="1219200" cy="1612490"/>
          </a:xfrm>
          <a:prstGeom prst="rect">
            <a:avLst/>
          </a:prstGeom>
        </p:spPr>
      </p:pic>
      <p:pic>
        <p:nvPicPr>
          <p:cNvPr id="13" name="Picture 12" descr="A close up of a sign&#10;&#10;Description automatically generated">
            <a:extLst>
              <a:ext uri="{FF2B5EF4-FFF2-40B4-BE49-F238E27FC236}">
                <a16:creationId xmlns:a16="http://schemas.microsoft.com/office/drawing/2014/main" id="{5B7BBD95-63D9-461F-9645-FECE66CC29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664757"/>
            <a:ext cx="1937664" cy="2710855"/>
          </a:xfrm>
          <a:prstGeom prst="rect">
            <a:avLst/>
          </a:prstGeom>
        </p:spPr>
      </p:pic>
      <p:pic>
        <p:nvPicPr>
          <p:cNvPr id="16" name="Picture 2" descr="Subscribe to Dr. LaMeres' YouTube Channel">
            <a:extLst>
              <a:ext uri="{FF2B5EF4-FFF2-40B4-BE49-F238E27FC236}">
                <a16:creationId xmlns:a16="http://schemas.microsoft.com/office/drawing/2014/main" id="{28BC8C3D-3A4C-431D-9730-82A0A94DE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5232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2D17B59-210B-4002-922F-5B7B73A12F7E}"/>
              </a:ext>
            </a:extLst>
          </p:cNvPr>
          <p:cNvSpPr txBox="1"/>
          <p:nvPr/>
        </p:nvSpPr>
        <p:spPr>
          <a:xfrm>
            <a:off x="2906652" y="237218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47033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4.1.2 Program Memory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3009900" cy="381019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Non-volatile memory sizes range from 0 to 512 kB.</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Include MROM, Flash, and FRAM.</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FRAM-based devices have regions of the non-volatile memory that can be written to by the program for storage of data when power is removed.</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827ACFB2-87E2-4F5F-A39F-690281A84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696145"/>
            <a:ext cx="3343275" cy="3990925"/>
          </a:xfrm>
          <a:prstGeom prst="rect">
            <a:avLst/>
          </a:prstGeom>
        </p:spPr>
      </p:pic>
    </p:spTree>
    <p:extLst>
      <p:ext uri="{BB962C8B-B14F-4D97-AF65-F5344CB8AC3E}">
        <p14:creationId xmlns:p14="http://schemas.microsoft.com/office/powerpoint/2010/main" val="302610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4.1.3 Data Memory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3162300" cy="381019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R/W, volatile memory is also known as RAM.</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RAM ranges from 125 bytes to 66 kB.</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Implemented with  SRAM technology; some MCUs may also contain a small amount of FRAM for data memory.</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140C639B-F123-42B3-9CD4-FF163EC6C3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696145"/>
            <a:ext cx="3343275" cy="3990925"/>
          </a:xfrm>
          <a:prstGeom prst="rect">
            <a:avLst/>
          </a:prstGeom>
        </p:spPr>
      </p:pic>
    </p:spTree>
    <p:extLst>
      <p:ext uri="{BB962C8B-B14F-4D97-AF65-F5344CB8AC3E}">
        <p14:creationId xmlns:p14="http://schemas.microsoft.com/office/powerpoint/2010/main" val="85566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4.1.4 Central Processing Unit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4.1.4.1 Registers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 CPU has 16 registers that are 20-bits wide.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Registers are operated on as 16-bit words.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Register Names - R0, R1, R2, R3, …, R15.</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R0 – R3 are special purpose registers (cannot be manipulated directly by the software).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R4 – R15 are general-purpose registers (can be used in any manner by the program).</a:t>
            </a:r>
          </a:p>
        </p:txBody>
      </p:sp>
      <p:pic>
        <p:nvPicPr>
          <p:cNvPr id="5" name="Picture 4" descr="A screenshot of a cell phone&#10;&#10;Description automatically generated">
            <a:extLst>
              <a:ext uri="{FF2B5EF4-FFF2-40B4-BE49-F238E27FC236}">
                <a16:creationId xmlns:a16="http://schemas.microsoft.com/office/drawing/2014/main" id="{2DA45CC4-4B5E-47CC-8990-DBE3312A4B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892997"/>
            <a:ext cx="3002280" cy="2520030"/>
          </a:xfrm>
          <a:prstGeom prst="rect">
            <a:avLst/>
          </a:prstGeom>
        </p:spPr>
      </p:pic>
    </p:spTree>
    <p:extLst>
      <p:ext uri="{BB962C8B-B14F-4D97-AF65-F5344CB8AC3E}">
        <p14:creationId xmlns:p14="http://schemas.microsoft.com/office/powerpoint/2010/main" val="100853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4.1.4 Central Processing Unit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mc:AlternateContent xmlns:mc="http://schemas.openxmlformats.org/markup-compatibility/2006" xmlns:a14="http://schemas.microsoft.com/office/drawing/2010/main">
        <mc:Choice Requires="a14">
          <p:sp>
            <p:nvSpPr>
              <p:cNvPr id="12" name="Subtitle 2"/>
              <p:cNvSpPr txBox="1">
                <a:spLocks/>
              </p:cNvSpPr>
              <p:nvPr/>
            </p:nvSpPr>
            <p:spPr>
              <a:xfrm>
                <a:off x="190500" y="895155"/>
                <a:ext cx="62484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4.1.4.1 Registers</a:t>
                </a: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R0: Program Counter (PC)</a:t>
                </a:r>
                <a:r>
                  <a:rPr lang="en-US" sz="1600" dirty="0">
                    <a:solidFill>
                      <a:schemeClr val="accent2"/>
                    </a:solidFill>
                    <a:latin typeface="Arial" panose="020B0604020202020204" pitchFamily="34" charset="0"/>
                    <a:cs typeface="Arial" panose="020B0604020202020204" pitchFamily="34" charset="0"/>
                  </a:rPr>
                  <a:t> – holds the address of the next instruction in program memory to execute; provides access to  </a:t>
                </a:r>
                <a14:m>
                  <m:oMath xmlns:m="http://schemas.openxmlformats.org/officeDocument/2006/math">
                    <m:sSup>
                      <m:sSupPr>
                        <m:ctrlPr>
                          <a:rPr lang="en-US" sz="1600" b="0" i="1" smtClean="0">
                            <a:solidFill>
                              <a:schemeClr val="accent2"/>
                            </a:solidFill>
                            <a:latin typeface="Cambria Math" panose="02040503050406030204" pitchFamily="18" charset="0"/>
                            <a:cs typeface="Arial" panose="020B0604020202020204" pitchFamily="34" charset="0"/>
                          </a:rPr>
                        </m:ctrlPr>
                      </m:sSupPr>
                      <m:e>
                        <m:r>
                          <a:rPr lang="en-US" sz="1600" b="0" i="1" smtClean="0">
                            <a:solidFill>
                              <a:schemeClr val="accent2"/>
                            </a:solidFill>
                            <a:latin typeface="Cambria Math" panose="02040503050406030204" pitchFamily="18" charset="0"/>
                            <a:cs typeface="Arial" panose="020B0604020202020204" pitchFamily="34" charset="0"/>
                          </a:rPr>
                          <m:t>2</m:t>
                        </m:r>
                      </m:e>
                      <m:sup>
                        <m:r>
                          <a:rPr lang="en-US" sz="1600" b="0" i="1" smtClean="0">
                            <a:solidFill>
                              <a:schemeClr val="accent2"/>
                            </a:solidFill>
                            <a:latin typeface="Cambria Math" panose="02040503050406030204" pitchFamily="18" charset="0"/>
                            <a:cs typeface="Arial" panose="020B0604020202020204" pitchFamily="34" charset="0"/>
                          </a:rPr>
                          <m:t>20</m:t>
                        </m:r>
                      </m:sup>
                    </m:sSup>
                    <m:r>
                      <a:rPr lang="en-US" sz="1600" b="0" i="1" smtClean="0">
                        <a:solidFill>
                          <a:schemeClr val="accent2"/>
                        </a:solidFill>
                        <a:latin typeface="Cambria Math" panose="02040503050406030204" pitchFamily="18" charset="0"/>
                        <a:cs typeface="Arial" panose="020B0604020202020204" pitchFamily="34" charset="0"/>
                      </a:rPr>
                      <m:t>=1,048,576</m:t>
                    </m:r>
                  </m:oMath>
                </a14:m>
                <a:r>
                  <a:rPr lang="en-US" sz="1600" dirty="0">
                    <a:solidFill>
                      <a:schemeClr val="accent2"/>
                    </a:solidFill>
                    <a:latin typeface="Arial" panose="020B0604020202020204" pitchFamily="34" charset="0"/>
                    <a:cs typeface="Arial" panose="020B0604020202020204" pitchFamily="34" charset="0"/>
                  </a:rPr>
                  <a:t> address locations in the memory system.</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R1: Stack Pointer (SP)</a:t>
                </a:r>
                <a:r>
                  <a:rPr lang="en-US" sz="1600" dirty="0">
                    <a:solidFill>
                      <a:schemeClr val="accent2"/>
                    </a:solidFill>
                    <a:latin typeface="Arial" panose="020B0604020202020204" pitchFamily="34" charset="0"/>
                    <a:cs typeface="Arial" panose="020B0604020202020204" pitchFamily="34" charset="0"/>
                  </a:rPr>
                  <a:t> – provides a way to dynamically allocate variable space in the data memory without having to keep track of specific addresses.</a:t>
                </a:r>
                <a:endParaRPr lang="en-US" sz="1600" b="1" dirty="0">
                  <a:solidFill>
                    <a:schemeClr val="accent2"/>
                  </a:solidFill>
                  <a:latin typeface="Arial" panose="020B0604020202020204" pitchFamily="34" charset="0"/>
                  <a:cs typeface="Arial" panose="020B0604020202020204" pitchFamily="34" charset="0"/>
                </a:endParaRPr>
              </a:p>
            </p:txBody>
          </p:sp>
        </mc:Choice>
        <mc:Fallback xmlns="">
          <p:sp>
            <p:nvSpPr>
              <p:cNvPr id="12" name="Subtitle 2"/>
              <p:cNvSpPr txBox="1">
                <a:spLocks noRot="1" noChangeAspect="1" noMove="1" noResize="1" noEditPoints="1" noAdjustHandles="1" noChangeArrowheads="1" noChangeShapeType="1" noTextEdit="1"/>
              </p:cNvSpPr>
              <p:nvPr/>
            </p:nvSpPr>
            <p:spPr>
              <a:xfrm>
                <a:off x="190500" y="895155"/>
                <a:ext cx="6248400" cy="3962594"/>
              </a:xfrm>
              <a:prstGeom prst="rect">
                <a:avLst/>
              </a:prstGeom>
              <a:blipFill>
                <a:blip r:embed="rId2"/>
                <a:stretch>
                  <a:fillRect l="-488" t="-462" b="-308"/>
                </a:stretch>
              </a:blipFill>
            </p:spPr>
            <p:txBody>
              <a:bodyPr/>
              <a:lstStyle/>
              <a:p>
                <a:r>
                  <a:rPr lang="en-US">
                    <a:noFill/>
                  </a:rPr>
                  <a:t> </a:t>
                </a:r>
              </a:p>
            </p:txBody>
          </p:sp>
        </mc:Fallback>
      </mc:AlternateContent>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AC1FD60-B959-4210-B927-BE9E3D4468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2000" y="692942"/>
            <a:ext cx="1800102" cy="3965227"/>
          </a:xfrm>
          <a:prstGeom prst="rect">
            <a:avLst/>
          </a:prstGeom>
        </p:spPr>
      </p:pic>
    </p:spTree>
    <p:extLst>
      <p:ext uri="{BB962C8B-B14F-4D97-AF65-F5344CB8AC3E}">
        <p14:creationId xmlns:p14="http://schemas.microsoft.com/office/powerpoint/2010/main" val="34848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4.1     MSP430 Hardware Overview</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4.1.4 Central Processing Unit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4: The MSP430</a:t>
            </a:r>
          </a:p>
        </p:txBody>
      </p:sp>
      <p:sp>
        <p:nvSpPr>
          <p:cNvPr id="12" name="Subtitle 2"/>
          <p:cNvSpPr txBox="1">
            <a:spLocks/>
          </p:cNvSpPr>
          <p:nvPr/>
        </p:nvSpPr>
        <p:spPr>
          <a:xfrm>
            <a:off x="190500" y="895155"/>
            <a:ext cx="6286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i="1" cap="small" dirty="0">
                <a:solidFill>
                  <a:schemeClr val="accent2"/>
                </a:solidFill>
                <a:latin typeface="Arial" panose="020B0604020202020204" pitchFamily="34" charset="0"/>
                <a:cs typeface="Arial" panose="020B0604020202020204" pitchFamily="34" charset="0"/>
              </a:rPr>
              <a:t>4.1.4.1 Registers</a:t>
            </a: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R2: Status Register (SR)</a:t>
            </a:r>
            <a:r>
              <a:rPr lang="en-US" sz="1600" dirty="0">
                <a:solidFill>
                  <a:schemeClr val="accent2"/>
                </a:solidFill>
                <a:latin typeface="Arial" panose="020B0604020202020204" pitchFamily="34" charset="0"/>
                <a:cs typeface="Arial" panose="020B0604020202020204" pitchFamily="34" charset="0"/>
              </a:rPr>
              <a:t> – contains status bits, or flags, that are asserted when various conditions occur during the execution. </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AC1FD60-B959-4210-B927-BE9E3D4468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95400" y="1770420"/>
            <a:ext cx="4328820" cy="2995033"/>
          </a:xfrm>
          <a:prstGeom prst="rect">
            <a:avLst/>
          </a:prstGeom>
        </p:spPr>
      </p:pic>
    </p:spTree>
    <p:extLst>
      <p:ext uri="{BB962C8B-B14F-4D97-AF65-F5344CB8AC3E}">
        <p14:creationId xmlns:p14="http://schemas.microsoft.com/office/powerpoint/2010/main" val="159978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11628</TotalTime>
  <Words>2107</Words>
  <Application>Microsoft Office PowerPoint</Application>
  <PresentationFormat>Custom</PresentationFormat>
  <Paragraphs>355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Cambria Math</vt:lpstr>
      <vt:lpstr>Office Theme</vt:lpstr>
      <vt:lpstr>Embedded Systems Design</vt:lpstr>
      <vt:lpstr>Embedded Systems Design</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Ch. 4: The MSP430</vt:lpstr>
      <vt:lpstr>Embedded Systems Design</vt:lpstr>
      <vt:lpstr>Embedded Systems Design</vt:lpstr>
      <vt:lpstr>Ch. 4: The MSP430</vt:lpstr>
      <vt:lpstr>Ch. 4: The MSP430</vt:lpstr>
      <vt:lpstr>Ch. 4: The MSP430</vt:lpstr>
      <vt:lpstr>Ch. 4: The MSP430</vt:lpstr>
      <vt:lpstr>Ch. 4: The MSP430</vt:lpstr>
      <vt:lpstr>Ch. 4: The MSP430</vt:lpstr>
      <vt:lpstr>Ch. 4: The MSP430</vt:lpstr>
      <vt:lpstr>Embedded Systems Design</vt:lpstr>
      <vt:lpstr>Embedded Systems Design</vt:lpstr>
      <vt:lpstr>Ch. 4: The MSP430</vt:lpstr>
      <vt:lpstr>Ch. 4: The MSP430</vt:lpstr>
      <vt:lpstr>Ch. 4: The MSP430</vt:lpstr>
      <vt:lpstr>Ch. 4: The MSP430</vt:lpstr>
      <vt:lpstr>Embedded Systems Design</vt:lpstr>
      <vt:lpstr>Embedded Systems Design</vt:lpstr>
      <vt:lpstr>Ch. 4: The MSP430</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116</cp:revision>
  <dcterms:created xsi:type="dcterms:W3CDTF">2015-09-08T19:48:25Z</dcterms:created>
  <dcterms:modified xsi:type="dcterms:W3CDTF">2020-03-22T19:22:53Z</dcterms:modified>
</cp:coreProperties>
</file>