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58" r:id="rId3"/>
    <p:sldId id="302" r:id="rId4"/>
    <p:sldId id="303" r:id="rId5"/>
    <p:sldId id="304" r:id="rId6"/>
    <p:sldId id="307" r:id="rId7"/>
    <p:sldId id="318" r:id="rId8"/>
    <p:sldId id="319" r:id="rId9"/>
    <p:sldId id="309" r:id="rId10"/>
    <p:sldId id="310" r:id="rId11"/>
    <p:sldId id="311" r:id="rId12"/>
    <p:sldId id="312" r:id="rId13"/>
    <p:sldId id="313" r:id="rId14"/>
    <p:sldId id="314" r:id="rId15"/>
    <p:sldId id="315" r:id="rId16"/>
    <p:sldId id="316" r:id="rId17"/>
    <p:sldId id="317" r:id="rId18"/>
    <p:sldId id="321" r:id="rId19"/>
    <p:sldId id="323" r:id="rId20"/>
    <p:sldId id="326" r:id="rId21"/>
    <p:sldId id="327" r:id="rId22"/>
    <p:sldId id="276" r:id="rId23"/>
    <p:sldId id="277" r:id="rId24"/>
    <p:sldId id="324" r:id="rId25"/>
    <p:sldId id="325" r:id="rId26"/>
    <p:sldId id="328" r:id="rId27"/>
    <p:sldId id="279" r:id="rId28"/>
    <p:sldId id="329" r:id="rId29"/>
    <p:sldId id="281" r:id="rId30"/>
    <p:sldId id="264" r:id="rId31"/>
    <p:sldId id="265" r:id="rId32"/>
    <p:sldId id="266" r:id="rId33"/>
    <p:sldId id="330" r:id="rId34"/>
    <p:sldId id="332" r:id="rId35"/>
    <p:sldId id="333" r:id="rId36"/>
    <p:sldId id="260" r:id="rId37"/>
    <p:sldId id="261" r:id="rId38"/>
    <p:sldId id="282" r:id="rId39"/>
    <p:sldId id="283" r:id="rId40"/>
    <p:sldId id="284" r:id="rId41"/>
    <p:sldId id="285" r:id="rId42"/>
    <p:sldId id="286" r:id="rId43"/>
    <p:sldId id="287" r:id="rId44"/>
    <p:sldId id="334" r:id="rId45"/>
    <p:sldId id="259" r:id="rId46"/>
    <p:sldId id="262" r:id="rId47"/>
    <p:sldId id="288" r:id="rId48"/>
    <p:sldId id="267" r:id="rId49"/>
    <p:sldId id="289" r:id="rId50"/>
    <p:sldId id="268" r:id="rId51"/>
    <p:sldId id="290" r:id="rId52"/>
    <p:sldId id="291" r:id="rId53"/>
    <p:sldId id="292" r:id="rId54"/>
    <p:sldId id="269" r:id="rId55"/>
    <p:sldId id="293" r:id="rId56"/>
    <p:sldId id="294" r:id="rId57"/>
    <p:sldId id="295" r:id="rId58"/>
    <p:sldId id="296" r:id="rId59"/>
    <p:sldId id="297" r:id="rId60"/>
    <p:sldId id="335" r:id="rId61"/>
  </p:sldIdLst>
  <p:sldSz cx="6858000" cy="51435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78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p:cViewPr>
        <p:scale>
          <a:sx n="50" d="100"/>
          <a:sy n="50" d="100"/>
        </p:scale>
        <p:origin x="1788" y="690"/>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0684C47-BFA9-446E-84EB-3B0076746E56}" type="datetimeFigureOut">
              <a:rPr lang="en-US" smtClean="0"/>
              <a:t>3/20/2020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4E4B54-FD9F-4768-A8F3-1AEA11E01A5B}" type="slidenum">
              <a:rPr lang="en-US" smtClean="0"/>
              <a:t>‹#›</a:t>
            </a:fld>
            <a:endParaRPr lang="en-US"/>
          </a:p>
        </p:txBody>
      </p:sp>
    </p:spTree>
    <p:extLst>
      <p:ext uri="{BB962C8B-B14F-4D97-AF65-F5344CB8AC3E}">
        <p14:creationId xmlns:p14="http://schemas.microsoft.com/office/powerpoint/2010/main" val="114078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a:t>Click to edit Master title style</a:t>
            </a:r>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CD004B-BB0D-44AE-9922-D3E053668E39}"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7391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p:txBody>
          <a:bodyPr/>
          <a:lstStyle>
            <a:lvl1pPr>
              <a:defRPr sz="2200"/>
            </a:lvl1pPr>
            <a:lvl2pPr>
              <a:defRPr sz="2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CD004B-BB0D-44AE-9922-D3E053668E39}"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204621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1CD004B-BB0D-44AE-9922-D3E053668E39}" type="datetimeFigureOut">
              <a:rPr lang="en-US" smtClean="0"/>
              <a:t>3/20/2020</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06836-E348-478D-91AF-472287C377E3}" type="slidenum">
              <a:rPr lang="en-US" smtClean="0"/>
              <a:t>‹#›</a:t>
            </a:fld>
            <a:endParaRPr lang="en-US"/>
          </a:p>
        </p:txBody>
      </p:sp>
    </p:spTree>
    <p:extLst>
      <p:ext uri="{BB962C8B-B14F-4D97-AF65-F5344CB8AC3E}">
        <p14:creationId xmlns:p14="http://schemas.microsoft.com/office/powerpoint/2010/main" val="157489339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ssec.wisc.edu/software/"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ssec.wisc.edu/software/"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ssec.wisc.edu/software/"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9.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9.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9.jpe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getdrawings.com/icon-tag/debug"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getdrawings.com/icon-tag/debug"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getdrawings.com/icon-tag/debug"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getdrawings.com/icon-tag/debug"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getdrawings.com/icon-tag/debug"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0" y="82576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5: Getting Started Programming the MSP430 		in Assembly</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800" y="1436029"/>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5.1	The Anatomy of an Assembly Program File</a:t>
            </a:r>
          </a:p>
        </p:txBody>
      </p:sp>
      <p:sp>
        <p:nvSpPr>
          <p:cNvPr id="15" name="Subtitle 2"/>
          <p:cNvSpPr txBox="1">
            <a:spLocks/>
          </p:cNvSpPr>
          <p:nvPr/>
        </p:nvSpPr>
        <p:spPr>
          <a:xfrm>
            <a:off x="1066800" y="4262795"/>
            <a:ext cx="28194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953000" y="2952750"/>
            <a:ext cx="1219200" cy="1612490"/>
          </a:xfrm>
          <a:prstGeom prst="rect">
            <a:avLst/>
          </a:prstGeom>
        </p:spPr>
      </p:pic>
      <p:pic>
        <p:nvPicPr>
          <p:cNvPr id="13" name="Picture 12">
            <a:extLst>
              <a:ext uri="{FF2B5EF4-FFF2-40B4-BE49-F238E27FC236}">
                <a16:creationId xmlns:a16="http://schemas.microsoft.com/office/drawing/2014/main" id="{A8776A74-0703-43B3-8EFA-2532923FA25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953000" y="2952750"/>
            <a:ext cx="1219200" cy="1612490"/>
          </a:xfrm>
          <a:prstGeom prst="rect">
            <a:avLst/>
          </a:prstGeom>
        </p:spPr>
      </p:pic>
      <p:pic>
        <p:nvPicPr>
          <p:cNvPr id="18" name="Picture 17" descr="A close up of a sign&#10;&#10;Description automatically generated">
            <a:extLst>
              <a:ext uri="{FF2B5EF4-FFF2-40B4-BE49-F238E27FC236}">
                <a16:creationId xmlns:a16="http://schemas.microsoft.com/office/drawing/2014/main" id="{1CB0FD07-3F1A-44E1-BD76-5DB4AC14E5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808928"/>
            <a:ext cx="1937664" cy="2710855"/>
          </a:xfrm>
          <a:prstGeom prst="rect">
            <a:avLst/>
          </a:prstGeom>
        </p:spPr>
      </p:pic>
    </p:spTree>
    <p:extLst>
      <p:ext uri="{BB962C8B-B14F-4D97-AF65-F5344CB8AC3E}">
        <p14:creationId xmlns:p14="http://schemas.microsoft.com/office/powerpoint/2010/main" val="124929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Mnemonic - </a:t>
            </a:r>
            <a:r>
              <a:rPr lang="en-US" sz="1600" dirty="0">
                <a:solidFill>
                  <a:schemeClr val="accent2"/>
                </a:solidFill>
                <a:latin typeface="Arial" panose="020B0604020202020204" pitchFamily="34" charset="0"/>
                <a:cs typeface="Arial" panose="020B0604020202020204" pitchFamily="34" charset="0"/>
              </a:rPr>
              <a:t>a descriptive name for the op-code that can be used when discussing the instruction functionally.</a:t>
            </a: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1143000" y="2495550"/>
            <a:ext cx="19812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83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Mnemonic - </a:t>
            </a:r>
            <a:r>
              <a:rPr lang="en-US" sz="1600" dirty="0">
                <a:solidFill>
                  <a:schemeClr val="accent2"/>
                </a:solidFill>
                <a:latin typeface="Arial" panose="020B0604020202020204" pitchFamily="34" charset="0"/>
                <a:cs typeface="Arial" panose="020B0604020202020204" pitchFamily="34" charset="0"/>
              </a:rPr>
              <a:t>a descriptive name for the op-code that can be used when discussing the instruction functionally.</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Must be preceded by whitespace, either after the label or as the beginning of the line. </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All op-code mnemonics in the Chapter 4 Tables are supported.</a:t>
            </a: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1143000" y="2495550"/>
            <a:ext cx="19812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46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Operand</a:t>
            </a: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3048000" y="987196"/>
            <a:ext cx="28194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92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Operand - </a:t>
            </a:r>
            <a:r>
              <a:rPr lang="en-US" sz="1600" dirty="0">
                <a:solidFill>
                  <a:schemeClr val="accent2"/>
                </a:solidFill>
                <a:latin typeface="Arial" panose="020B0604020202020204" pitchFamily="34" charset="0"/>
                <a:cs typeface="Arial" panose="020B0604020202020204" pitchFamily="34" charset="0"/>
              </a:rPr>
              <a:t>Provides additional information needed to complete the instruction.</a:t>
            </a: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3048000" y="987196"/>
            <a:ext cx="28194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88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Operand - </a:t>
            </a:r>
            <a:r>
              <a:rPr lang="en-US" sz="1600" dirty="0">
                <a:solidFill>
                  <a:schemeClr val="accent2"/>
                </a:solidFill>
                <a:latin typeface="Arial" panose="020B0604020202020204" pitchFamily="34" charset="0"/>
                <a:cs typeface="Arial" panose="020B0604020202020204" pitchFamily="34" charset="0"/>
              </a:rPr>
              <a:t>Provides additional information needed to complete the instruction.</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Follows the mnemonic field, separated by a whitespace.</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For operands that require a list, the values are separated by a comma delimited with white space characters being optional after the comma.</a:t>
            </a:r>
          </a:p>
          <a:p>
            <a:pPr marL="228600" indent="-228600" algn="l">
              <a:buFont typeface="Arial" panose="020B0604020202020204" pitchFamily="34" charset="0"/>
              <a:buChar char="•"/>
            </a:pP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3048000" y="987196"/>
            <a:ext cx="28194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088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6"/>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3886200" y="2495550"/>
            <a:ext cx="14478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99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6"/>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Comments – </a:t>
            </a:r>
            <a:r>
              <a:rPr lang="en-US" sz="1600" dirty="0">
                <a:solidFill>
                  <a:schemeClr val="accent2"/>
                </a:solidFill>
                <a:latin typeface="Arial" panose="020B0604020202020204" pitchFamily="34" charset="0"/>
                <a:cs typeface="Arial" panose="020B0604020202020204" pitchFamily="34" charset="0"/>
              </a:rPr>
              <a:t>Text used for documentation. </a:t>
            </a: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3886200" y="2495550"/>
            <a:ext cx="14478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37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6"/>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Comments – </a:t>
            </a:r>
            <a:r>
              <a:rPr lang="en-US" sz="1600" dirty="0">
                <a:solidFill>
                  <a:schemeClr val="accent2"/>
                </a:solidFill>
                <a:latin typeface="Arial" panose="020B0604020202020204" pitchFamily="34" charset="0"/>
                <a:cs typeface="Arial" panose="020B0604020202020204" pitchFamily="34" charset="0"/>
              </a:rPr>
              <a:t>Text used for documentation. </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All comments must start with a semicolon (;).</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Comments are optional, but are highly recommended for readability.</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Can also be on their own line as long as preceded with semicolon (;).</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3886200" y="2495550"/>
            <a:ext cx="14478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356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Assembler directive</a:t>
            </a:r>
            <a:r>
              <a:rPr lang="en-US" sz="1600" dirty="0">
                <a:solidFill>
                  <a:schemeClr val="accent2"/>
                </a:solidFill>
                <a:latin typeface="Arial" panose="020B0604020202020204" pitchFamily="34" charset="0"/>
                <a:cs typeface="Arial" panose="020B0604020202020204" pitchFamily="34" charset="0"/>
              </a:rPr>
              <a:t> – a statement in the source file that tells the assembler information about the program but is not actual instruction.</a:t>
            </a:r>
          </a:p>
        </p:txBody>
      </p:sp>
      <p:pic>
        <p:nvPicPr>
          <p:cNvPr id="9" name="Picture 8">
            <a:extLst>
              <a:ext uri="{FF2B5EF4-FFF2-40B4-BE49-F238E27FC236}">
                <a16:creationId xmlns:a16="http://schemas.microsoft.com/office/drawing/2014/main" id="{DAF7B2C3-55BA-4F2E-B543-18F01E7E3D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3930" y="1507364"/>
            <a:ext cx="5120640" cy="3108959"/>
          </a:xfrm>
          <a:prstGeom prst="rect">
            <a:avLst/>
          </a:prstGeom>
        </p:spPr>
      </p:pic>
    </p:spTree>
    <p:extLst>
      <p:ext uri="{BB962C8B-B14F-4D97-AF65-F5344CB8AC3E}">
        <p14:creationId xmlns:p14="http://schemas.microsoft.com/office/powerpoint/2010/main" val="996782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27813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directive begins with a period (.)  and must be preceded by a whitespace.</a:t>
            </a:r>
          </a:p>
        </p:txBody>
      </p:sp>
      <p:pic>
        <p:nvPicPr>
          <p:cNvPr id="9" name="Picture 8">
            <a:extLst>
              <a:ext uri="{FF2B5EF4-FFF2-40B4-BE49-F238E27FC236}">
                <a16:creationId xmlns:a16="http://schemas.microsoft.com/office/drawing/2014/main" id="{DAF7B2C3-55BA-4F2E-B543-18F01E7E3D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936757" y="929091"/>
            <a:ext cx="3736358" cy="2268502"/>
          </a:xfrm>
          <a:prstGeom prst="rect">
            <a:avLst/>
          </a:prstGeom>
        </p:spPr>
      </p:pic>
    </p:spTree>
    <p:extLst>
      <p:ext uri="{BB962C8B-B14F-4D97-AF65-F5344CB8AC3E}">
        <p14:creationId xmlns:p14="http://schemas.microsoft.com/office/powerpoint/2010/main" val="407319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The Basics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Assembly files in CCS end with *.</a:t>
            </a:r>
            <a:r>
              <a:rPr lang="en-US" sz="1600" dirty="0" err="1">
                <a:solidFill>
                  <a:schemeClr val="accent2"/>
                </a:solidFill>
                <a:latin typeface="Arial" panose="020B0604020202020204" pitchFamily="34" charset="0"/>
                <a:cs typeface="Arial" panose="020B0604020202020204" pitchFamily="34" charset="0"/>
              </a:rPr>
              <a:t>asm</a:t>
            </a:r>
            <a:r>
              <a:rPr lang="en-US" sz="1600" dirty="0">
                <a:solidFill>
                  <a:schemeClr val="accent2"/>
                </a:solidFill>
                <a:latin typeface="Arial" panose="020B0604020202020204" pitchFamily="34" charset="0"/>
                <a:cs typeface="Arial" panose="020B0604020202020204" pitchFamily="34" charset="0"/>
              </a:rPr>
              <a:t> (i.e., </a:t>
            </a:r>
            <a:r>
              <a:rPr lang="en-US" sz="1600" b="1" dirty="0">
                <a:solidFill>
                  <a:schemeClr val="accent2"/>
                </a:solidFill>
                <a:latin typeface="Arial" panose="020B0604020202020204" pitchFamily="34" charset="0"/>
                <a:cs typeface="Arial" panose="020B0604020202020204" pitchFamily="34" charset="0"/>
              </a:rPr>
              <a:t>main.asm</a:t>
            </a:r>
            <a:r>
              <a:rPr lang="en-US" sz="1600" dirty="0">
                <a:solidFill>
                  <a:schemeClr val="accent2"/>
                </a:solidFill>
                <a:latin typeface="Arial" panose="020B0604020202020204" pitchFamily="34" charset="0"/>
                <a:cs typeface="Arial" panose="020B0604020202020204" pitchFamily="34" charset="0"/>
              </a:rPr>
              <a:t>)</a:t>
            </a: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76350"/>
            <a:ext cx="5454994" cy="2228268"/>
          </a:xfrm>
          <a:prstGeom prst="rect">
            <a:avLst/>
          </a:prstGeom>
        </p:spPr>
      </p:pic>
    </p:spTree>
    <p:extLst>
      <p:ext uri="{BB962C8B-B14F-4D97-AF65-F5344CB8AC3E}">
        <p14:creationId xmlns:p14="http://schemas.microsoft.com/office/powerpoint/2010/main" val="89176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27813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directive begins with a period (.)  and must be preceded by a whitespace.</a:t>
            </a: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Used to locate instructions within program memory, allocate variable space in data memory, setup constants, and manage global variable access.</a:t>
            </a:r>
          </a:p>
        </p:txBody>
      </p:sp>
      <p:pic>
        <p:nvPicPr>
          <p:cNvPr id="9" name="Picture 8">
            <a:extLst>
              <a:ext uri="{FF2B5EF4-FFF2-40B4-BE49-F238E27FC236}">
                <a16:creationId xmlns:a16="http://schemas.microsoft.com/office/drawing/2014/main" id="{DAF7B2C3-55BA-4F2E-B543-18F01E7E3D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936757" y="929091"/>
            <a:ext cx="3736358" cy="2268502"/>
          </a:xfrm>
          <a:prstGeom prst="rect">
            <a:avLst/>
          </a:prstGeom>
        </p:spPr>
      </p:pic>
    </p:spTree>
    <p:extLst>
      <p:ext uri="{BB962C8B-B14F-4D97-AF65-F5344CB8AC3E}">
        <p14:creationId xmlns:p14="http://schemas.microsoft.com/office/powerpoint/2010/main" val="358726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27813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directive begins with a period (.)  and must be preceded by a whitespace.</a:t>
            </a: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Used to locate instructions within program memory, allocate variable space in data memory, setup constants, and manage global variable access.</a:t>
            </a: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Directives typically are listed in the same column as the mnemonics field of instruction statements.</a:t>
            </a:r>
          </a:p>
        </p:txBody>
      </p:sp>
      <p:pic>
        <p:nvPicPr>
          <p:cNvPr id="9" name="Picture 8">
            <a:extLst>
              <a:ext uri="{FF2B5EF4-FFF2-40B4-BE49-F238E27FC236}">
                <a16:creationId xmlns:a16="http://schemas.microsoft.com/office/drawing/2014/main" id="{DAF7B2C3-55BA-4F2E-B543-18F01E7E3D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936757" y="929091"/>
            <a:ext cx="3736358" cy="2268502"/>
          </a:xfrm>
          <a:prstGeom prst="rect">
            <a:avLst/>
          </a:prstGeom>
        </p:spPr>
      </p:pic>
    </p:spTree>
    <p:extLst>
      <p:ext uri="{BB962C8B-B14F-4D97-AF65-F5344CB8AC3E}">
        <p14:creationId xmlns:p14="http://schemas.microsoft.com/office/powerpoint/2010/main" val="2409200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following Table gives a list of directives that are used to </a:t>
            </a:r>
            <a:br>
              <a:rPr lang="en-US" sz="1600" dirty="0">
                <a:solidFill>
                  <a:schemeClr val="accent2"/>
                </a:solidFill>
                <a:latin typeface="Arial" panose="020B0604020202020204" pitchFamily="34" charset="0"/>
                <a:cs typeface="Arial" panose="020B0604020202020204" pitchFamily="34" charset="0"/>
              </a:rPr>
            </a:br>
            <a:r>
              <a:rPr lang="en-US" sz="1600" b="1" dirty="0">
                <a:solidFill>
                  <a:schemeClr val="accent2"/>
                </a:solidFill>
                <a:latin typeface="Arial" panose="020B0604020202020204" pitchFamily="34" charset="0"/>
                <a:cs typeface="Arial" panose="020B0604020202020204" pitchFamily="34" charset="0"/>
              </a:rPr>
              <a:t>control memory use</a:t>
            </a:r>
            <a:r>
              <a:rPr lang="en-US" sz="1600" dirty="0">
                <a:solidFill>
                  <a:schemeClr val="accent2"/>
                </a:solidFill>
                <a:latin typeface="Arial" panose="020B0604020202020204" pitchFamily="34" charset="0"/>
                <a:cs typeface="Arial" panose="020B0604020202020204" pitchFamily="34" charset="0"/>
              </a:rPr>
              <a:t>. </a:t>
            </a:r>
          </a:p>
        </p:txBody>
      </p:sp>
      <p:pic>
        <p:nvPicPr>
          <p:cNvPr id="9" name="Picture 8" descr="A screenshot of a cell phone&#10;&#10;Description automatically generated">
            <a:extLst>
              <a:ext uri="{FF2B5EF4-FFF2-40B4-BE49-F238E27FC236}">
                <a16:creationId xmlns:a16="http://schemas.microsoft.com/office/drawing/2014/main" id="{A37470AE-B2BD-49A9-B230-48FF76FA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0190"/>
            <a:ext cx="6270929" cy="2575560"/>
          </a:xfrm>
          <a:prstGeom prst="rect">
            <a:avLst/>
          </a:prstGeom>
        </p:spPr>
      </p:pic>
    </p:spTree>
    <p:extLst>
      <p:ext uri="{BB962C8B-B14F-4D97-AF65-F5344CB8AC3E}">
        <p14:creationId xmlns:p14="http://schemas.microsoft.com/office/powerpoint/2010/main" val="2241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20193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following table gives a list of directives that are used to </a:t>
            </a:r>
            <a:r>
              <a:rPr lang="en-US" sz="1600" b="1" dirty="0">
                <a:solidFill>
                  <a:schemeClr val="accent2"/>
                </a:solidFill>
                <a:latin typeface="Arial" panose="020B0604020202020204" pitchFamily="34" charset="0"/>
                <a:cs typeface="Arial" panose="020B0604020202020204" pitchFamily="34" charset="0"/>
              </a:rPr>
              <a:t>reserve and/or initialize variables and constants</a:t>
            </a:r>
            <a:r>
              <a:rPr lang="en-US" sz="1600" dirty="0">
                <a:solidFill>
                  <a:schemeClr val="accent2"/>
                </a:solidFill>
                <a:latin typeface="Arial" panose="020B0604020202020204" pitchFamily="34" charset="0"/>
                <a:cs typeface="Arial" panose="020B0604020202020204" pitchFamily="34" charset="0"/>
              </a:rPr>
              <a:t> in both data and program memory.</a:t>
            </a:r>
          </a:p>
        </p:txBody>
      </p:sp>
      <p:pic>
        <p:nvPicPr>
          <p:cNvPr id="9" name="Picture 8" descr="A screenshot of a social media post&#10;&#10;Description automatically generated">
            <a:extLst>
              <a:ext uri="{FF2B5EF4-FFF2-40B4-BE49-F238E27FC236}">
                <a16:creationId xmlns:a16="http://schemas.microsoft.com/office/drawing/2014/main" id="{2A20CEB4-9275-4F91-88B5-06ED45FAD6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7900" y="819150"/>
            <a:ext cx="4495800" cy="3962399"/>
          </a:xfrm>
          <a:prstGeom prst="rect">
            <a:avLst/>
          </a:prstGeom>
        </p:spPr>
      </p:pic>
    </p:spTree>
    <p:extLst>
      <p:ext uri="{BB962C8B-B14F-4D97-AF65-F5344CB8AC3E}">
        <p14:creationId xmlns:p14="http://schemas.microsoft.com/office/powerpoint/2010/main" val="295585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20193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Variables</a:t>
            </a:r>
            <a:r>
              <a:rPr lang="en-US" sz="1600" dirty="0">
                <a:solidFill>
                  <a:schemeClr val="accent2"/>
                </a:solidFill>
                <a:latin typeface="Arial" panose="020B0604020202020204" pitchFamily="34" charset="0"/>
                <a:cs typeface="Arial" panose="020B0604020202020204" pitchFamily="34" charset="0"/>
              </a:rPr>
              <a:t> initialized in data memory are done so during download to the MCU and are then treated as R/W during program operation. </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9" name="Picture 8" descr="A screenshot of a social media post&#10;&#10;Description automatically generated">
            <a:extLst>
              <a:ext uri="{FF2B5EF4-FFF2-40B4-BE49-F238E27FC236}">
                <a16:creationId xmlns:a16="http://schemas.microsoft.com/office/drawing/2014/main" id="{2A20CEB4-9275-4F91-88B5-06ED45FAD6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7900" y="819150"/>
            <a:ext cx="4495800" cy="3962399"/>
          </a:xfrm>
          <a:prstGeom prst="rect">
            <a:avLst/>
          </a:prstGeom>
        </p:spPr>
      </p:pic>
    </p:spTree>
    <p:extLst>
      <p:ext uri="{BB962C8B-B14F-4D97-AF65-F5344CB8AC3E}">
        <p14:creationId xmlns:p14="http://schemas.microsoft.com/office/powerpoint/2010/main" val="2554806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2095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Constants</a:t>
            </a:r>
            <a:r>
              <a:rPr lang="en-US" sz="1600" dirty="0">
                <a:solidFill>
                  <a:schemeClr val="accent2"/>
                </a:solidFill>
                <a:latin typeface="Arial" panose="020B0604020202020204" pitchFamily="34" charset="0"/>
                <a:cs typeface="Arial" panose="020B0604020202020204" pitchFamily="34" charset="0"/>
              </a:rPr>
              <a:t> initialized in program memory are also done so during download to the MCU but are treated as ROM during program operation. </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Address labels are used with these directives to track the allocations memory.  </a:t>
            </a:r>
            <a:endParaRPr lang="en-US" sz="1600" b="1" dirty="0">
              <a:solidFill>
                <a:schemeClr val="accent2"/>
              </a:solidFill>
              <a:latin typeface="Arial" panose="020B0604020202020204" pitchFamily="34" charset="0"/>
              <a:cs typeface="Arial" panose="020B0604020202020204" pitchFamily="34" charset="0"/>
            </a:endParaRPr>
          </a:p>
        </p:txBody>
      </p:sp>
      <p:pic>
        <p:nvPicPr>
          <p:cNvPr id="9" name="Picture 8" descr="A screenshot of a social media post&#10;&#10;Description automatically generated">
            <a:extLst>
              <a:ext uri="{FF2B5EF4-FFF2-40B4-BE49-F238E27FC236}">
                <a16:creationId xmlns:a16="http://schemas.microsoft.com/office/drawing/2014/main" id="{2A20CEB4-9275-4F91-88B5-06ED45FAD6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7900" y="819150"/>
            <a:ext cx="4495800" cy="3962399"/>
          </a:xfrm>
          <a:prstGeom prst="rect">
            <a:avLst/>
          </a:prstGeom>
        </p:spPr>
      </p:pic>
    </p:spTree>
    <p:extLst>
      <p:ext uri="{BB962C8B-B14F-4D97-AF65-F5344CB8AC3E}">
        <p14:creationId xmlns:p14="http://schemas.microsoft.com/office/powerpoint/2010/main" val="220488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56769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look at some examples of constants…</a:t>
            </a:r>
            <a:endParaRPr lang="en-US" sz="1600" b="1" dirty="0">
              <a:solidFill>
                <a:schemeClr val="accent2"/>
              </a:solidFill>
              <a:latin typeface="Arial" panose="020B0604020202020204" pitchFamily="34" charset="0"/>
              <a:cs typeface="Arial" panose="020B0604020202020204" pitchFamily="34" charset="0"/>
            </a:endParaRPr>
          </a:p>
        </p:txBody>
      </p:sp>
      <p:pic>
        <p:nvPicPr>
          <p:cNvPr id="9" name="Picture 8" descr="A screenshot of a social media post&#10;&#10;Description automatically generated">
            <a:extLst>
              <a:ext uri="{FF2B5EF4-FFF2-40B4-BE49-F238E27FC236}">
                <a16:creationId xmlns:a16="http://schemas.microsoft.com/office/drawing/2014/main" id="{2A20CEB4-9275-4F91-88B5-06ED45FAD6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47" t="67682" r="-847" b="1"/>
          <a:stretch/>
        </p:blipFill>
        <p:spPr>
          <a:xfrm>
            <a:off x="173565" y="1809750"/>
            <a:ext cx="6493935" cy="1849651"/>
          </a:xfrm>
          <a:prstGeom prst="rect">
            <a:avLst/>
          </a:prstGeom>
        </p:spPr>
      </p:pic>
    </p:spTree>
    <p:extLst>
      <p:ext uri="{BB962C8B-B14F-4D97-AF65-F5344CB8AC3E}">
        <p14:creationId xmlns:p14="http://schemas.microsoft.com/office/powerpoint/2010/main" val="1199447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following table gives a list of  directives that are used to  control </a:t>
            </a:r>
            <a:r>
              <a:rPr lang="en-US" sz="1600" b="1" dirty="0">
                <a:solidFill>
                  <a:schemeClr val="accent2"/>
                </a:solidFill>
                <a:latin typeface="Arial" panose="020B0604020202020204" pitchFamily="34" charset="0"/>
                <a:cs typeface="Arial" panose="020B0604020202020204" pitchFamily="34" charset="0"/>
              </a:rPr>
              <a:t>interchange of information between multiple design files</a:t>
            </a:r>
            <a:r>
              <a:rPr lang="en-US" sz="1600" dirty="0">
                <a:solidFill>
                  <a:schemeClr val="accent2"/>
                </a:solidFill>
                <a:latin typeface="Arial" panose="020B0604020202020204" pitchFamily="34" charset="0"/>
                <a:cs typeface="Arial" panose="020B0604020202020204" pitchFamily="34" charset="0"/>
              </a:rPr>
              <a:t> within a CCS project.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9" name="Picture 8" descr="A screenshot of a cell phone&#10;&#10;Description automatically generated">
            <a:extLst>
              <a:ext uri="{FF2B5EF4-FFF2-40B4-BE49-F238E27FC236}">
                <a16:creationId xmlns:a16="http://schemas.microsoft.com/office/drawing/2014/main" id="{8FC825D6-F1B1-433C-891D-BA2328B976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709584"/>
            <a:ext cx="4903470" cy="3071966"/>
          </a:xfrm>
          <a:prstGeom prst="rect">
            <a:avLst/>
          </a:prstGeom>
        </p:spPr>
      </p:pic>
    </p:spTree>
    <p:extLst>
      <p:ext uri="{BB962C8B-B14F-4D97-AF65-F5344CB8AC3E}">
        <p14:creationId xmlns:p14="http://schemas.microsoft.com/office/powerpoint/2010/main" val="1927260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4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4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These include directives to pass labels back and forth between files, making variables globally visible, and allowing C and assembly files to work together in a mixed-language development environment.</a:t>
            </a:r>
          </a:p>
        </p:txBody>
      </p:sp>
      <p:pic>
        <p:nvPicPr>
          <p:cNvPr id="9" name="Picture 8" descr="A screenshot of a cell phone&#10;&#10;Description automatically generated">
            <a:extLst>
              <a:ext uri="{FF2B5EF4-FFF2-40B4-BE49-F238E27FC236}">
                <a16:creationId xmlns:a16="http://schemas.microsoft.com/office/drawing/2014/main" id="{8FC825D6-F1B1-433C-891D-BA2328B976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849998"/>
            <a:ext cx="5120640" cy="3208020"/>
          </a:xfrm>
          <a:prstGeom prst="rect">
            <a:avLst/>
          </a:prstGeom>
        </p:spPr>
      </p:pic>
    </p:spTree>
    <p:extLst>
      <p:ext uri="{BB962C8B-B14F-4D97-AF65-F5344CB8AC3E}">
        <p14:creationId xmlns:p14="http://schemas.microsoft.com/office/powerpoint/2010/main" val="118777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5.1.2 Assembler Directives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47812B5-2E1B-4362-9AA1-C0D9C0754B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68680" y="1047750"/>
            <a:ext cx="5120640" cy="3108959"/>
          </a:xfrm>
          <a:prstGeom prst="rect">
            <a:avLst/>
          </a:prstGeom>
        </p:spPr>
      </p:pic>
      <p:sp>
        <p:nvSpPr>
          <p:cNvPr id="4" name="Rectangle 3">
            <a:extLst>
              <a:ext uri="{FF2B5EF4-FFF2-40B4-BE49-F238E27FC236}">
                <a16:creationId xmlns:a16="http://schemas.microsoft.com/office/drawing/2014/main" id="{2516435F-33D4-468B-AA0E-EFC8F8C177E5}"/>
              </a:ext>
            </a:extLst>
          </p:cNvPr>
          <p:cNvSpPr/>
          <p:nvPr/>
        </p:nvSpPr>
        <p:spPr>
          <a:xfrm>
            <a:off x="868680" y="4171950"/>
            <a:ext cx="5120640" cy="646331"/>
          </a:xfrm>
          <a:prstGeom prst="rect">
            <a:avLst/>
          </a:prstGeom>
        </p:spPr>
        <p:txBody>
          <a:bodyPr wrap="square">
            <a:spAutoFit/>
          </a:bodyPr>
          <a:lstStyle/>
          <a:p>
            <a:pPr algn="ctr"/>
            <a:r>
              <a:rPr lang="en-US" dirty="0">
                <a:solidFill>
                  <a:schemeClr val="accent2"/>
                </a:solidFill>
                <a:latin typeface="Arial" panose="020B0604020202020204" pitchFamily="34" charset="0"/>
                <a:cs typeface="Arial" panose="020B0604020202020204" pitchFamily="34" charset="0"/>
              </a:rPr>
              <a:t> Example assembly program that includes instructions and directives.</a:t>
            </a:r>
            <a:endParaRPr lang="en-US" dirty="0"/>
          </a:p>
        </p:txBody>
      </p:sp>
    </p:spTree>
    <p:extLst>
      <p:ext uri="{BB962C8B-B14F-4D97-AF65-F5344CB8AC3E}">
        <p14:creationId xmlns:p14="http://schemas.microsoft.com/office/powerpoint/2010/main" val="119234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The Basics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Assembly files in CCS end with *.</a:t>
            </a:r>
            <a:r>
              <a:rPr lang="en-US" sz="1600" dirty="0" err="1">
                <a:solidFill>
                  <a:schemeClr val="accent2"/>
                </a:solidFill>
                <a:latin typeface="Arial" panose="020B0604020202020204" pitchFamily="34" charset="0"/>
                <a:cs typeface="Arial" panose="020B0604020202020204" pitchFamily="34" charset="0"/>
              </a:rPr>
              <a:t>asm</a:t>
            </a:r>
            <a:r>
              <a:rPr lang="en-US" sz="1600" dirty="0">
                <a:solidFill>
                  <a:schemeClr val="accent2"/>
                </a:solidFill>
                <a:latin typeface="Arial" panose="020B0604020202020204" pitchFamily="34" charset="0"/>
                <a:cs typeface="Arial" panose="020B0604020202020204" pitchFamily="34" charset="0"/>
              </a:rPr>
              <a:t> (i.e., </a:t>
            </a:r>
            <a:r>
              <a:rPr lang="en-US" sz="1600" b="1" dirty="0">
                <a:solidFill>
                  <a:schemeClr val="accent2"/>
                </a:solidFill>
                <a:latin typeface="Arial" panose="020B0604020202020204" pitchFamily="34" charset="0"/>
                <a:cs typeface="Arial" panose="020B0604020202020204" pitchFamily="34" charset="0"/>
              </a:rPr>
              <a:t>main.asm</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Each line in an MSP430 assembly source file can either be empty, an </a:t>
            </a:r>
            <a:r>
              <a:rPr lang="en-US" sz="1600" b="1" dirty="0">
                <a:solidFill>
                  <a:schemeClr val="accent2"/>
                </a:solidFill>
                <a:latin typeface="Arial" panose="020B0604020202020204" pitchFamily="34" charset="0"/>
                <a:cs typeface="Arial" panose="020B0604020202020204" pitchFamily="34" charset="0"/>
              </a:rPr>
              <a:t>instruction</a:t>
            </a:r>
            <a:r>
              <a:rPr lang="en-US" sz="1600" dirty="0">
                <a:solidFill>
                  <a:schemeClr val="accent2"/>
                </a:solidFill>
                <a:latin typeface="Arial" panose="020B0604020202020204" pitchFamily="34" charset="0"/>
                <a:cs typeface="Arial" panose="020B0604020202020204" pitchFamily="34" charset="0"/>
              </a:rPr>
              <a:t>, a </a:t>
            </a:r>
            <a:r>
              <a:rPr lang="en-US" sz="1600" b="1" dirty="0">
                <a:solidFill>
                  <a:schemeClr val="accent2"/>
                </a:solidFill>
                <a:latin typeface="Arial" panose="020B0604020202020204" pitchFamily="34" charset="0"/>
                <a:cs typeface="Arial" panose="020B0604020202020204" pitchFamily="34" charset="0"/>
              </a:rPr>
              <a:t>comment</a:t>
            </a:r>
            <a:r>
              <a:rPr lang="en-US" sz="1600" dirty="0">
                <a:solidFill>
                  <a:schemeClr val="accent2"/>
                </a:solidFill>
                <a:latin typeface="Arial" panose="020B0604020202020204" pitchFamily="34" charset="0"/>
                <a:cs typeface="Arial" panose="020B0604020202020204" pitchFamily="34" charset="0"/>
              </a:rPr>
              <a:t>, an </a:t>
            </a:r>
            <a:r>
              <a:rPr lang="en-US" sz="1600" b="1" dirty="0">
                <a:solidFill>
                  <a:schemeClr val="accent2"/>
                </a:solidFill>
                <a:latin typeface="Arial" panose="020B0604020202020204" pitchFamily="34" charset="0"/>
                <a:cs typeface="Arial" panose="020B0604020202020204" pitchFamily="34" charset="0"/>
              </a:rPr>
              <a:t>assembler directive</a:t>
            </a:r>
            <a:r>
              <a:rPr lang="en-US" sz="1600" dirty="0">
                <a:solidFill>
                  <a:schemeClr val="accent2"/>
                </a:solidFill>
                <a:latin typeface="Arial" panose="020B0604020202020204" pitchFamily="34" charset="0"/>
                <a:cs typeface="Arial" panose="020B0604020202020204" pitchFamily="34" charset="0"/>
              </a:rPr>
              <a:t>, or a </a:t>
            </a:r>
            <a:r>
              <a:rPr lang="en-US" sz="1600" b="1" dirty="0">
                <a:solidFill>
                  <a:schemeClr val="accent2"/>
                </a:solidFill>
                <a:latin typeface="Arial" panose="020B0604020202020204" pitchFamily="34" charset="0"/>
                <a:cs typeface="Arial" panose="020B0604020202020204" pitchFamily="34" charset="0"/>
              </a:rPr>
              <a:t>macro invocation</a:t>
            </a:r>
            <a:r>
              <a:rPr lang="en-US" sz="1600" dirty="0">
                <a:solidFill>
                  <a:schemeClr val="accent2"/>
                </a:solidFill>
                <a:latin typeface="Arial" panose="020B0604020202020204" pitchFamily="34" charset="0"/>
                <a:cs typeface="Arial" panose="020B0604020202020204" pitchFamily="34" charset="0"/>
              </a:rPr>
              <a:t>.</a:t>
            </a:r>
          </a:p>
          <a:p>
            <a:pPr algn="l"/>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76350"/>
            <a:ext cx="5454994" cy="2228268"/>
          </a:xfrm>
          <a:prstGeom prst="rect">
            <a:avLst/>
          </a:prstGeom>
        </p:spPr>
      </p:pic>
    </p:spTree>
    <p:extLst>
      <p:ext uri="{BB962C8B-B14F-4D97-AF65-F5344CB8AC3E}">
        <p14:creationId xmlns:p14="http://schemas.microsoft.com/office/powerpoint/2010/main" val="3347058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5.1.3 Miscellaneous Syntax Notes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55492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5.1.3.1 Identifiers</a:t>
            </a: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Identifiers</a:t>
            </a:r>
            <a:r>
              <a:rPr lang="en-US" sz="1600" dirty="0">
                <a:solidFill>
                  <a:schemeClr val="accent2"/>
                </a:solidFill>
                <a:latin typeface="Arial" panose="020B0604020202020204" pitchFamily="34" charset="0"/>
                <a:cs typeface="Arial" panose="020B0604020202020204" pitchFamily="34" charset="0"/>
              </a:rPr>
              <a:t> – names used for labels, registers, and symbols which uses a string of alphanumeric characters, the dollar sign, and underscores    (A-Z, a-z, 0-9, and _).</a:t>
            </a:r>
          </a:p>
          <a:p>
            <a:pPr algn="l"/>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First character cannot be            a number and cannot        contain embedded             blanks.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Case sensitive.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MCU contains built in identifiers for CPU register names.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8F66523-1D92-4E51-9241-0D082BBA73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18516" y="2495549"/>
            <a:ext cx="4039484" cy="2362199"/>
          </a:xfrm>
          <a:prstGeom prst="rect">
            <a:avLst/>
          </a:prstGeom>
        </p:spPr>
      </p:pic>
      <p:sp>
        <p:nvSpPr>
          <p:cNvPr id="13" name="Subtitle 2">
            <a:extLst>
              <a:ext uri="{FF2B5EF4-FFF2-40B4-BE49-F238E27FC236}">
                <a16:creationId xmlns:a16="http://schemas.microsoft.com/office/drawing/2014/main" id="{72B160D4-F641-40AA-9838-A2CDBF83735B}"/>
              </a:ext>
            </a:extLst>
          </p:cNvPr>
          <p:cNvSpPr txBox="1">
            <a:spLocks/>
          </p:cNvSpPr>
          <p:nvPr/>
        </p:nvSpPr>
        <p:spPr>
          <a:xfrm>
            <a:off x="-18853" y="4450081"/>
            <a:ext cx="31242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900" dirty="0">
                <a:solidFill>
                  <a:schemeClr val="accent2"/>
                </a:solidFill>
                <a:latin typeface="Arial" panose="020B0604020202020204" pitchFamily="34" charset="0"/>
                <a:cs typeface="Arial" panose="020B0604020202020204" pitchFamily="34" charset="0"/>
              </a:rPr>
              <a:t>Image Courtesy of Space Science and  Engineering</a:t>
            </a:r>
          </a:p>
          <a:p>
            <a:pPr algn="l"/>
            <a:r>
              <a:rPr lang="en-US" sz="900" dirty="0">
                <a:solidFill>
                  <a:schemeClr val="accent2"/>
                </a:solidFill>
                <a:hlinkClick r:id="rId3">
                  <a:extLst>
                    <a:ext uri="{A12FA001-AC4F-418D-AE19-62706E023703}">
                      <ahyp:hlinkClr xmlns:ahyp="http://schemas.microsoft.com/office/drawing/2018/hyperlinkcolor" val="tx"/>
                    </a:ext>
                  </a:extLst>
                </a:hlinkClick>
              </a:rPr>
              <a:t>https://www.ssec.wisc.edu/software/</a:t>
            </a:r>
            <a:endParaRPr lang="en-US" sz="9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5376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5.1.3 Miscellaneous Syntax Notes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5053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5.1.3.2 Sections</a:t>
            </a: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Sections</a:t>
            </a:r>
            <a:r>
              <a:rPr lang="en-US" sz="1600" dirty="0">
                <a:solidFill>
                  <a:schemeClr val="accent2"/>
                </a:solidFill>
                <a:latin typeface="Arial" panose="020B0604020202020204" pitchFamily="34" charset="0"/>
                <a:cs typeface="Arial" panose="020B0604020202020204" pitchFamily="34" charset="0"/>
              </a:rPr>
              <a:t> – a block of code or data that occupy a continuous space in a memory map.</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Main ways to define the         start of a section: </a:t>
            </a:r>
            <a:r>
              <a:rPr lang="en-US" sz="1600" b="1" dirty="0">
                <a:solidFill>
                  <a:schemeClr val="accent2"/>
                </a:solidFill>
                <a:latin typeface="Arial" panose="020B0604020202020204" pitchFamily="34" charset="0"/>
                <a:cs typeface="Arial" panose="020B0604020202020204" pitchFamily="34" charset="0"/>
              </a:rPr>
              <a:t>.text</a:t>
            </a:r>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.data</a:t>
            </a:r>
            <a:r>
              <a:rPr lang="en-US" sz="1600" dirty="0">
                <a:solidFill>
                  <a:schemeClr val="accent2"/>
                </a:solidFill>
                <a:latin typeface="Arial" panose="020B0604020202020204" pitchFamily="34" charset="0"/>
                <a:cs typeface="Arial" panose="020B0604020202020204" pitchFamily="34" charset="0"/>
              </a:rPr>
              <a:t>, and </a:t>
            </a:r>
            <a:r>
              <a:rPr lang="en-US" sz="1600" b="1" dirty="0">
                <a:solidFill>
                  <a:schemeClr val="accent2"/>
                </a:solidFill>
                <a:latin typeface="Arial" panose="020B0604020202020204" pitchFamily="34" charset="0"/>
                <a:cs typeface="Arial" panose="020B0604020202020204" pitchFamily="34" charset="0"/>
              </a:rPr>
              <a:t>.sect</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linker handles inserting the sections at the appropriate addresses in the memory map.</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58D31D7-AFAA-467A-99E1-FBAE74D8FC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18516" y="2495549"/>
            <a:ext cx="4039484" cy="2362199"/>
          </a:xfrm>
          <a:prstGeom prst="rect">
            <a:avLst/>
          </a:prstGeom>
        </p:spPr>
      </p:pic>
      <p:sp>
        <p:nvSpPr>
          <p:cNvPr id="13" name="Subtitle 2">
            <a:extLst>
              <a:ext uri="{FF2B5EF4-FFF2-40B4-BE49-F238E27FC236}">
                <a16:creationId xmlns:a16="http://schemas.microsoft.com/office/drawing/2014/main" id="{C974C5A3-C472-45E2-99CD-490E14A263B6}"/>
              </a:ext>
            </a:extLst>
          </p:cNvPr>
          <p:cNvSpPr txBox="1">
            <a:spLocks/>
          </p:cNvSpPr>
          <p:nvPr/>
        </p:nvSpPr>
        <p:spPr>
          <a:xfrm>
            <a:off x="-37706" y="4450081"/>
            <a:ext cx="31242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900" dirty="0">
                <a:solidFill>
                  <a:schemeClr val="accent2"/>
                </a:solidFill>
                <a:latin typeface="Arial" panose="020B0604020202020204" pitchFamily="34" charset="0"/>
                <a:cs typeface="Arial" panose="020B0604020202020204" pitchFamily="34" charset="0"/>
              </a:rPr>
              <a:t>Image Courtesy of Space Science and  Engineering</a:t>
            </a:r>
          </a:p>
          <a:p>
            <a:pPr algn="l"/>
            <a:r>
              <a:rPr lang="en-US" sz="900" dirty="0">
                <a:solidFill>
                  <a:schemeClr val="accent2"/>
                </a:solidFill>
                <a:hlinkClick r:id="rId3">
                  <a:extLst>
                    <a:ext uri="{A12FA001-AC4F-418D-AE19-62706E023703}">
                      <ahyp:hlinkClr xmlns:ahyp="http://schemas.microsoft.com/office/drawing/2018/hyperlinkcolor" val="tx"/>
                    </a:ext>
                  </a:extLst>
                </a:hlinkClick>
              </a:rPr>
              <a:t>https://www.ssec.wisc.edu/software/</a:t>
            </a:r>
            <a:endParaRPr lang="en-US" sz="9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530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5.1.3 Miscellaneous Syntax Notes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55492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5.1.3.3 Case Sensitivity</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CCS environment is not case sensitive on mnemonics (i.e., MOV.W is the same as </a:t>
            </a:r>
            <a:r>
              <a:rPr lang="en-US" sz="1600" dirty="0" err="1">
                <a:solidFill>
                  <a:schemeClr val="accent2"/>
                </a:solidFill>
                <a:latin typeface="Arial" panose="020B0604020202020204" pitchFamily="34" charset="0"/>
                <a:cs typeface="Arial" panose="020B0604020202020204" pitchFamily="34" charset="0"/>
              </a:rPr>
              <a:t>mov.w</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However, identifiers </a:t>
            </a:r>
            <a:r>
              <a:rPr lang="en-US" sz="1600" b="1" dirty="0">
                <a:solidFill>
                  <a:schemeClr val="accent2"/>
                </a:solidFill>
                <a:latin typeface="Arial" panose="020B0604020202020204" pitchFamily="34" charset="0"/>
                <a:cs typeface="Arial" panose="020B0604020202020204" pitchFamily="34" charset="0"/>
              </a:rPr>
              <a:t>are</a:t>
            </a:r>
            <a:r>
              <a:rPr lang="en-US" sz="1600" dirty="0">
                <a:solidFill>
                  <a:schemeClr val="accent2"/>
                </a:solidFill>
                <a:latin typeface="Arial" panose="020B0604020202020204" pitchFamily="34" charset="0"/>
                <a:cs typeface="Arial" panose="020B0604020202020204" pitchFamily="34" charset="0"/>
              </a:rPr>
              <a:t>	  case sensitive (i.e., 	  Main ≠ main).</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D04E3F5-5230-4E59-A6FF-FFAD390EBC8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18516" y="2495549"/>
            <a:ext cx="4039484" cy="2362199"/>
          </a:xfrm>
          <a:prstGeom prst="rect">
            <a:avLst/>
          </a:prstGeom>
        </p:spPr>
      </p:pic>
      <p:sp>
        <p:nvSpPr>
          <p:cNvPr id="13" name="Subtitle 2">
            <a:extLst>
              <a:ext uri="{FF2B5EF4-FFF2-40B4-BE49-F238E27FC236}">
                <a16:creationId xmlns:a16="http://schemas.microsoft.com/office/drawing/2014/main" id="{4E479230-4C43-4D2E-AFC9-CBE9E5378CFC}"/>
              </a:ext>
            </a:extLst>
          </p:cNvPr>
          <p:cNvSpPr txBox="1">
            <a:spLocks/>
          </p:cNvSpPr>
          <p:nvPr/>
        </p:nvSpPr>
        <p:spPr>
          <a:xfrm>
            <a:off x="-37706" y="4450081"/>
            <a:ext cx="31242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900" dirty="0">
                <a:solidFill>
                  <a:schemeClr val="accent2"/>
                </a:solidFill>
                <a:latin typeface="Arial" panose="020B0604020202020204" pitchFamily="34" charset="0"/>
                <a:cs typeface="Arial" panose="020B0604020202020204" pitchFamily="34" charset="0"/>
              </a:rPr>
              <a:t>Image Courtesy of Space Science and  Engineering</a:t>
            </a:r>
          </a:p>
          <a:p>
            <a:pPr algn="l"/>
            <a:r>
              <a:rPr lang="en-US" sz="900" dirty="0">
                <a:solidFill>
                  <a:schemeClr val="accent2"/>
                </a:solidFill>
                <a:hlinkClick r:id="rId3">
                  <a:extLst>
                    <a:ext uri="{A12FA001-AC4F-418D-AE19-62706E023703}">
                      <ahyp:hlinkClr xmlns:ahyp="http://schemas.microsoft.com/office/drawing/2018/hyperlinkcolor" val="tx"/>
                    </a:ext>
                  </a:extLst>
                </a:hlinkClick>
              </a:rPr>
              <a:t>https://www.ssec.wisc.edu/software/</a:t>
            </a:r>
            <a:endParaRPr lang="en-US" sz="9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892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0" y="82576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5: Getting Started Programming the MSP430 		in Assembly</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800" y="1436029"/>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5.1	The Anatomy of an Assembly Program File</a:t>
            </a:r>
          </a:p>
        </p:txBody>
      </p:sp>
      <p:pic>
        <p:nvPicPr>
          <p:cNvPr id="16" name="Picture 15">
            <a:extLst>
              <a:ext uri="{FF2B5EF4-FFF2-40B4-BE49-F238E27FC236}">
                <a16:creationId xmlns:a16="http://schemas.microsoft.com/office/drawing/2014/main" id="{495892F8-1000-4454-84F3-9586AD00E4E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343400" y="3037956"/>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8BF42432-438F-4995-BEA3-2E6072CC03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879782"/>
            <a:ext cx="1937664" cy="2710855"/>
          </a:xfrm>
          <a:prstGeom prst="rect">
            <a:avLst/>
          </a:prstGeom>
        </p:spPr>
      </p:pic>
      <p:pic>
        <p:nvPicPr>
          <p:cNvPr id="19" name="Picture 2" descr="Subscribe to Dr. LaMeres' YouTube Channel">
            <a:extLst>
              <a:ext uri="{FF2B5EF4-FFF2-40B4-BE49-F238E27FC236}">
                <a16:creationId xmlns:a16="http://schemas.microsoft.com/office/drawing/2014/main" id="{95C78D6C-9223-4CF1-9283-FBCD3720F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801788"/>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3E355D6-9606-4AA8-B3AF-637BD5BF8E54}"/>
              </a:ext>
            </a:extLst>
          </p:cNvPr>
          <p:cNvSpPr txBox="1"/>
          <p:nvPr/>
        </p:nvSpPr>
        <p:spPr>
          <a:xfrm>
            <a:off x="2982852" y="2521646"/>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998557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37719"/>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0" y="82576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5: Getting Started Programming the MSP430 		in Assembly</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800" y="1436029"/>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5.2	Your First Program – Installing CCS</a:t>
            </a:r>
          </a:p>
        </p:txBody>
      </p:sp>
      <p:pic>
        <p:nvPicPr>
          <p:cNvPr id="13" name="Picture 12">
            <a:extLst>
              <a:ext uri="{FF2B5EF4-FFF2-40B4-BE49-F238E27FC236}">
                <a16:creationId xmlns:a16="http://schemas.microsoft.com/office/drawing/2014/main" id="{836C698F-24C4-4A53-B285-9512115A42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449946" y="3031097"/>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38353D31-A22B-488D-8FE2-BE918B5917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46" y="1872923"/>
            <a:ext cx="1937664" cy="2710855"/>
          </a:xfrm>
          <a:prstGeom prst="rect">
            <a:avLst/>
          </a:prstGeom>
        </p:spPr>
      </p:pic>
    </p:spTree>
    <p:extLst>
      <p:ext uri="{BB962C8B-B14F-4D97-AF65-F5344CB8AC3E}">
        <p14:creationId xmlns:p14="http://schemas.microsoft.com/office/powerpoint/2010/main" val="3679854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37719"/>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0" y="82576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5: Getting Started Programming the MSP430 		in Assembly</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800" y="1436029"/>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5.2	Your First Program – Installing CCS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836C698F-24C4-4A53-B285-9512115A42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78252" y="2992112"/>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38353D31-A22B-488D-8FE2-BE918B5917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46" y="1872923"/>
            <a:ext cx="1937664" cy="2710855"/>
          </a:xfrm>
          <a:prstGeom prst="rect">
            <a:avLst/>
          </a:prstGeom>
        </p:spPr>
      </p:pic>
      <p:pic>
        <p:nvPicPr>
          <p:cNvPr id="14" name="Picture 2" descr="Subscribe to Dr. LaMeres' YouTube Channel">
            <a:extLst>
              <a:ext uri="{FF2B5EF4-FFF2-40B4-BE49-F238E27FC236}">
                <a16:creationId xmlns:a16="http://schemas.microsoft.com/office/drawing/2014/main" id="{2DFE63C5-9C4B-47C1-AE01-171DD8F32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801788"/>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9A6A818-AFD3-43F0-8B8A-09AC7306993D}"/>
              </a:ext>
            </a:extLst>
          </p:cNvPr>
          <p:cNvSpPr txBox="1"/>
          <p:nvPr/>
        </p:nvSpPr>
        <p:spPr>
          <a:xfrm>
            <a:off x="2982852" y="2521646"/>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685809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37719"/>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0" y="82576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5: Getting Started Programming the MSP430 		in Assembly</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800" y="1436029"/>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5.2	Your First Program – Blinking LED</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836C698F-24C4-4A53-B285-9512115A42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449946" y="3031097"/>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38353D31-A22B-488D-8FE2-BE918B5917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46" y="1872923"/>
            <a:ext cx="1937664" cy="2710855"/>
          </a:xfrm>
          <a:prstGeom prst="rect">
            <a:avLst/>
          </a:prstGeom>
        </p:spPr>
      </p:pic>
    </p:spTree>
    <p:extLst>
      <p:ext uri="{BB962C8B-B14F-4D97-AF65-F5344CB8AC3E}">
        <p14:creationId xmlns:p14="http://schemas.microsoft.com/office/powerpoint/2010/main" val="2206676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038600" y="4857750"/>
            <a:ext cx="2819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5.2     Your First Program – Blinking LED</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Steps to Creating a Blank CCS Assembly Project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Step 1:</a:t>
            </a:r>
            <a:r>
              <a:rPr lang="en-US" sz="1600" cap="small" dirty="0">
                <a:solidFill>
                  <a:schemeClr val="accent2"/>
                </a:solidFill>
                <a:latin typeface="Arial" panose="020B0604020202020204" pitchFamily="34" charset="0"/>
                <a:cs typeface="Arial" panose="020B0604020202020204" pitchFamily="34" charset="0"/>
              </a:rPr>
              <a:t> Launch CCS</a:t>
            </a:r>
          </a:p>
          <a:p>
            <a:pPr marL="457200" indent="-457200" algn="l"/>
            <a:r>
              <a:rPr lang="en-US" sz="1600" b="1" cap="small" dirty="0">
                <a:solidFill>
                  <a:schemeClr val="accent2"/>
                </a:solidFill>
                <a:latin typeface="Arial" panose="020B0604020202020204" pitchFamily="34" charset="0"/>
                <a:cs typeface="Arial" panose="020B0604020202020204" pitchFamily="34" charset="0"/>
              </a:rPr>
              <a:t>	     Start → Texas Instruments → Code Composer Studio 9.x.x</a:t>
            </a:r>
          </a:p>
          <a:p>
            <a:pPr marL="457200" indent="-457200" algn="l"/>
            <a:endParaRPr lang="en-US" sz="1600" b="1" cap="small" dirty="0">
              <a:solidFill>
                <a:schemeClr val="accent2"/>
              </a:solidFill>
              <a:latin typeface="Arial" panose="020B0604020202020204" pitchFamily="34" charset="0"/>
              <a:cs typeface="Arial" panose="020B0604020202020204" pitchFamily="34" charset="0"/>
            </a:endParaRPr>
          </a:p>
          <a:p>
            <a:pPr marL="457200" indent="-457200" algn="l"/>
            <a:r>
              <a:rPr lang="en-US" sz="1600" b="1" cap="small" dirty="0">
                <a:solidFill>
                  <a:schemeClr val="accent2"/>
                </a:solidFill>
                <a:latin typeface="Arial" panose="020B0604020202020204" pitchFamily="34" charset="0"/>
                <a:cs typeface="Arial" panose="020B0604020202020204" pitchFamily="34" charset="0"/>
              </a:rPr>
              <a:t>Step 2:</a:t>
            </a:r>
            <a:r>
              <a:rPr lang="en-US" sz="1600" cap="small" dirty="0">
                <a:solidFill>
                  <a:schemeClr val="accent2"/>
                </a:solidFill>
                <a:latin typeface="Arial" panose="020B0604020202020204" pitchFamily="34" charset="0"/>
                <a:cs typeface="Arial" panose="020B0604020202020204" pitchFamily="34" charset="0"/>
              </a:rPr>
              <a:t> Create a new project</a:t>
            </a:r>
            <a:r>
              <a:rPr lang="en-US" sz="1600" b="1" cap="small" dirty="0">
                <a:solidFill>
                  <a:schemeClr val="accent2"/>
                </a:solidFill>
                <a:latin typeface="Arial" panose="020B0604020202020204" pitchFamily="34" charset="0"/>
                <a:cs typeface="Arial" panose="020B0604020202020204" pitchFamily="34" charset="0"/>
              </a:rPr>
              <a:t> </a:t>
            </a:r>
          </a:p>
          <a:p>
            <a:pPr marL="457200" indent="-457200" algn="l"/>
            <a:r>
              <a:rPr lang="en-US" sz="1600" b="1" cap="small" dirty="0">
                <a:solidFill>
                  <a:schemeClr val="accent2"/>
                </a:solidFill>
                <a:latin typeface="Arial" panose="020B0604020202020204" pitchFamily="34" charset="0"/>
                <a:cs typeface="Arial" panose="020B0604020202020204" pitchFamily="34" charset="0"/>
              </a:rPr>
              <a:t>	     File → New → CCS Project</a:t>
            </a:r>
          </a:p>
          <a:p>
            <a:pPr marL="457200" indent="-457200" algn="l"/>
            <a:endParaRPr lang="en-US" sz="1600" b="1" cap="small" dirty="0">
              <a:solidFill>
                <a:schemeClr val="accent2"/>
              </a:solidFill>
              <a:latin typeface="Arial" panose="020B0604020202020204" pitchFamily="34" charset="0"/>
              <a:cs typeface="Arial" panose="020B0604020202020204" pitchFamily="34" charset="0"/>
            </a:endParaRPr>
          </a:p>
          <a:p>
            <a:pPr marL="457200" indent="-457200" algn="l"/>
            <a:r>
              <a:rPr lang="en-US" sz="1600" b="1" cap="small" dirty="0">
                <a:solidFill>
                  <a:schemeClr val="accent2"/>
                </a:solidFill>
                <a:latin typeface="Arial" panose="020B0604020202020204" pitchFamily="34" charset="0"/>
                <a:cs typeface="Arial" panose="020B0604020202020204" pitchFamily="34" charset="0"/>
              </a:rPr>
              <a:t>Step 3:</a:t>
            </a:r>
            <a:r>
              <a:rPr lang="en-US" sz="1600" cap="small" dirty="0">
                <a:solidFill>
                  <a:schemeClr val="accent2"/>
                </a:solidFill>
                <a:latin typeface="Arial" panose="020B0604020202020204" pitchFamily="34" charset="0"/>
                <a:cs typeface="Arial" panose="020B0604020202020204" pitchFamily="34" charset="0"/>
              </a:rPr>
              <a:t> In the “Target field,” select </a:t>
            </a:r>
            <a:r>
              <a:rPr lang="en-US" sz="1600" b="1" cap="small" dirty="0">
                <a:solidFill>
                  <a:schemeClr val="accent2"/>
                </a:solidFill>
                <a:latin typeface="Arial" panose="020B0604020202020204" pitchFamily="34" charset="0"/>
                <a:cs typeface="Arial" panose="020B0604020202020204" pitchFamily="34" charset="0"/>
              </a:rPr>
              <a:t>MSP430FR2355</a:t>
            </a:r>
          </a:p>
          <a:p>
            <a:pPr marL="457200" indent="-457200" algn="l"/>
            <a:endParaRPr lang="en-US" sz="1600" b="1" cap="small" dirty="0">
              <a:solidFill>
                <a:schemeClr val="accent2"/>
              </a:solidFill>
              <a:latin typeface="Arial" panose="020B0604020202020204" pitchFamily="34" charset="0"/>
              <a:cs typeface="Arial" panose="020B0604020202020204" pitchFamily="34" charset="0"/>
            </a:endParaRPr>
          </a:p>
          <a:p>
            <a:pPr marL="457200" indent="-457200" algn="l"/>
            <a:r>
              <a:rPr lang="en-US" sz="1600" b="1" cap="small" dirty="0">
                <a:solidFill>
                  <a:schemeClr val="accent2"/>
                </a:solidFill>
                <a:latin typeface="Arial" panose="020B0604020202020204" pitchFamily="34" charset="0"/>
                <a:cs typeface="Arial" panose="020B0604020202020204" pitchFamily="34" charset="0"/>
              </a:rPr>
              <a:t>Step 4:</a:t>
            </a:r>
            <a:r>
              <a:rPr lang="en-US" sz="1600" cap="small" dirty="0">
                <a:solidFill>
                  <a:schemeClr val="accent2"/>
                </a:solidFill>
                <a:latin typeface="Arial" panose="020B0604020202020204" pitchFamily="34" charset="0"/>
                <a:cs typeface="Arial" panose="020B0604020202020204" pitchFamily="34" charset="0"/>
              </a:rPr>
              <a:t> The first time launching CCS, you need to specify the location to place your CCS workspace. Uncheck “Use </a:t>
            </a:r>
            <a:r>
              <a:rPr lang="en-US" sz="1600" cap="small" dirty="0" err="1">
                <a:solidFill>
                  <a:schemeClr val="accent2"/>
                </a:solidFill>
                <a:latin typeface="Arial" panose="020B0604020202020204" pitchFamily="34" charset="0"/>
                <a:cs typeface="Arial" panose="020B0604020202020204" pitchFamily="34" charset="0"/>
              </a:rPr>
              <a:t>Defalt</a:t>
            </a:r>
            <a:r>
              <a:rPr lang="en-US" sz="1600" cap="small" dirty="0">
                <a:solidFill>
                  <a:schemeClr val="accent2"/>
                </a:solidFill>
                <a:latin typeface="Arial" panose="020B0604020202020204" pitchFamily="34" charset="0"/>
                <a:cs typeface="Arial" panose="020B0604020202020204" pitchFamily="34" charset="0"/>
              </a:rPr>
              <a:t> Location” and all new projects will be placed to the selected location by default.</a:t>
            </a:r>
            <a:endParaRPr lang="en-US" sz="1600" b="1" cap="small"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255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038600" y="4857750"/>
            <a:ext cx="2819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5.2     Your First Program – Blinking LED</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Steps to Creating a Blank CCS Assembly Project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Step 5:</a:t>
            </a:r>
            <a:r>
              <a:rPr lang="en-US" sz="1600" cap="small" dirty="0">
                <a:solidFill>
                  <a:schemeClr val="accent2"/>
                </a:solidFill>
                <a:latin typeface="Arial" panose="020B0604020202020204" pitchFamily="34" charset="0"/>
                <a:cs typeface="Arial" panose="020B0604020202020204" pitchFamily="34" charset="0"/>
              </a:rPr>
              <a:t> In the “Project Name” field, enter: </a:t>
            </a:r>
            <a:r>
              <a:rPr lang="en-US" sz="1600" b="1" cap="small" dirty="0" err="1">
                <a:solidFill>
                  <a:schemeClr val="accent2"/>
                </a:solidFill>
                <a:latin typeface="Arial" panose="020B0604020202020204" pitchFamily="34" charset="0"/>
                <a:cs typeface="Arial" panose="020B0604020202020204" pitchFamily="34" charset="0"/>
              </a:rPr>
              <a:t>Asm_Blinky</a:t>
            </a:r>
            <a:endParaRPr lang="en-US" sz="1600" cap="small" dirty="0">
              <a:solidFill>
                <a:schemeClr val="accent2"/>
              </a:solidFill>
              <a:latin typeface="Arial" panose="020B0604020202020204" pitchFamily="34" charset="0"/>
              <a:cs typeface="Arial" panose="020B0604020202020204" pitchFamily="34" charset="0"/>
            </a:endParaRPr>
          </a:p>
          <a:p>
            <a:pPr marL="457200" indent="-457200" algn="l"/>
            <a:endParaRPr lang="en-US" sz="1600" b="1" cap="small" dirty="0">
              <a:solidFill>
                <a:schemeClr val="accent2"/>
              </a:solidFill>
              <a:latin typeface="Arial" panose="020B0604020202020204" pitchFamily="34" charset="0"/>
              <a:cs typeface="Arial" panose="020B0604020202020204" pitchFamily="34" charset="0"/>
            </a:endParaRPr>
          </a:p>
          <a:p>
            <a:pPr marL="457200" indent="-457200" algn="l"/>
            <a:r>
              <a:rPr lang="en-US" sz="1600" b="1" cap="small" dirty="0">
                <a:solidFill>
                  <a:schemeClr val="accent2"/>
                </a:solidFill>
                <a:latin typeface="Arial" panose="020B0604020202020204" pitchFamily="34" charset="0"/>
                <a:cs typeface="Arial" panose="020B0604020202020204" pitchFamily="34" charset="0"/>
              </a:rPr>
              <a:t>Step 6:</a:t>
            </a:r>
            <a:r>
              <a:rPr lang="en-US" sz="1600" cap="small" dirty="0">
                <a:solidFill>
                  <a:schemeClr val="accent2"/>
                </a:solidFill>
                <a:latin typeface="Arial" panose="020B0604020202020204" pitchFamily="34" charset="0"/>
                <a:cs typeface="Arial" panose="020B0604020202020204" pitchFamily="34" charset="0"/>
              </a:rPr>
              <a:t> In “Project Templates and Examples,” select: </a:t>
            </a:r>
            <a:r>
              <a:rPr lang="en-US" sz="1600" b="1" cap="small" dirty="0">
                <a:solidFill>
                  <a:schemeClr val="accent2"/>
                </a:solidFill>
                <a:latin typeface="Arial" panose="020B0604020202020204" pitchFamily="34" charset="0"/>
                <a:cs typeface="Arial" panose="020B0604020202020204" pitchFamily="34" charset="0"/>
              </a:rPr>
              <a:t>Empty Assembly-only Project</a:t>
            </a:r>
          </a:p>
          <a:p>
            <a:pPr marL="457200" indent="-457200" algn="l"/>
            <a:endParaRPr lang="en-US" sz="1600" b="1" cap="small" dirty="0">
              <a:solidFill>
                <a:schemeClr val="accent2"/>
              </a:solidFill>
              <a:latin typeface="Arial" panose="020B0604020202020204" pitchFamily="34" charset="0"/>
              <a:cs typeface="Arial" panose="020B0604020202020204" pitchFamily="34" charset="0"/>
            </a:endParaRPr>
          </a:p>
          <a:p>
            <a:pPr marL="457200" indent="-457200" algn="l"/>
            <a:r>
              <a:rPr lang="en-US" sz="1600" b="1" cap="small" dirty="0">
                <a:solidFill>
                  <a:schemeClr val="accent2"/>
                </a:solidFill>
                <a:latin typeface="Arial" panose="020B0604020202020204" pitchFamily="34" charset="0"/>
                <a:cs typeface="Arial" panose="020B0604020202020204" pitchFamily="34" charset="0"/>
              </a:rPr>
              <a:t>Step 7:</a:t>
            </a:r>
            <a:r>
              <a:rPr lang="en-US" sz="1600" cap="small" dirty="0">
                <a:solidFill>
                  <a:schemeClr val="accent2"/>
                </a:solidFill>
                <a:latin typeface="Arial" panose="020B0604020202020204" pitchFamily="34" charset="0"/>
                <a:cs typeface="Arial" panose="020B0604020202020204" pitchFamily="34" charset="0"/>
              </a:rPr>
              <a:t> click: </a:t>
            </a:r>
            <a:r>
              <a:rPr lang="en-US" sz="1600" b="1" cap="small" dirty="0">
                <a:solidFill>
                  <a:schemeClr val="accent2"/>
                </a:solidFill>
                <a:latin typeface="Arial" panose="020B0604020202020204" pitchFamily="34" charset="0"/>
                <a:cs typeface="Arial" panose="020B0604020202020204" pitchFamily="34" charset="0"/>
              </a:rPr>
              <a:t>Finish</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347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Inspection of the Source Code Provided by CCS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a:t>
            </a:r>
            <a:r>
              <a:rPr lang="en-US" sz="1600" b="1" dirty="0" err="1">
                <a:solidFill>
                  <a:schemeClr val="accent2"/>
                </a:solidFill>
                <a:latin typeface="Arial" panose="020B0604020202020204" pitchFamily="34" charset="0"/>
                <a:cs typeface="Arial" panose="020B0604020202020204" pitchFamily="34" charset="0"/>
              </a:rPr>
              <a:t>cdecls</a:t>
            </a:r>
            <a:r>
              <a:rPr lang="en-US" sz="1600" dirty="0">
                <a:solidFill>
                  <a:schemeClr val="accent2"/>
                </a:solidFill>
                <a:latin typeface="Arial" panose="020B0604020202020204" pitchFamily="34" charset="0"/>
                <a:cs typeface="Arial" panose="020B0604020202020204" pitchFamily="34" charset="0"/>
              </a:rPr>
              <a:t> – pulls a header file that defines register and bit names for the MSP430.</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.def</a:t>
            </a:r>
            <a:r>
              <a:rPr lang="en-US" sz="1600" dirty="0">
                <a:solidFill>
                  <a:schemeClr val="accent2"/>
                </a:solidFill>
                <a:latin typeface="Arial" panose="020B0604020202020204" pitchFamily="34" charset="0"/>
                <a:cs typeface="Arial" panose="020B0604020202020204" pitchFamily="34" charset="0"/>
              </a:rPr>
              <a:t> – allows the address label RESET to be seen on other project files.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.text</a:t>
            </a:r>
            <a:r>
              <a:rPr lang="en-US" sz="1600" dirty="0">
                <a:solidFill>
                  <a:schemeClr val="accent2"/>
                </a:solidFill>
                <a:latin typeface="Arial" panose="020B0604020202020204" pitchFamily="34" charset="0"/>
                <a:cs typeface="Arial" panose="020B0604020202020204" pitchFamily="34" charset="0"/>
              </a:rPr>
              <a:t> – tells the assembler that the following statements will be put into the program code portion of the memory map.</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.retain </a:t>
            </a:r>
            <a:r>
              <a:rPr lang="en-US" sz="1600" dirty="0">
                <a:solidFill>
                  <a:schemeClr val="accent2"/>
                </a:solidFill>
                <a:latin typeface="Arial" panose="020B0604020202020204" pitchFamily="34" charset="0"/>
                <a:cs typeface="Arial" panose="020B0604020202020204" pitchFamily="34" charset="0"/>
              </a:rPr>
              <a:t> and </a:t>
            </a:r>
            <a:r>
              <a:rPr lang="en-US" sz="1600" b="1" dirty="0">
                <a:solidFill>
                  <a:schemeClr val="accent2"/>
                </a:solidFill>
                <a:latin typeface="Arial" panose="020B0604020202020204" pitchFamily="34" charset="0"/>
                <a:cs typeface="Arial" panose="020B0604020202020204" pitchFamily="34" charset="0"/>
              </a:rPr>
              <a:t>.</a:t>
            </a:r>
            <a:r>
              <a:rPr lang="en-US" sz="1600" b="1" dirty="0" err="1">
                <a:solidFill>
                  <a:schemeClr val="accent2"/>
                </a:solidFill>
                <a:latin typeface="Arial" panose="020B0604020202020204" pitchFamily="34" charset="0"/>
                <a:cs typeface="Arial" panose="020B0604020202020204" pitchFamily="34" charset="0"/>
              </a:rPr>
              <a:t>retainrefs</a:t>
            </a:r>
            <a:r>
              <a:rPr lang="en-US" sz="1600" dirty="0">
                <a:solidFill>
                  <a:schemeClr val="accent2"/>
                </a:solidFill>
                <a:latin typeface="Arial" panose="020B0604020202020204" pitchFamily="34" charset="0"/>
                <a:cs typeface="Arial" panose="020B0604020202020204" pitchFamily="34" charset="0"/>
              </a:rPr>
              <a:t> – prevent any section from being automatically removed when CCS tries to optimize the design.</a:t>
            </a: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899C6E75-352C-4288-A137-758DD3C8DA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3" t="36569" r="2373" b="2592"/>
          <a:stretch/>
        </p:blipFill>
        <p:spPr>
          <a:xfrm>
            <a:off x="3657600" y="2190750"/>
            <a:ext cx="3122105" cy="2564241"/>
          </a:xfrm>
          <a:prstGeom prst="rect">
            <a:avLst/>
          </a:prstGeom>
        </p:spPr>
      </p:pic>
    </p:spTree>
    <p:extLst>
      <p:ext uri="{BB962C8B-B14F-4D97-AF65-F5344CB8AC3E}">
        <p14:creationId xmlns:p14="http://schemas.microsoft.com/office/powerpoint/2010/main" val="94993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The Basics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Assembly files in CCS end with *.</a:t>
            </a:r>
            <a:r>
              <a:rPr lang="en-US" sz="1600" dirty="0" err="1">
                <a:solidFill>
                  <a:schemeClr val="accent2"/>
                </a:solidFill>
                <a:latin typeface="Arial" panose="020B0604020202020204" pitchFamily="34" charset="0"/>
                <a:cs typeface="Arial" panose="020B0604020202020204" pitchFamily="34" charset="0"/>
              </a:rPr>
              <a:t>asm</a:t>
            </a:r>
            <a:r>
              <a:rPr lang="en-US" sz="1600" dirty="0">
                <a:solidFill>
                  <a:schemeClr val="accent2"/>
                </a:solidFill>
                <a:latin typeface="Arial" panose="020B0604020202020204" pitchFamily="34" charset="0"/>
                <a:cs typeface="Arial" panose="020B0604020202020204" pitchFamily="34" charset="0"/>
              </a:rPr>
              <a:t> (i.e., </a:t>
            </a:r>
            <a:r>
              <a:rPr lang="en-US" sz="1600" b="1" dirty="0">
                <a:solidFill>
                  <a:schemeClr val="accent2"/>
                </a:solidFill>
                <a:latin typeface="Arial" panose="020B0604020202020204" pitchFamily="34" charset="0"/>
                <a:cs typeface="Arial" panose="020B0604020202020204" pitchFamily="34" charset="0"/>
              </a:rPr>
              <a:t>main.asm</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Each line in an MSP430 assembly source file can either be empty, an </a:t>
            </a:r>
            <a:r>
              <a:rPr lang="en-US" sz="1600" b="1" dirty="0">
                <a:solidFill>
                  <a:schemeClr val="accent2"/>
                </a:solidFill>
                <a:latin typeface="Arial" panose="020B0604020202020204" pitchFamily="34" charset="0"/>
                <a:cs typeface="Arial" panose="020B0604020202020204" pitchFamily="34" charset="0"/>
              </a:rPr>
              <a:t>instruction</a:t>
            </a:r>
            <a:r>
              <a:rPr lang="en-US" sz="1600" dirty="0">
                <a:solidFill>
                  <a:schemeClr val="accent2"/>
                </a:solidFill>
                <a:latin typeface="Arial" panose="020B0604020202020204" pitchFamily="34" charset="0"/>
                <a:cs typeface="Arial" panose="020B0604020202020204" pitchFamily="34" charset="0"/>
              </a:rPr>
              <a:t>, a </a:t>
            </a:r>
            <a:r>
              <a:rPr lang="en-US" sz="1600" b="1" dirty="0">
                <a:solidFill>
                  <a:schemeClr val="accent2"/>
                </a:solidFill>
                <a:latin typeface="Arial" panose="020B0604020202020204" pitchFamily="34" charset="0"/>
                <a:cs typeface="Arial" panose="020B0604020202020204" pitchFamily="34" charset="0"/>
              </a:rPr>
              <a:t>comment</a:t>
            </a:r>
            <a:r>
              <a:rPr lang="en-US" sz="1600" dirty="0">
                <a:solidFill>
                  <a:schemeClr val="accent2"/>
                </a:solidFill>
                <a:latin typeface="Arial" panose="020B0604020202020204" pitchFamily="34" charset="0"/>
                <a:cs typeface="Arial" panose="020B0604020202020204" pitchFamily="34" charset="0"/>
              </a:rPr>
              <a:t>, an </a:t>
            </a:r>
            <a:r>
              <a:rPr lang="en-US" sz="1600" b="1" dirty="0">
                <a:solidFill>
                  <a:schemeClr val="accent2"/>
                </a:solidFill>
                <a:latin typeface="Arial" panose="020B0604020202020204" pitchFamily="34" charset="0"/>
                <a:cs typeface="Arial" panose="020B0604020202020204" pitchFamily="34" charset="0"/>
              </a:rPr>
              <a:t>assembler directive</a:t>
            </a:r>
            <a:r>
              <a:rPr lang="en-US" sz="1600" dirty="0">
                <a:solidFill>
                  <a:schemeClr val="accent2"/>
                </a:solidFill>
                <a:latin typeface="Arial" panose="020B0604020202020204" pitchFamily="34" charset="0"/>
                <a:cs typeface="Arial" panose="020B0604020202020204" pitchFamily="34" charset="0"/>
              </a:rPr>
              <a:t>, or a </a:t>
            </a:r>
            <a:r>
              <a:rPr lang="en-US" sz="1600" b="1" dirty="0">
                <a:solidFill>
                  <a:schemeClr val="accent2"/>
                </a:solidFill>
                <a:latin typeface="Arial" panose="020B0604020202020204" pitchFamily="34" charset="0"/>
                <a:cs typeface="Arial" panose="020B0604020202020204" pitchFamily="34" charset="0"/>
              </a:rPr>
              <a:t>macro invocation</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Any line that is not empty is called a </a:t>
            </a:r>
            <a:r>
              <a:rPr lang="en-US" sz="1600" b="1" dirty="0">
                <a:solidFill>
                  <a:schemeClr val="accent2"/>
                </a:solidFill>
                <a:latin typeface="Arial" panose="020B0604020202020204" pitchFamily="34" charset="0"/>
                <a:cs typeface="Arial" panose="020B0604020202020204" pitchFamily="34" charset="0"/>
              </a:rPr>
              <a:t>Statement.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76350"/>
            <a:ext cx="5454994" cy="2228268"/>
          </a:xfrm>
          <a:prstGeom prst="rect">
            <a:avLst/>
          </a:prstGeom>
        </p:spPr>
      </p:pic>
    </p:spTree>
    <p:extLst>
      <p:ext uri="{BB962C8B-B14F-4D97-AF65-F5344CB8AC3E}">
        <p14:creationId xmlns:p14="http://schemas.microsoft.com/office/powerpoint/2010/main" val="850818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Inspection of the Source Code Provided by CCS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first statement beginning with “</a:t>
            </a:r>
            <a:r>
              <a:rPr lang="en-US" sz="1600" b="1" dirty="0">
                <a:solidFill>
                  <a:schemeClr val="accent2"/>
                </a:solidFill>
                <a:latin typeface="Arial" panose="020B0604020202020204" pitchFamily="34" charset="0"/>
                <a:cs typeface="Arial" panose="020B0604020202020204" pitchFamily="34" charset="0"/>
              </a:rPr>
              <a:t>RESET</a:t>
            </a:r>
            <a:r>
              <a:rPr lang="en-US" sz="1600" dirty="0">
                <a:solidFill>
                  <a:schemeClr val="accent2"/>
                </a:solidFill>
                <a:latin typeface="Arial" panose="020B0604020202020204" pitchFamily="34" charset="0"/>
                <a:cs typeface="Arial" panose="020B0604020202020204" pitchFamily="34" charset="0"/>
              </a:rPr>
              <a:t>” initializes the SP register to the end of the data memory.</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second statement beginning with </a:t>
            </a:r>
            <a:r>
              <a:rPr lang="en-US" sz="1600" b="1" dirty="0" err="1">
                <a:solidFill>
                  <a:schemeClr val="accent2"/>
                </a:solidFill>
                <a:latin typeface="Arial" panose="020B0604020202020204" pitchFamily="34" charset="0"/>
                <a:cs typeface="Arial" panose="020B0604020202020204" pitchFamily="34" charset="0"/>
              </a:rPr>
              <a:t>StopWDT</a:t>
            </a:r>
            <a:r>
              <a:rPr lang="en-US" sz="1600" dirty="0">
                <a:solidFill>
                  <a:schemeClr val="accent2"/>
                </a:solidFill>
                <a:latin typeface="Arial" panose="020B0604020202020204" pitchFamily="34" charset="0"/>
                <a:cs typeface="Arial" panose="020B0604020202020204" pitchFamily="34" charset="0"/>
              </a:rPr>
              <a:t> configures some settings in a peripheral register that disable the watchdog timer.</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set of comment lines that state “</a:t>
            </a:r>
            <a:r>
              <a:rPr lang="en-US" sz="1600" b="1" dirty="0">
                <a:solidFill>
                  <a:schemeClr val="accent2"/>
                </a:solidFill>
                <a:latin typeface="Arial" panose="020B0604020202020204" pitchFamily="34" charset="0"/>
                <a:cs typeface="Arial" panose="020B0604020202020204" pitchFamily="34" charset="0"/>
              </a:rPr>
              <a:t>Main loop here</a:t>
            </a:r>
            <a:r>
              <a:rPr lang="en-US" sz="1600" dirty="0">
                <a:solidFill>
                  <a:schemeClr val="accent2"/>
                </a:solidFill>
                <a:latin typeface="Arial" panose="020B0604020202020204" pitchFamily="34" charset="0"/>
                <a:cs typeface="Arial" panose="020B0604020202020204" pitchFamily="34" charset="0"/>
              </a:rPr>
              <a:t>” indicate where your program will go.</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__STACK_END</a:t>
            </a:r>
            <a:r>
              <a:rPr lang="en-US" sz="1600" dirty="0">
                <a:solidFill>
                  <a:schemeClr val="accent2"/>
                </a:solidFill>
                <a:latin typeface="Arial" panose="020B0604020202020204" pitchFamily="34" charset="0"/>
                <a:cs typeface="Arial" panose="020B0604020202020204" pitchFamily="34" charset="0"/>
              </a:rPr>
              <a:t> – address that represents the end of data memory.</a:t>
            </a: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899C6E75-352C-4288-A137-758DD3C8DA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3" t="36569" r="2373" b="2592"/>
          <a:stretch/>
        </p:blipFill>
        <p:spPr>
          <a:xfrm>
            <a:off x="3657600" y="2190750"/>
            <a:ext cx="3122105" cy="2564241"/>
          </a:xfrm>
          <a:prstGeom prst="rect">
            <a:avLst/>
          </a:prstGeom>
        </p:spPr>
      </p:pic>
    </p:spTree>
    <p:extLst>
      <p:ext uri="{BB962C8B-B14F-4D97-AF65-F5344CB8AC3E}">
        <p14:creationId xmlns:p14="http://schemas.microsoft.com/office/powerpoint/2010/main" val="1326083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Inspection of the Source Code Provided by CCS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.global</a:t>
            </a:r>
            <a:r>
              <a:rPr lang="en-US" sz="1600" dirty="0">
                <a:solidFill>
                  <a:schemeClr val="accent2"/>
                </a:solidFill>
                <a:latin typeface="Arial" panose="020B0604020202020204" pitchFamily="34" charset="0"/>
                <a:cs typeface="Arial" panose="020B0604020202020204" pitchFamily="34" charset="0"/>
              </a:rPr>
              <a:t> – allows all other files in the project to see this address.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interrupt vector section is defined using directives to define the starting address of program code and place it in a system called the interrupt controller with will handle retrieving the address and placing it into PC upon power up.</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899C6E75-352C-4288-A137-758DD3C8DA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3" t="36569" r="2373" b="2592"/>
          <a:stretch/>
        </p:blipFill>
        <p:spPr>
          <a:xfrm>
            <a:off x="3657600" y="2190750"/>
            <a:ext cx="3122105" cy="2564241"/>
          </a:xfrm>
          <a:prstGeom prst="rect">
            <a:avLst/>
          </a:prstGeom>
        </p:spPr>
      </p:pic>
    </p:spTree>
    <p:extLst>
      <p:ext uri="{BB962C8B-B14F-4D97-AF65-F5344CB8AC3E}">
        <p14:creationId xmlns:p14="http://schemas.microsoft.com/office/powerpoint/2010/main" val="292037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Entering Code to Blink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1: Type the following code into your main.asm file in the location that says “Main loop here”</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99C6E75-352C-4288-A137-758DD3C8DA1B}"/>
              </a:ext>
            </a:extLst>
          </p:cNvPr>
          <p:cNvPicPr>
            <a:picLocks noChangeAspect="1"/>
          </p:cNvPicPr>
          <p:nvPr/>
        </p:nvPicPr>
        <p:blipFill rotWithShape="1">
          <a:blip r:embed="rId2">
            <a:extLst>
              <a:ext uri="{28A0092B-C50C-407E-A947-70E740481C1C}">
                <a14:useLocalDpi xmlns:a14="http://schemas.microsoft.com/office/drawing/2010/main" val="0"/>
              </a:ext>
            </a:extLst>
          </a:blip>
          <a:srcRect l="3283" t="9164" r="5191" b="60050"/>
          <a:stretch/>
        </p:blipFill>
        <p:spPr>
          <a:xfrm>
            <a:off x="150765" y="1581150"/>
            <a:ext cx="6554835" cy="3021826"/>
          </a:xfrm>
          <a:prstGeom prst="rect">
            <a:avLst/>
          </a:prstGeom>
        </p:spPr>
      </p:pic>
    </p:spTree>
    <p:extLst>
      <p:ext uri="{BB962C8B-B14F-4D97-AF65-F5344CB8AC3E}">
        <p14:creationId xmlns:p14="http://schemas.microsoft.com/office/powerpoint/2010/main" val="1706066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Entering Code to Blink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2: Save your main.asm </a:t>
            </a:r>
          </a:p>
          <a:p>
            <a:pPr algn="l"/>
            <a:r>
              <a:rPr lang="en-US" sz="1600" cap="small" dirty="0">
                <a:solidFill>
                  <a:schemeClr val="accent2"/>
                </a:solidFill>
                <a:latin typeface="Arial" panose="020B0604020202020204" pitchFamily="34" charset="0"/>
                <a:cs typeface="Arial" panose="020B0604020202020204" pitchFamily="34" charset="0"/>
              </a:rPr>
              <a:t>             </a:t>
            </a:r>
            <a:r>
              <a:rPr lang="en-US" sz="1600" b="1" cap="small" dirty="0">
                <a:solidFill>
                  <a:schemeClr val="accent2"/>
                </a:solidFill>
                <a:latin typeface="Arial" panose="020B0604020202020204" pitchFamily="34" charset="0"/>
                <a:cs typeface="Arial" panose="020B0604020202020204" pitchFamily="34" charset="0"/>
              </a:rPr>
              <a:t>File → Save</a:t>
            </a:r>
            <a:r>
              <a:rPr lang="en-US" sz="1600" cap="small" dirty="0">
                <a:solidFill>
                  <a:schemeClr val="accent2"/>
                </a:solidFill>
                <a:latin typeface="Arial" panose="020B0604020202020204" pitchFamily="34" charset="0"/>
                <a:cs typeface="Arial" panose="020B0604020202020204" pitchFamily="34" charset="0"/>
              </a:rPr>
              <a:t>	or	</a:t>
            </a:r>
            <a:r>
              <a:rPr lang="en-US" sz="1600" b="1" cap="small" dirty="0">
                <a:solidFill>
                  <a:schemeClr val="accent2"/>
                </a:solidFill>
                <a:latin typeface="Arial" panose="020B0604020202020204" pitchFamily="34" charset="0"/>
                <a:cs typeface="Arial" panose="020B0604020202020204" pitchFamily="34" charset="0"/>
              </a:rPr>
              <a:t>CNTL-s</a:t>
            </a:r>
          </a:p>
          <a:p>
            <a:pPr algn="l"/>
            <a:endParaRPr lang="en-US" sz="1600" b="1"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3: </a:t>
            </a:r>
            <a:r>
              <a:rPr lang="en-US" sz="1600" i="1" cap="small" dirty="0">
                <a:solidFill>
                  <a:schemeClr val="accent2"/>
                </a:solidFill>
                <a:latin typeface="Arial" panose="020B0604020202020204" pitchFamily="34" charset="0"/>
                <a:cs typeface="Arial" panose="020B0604020202020204" pitchFamily="34" charset="0"/>
              </a:rPr>
              <a:t>Debug</a:t>
            </a:r>
            <a:r>
              <a:rPr lang="en-US" sz="1600" cap="small" dirty="0">
                <a:solidFill>
                  <a:schemeClr val="accent2"/>
                </a:solidFill>
                <a:latin typeface="Arial" panose="020B0604020202020204" pitchFamily="34" charset="0"/>
                <a:cs typeface="Arial" panose="020B0604020202020204" pitchFamily="34" charset="0"/>
              </a:rPr>
              <a:t> your program – Press the Debug Icon</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4: Once downloaded, press the </a:t>
            </a:r>
            <a:r>
              <a:rPr lang="en-US" sz="1600" i="1" cap="small" dirty="0">
                <a:solidFill>
                  <a:schemeClr val="accent2"/>
                </a:solidFill>
                <a:latin typeface="Arial" panose="020B0604020202020204" pitchFamily="34" charset="0"/>
                <a:cs typeface="Arial" panose="020B0604020202020204" pitchFamily="34" charset="0"/>
              </a:rPr>
              <a:t>Resume</a:t>
            </a:r>
            <a:r>
              <a:rPr lang="en-US" sz="1600" cap="small" dirty="0">
                <a:solidFill>
                  <a:schemeClr val="accent2"/>
                </a:solidFill>
                <a:latin typeface="Arial" panose="020B0604020202020204" pitchFamily="34" charset="0"/>
                <a:cs typeface="Arial" panose="020B0604020202020204" pitchFamily="34" charset="0"/>
              </a:rPr>
              <a:t> button </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E619B457-CD00-43EB-94BC-93290CD7C3B9}"/>
              </a:ext>
            </a:extLst>
          </p:cNvPr>
          <p:cNvPicPr>
            <a:picLocks noChangeAspect="1"/>
          </p:cNvPicPr>
          <p:nvPr/>
        </p:nvPicPr>
        <p:blipFill rotWithShape="1">
          <a:blip r:embed="rId2">
            <a:extLst>
              <a:ext uri="{28A0092B-C50C-407E-A947-70E740481C1C}">
                <a14:useLocalDpi xmlns:a14="http://schemas.microsoft.com/office/drawing/2010/main" val="0"/>
              </a:ext>
            </a:extLst>
          </a:blip>
          <a:srcRect l="3211" t="53123" r="11422" b="37877"/>
          <a:stretch/>
        </p:blipFill>
        <p:spPr>
          <a:xfrm>
            <a:off x="190500" y="2114549"/>
            <a:ext cx="5410200" cy="78170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7C54FF4-A952-4E18-BFFF-ACD8F11CE369}"/>
              </a:ext>
            </a:extLst>
          </p:cNvPr>
          <p:cNvPicPr>
            <a:picLocks noChangeAspect="1"/>
          </p:cNvPicPr>
          <p:nvPr/>
        </p:nvPicPr>
        <p:blipFill rotWithShape="1">
          <a:blip r:embed="rId2">
            <a:extLst>
              <a:ext uri="{28A0092B-C50C-407E-A947-70E740481C1C}">
                <a14:useLocalDpi xmlns:a14="http://schemas.microsoft.com/office/drawing/2010/main" val="0"/>
              </a:ext>
            </a:extLst>
          </a:blip>
          <a:srcRect l="4023" t="67303" r="4023" b="22844"/>
          <a:stretch/>
        </p:blipFill>
        <p:spPr>
          <a:xfrm>
            <a:off x="190500" y="3300693"/>
            <a:ext cx="6096000" cy="895155"/>
          </a:xfrm>
          <a:prstGeom prst="rect">
            <a:avLst/>
          </a:prstGeom>
        </p:spPr>
      </p:pic>
    </p:spTree>
    <p:extLst>
      <p:ext uri="{BB962C8B-B14F-4D97-AF65-F5344CB8AC3E}">
        <p14:creationId xmlns:p14="http://schemas.microsoft.com/office/powerpoint/2010/main" val="1365918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37719"/>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0" y="82576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5: Getting Started Programming the MSP430 		in Assembly</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800" y="1436029"/>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5.2	Your First Program – Blinking LED</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836C698F-24C4-4A53-B285-9512115A42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449946" y="3031097"/>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38353D31-A22B-488D-8FE2-BE918B5917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46" y="1872923"/>
            <a:ext cx="1937664" cy="2710855"/>
          </a:xfrm>
          <a:prstGeom prst="rect">
            <a:avLst/>
          </a:prstGeom>
        </p:spPr>
      </p:pic>
      <p:pic>
        <p:nvPicPr>
          <p:cNvPr id="14" name="Picture 2" descr="Subscribe to Dr. LaMeres' YouTube Channel">
            <a:extLst>
              <a:ext uri="{FF2B5EF4-FFF2-40B4-BE49-F238E27FC236}">
                <a16:creationId xmlns:a16="http://schemas.microsoft.com/office/drawing/2014/main" id="{0C08A404-DA5B-4FF4-9EF9-BC4BA5EF6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801788"/>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148B205-0F60-48B2-9FD4-D7B06B4DA8C7}"/>
              </a:ext>
            </a:extLst>
          </p:cNvPr>
          <p:cNvSpPr txBox="1"/>
          <p:nvPr/>
        </p:nvSpPr>
        <p:spPr>
          <a:xfrm>
            <a:off x="2982852" y="2521646"/>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1062536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0" y="82576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5: Getting Started Programming the MSP430 		in Assembly</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800" y="1436029"/>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5.3	Using the CCS Debugger</a:t>
            </a:r>
          </a:p>
        </p:txBody>
      </p:sp>
      <p:sp>
        <p:nvSpPr>
          <p:cNvPr id="15" name="Subtitle 2"/>
          <p:cNvSpPr txBox="1">
            <a:spLocks/>
          </p:cNvSpPr>
          <p:nvPr/>
        </p:nvSpPr>
        <p:spPr>
          <a:xfrm>
            <a:off x="1066800" y="4432115"/>
            <a:ext cx="2819400" cy="23834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953000" y="2952750"/>
            <a:ext cx="1219200" cy="1612490"/>
          </a:xfrm>
          <a:prstGeom prst="rect">
            <a:avLst/>
          </a:prstGeom>
        </p:spPr>
      </p:pic>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8" name="Picture 17" descr="A close up of a sign&#10;&#10;Description automatically generated">
            <a:extLst>
              <a:ext uri="{FF2B5EF4-FFF2-40B4-BE49-F238E27FC236}">
                <a16:creationId xmlns:a16="http://schemas.microsoft.com/office/drawing/2014/main" id="{5B5BFEC9-0743-412D-8CD6-C6F5483DE2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875858"/>
            <a:ext cx="1937664" cy="2710855"/>
          </a:xfrm>
          <a:prstGeom prst="rect">
            <a:avLst/>
          </a:prstGeom>
        </p:spPr>
      </p:pic>
    </p:spTree>
    <p:extLst>
      <p:ext uri="{BB962C8B-B14F-4D97-AF65-F5344CB8AC3E}">
        <p14:creationId xmlns:p14="http://schemas.microsoft.com/office/powerpoint/2010/main" val="680353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30887"/>
          </a:xfrm>
          <a:prstGeom prst="rect">
            <a:avLst/>
          </a:prstGeom>
          <a:noFill/>
        </p:spPr>
        <p:txBody>
          <a:bodyPr wrap="square" rtlCol="0">
            <a:spAutoFit/>
          </a:bodyPr>
          <a:lstStyle/>
          <a:p>
            <a:r>
              <a:rPr lang="en-US" sz="2200" b="1" cap="small" dirty="0">
                <a:solidFill>
                  <a:schemeClr val="accent2"/>
                </a:solidFill>
                <a:latin typeface="Arial" panose="020B0604020202020204" pitchFamily="34" charset="0"/>
                <a:cs typeface="Arial" panose="020B0604020202020204" pitchFamily="34" charset="0"/>
              </a:rPr>
              <a:t>Using the CCS Debugger</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debugger allows you to  start, stop, and pause your program to observe its operation.</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It also allows you to view the contents of registers and memory at specific points in your program.</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debugger allows you to also view the binary values that your program is assembled into. </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C, the debugger also allows you to see the assembly file that is created during compile.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descr="A picture containing clock&#10;&#10;Description automatically generated">
            <a:extLst>
              <a:ext uri="{FF2B5EF4-FFF2-40B4-BE49-F238E27FC236}">
                <a16:creationId xmlns:a16="http://schemas.microsoft.com/office/drawing/2014/main" id="{17DA6783-995E-4986-8734-1CA992853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918823"/>
            <a:ext cx="2610356" cy="2329522"/>
          </a:xfrm>
          <a:prstGeom prst="rect">
            <a:avLst/>
          </a:prstGeom>
        </p:spPr>
      </p:pic>
      <p:sp>
        <p:nvSpPr>
          <p:cNvPr id="13" name="Subtitle 2">
            <a:extLst>
              <a:ext uri="{FF2B5EF4-FFF2-40B4-BE49-F238E27FC236}">
                <a16:creationId xmlns:a16="http://schemas.microsoft.com/office/drawing/2014/main" id="{E3362AC5-7343-4ABE-BBE1-CF0B7B0B68CB}"/>
              </a:ext>
            </a:extLst>
          </p:cNvPr>
          <p:cNvSpPr txBox="1">
            <a:spLocks/>
          </p:cNvSpPr>
          <p:nvPr/>
        </p:nvSpPr>
        <p:spPr>
          <a:xfrm>
            <a:off x="3657600" y="4297681"/>
            <a:ext cx="28194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900" dirty="0">
                <a:solidFill>
                  <a:schemeClr val="accent2"/>
                </a:solidFill>
                <a:latin typeface="Arial" panose="020B0604020202020204" pitchFamily="34" charset="0"/>
                <a:cs typeface="Arial" panose="020B0604020202020204" pitchFamily="34" charset="0"/>
              </a:rPr>
              <a:t>Image Courtesy of GetDrawings.com</a:t>
            </a:r>
          </a:p>
          <a:p>
            <a:r>
              <a:rPr lang="en-US" sz="900" dirty="0">
                <a:solidFill>
                  <a:schemeClr val="accent2"/>
                </a:solidFill>
                <a:hlinkClick r:id="rId3">
                  <a:extLst>
                    <a:ext uri="{A12FA001-AC4F-418D-AE19-62706E023703}">
                      <ahyp:hlinkClr xmlns:ahyp="http://schemas.microsoft.com/office/drawing/2018/hyperlinkcolor" val="tx"/>
                    </a:ext>
                  </a:extLst>
                </a:hlinkClick>
              </a:rPr>
              <a:t>http://getdrawings.com/icon-tag/debug</a:t>
            </a:r>
            <a:endParaRPr lang="en-US" sz="9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4099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5.3.1 Resume, Terminate, and Suspend</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Once a program is in debug mode, the </a:t>
            </a:r>
            <a:r>
              <a:rPr lang="en-US" sz="1600" b="1" dirty="0">
                <a:solidFill>
                  <a:schemeClr val="accent2"/>
                </a:solidFill>
                <a:latin typeface="Arial" panose="020B0604020202020204" pitchFamily="34" charset="0"/>
                <a:cs typeface="Arial" panose="020B0604020202020204" pitchFamily="34" charset="0"/>
              </a:rPr>
              <a:t>resume</a:t>
            </a:r>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suspend</a:t>
            </a:r>
            <a:r>
              <a:rPr lang="en-US" sz="1600" dirty="0">
                <a:solidFill>
                  <a:schemeClr val="accent2"/>
                </a:solidFill>
                <a:latin typeface="Arial" panose="020B0604020202020204" pitchFamily="34" charset="0"/>
                <a:cs typeface="Arial" panose="020B0604020202020204" pitchFamily="34" charset="0"/>
              </a:rPr>
              <a:t>, and </a:t>
            </a:r>
            <a:r>
              <a:rPr lang="en-US" sz="1600" b="1" dirty="0">
                <a:solidFill>
                  <a:schemeClr val="accent2"/>
                </a:solidFill>
                <a:latin typeface="Arial" panose="020B0604020202020204" pitchFamily="34" charset="0"/>
                <a:cs typeface="Arial" panose="020B0604020202020204" pitchFamily="34" charset="0"/>
              </a:rPr>
              <a:t>terminate</a:t>
            </a:r>
            <a:r>
              <a:rPr lang="en-US" sz="1600" dirty="0">
                <a:solidFill>
                  <a:schemeClr val="accent2"/>
                </a:solidFill>
                <a:latin typeface="Arial" panose="020B0604020202020204" pitchFamily="34" charset="0"/>
                <a:cs typeface="Arial" panose="020B0604020202020204" pitchFamily="34" charset="0"/>
              </a:rPr>
              <a:t> commands become available.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Resume</a:t>
            </a:r>
            <a:r>
              <a:rPr lang="en-US" sz="1600" dirty="0">
                <a:solidFill>
                  <a:schemeClr val="accent2"/>
                </a:solidFill>
                <a:latin typeface="Arial" panose="020B0604020202020204" pitchFamily="34" charset="0"/>
                <a:cs typeface="Arial" panose="020B0604020202020204" pitchFamily="34" charset="0"/>
              </a:rPr>
              <a:t> – starts running your program.</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Suspend</a:t>
            </a:r>
            <a:r>
              <a:rPr lang="en-US" sz="1600" dirty="0">
                <a:solidFill>
                  <a:schemeClr val="accent2"/>
                </a:solidFill>
                <a:latin typeface="Arial" panose="020B0604020202020204" pitchFamily="34" charset="0"/>
                <a:cs typeface="Arial" panose="020B0604020202020204" pitchFamily="34" charset="0"/>
              </a:rPr>
              <a:t> – pauses your program without ending debug mode.</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Terminate</a:t>
            </a:r>
            <a:r>
              <a:rPr lang="en-US" sz="1600" dirty="0">
                <a:solidFill>
                  <a:schemeClr val="accent2"/>
                </a:solidFill>
                <a:latin typeface="Arial" panose="020B0604020202020204" pitchFamily="34" charset="0"/>
                <a:cs typeface="Arial" panose="020B0604020202020204" pitchFamily="34" charset="0"/>
              </a:rPr>
              <a:t> – ends your program and exits debug mode.</a:t>
            </a: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32BEB0D9-5453-4120-9A87-A263EF148EC6}"/>
              </a:ext>
            </a:extLst>
          </p:cNvPr>
          <p:cNvPicPr>
            <a:picLocks noChangeAspect="1"/>
          </p:cNvPicPr>
          <p:nvPr/>
        </p:nvPicPr>
        <p:blipFill rotWithShape="1">
          <a:blip r:embed="rId2">
            <a:extLst>
              <a:ext uri="{28A0092B-C50C-407E-A947-70E740481C1C}">
                <a14:useLocalDpi xmlns:a14="http://schemas.microsoft.com/office/drawing/2010/main" val="0"/>
              </a:ext>
            </a:extLst>
          </a:blip>
          <a:srcRect l="11146" t="35014" r="24663" b="45389"/>
          <a:stretch/>
        </p:blipFill>
        <p:spPr>
          <a:xfrm>
            <a:off x="533400" y="2835300"/>
            <a:ext cx="5791200" cy="1815313"/>
          </a:xfrm>
          <a:prstGeom prst="rect">
            <a:avLst/>
          </a:prstGeom>
        </p:spPr>
      </p:pic>
    </p:spTree>
    <p:extLst>
      <p:ext uri="{BB962C8B-B14F-4D97-AF65-F5344CB8AC3E}">
        <p14:creationId xmlns:p14="http://schemas.microsoft.com/office/powerpoint/2010/main" val="692588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5.3.2 Breakpoints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Breakpoint</a:t>
            </a:r>
            <a:r>
              <a:rPr lang="en-US" sz="1600" dirty="0">
                <a:solidFill>
                  <a:schemeClr val="accent2"/>
                </a:solidFill>
                <a:latin typeface="Arial" panose="020B0604020202020204" pitchFamily="34" charset="0"/>
                <a:cs typeface="Arial" panose="020B0604020202020204" pitchFamily="34" charset="0"/>
              </a:rPr>
              <a:t> – a stopping point   in the code that can be inserted by the debugger</a:t>
            </a:r>
            <a:r>
              <a:rPr lang="en-US" sz="1600" b="1"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 program is run, if it encounters a breakpoint it will automatically suspend.</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Breakpoints allow a developer to suspend a program in a specific point and then simply resume the program and monitor activity once it suspends.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breakpoint is inserted by double clicking in the grey, vertical string to the left of the editor pane.</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3" name="Picture 12" descr="A picture containing clock&#10;&#10;Description automatically generated">
            <a:extLst>
              <a:ext uri="{FF2B5EF4-FFF2-40B4-BE49-F238E27FC236}">
                <a16:creationId xmlns:a16="http://schemas.microsoft.com/office/drawing/2014/main" id="{CF431FB3-4EF2-42B8-8BB4-27B11D167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419350"/>
            <a:ext cx="2610356" cy="2329522"/>
          </a:xfrm>
          <a:prstGeom prst="rect">
            <a:avLst/>
          </a:prstGeom>
        </p:spPr>
      </p:pic>
      <p:sp>
        <p:nvSpPr>
          <p:cNvPr id="14" name="Subtitle 2">
            <a:extLst>
              <a:ext uri="{FF2B5EF4-FFF2-40B4-BE49-F238E27FC236}">
                <a16:creationId xmlns:a16="http://schemas.microsoft.com/office/drawing/2014/main" id="{762538B7-D3F4-41E2-BD70-836D2DE804AB}"/>
              </a:ext>
            </a:extLst>
          </p:cNvPr>
          <p:cNvSpPr txBox="1">
            <a:spLocks/>
          </p:cNvSpPr>
          <p:nvPr/>
        </p:nvSpPr>
        <p:spPr>
          <a:xfrm>
            <a:off x="1524000" y="4297681"/>
            <a:ext cx="28194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900" dirty="0">
                <a:solidFill>
                  <a:schemeClr val="accent2"/>
                </a:solidFill>
                <a:latin typeface="Arial" panose="020B0604020202020204" pitchFamily="34" charset="0"/>
                <a:cs typeface="Arial" panose="020B0604020202020204" pitchFamily="34" charset="0"/>
              </a:rPr>
              <a:t>Image Courtesy of GetDrawings.com</a:t>
            </a:r>
          </a:p>
          <a:p>
            <a:r>
              <a:rPr lang="en-US" sz="900" dirty="0">
                <a:solidFill>
                  <a:schemeClr val="accent2"/>
                </a:solidFill>
                <a:hlinkClick r:id="rId3">
                  <a:extLst>
                    <a:ext uri="{A12FA001-AC4F-418D-AE19-62706E023703}">
                      <ahyp:hlinkClr xmlns:ahyp="http://schemas.microsoft.com/office/drawing/2018/hyperlinkcolor" val="tx"/>
                    </a:ext>
                  </a:extLst>
                </a:hlinkClick>
              </a:rPr>
              <a:t>http://getdrawings.com/icon-tag/debug</a:t>
            </a:r>
            <a:endParaRPr lang="en-US" sz="9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8558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980299"/>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5.3.2 Breakpoints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1: Make sure you program is in debug mode.</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2: Enter a breakpoint before the </a:t>
            </a:r>
            <a:r>
              <a:rPr lang="en-US" sz="1600" b="1" cap="small" dirty="0" err="1">
                <a:solidFill>
                  <a:schemeClr val="accent2"/>
                </a:solidFill>
                <a:latin typeface="Arial" panose="020B0604020202020204" pitchFamily="34" charset="0"/>
                <a:cs typeface="Arial" panose="020B0604020202020204" pitchFamily="34" charset="0"/>
              </a:rPr>
              <a:t>xor.b</a:t>
            </a:r>
            <a:r>
              <a:rPr lang="en-US" sz="1600" cap="small" dirty="0">
                <a:solidFill>
                  <a:schemeClr val="accent2"/>
                </a:solidFill>
                <a:latin typeface="Arial" panose="020B0604020202020204" pitchFamily="34" charset="0"/>
                <a:cs typeface="Arial" panose="020B0604020202020204" pitchFamily="34" charset="0"/>
              </a:rPr>
              <a:t> instruction. Once the breakpoint is entered, a blue circle will appear.</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3: Press the  </a:t>
            </a:r>
            <a:r>
              <a:rPr lang="en-US" sz="1600" b="1" cap="small" dirty="0">
                <a:solidFill>
                  <a:schemeClr val="accent2"/>
                </a:solidFill>
                <a:latin typeface="Arial" panose="020B0604020202020204" pitchFamily="34" charset="0"/>
                <a:cs typeface="Arial" panose="020B0604020202020204" pitchFamily="34" charset="0"/>
              </a:rPr>
              <a:t>Resume</a:t>
            </a:r>
            <a:r>
              <a:rPr lang="en-US" sz="1600" cap="small" dirty="0">
                <a:solidFill>
                  <a:schemeClr val="accent2"/>
                </a:solidFill>
                <a:latin typeface="Arial" panose="020B0604020202020204" pitchFamily="34" charset="0"/>
                <a:cs typeface="Arial" panose="020B0604020202020204" pitchFamily="34" charset="0"/>
              </a:rPr>
              <a:t> button. Your program will run to the breakpoint and pause. </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9" name="Picture 8" descr="A screenshot of a cell phone&#10;&#10;Description automatically generated">
            <a:extLst>
              <a:ext uri="{FF2B5EF4-FFF2-40B4-BE49-F238E27FC236}">
                <a16:creationId xmlns:a16="http://schemas.microsoft.com/office/drawing/2014/main" id="{B86F635A-30C1-48CF-9247-CF38B8098223}"/>
              </a:ext>
            </a:extLst>
          </p:cNvPr>
          <p:cNvPicPr>
            <a:picLocks noChangeAspect="1"/>
          </p:cNvPicPr>
          <p:nvPr/>
        </p:nvPicPr>
        <p:blipFill rotWithShape="1">
          <a:blip r:embed="rId2">
            <a:extLst>
              <a:ext uri="{28A0092B-C50C-407E-A947-70E740481C1C}">
                <a14:useLocalDpi xmlns:a14="http://schemas.microsoft.com/office/drawing/2010/main" val="0"/>
              </a:ext>
            </a:extLst>
          </a:blip>
          <a:srcRect l="1802" t="33107" r="3452" b="19533"/>
          <a:stretch/>
        </p:blipFill>
        <p:spPr>
          <a:xfrm>
            <a:off x="533400" y="1993948"/>
            <a:ext cx="5791200" cy="2416655"/>
          </a:xfrm>
          <a:prstGeom prst="rect">
            <a:avLst/>
          </a:prstGeom>
        </p:spPr>
      </p:pic>
    </p:spTree>
    <p:extLst>
      <p:ext uri="{BB962C8B-B14F-4D97-AF65-F5344CB8AC3E}">
        <p14:creationId xmlns:p14="http://schemas.microsoft.com/office/powerpoint/2010/main" val="406179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Assembly language source statements can contain four ordered fields: </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b="1" dirty="0">
                <a:solidFill>
                  <a:schemeClr val="accent2"/>
                </a:solidFill>
                <a:latin typeface="Arial" panose="020B0604020202020204" pitchFamily="34" charset="0"/>
                <a:cs typeface="Arial" panose="020B0604020202020204" pitchFamily="34" charset="0"/>
              </a:rPr>
              <a:t>    </a:t>
            </a:r>
            <a:r>
              <a:rPr lang="en-US" sz="1600" b="1" i="1" dirty="0">
                <a:solidFill>
                  <a:schemeClr val="accent2"/>
                </a:solidFill>
                <a:latin typeface="Arial" panose="020B0604020202020204" pitchFamily="34" charset="0"/>
                <a:cs typeface="Arial" panose="020B0604020202020204" pitchFamily="34" charset="0"/>
              </a:rPr>
              <a:t>address label       mnemonic      operand list         comment</a:t>
            </a: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Tree>
    <p:extLst>
      <p:ext uri="{BB962C8B-B14F-4D97-AF65-F5344CB8AC3E}">
        <p14:creationId xmlns:p14="http://schemas.microsoft.com/office/powerpoint/2010/main" val="1148361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5.3.3 Viewing Register Contents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register viewer within CCS allows you to see the contents of CPU registers when your program is suspended.</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It allows you to expand the Status Register to see the ALU flags.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descr="A picture containing clock&#10;&#10;Description automatically generated">
            <a:extLst>
              <a:ext uri="{FF2B5EF4-FFF2-40B4-BE49-F238E27FC236}">
                <a16:creationId xmlns:a16="http://schemas.microsoft.com/office/drawing/2014/main" id="{BB067985-35AF-479D-B4FC-7E127D903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419350"/>
            <a:ext cx="2610356" cy="2329522"/>
          </a:xfrm>
          <a:prstGeom prst="rect">
            <a:avLst/>
          </a:prstGeom>
        </p:spPr>
      </p:pic>
      <p:sp>
        <p:nvSpPr>
          <p:cNvPr id="13" name="Subtitle 2">
            <a:extLst>
              <a:ext uri="{FF2B5EF4-FFF2-40B4-BE49-F238E27FC236}">
                <a16:creationId xmlns:a16="http://schemas.microsoft.com/office/drawing/2014/main" id="{586D63AF-3BC8-4BC0-BE7C-01A04A77B993}"/>
              </a:ext>
            </a:extLst>
          </p:cNvPr>
          <p:cNvSpPr txBox="1">
            <a:spLocks/>
          </p:cNvSpPr>
          <p:nvPr/>
        </p:nvSpPr>
        <p:spPr>
          <a:xfrm>
            <a:off x="1524000" y="4297681"/>
            <a:ext cx="28194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900" dirty="0">
                <a:solidFill>
                  <a:schemeClr val="accent2"/>
                </a:solidFill>
                <a:latin typeface="Arial" panose="020B0604020202020204" pitchFamily="34" charset="0"/>
                <a:cs typeface="Arial" panose="020B0604020202020204" pitchFamily="34" charset="0"/>
              </a:rPr>
              <a:t>Image Courtesy of GetDrawings.com</a:t>
            </a:r>
          </a:p>
          <a:p>
            <a:r>
              <a:rPr lang="en-US" sz="900" dirty="0">
                <a:solidFill>
                  <a:schemeClr val="accent2"/>
                </a:solidFill>
                <a:hlinkClick r:id="rId3">
                  <a:extLst>
                    <a:ext uri="{A12FA001-AC4F-418D-AE19-62706E023703}">
                      <ahyp:hlinkClr xmlns:ahyp="http://schemas.microsoft.com/office/drawing/2018/hyperlinkcolor" val="tx"/>
                    </a:ext>
                  </a:extLst>
                </a:hlinkClick>
              </a:rPr>
              <a:t>http://getdrawings.com/icon-tag/debug</a:t>
            </a:r>
            <a:endParaRPr lang="en-US" sz="9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6723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5.3.3 Viewing Register Contents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1: Make sure you program is in debug mode.</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2: Enter a breakpoint before the </a:t>
            </a:r>
            <a:r>
              <a:rPr lang="en-US" sz="1600" b="1" cap="small" dirty="0" err="1">
                <a:solidFill>
                  <a:schemeClr val="accent2"/>
                </a:solidFill>
                <a:latin typeface="Arial" panose="020B0604020202020204" pitchFamily="34" charset="0"/>
                <a:cs typeface="Arial" panose="020B0604020202020204" pitchFamily="34" charset="0"/>
              </a:rPr>
              <a:t>dec.w</a:t>
            </a:r>
            <a:r>
              <a:rPr lang="en-US" sz="1600" cap="small" dirty="0">
                <a:solidFill>
                  <a:schemeClr val="accent2"/>
                </a:solidFill>
                <a:latin typeface="Arial" panose="020B0604020202020204" pitchFamily="34" charset="0"/>
                <a:cs typeface="Arial" panose="020B0604020202020204" pitchFamily="34" charset="0"/>
              </a:rPr>
              <a:t> instruction, and a second before the </a:t>
            </a:r>
            <a:r>
              <a:rPr lang="en-US" sz="1600" b="1" cap="small" dirty="0" err="1">
                <a:solidFill>
                  <a:schemeClr val="accent2"/>
                </a:solidFill>
                <a:latin typeface="Arial" panose="020B0604020202020204" pitchFamily="34" charset="0"/>
                <a:cs typeface="Arial" panose="020B0604020202020204" pitchFamily="34" charset="0"/>
              </a:rPr>
              <a:t>jnz</a:t>
            </a:r>
            <a:r>
              <a:rPr lang="en-US" sz="1600" cap="small" dirty="0">
                <a:solidFill>
                  <a:schemeClr val="accent2"/>
                </a:solidFill>
                <a:latin typeface="Arial" panose="020B0604020202020204" pitchFamily="34" charset="0"/>
                <a:cs typeface="Arial" panose="020B0604020202020204" pitchFamily="34" charset="0"/>
              </a:rPr>
              <a:t> instruction. </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9" name="Picture 8" descr="A screenshot of a cell phone&#10;&#10;Description automatically generated">
            <a:extLst>
              <a:ext uri="{FF2B5EF4-FFF2-40B4-BE49-F238E27FC236}">
                <a16:creationId xmlns:a16="http://schemas.microsoft.com/office/drawing/2014/main" id="{D23CDD05-ED37-4111-A86C-EC52FF5BB1C8}"/>
              </a:ext>
            </a:extLst>
          </p:cNvPr>
          <p:cNvPicPr>
            <a:picLocks noChangeAspect="1"/>
          </p:cNvPicPr>
          <p:nvPr/>
        </p:nvPicPr>
        <p:blipFill rotWithShape="1">
          <a:blip r:embed="rId2">
            <a:extLst>
              <a:ext uri="{28A0092B-C50C-407E-A947-70E740481C1C}">
                <a14:useLocalDpi xmlns:a14="http://schemas.microsoft.com/office/drawing/2010/main" val="0"/>
              </a:ext>
            </a:extLst>
          </a:blip>
          <a:srcRect l="1596" t="22910" r="2980" b="49200"/>
          <a:stretch/>
        </p:blipFill>
        <p:spPr>
          <a:xfrm>
            <a:off x="192070" y="2098051"/>
            <a:ext cx="6437329" cy="2612249"/>
          </a:xfrm>
          <a:prstGeom prst="rect">
            <a:avLst/>
          </a:prstGeom>
        </p:spPr>
      </p:pic>
    </p:spTree>
    <p:extLst>
      <p:ext uri="{BB962C8B-B14F-4D97-AF65-F5344CB8AC3E}">
        <p14:creationId xmlns:p14="http://schemas.microsoft.com/office/powerpoint/2010/main" val="14789188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5.3.3 Viewing Register Contents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3: When in debug mode, you’ll se a </a:t>
            </a:r>
            <a:r>
              <a:rPr lang="en-US" sz="1600" b="1" cap="small" dirty="0">
                <a:solidFill>
                  <a:schemeClr val="accent2"/>
                </a:solidFill>
                <a:latin typeface="Arial" panose="020B0604020202020204" pitchFamily="34" charset="0"/>
                <a:cs typeface="Arial" panose="020B0604020202020204" pitchFamily="34" charset="0"/>
              </a:rPr>
              <a:t>Registers</a:t>
            </a:r>
            <a:r>
              <a:rPr lang="en-US" sz="1600" cap="small" dirty="0">
                <a:solidFill>
                  <a:schemeClr val="accent2"/>
                </a:solidFill>
                <a:latin typeface="Arial" panose="020B0604020202020204" pitchFamily="34" charset="0"/>
                <a:cs typeface="Arial" panose="020B0604020202020204" pitchFamily="34" charset="0"/>
              </a:rPr>
              <a:t> tab in one of the panes of CCS. If this isn’t visible, you can bring it up using the </a:t>
            </a:r>
            <a:r>
              <a:rPr lang="en-US" sz="1600" b="1" cap="small" dirty="0">
                <a:solidFill>
                  <a:schemeClr val="accent2"/>
                </a:solidFill>
                <a:latin typeface="Arial" panose="020B0604020202020204" pitchFamily="34" charset="0"/>
                <a:cs typeface="Arial" panose="020B0604020202020204" pitchFamily="34" charset="0"/>
              </a:rPr>
              <a:t>View → Registers</a:t>
            </a:r>
            <a:r>
              <a:rPr lang="en-US" sz="1600" cap="small" dirty="0">
                <a:solidFill>
                  <a:schemeClr val="accent2"/>
                </a:solidFill>
                <a:latin typeface="Arial" panose="020B0604020202020204" pitchFamily="34" charset="0"/>
                <a:cs typeface="Arial" panose="020B0604020202020204" pitchFamily="34" charset="0"/>
              </a:rPr>
              <a:t> pull-down menu.</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4: Click the resume button over and over. This will run your program and suspend on one of the two breakpoints. As you do this, you will see the PC and R4 values change.</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3723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5.3.3 Viewing Register Contents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cap="small"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EF09693B-97B2-493D-97F3-C8B16B0CAC61}"/>
              </a:ext>
            </a:extLst>
          </p:cNvPr>
          <p:cNvPicPr>
            <a:picLocks noChangeAspect="1"/>
          </p:cNvPicPr>
          <p:nvPr/>
        </p:nvPicPr>
        <p:blipFill rotWithShape="1">
          <a:blip r:embed="rId2">
            <a:extLst>
              <a:ext uri="{28A0092B-C50C-407E-A947-70E740481C1C}">
                <a14:useLocalDpi xmlns:a14="http://schemas.microsoft.com/office/drawing/2010/main" val="0"/>
              </a:ext>
            </a:extLst>
          </a:blip>
          <a:srcRect l="2304" t="62803" r="2336" b="1845"/>
          <a:stretch/>
        </p:blipFill>
        <p:spPr>
          <a:xfrm>
            <a:off x="160893" y="1123950"/>
            <a:ext cx="6518960" cy="3355347"/>
          </a:xfrm>
          <a:prstGeom prst="rect">
            <a:avLst/>
          </a:prstGeom>
        </p:spPr>
      </p:pic>
    </p:spTree>
    <p:extLst>
      <p:ext uri="{BB962C8B-B14F-4D97-AF65-F5344CB8AC3E}">
        <p14:creationId xmlns:p14="http://schemas.microsoft.com/office/powerpoint/2010/main" val="3201177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5.3.4 Viewing the Contents of Memory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descr="A picture containing clock&#10;&#10;Description automatically generated">
            <a:extLst>
              <a:ext uri="{FF2B5EF4-FFF2-40B4-BE49-F238E27FC236}">
                <a16:creationId xmlns:a16="http://schemas.microsoft.com/office/drawing/2014/main" id="{807BE620-5985-4157-9669-D0E04C9D9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419350"/>
            <a:ext cx="2610356" cy="2329522"/>
          </a:xfrm>
          <a:prstGeom prst="rect">
            <a:avLst/>
          </a:prstGeom>
        </p:spPr>
      </p:pic>
      <p:sp>
        <p:nvSpPr>
          <p:cNvPr id="13" name="Subtitle 2">
            <a:extLst>
              <a:ext uri="{FF2B5EF4-FFF2-40B4-BE49-F238E27FC236}">
                <a16:creationId xmlns:a16="http://schemas.microsoft.com/office/drawing/2014/main" id="{DB432719-CD99-491F-8945-5FA5DE989F12}"/>
              </a:ext>
            </a:extLst>
          </p:cNvPr>
          <p:cNvSpPr txBox="1">
            <a:spLocks/>
          </p:cNvSpPr>
          <p:nvPr/>
        </p:nvSpPr>
        <p:spPr>
          <a:xfrm>
            <a:off x="1524000" y="4297681"/>
            <a:ext cx="28194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900" dirty="0">
                <a:solidFill>
                  <a:schemeClr val="accent2"/>
                </a:solidFill>
                <a:latin typeface="Arial" panose="020B0604020202020204" pitchFamily="34" charset="0"/>
                <a:cs typeface="Arial" panose="020B0604020202020204" pitchFamily="34" charset="0"/>
              </a:rPr>
              <a:t>Image Courtesy of GetDrawings.com</a:t>
            </a:r>
          </a:p>
          <a:p>
            <a:r>
              <a:rPr lang="en-US" sz="900" dirty="0">
                <a:solidFill>
                  <a:schemeClr val="accent2"/>
                </a:solidFill>
                <a:hlinkClick r:id="rId3">
                  <a:extLst>
                    <a:ext uri="{A12FA001-AC4F-418D-AE19-62706E023703}">
                      <ahyp:hlinkClr xmlns:ahyp="http://schemas.microsoft.com/office/drawing/2018/hyperlinkcolor" val="tx"/>
                    </a:ext>
                  </a:extLst>
                </a:hlinkClick>
              </a:rPr>
              <a:t>http://getdrawings.com/icon-tag/debug</a:t>
            </a:r>
            <a:endParaRPr lang="en-US" sz="900" dirty="0">
              <a:solidFill>
                <a:schemeClr val="accent2"/>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EA45D152-3C61-47F3-B069-80FBBE59901E}"/>
              </a:ext>
            </a:extLst>
          </p:cNvPr>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CCS </a:t>
            </a:r>
            <a:r>
              <a:rPr lang="en-US" sz="1600" b="1" dirty="0">
                <a:solidFill>
                  <a:schemeClr val="accent2"/>
                </a:solidFill>
                <a:latin typeface="Arial" panose="020B0604020202020204" pitchFamily="34" charset="0"/>
                <a:cs typeface="Arial" panose="020B0604020202020204" pitchFamily="34" charset="0"/>
              </a:rPr>
              <a:t>memory browser</a:t>
            </a:r>
            <a:r>
              <a:rPr lang="en-US" sz="1600" dirty="0">
                <a:solidFill>
                  <a:schemeClr val="accent2"/>
                </a:solidFill>
                <a:latin typeface="Arial" panose="020B0604020202020204" pitchFamily="34" charset="0"/>
                <a:cs typeface="Arial" panose="020B0604020202020204" pitchFamily="34" charset="0"/>
              </a:rPr>
              <a:t> allows you to see the contents of the memory system at each address.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can be opened using the </a:t>
            </a:r>
            <a:r>
              <a:rPr lang="en-US" sz="1600" b="1" dirty="0">
                <a:solidFill>
                  <a:schemeClr val="accent2"/>
                </a:solidFill>
                <a:latin typeface="Arial" panose="020B0604020202020204" pitchFamily="34" charset="0"/>
                <a:cs typeface="Arial" panose="020B0604020202020204" pitchFamily="34" charset="0"/>
              </a:rPr>
              <a:t>View →Memory Browser</a:t>
            </a:r>
            <a:r>
              <a:rPr lang="en-US" sz="1600" dirty="0">
                <a:solidFill>
                  <a:schemeClr val="accent2"/>
                </a:solidFill>
                <a:latin typeface="Arial" panose="020B0604020202020204" pitchFamily="34" charset="0"/>
                <a:cs typeface="Arial" panose="020B0604020202020204" pitchFamily="34" charset="0"/>
              </a:rPr>
              <a:t> pull-down menu.</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You can search for a certain address by typing it in the search field at the top of the window pane.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format can be entered in either decimal or hexadecimal (uses the “0x” prefix format).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317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5.3.4 Viewing the Contents of Memory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1: Make sure you program is in debug mode.</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2: Open the Memory Browser.</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3: Enter </a:t>
            </a:r>
            <a:r>
              <a:rPr lang="en-US" sz="1600" b="1" cap="small" dirty="0">
                <a:solidFill>
                  <a:schemeClr val="accent2"/>
                </a:solidFill>
                <a:latin typeface="Arial" panose="020B0604020202020204" pitchFamily="34" charset="0"/>
                <a:cs typeface="Arial" panose="020B0604020202020204" pitchFamily="34" charset="0"/>
              </a:rPr>
              <a:t>0x2000</a:t>
            </a:r>
            <a:r>
              <a:rPr lang="en-US" sz="1600" cap="small" dirty="0">
                <a:solidFill>
                  <a:schemeClr val="accent2"/>
                </a:solidFill>
                <a:latin typeface="Arial" panose="020B0604020202020204" pitchFamily="34" charset="0"/>
                <a:cs typeface="Arial" panose="020B0604020202020204" pitchFamily="34" charset="0"/>
              </a:rPr>
              <a:t> in the search field and view the contents of data memory on the MCU. Blinky doesn’t use any data memory so the contents will either be all 1’s or have values from a prior program.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5509250F-D179-42E3-9603-F01283EF7730}"/>
              </a:ext>
            </a:extLst>
          </p:cNvPr>
          <p:cNvPicPr>
            <a:picLocks noChangeAspect="1"/>
          </p:cNvPicPr>
          <p:nvPr/>
        </p:nvPicPr>
        <p:blipFill rotWithShape="1">
          <a:blip r:embed="rId2">
            <a:extLst>
              <a:ext uri="{28A0092B-C50C-407E-A947-70E740481C1C}">
                <a14:useLocalDpi xmlns:a14="http://schemas.microsoft.com/office/drawing/2010/main" val="0"/>
              </a:ext>
            </a:extLst>
          </a:blip>
          <a:srcRect l="40858" t="36246" r="3230" b="37864"/>
          <a:stretch/>
        </p:blipFill>
        <p:spPr>
          <a:xfrm>
            <a:off x="1752600" y="2878612"/>
            <a:ext cx="4381500" cy="1947333"/>
          </a:xfrm>
          <a:prstGeom prst="rect">
            <a:avLst/>
          </a:prstGeom>
        </p:spPr>
      </p:pic>
    </p:spTree>
    <p:extLst>
      <p:ext uri="{BB962C8B-B14F-4D97-AF65-F5344CB8AC3E}">
        <p14:creationId xmlns:p14="http://schemas.microsoft.com/office/powerpoint/2010/main" val="48193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5.3.4 Viewing the Contents of Memory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4: Next, let’s look at our program code. Enter </a:t>
            </a:r>
            <a:r>
              <a:rPr lang="en-US" sz="1600" b="1" cap="small" dirty="0">
                <a:solidFill>
                  <a:schemeClr val="accent2"/>
                </a:solidFill>
                <a:latin typeface="Arial" panose="020B0604020202020204" pitchFamily="34" charset="0"/>
                <a:cs typeface="Arial" panose="020B0604020202020204" pitchFamily="34" charset="0"/>
              </a:rPr>
              <a:t>0x8000</a:t>
            </a:r>
            <a:r>
              <a:rPr lang="en-US" sz="1600" cap="small" dirty="0">
                <a:solidFill>
                  <a:schemeClr val="accent2"/>
                </a:solidFill>
                <a:latin typeface="Arial" panose="020B0604020202020204" pitchFamily="34" charset="0"/>
                <a:cs typeface="Arial" panose="020B0604020202020204" pitchFamily="34" charset="0"/>
              </a:rPr>
              <a:t> in the search field. Since the debugger knows that this is program code, it will insert the address labels into the memory browser. The values that you see are the actual opcode and operand binaries for the Blinky program.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509250F-D179-42E3-9603-F01283EF7730}"/>
              </a:ext>
            </a:extLst>
          </p:cNvPr>
          <p:cNvPicPr>
            <a:picLocks noChangeAspect="1"/>
          </p:cNvPicPr>
          <p:nvPr/>
        </p:nvPicPr>
        <p:blipFill rotWithShape="1">
          <a:blip r:embed="rId2">
            <a:extLst>
              <a:ext uri="{28A0092B-C50C-407E-A947-70E740481C1C}">
                <a14:useLocalDpi xmlns:a14="http://schemas.microsoft.com/office/drawing/2010/main" val="0"/>
              </a:ext>
            </a:extLst>
          </a:blip>
          <a:srcRect l="2297" t="61864" r="41434" b="3440"/>
          <a:stretch/>
        </p:blipFill>
        <p:spPr>
          <a:xfrm>
            <a:off x="1219200" y="2114550"/>
            <a:ext cx="4285072" cy="2536063"/>
          </a:xfrm>
          <a:prstGeom prst="rect">
            <a:avLst/>
          </a:prstGeom>
        </p:spPr>
      </p:pic>
    </p:spTree>
    <p:extLst>
      <p:ext uri="{BB962C8B-B14F-4D97-AF65-F5344CB8AC3E}">
        <p14:creationId xmlns:p14="http://schemas.microsoft.com/office/powerpoint/2010/main" val="19816473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5.3.5 Stepping Your Program</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descr="A picture containing clock&#10;&#10;Description automatically generated">
            <a:extLst>
              <a:ext uri="{FF2B5EF4-FFF2-40B4-BE49-F238E27FC236}">
                <a16:creationId xmlns:a16="http://schemas.microsoft.com/office/drawing/2014/main" id="{807BE620-5985-4157-9669-D0E04C9D9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419350"/>
            <a:ext cx="2610356" cy="2329522"/>
          </a:xfrm>
          <a:prstGeom prst="rect">
            <a:avLst/>
          </a:prstGeom>
        </p:spPr>
      </p:pic>
      <p:sp>
        <p:nvSpPr>
          <p:cNvPr id="13" name="Subtitle 2">
            <a:extLst>
              <a:ext uri="{FF2B5EF4-FFF2-40B4-BE49-F238E27FC236}">
                <a16:creationId xmlns:a16="http://schemas.microsoft.com/office/drawing/2014/main" id="{DB432719-CD99-491F-8945-5FA5DE989F12}"/>
              </a:ext>
            </a:extLst>
          </p:cNvPr>
          <p:cNvSpPr txBox="1">
            <a:spLocks/>
          </p:cNvSpPr>
          <p:nvPr/>
        </p:nvSpPr>
        <p:spPr>
          <a:xfrm>
            <a:off x="1524000" y="4297681"/>
            <a:ext cx="28194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900" dirty="0">
                <a:solidFill>
                  <a:schemeClr val="accent2"/>
                </a:solidFill>
                <a:latin typeface="Arial" panose="020B0604020202020204" pitchFamily="34" charset="0"/>
                <a:cs typeface="Arial" panose="020B0604020202020204" pitchFamily="34" charset="0"/>
              </a:rPr>
              <a:t>Image Courtesy of GetDrawings.com</a:t>
            </a:r>
          </a:p>
          <a:p>
            <a:r>
              <a:rPr lang="en-US" sz="900" dirty="0">
                <a:solidFill>
                  <a:schemeClr val="accent2"/>
                </a:solidFill>
                <a:hlinkClick r:id="rId3">
                  <a:extLst>
                    <a:ext uri="{A12FA001-AC4F-418D-AE19-62706E023703}">
                      <ahyp:hlinkClr xmlns:ahyp="http://schemas.microsoft.com/office/drawing/2018/hyperlinkcolor" val="tx"/>
                    </a:ext>
                  </a:extLst>
                </a:hlinkClick>
              </a:rPr>
              <a:t>http://getdrawings.com/icon-tag/debug</a:t>
            </a:r>
            <a:endParaRPr lang="en-US" sz="900" dirty="0">
              <a:solidFill>
                <a:schemeClr val="accent2"/>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EA45D152-3C61-47F3-B069-80FBBE59901E}"/>
              </a:ext>
            </a:extLst>
          </p:cNvPr>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Stepping</a:t>
            </a:r>
            <a:r>
              <a:rPr lang="en-US" sz="1600" dirty="0">
                <a:solidFill>
                  <a:schemeClr val="accent2"/>
                </a:solidFill>
                <a:latin typeface="Arial" panose="020B0604020202020204" pitchFamily="34" charset="0"/>
                <a:cs typeface="Arial" panose="020B0604020202020204" pitchFamily="34" charset="0"/>
              </a:rPr>
              <a:t> – executing your program line by line.</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a subroutine exists in your program and you are using the </a:t>
            </a:r>
            <a:r>
              <a:rPr lang="en-US" sz="1600" b="1" dirty="0">
                <a:solidFill>
                  <a:schemeClr val="accent2"/>
                </a:solidFill>
                <a:latin typeface="Arial" panose="020B0604020202020204" pitchFamily="34" charset="0"/>
                <a:cs typeface="Arial" panose="020B0604020202020204" pitchFamily="34" charset="0"/>
              </a:rPr>
              <a:t>Step Into</a:t>
            </a:r>
            <a:r>
              <a:rPr lang="en-US" sz="1600" dirty="0">
                <a:solidFill>
                  <a:schemeClr val="accent2"/>
                </a:solidFill>
                <a:latin typeface="Arial" panose="020B0604020202020204" pitchFamily="34" charset="0"/>
                <a:cs typeface="Arial" panose="020B0604020202020204" pitchFamily="34" charset="0"/>
              </a:rPr>
              <a:t> command, when the debugger reaches the subroutine call, it will move into the subroutine as you step.</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you are using the </a:t>
            </a:r>
            <a:r>
              <a:rPr lang="en-US" sz="1600" b="1" dirty="0">
                <a:solidFill>
                  <a:schemeClr val="accent2"/>
                </a:solidFill>
                <a:latin typeface="Arial" panose="020B0604020202020204" pitchFamily="34" charset="0"/>
                <a:cs typeface="Arial" panose="020B0604020202020204" pitchFamily="34" charset="0"/>
              </a:rPr>
              <a:t>Step Over</a:t>
            </a:r>
            <a:r>
              <a:rPr lang="en-US" sz="1600" dirty="0">
                <a:solidFill>
                  <a:schemeClr val="accent2"/>
                </a:solidFill>
                <a:latin typeface="Arial" panose="020B0604020202020204" pitchFamily="34" charset="0"/>
                <a:cs typeface="Arial" panose="020B0604020202020204" pitchFamily="34" charset="0"/>
              </a:rPr>
              <a:t> command, it will  simply execute the entire subroutine without entering it and continue to the next instruction in the main program.</a:t>
            </a:r>
          </a:p>
        </p:txBody>
      </p:sp>
    </p:spTree>
    <p:extLst>
      <p:ext uri="{BB962C8B-B14F-4D97-AF65-F5344CB8AC3E}">
        <p14:creationId xmlns:p14="http://schemas.microsoft.com/office/powerpoint/2010/main" val="2976778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980299"/>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5.3.5 Stepping Your Program</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1: Make sure you program is in debug mode.</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r>
              <a:rPr lang="en-US" sz="1600" cap="small" dirty="0">
                <a:solidFill>
                  <a:schemeClr val="accent2"/>
                </a:solidFill>
                <a:latin typeface="Arial" panose="020B0604020202020204" pitchFamily="34" charset="0"/>
                <a:cs typeface="Arial" panose="020B0604020202020204" pitchFamily="34" charset="0"/>
              </a:rPr>
              <a:t>Step 2: Enter a breakpoint before the </a:t>
            </a:r>
            <a:r>
              <a:rPr lang="en-US" sz="1600" b="1" cap="small" dirty="0" err="1">
                <a:solidFill>
                  <a:schemeClr val="accent2"/>
                </a:solidFill>
                <a:latin typeface="Arial" panose="020B0604020202020204" pitchFamily="34" charset="0"/>
                <a:cs typeface="Arial" panose="020B0604020202020204" pitchFamily="34" charset="0"/>
              </a:rPr>
              <a:t>bic.w</a:t>
            </a:r>
            <a:r>
              <a:rPr lang="en-US" sz="1600" cap="small" dirty="0">
                <a:solidFill>
                  <a:schemeClr val="accent2"/>
                </a:solidFill>
                <a:latin typeface="Arial" panose="020B0604020202020204" pitchFamily="34" charset="0"/>
                <a:cs typeface="Arial" panose="020B0604020202020204" pitchFamily="34" charset="0"/>
              </a:rPr>
              <a:t> instruction. </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3F23C397-A179-4CB5-A262-E5231FF207A9}"/>
              </a:ext>
            </a:extLst>
          </p:cNvPr>
          <p:cNvPicPr>
            <a:picLocks noChangeAspect="1"/>
          </p:cNvPicPr>
          <p:nvPr/>
        </p:nvPicPr>
        <p:blipFill rotWithShape="1">
          <a:blip r:embed="rId2">
            <a:extLst>
              <a:ext uri="{28A0092B-C50C-407E-A947-70E740481C1C}">
                <a14:useLocalDpi xmlns:a14="http://schemas.microsoft.com/office/drawing/2010/main" val="0"/>
              </a:ext>
            </a:extLst>
          </a:blip>
          <a:srcRect l="2034" t="25126" r="5357" b="36425"/>
          <a:stretch/>
        </p:blipFill>
        <p:spPr>
          <a:xfrm>
            <a:off x="190500" y="1921031"/>
            <a:ext cx="6381646" cy="2613972"/>
          </a:xfrm>
          <a:prstGeom prst="rect">
            <a:avLst/>
          </a:prstGeom>
        </p:spPr>
      </p:pic>
    </p:spTree>
    <p:extLst>
      <p:ext uri="{BB962C8B-B14F-4D97-AF65-F5344CB8AC3E}">
        <p14:creationId xmlns:p14="http://schemas.microsoft.com/office/powerpoint/2010/main" val="1877607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980299"/>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724400" y="4857750"/>
            <a:ext cx="2133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5.3     Using the CCS Debugger</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5.3.5 Stepping Your Program</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cap="small" dirty="0">
                <a:solidFill>
                  <a:schemeClr val="accent2"/>
                </a:solidFill>
                <a:latin typeface="Arial" panose="020B0604020202020204" pitchFamily="34" charset="0"/>
                <a:cs typeface="Arial" panose="020B0604020202020204" pitchFamily="34" charset="0"/>
              </a:rPr>
              <a:t>Step 3: Now press the </a:t>
            </a:r>
            <a:r>
              <a:rPr lang="en-US" sz="1600" b="1" cap="small" dirty="0">
                <a:solidFill>
                  <a:schemeClr val="accent2"/>
                </a:solidFill>
                <a:latin typeface="Arial" panose="020B0604020202020204" pitchFamily="34" charset="0"/>
                <a:cs typeface="Arial" panose="020B0604020202020204" pitchFamily="34" charset="0"/>
              </a:rPr>
              <a:t>Step Into</a:t>
            </a:r>
            <a:r>
              <a:rPr lang="en-US" sz="1600" cap="small" dirty="0">
                <a:solidFill>
                  <a:schemeClr val="accent2"/>
                </a:solidFill>
                <a:latin typeface="Arial" panose="020B0604020202020204" pitchFamily="34" charset="0"/>
                <a:cs typeface="Arial" panose="020B0604020202020204" pitchFamily="34" charset="0"/>
              </a:rPr>
              <a:t> button. This will execute your program instruction by instruction. Keep clicking Step Into and watch your program execute.</a:t>
            </a: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a:p>
            <a:pPr algn="l"/>
            <a:endParaRPr lang="en-US" sz="1600" cap="small"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6" name="Picture 5" descr="A screenshot of a social media post&#10;&#10;Description automatically generated">
            <a:extLst>
              <a:ext uri="{FF2B5EF4-FFF2-40B4-BE49-F238E27FC236}">
                <a16:creationId xmlns:a16="http://schemas.microsoft.com/office/drawing/2014/main" id="{0D583B23-82DC-41B5-A345-DDF4A60CE4E7}"/>
              </a:ext>
            </a:extLst>
          </p:cNvPr>
          <p:cNvPicPr>
            <a:picLocks noChangeAspect="1"/>
          </p:cNvPicPr>
          <p:nvPr/>
        </p:nvPicPr>
        <p:blipFill rotWithShape="1">
          <a:blip r:embed="rId2">
            <a:extLst>
              <a:ext uri="{28A0092B-C50C-407E-A947-70E740481C1C}">
                <a14:useLocalDpi xmlns:a14="http://schemas.microsoft.com/office/drawing/2010/main" val="0"/>
              </a:ext>
            </a:extLst>
          </a:blip>
          <a:srcRect l="3869" t="72625" r="2034" b="4751"/>
          <a:stretch/>
        </p:blipFill>
        <p:spPr>
          <a:xfrm>
            <a:off x="252686" y="1903159"/>
            <a:ext cx="6124027" cy="1452720"/>
          </a:xfrm>
          <a:prstGeom prst="rect">
            <a:avLst/>
          </a:prstGeom>
        </p:spPr>
      </p:pic>
    </p:spTree>
    <p:extLst>
      <p:ext uri="{BB962C8B-B14F-4D97-AF65-F5344CB8AC3E}">
        <p14:creationId xmlns:p14="http://schemas.microsoft.com/office/powerpoint/2010/main" val="44494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05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Address Labels</a:t>
            </a: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990600" y="1047750"/>
            <a:ext cx="20574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696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0" y="82576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5: Getting Started Programming the MSP430 		in Assembly</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800" y="1436029"/>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5.3	Using the CCS Debugger</a:t>
            </a:r>
          </a:p>
        </p:txBody>
      </p:sp>
      <p:sp>
        <p:nvSpPr>
          <p:cNvPr id="15" name="Subtitle 2"/>
          <p:cNvSpPr txBox="1">
            <a:spLocks/>
          </p:cNvSpPr>
          <p:nvPr/>
        </p:nvSpPr>
        <p:spPr>
          <a:xfrm>
            <a:off x="1066800" y="4432115"/>
            <a:ext cx="2819400" cy="23834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381500" y="2938799"/>
            <a:ext cx="1219200" cy="1612490"/>
          </a:xfrm>
          <a:prstGeom prst="rect">
            <a:avLst/>
          </a:prstGeom>
        </p:spPr>
      </p:pic>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8" name="Picture 17" descr="A close up of a sign&#10;&#10;Description automatically generated">
            <a:extLst>
              <a:ext uri="{FF2B5EF4-FFF2-40B4-BE49-F238E27FC236}">
                <a16:creationId xmlns:a16="http://schemas.microsoft.com/office/drawing/2014/main" id="{5B5BFEC9-0743-412D-8CD6-C6F5483DE2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875858"/>
            <a:ext cx="1937664" cy="2710855"/>
          </a:xfrm>
          <a:prstGeom prst="rect">
            <a:avLst/>
          </a:prstGeom>
        </p:spPr>
      </p:pic>
      <p:pic>
        <p:nvPicPr>
          <p:cNvPr id="13" name="Picture 2" descr="Subscribe to Dr. LaMeres' YouTube Channel">
            <a:extLst>
              <a:ext uri="{FF2B5EF4-FFF2-40B4-BE49-F238E27FC236}">
                <a16:creationId xmlns:a16="http://schemas.microsoft.com/office/drawing/2014/main" id="{58BBFEA9-8DCB-481A-ADA7-F3E46F510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789647"/>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B852324-7056-4613-BC06-53E31489918F}"/>
              </a:ext>
            </a:extLst>
          </p:cNvPr>
          <p:cNvSpPr txBox="1"/>
          <p:nvPr/>
        </p:nvSpPr>
        <p:spPr>
          <a:xfrm>
            <a:off x="3135252" y="2509505"/>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69605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05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Address Labels</a:t>
            </a:r>
            <a:r>
              <a:rPr lang="en-US" sz="1600" dirty="0">
                <a:solidFill>
                  <a:schemeClr val="accent2"/>
                </a:solidFill>
                <a:latin typeface="Arial" panose="020B0604020202020204" pitchFamily="34" charset="0"/>
                <a:cs typeface="Arial" panose="020B0604020202020204" pitchFamily="34" charset="0"/>
              </a:rPr>
              <a:t> – used to mark a point in the program that can be referenced by other instructions; used in looping and conditional execution of code.</a:t>
            </a: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990600" y="1047750"/>
            <a:ext cx="20574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31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05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Address Labels</a:t>
            </a:r>
            <a:r>
              <a:rPr lang="en-US" sz="1600" dirty="0">
                <a:solidFill>
                  <a:schemeClr val="accent2"/>
                </a:solidFill>
                <a:latin typeface="Arial" panose="020B0604020202020204" pitchFamily="34" charset="0"/>
                <a:cs typeface="Arial" panose="020B0604020202020204" pitchFamily="34" charset="0"/>
              </a:rPr>
              <a:t> – used to mark a point in the program that can be referenced by other instructions; used in looping and conditional execution of code.</a:t>
            </a:r>
            <a:endParaRPr lang="en-US" sz="1200" b="1"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Assembler attaches address label so the programmer does not have to remember the exact address of an instruction.</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Label can be followed by an optional colon (:) which is not treated as part of the label, but is instead color-coded by CCS.</a:t>
            </a: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990600" y="1047750"/>
            <a:ext cx="20574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05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657600" y="4857750"/>
            <a:ext cx="3200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5.1     The Anatomy of an Assembly Program File</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5.1.1 Instruction Statements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5: Getting Started Programming the MSP430 in Assembly</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Mnemonic</a:t>
            </a:r>
            <a:endParaRPr lang="en-US" sz="1400" b="1"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8668AC1-6814-42F5-9BE6-913572BF5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12848"/>
            <a:ext cx="5454994" cy="2228268"/>
          </a:xfrm>
          <a:prstGeom prst="rect">
            <a:avLst/>
          </a:prstGeom>
        </p:spPr>
      </p:pic>
      <p:sp>
        <p:nvSpPr>
          <p:cNvPr id="9" name="Rectangle 8">
            <a:extLst>
              <a:ext uri="{FF2B5EF4-FFF2-40B4-BE49-F238E27FC236}">
                <a16:creationId xmlns:a16="http://schemas.microsoft.com/office/drawing/2014/main" id="{2A7AB04A-7BC0-4103-BFD9-AE816C4240FD}"/>
              </a:ext>
            </a:extLst>
          </p:cNvPr>
          <p:cNvSpPr/>
          <p:nvPr/>
        </p:nvSpPr>
        <p:spPr>
          <a:xfrm>
            <a:off x="1143000" y="2495550"/>
            <a:ext cx="1981200" cy="533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600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6875</TotalTime>
  <Words>3538</Words>
  <Application>Microsoft Office PowerPoint</Application>
  <PresentationFormat>Custom</PresentationFormat>
  <Paragraphs>597</Paragraphs>
  <Slides>60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Calibri</vt:lpstr>
      <vt:lpstr>Office Theme</vt:lpstr>
      <vt:lpstr>Embedded Systems Design</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Embedded Systems Design</vt:lpstr>
      <vt:lpstr>Embedded Systems Design</vt:lpstr>
      <vt:lpstr>Embedded Systems Design</vt:lpstr>
      <vt:lpstr>Embedded Systems Design</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Embedded Systems Design</vt:lpstr>
      <vt:lpstr>Embedded Systems Design</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Ch. 5: Getting Started Programming the MSP430 in Assembly</vt:lpstr>
      <vt:lpstr>Embedded Systems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Brock J. LaMeres</dc:creator>
  <cp:lastModifiedBy>LaMeres, Brock</cp:lastModifiedBy>
  <cp:revision>121</cp:revision>
  <dcterms:created xsi:type="dcterms:W3CDTF">2015-09-08T19:48:25Z</dcterms:created>
  <dcterms:modified xsi:type="dcterms:W3CDTF">2020-03-20T20:51:22Z</dcterms:modified>
</cp:coreProperties>
</file>