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335" r:id="rId5"/>
    <p:sldId id="337" r:id="rId6"/>
    <p:sldId id="340" r:id="rId7"/>
    <p:sldId id="341" r:id="rId8"/>
    <p:sldId id="339" r:id="rId9"/>
    <p:sldId id="348" r:id="rId10"/>
    <p:sldId id="349" r:id="rId11"/>
    <p:sldId id="350" r:id="rId12"/>
    <p:sldId id="34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79" d="100"/>
          <a:sy n="79" d="100"/>
        </p:scale>
        <p:origin x="850" y="77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3/17/2025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6373" y="1261677"/>
            <a:ext cx="6428427" cy="3086586"/>
          </a:xfrm>
        </p:spPr>
        <p:txBody>
          <a:bodyPr>
            <a:normAutofit fontScale="90000"/>
          </a:bodyPr>
          <a:lstStyle/>
          <a:p>
            <a:r>
              <a:rPr lang="en-US" sz="5300" dirty="0"/>
              <a:t>Letter of recommendation</a:t>
            </a:r>
            <a:br>
              <a:rPr lang="en-US" dirty="0"/>
            </a:br>
            <a:br>
              <a:rPr lang="en-US" dirty="0"/>
            </a:br>
            <a:r>
              <a:rPr lang="en-US" sz="2000" b="0" dirty="0"/>
              <a:t>by </a:t>
            </a:r>
            <a:br>
              <a:rPr lang="en-US" sz="2000" b="0" dirty="0"/>
            </a:br>
            <a:r>
              <a:rPr lang="en-US" sz="2000" b="0" dirty="0"/>
              <a:t>Muhammad kamil khan </a:t>
            </a:r>
            <a:br>
              <a:rPr lang="en-US" sz="2000" b="0" dirty="0"/>
            </a:br>
            <a:r>
              <a:rPr lang="en-US" sz="2000" b="0" dirty="0"/>
              <a:t>hoorish </a:t>
            </a:r>
            <a:r>
              <a:rPr lang="en-US" sz="2000" b="0" dirty="0" err="1"/>
              <a:t>ahmad</a:t>
            </a:r>
            <a:r>
              <a:rPr lang="en-US" sz="2000" b="0" dirty="0"/>
              <a:t> </a:t>
            </a:r>
            <a:br>
              <a:rPr lang="en-US" sz="2000" b="0" dirty="0"/>
            </a:br>
            <a:r>
              <a:rPr lang="en-US" sz="2000" b="0" dirty="0" err="1"/>
              <a:t>naveed</a:t>
            </a:r>
            <a:r>
              <a:rPr lang="en-US" sz="2000" b="0" dirty="0"/>
              <a:t> </a:t>
            </a:r>
            <a:r>
              <a:rPr lang="en-US" sz="2000" b="0" dirty="0" err="1"/>
              <a:t>ahmad</a:t>
            </a:r>
            <a:r>
              <a:rPr lang="en-US" sz="2000" b="0" dirty="0"/>
              <a:t> 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BA0C7-4B10-03D7-2211-750D1F9E5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659" y="184826"/>
            <a:ext cx="7227651" cy="2062264"/>
          </a:xfrm>
        </p:spPr>
        <p:txBody>
          <a:bodyPr>
            <a:normAutofit/>
          </a:bodyPr>
          <a:lstStyle/>
          <a:p>
            <a:pPr marL="541020">
              <a:lnSpc>
                <a:spcPct val="100000"/>
              </a:lnSpc>
              <a:spcBef>
                <a:spcPts val="1565"/>
              </a:spcBef>
              <a:tabLst>
                <a:tab pos="6949440" algn="l"/>
              </a:tabLst>
            </a:pPr>
            <a:r>
              <a:rPr lang="en-US" sz="4000" spc="-285" dirty="0">
                <a:latin typeface="Arial Black"/>
                <a:cs typeface="Arial Black"/>
              </a:rPr>
              <a:t>What is</a:t>
            </a:r>
            <a:r>
              <a:rPr lang="en-US" sz="4000" spc="-320" dirty="0">
                <a:latin typeface="Arial Black"/>
                <a:cs typeface="Arial Black"/>
              </a:rPr>
              <a:t> </a:t>
            </a:r>
            <a:r>
              <a:rPr lang="en-US" sz="4000" spc="-505" dirty="0">
                <a:latin typeface="Arial Black"/>
                <a:cs typeface="Arial Black"/>
              </a:rPr>
              <a:t>a</a:t>
            </a:r>
            <a:r>
              <a:rPr lang="en-US" sz="4000" spc="-320" dirty="0">
                <a:latin typeface="Arial Black"/>
                <a:cs typeface="Arial Black"/>
              </a:rPr>
              <a:t> </a:t>
            </a:r>
            <a:r>
              <a:rPr lang="en-US" sz="4000" spc="-465" dirty="0">
                <a:latin typeface="Arial Black"/>
                <a:cs typeface="Arial Black"/>
              </a:rPr>
              <a:t>Letter</a:t>
            </a:r>
            <a:r>
              <a:rPr lang="en-US" sz="4000" spc="-315" dirty="0">
                <a:latin typeface="Arial Black"/>
                <a:cs typeface="Arial Black"/>
              </a:rPr>
              <a:t> </a:t>
            </a:r>
            <a:r>
              <a:rPr lang="en-US" sz="4000" spc="-320" dirty="0">
                <a:latin typeface="Arial Black"/>
                <a:cs typeface="Arial Black"/>
              </a:rPr>
              <a:t>of</a:t>
            </a:r>
            <a:r>
              <a:rPr lang="en-US" spc="-320" dirty="0">
                <a:latin typeface="Arial Black"/>
                <a:cs typeface="Arial Black"/>
              </a:rPr>
              <a:t> </a:t>
            </a:r>
            <a:r>
              <a:rPr lang="en-US" sz="4000" spc="-405" dirty="0">
                <a:latin typeface="Arial Black"/>
                <a:cs typeface="Arial Black"/>
              </a:rPr>
              <a:t>Recommendation?</a:t>
            </a:r>
            <a:br>
              <a:rPr lang="en-US" sz="4000" dirty="0">
                <a:latin typeface="Arial Black"/>
                <a:cs typeface="Arial Black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09B77-D62C-162E-DAEA-DB3299A92D35}"/>
              </a:ext>
            </a:extLst>
          </p:cNvPr>
          <p:cNvSpPr txBox="1"/>
          <p:nvPr/>
        </p:nvSpPr>
        <p:spPr>
          <a:xfrm>
            <a:off x="1241897" y="1906621"/>
            <a:ext cx="970820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masis MT Pro Light" panose="020F0502020204030204" pitchFamily="18" charset="0"/>
                <a:cs typeface="Arial Black"/>
              </a:rPr>
              <a:t>A formal document that provides insight into an individual's qualifications and achievements.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>
              <a:latin typeface="Abadi Extra Light" panose="020F0502020204030204" pitchFamily="34" charset="0"/>
              <a:cs typeface="Arial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Abadi Extra Light" panose="020F0502020204030204" pitchFamily="34" charset="0"/>
                <a:cs typeface="Arial Black"/>
              </a:rPr>
              <a:t>It serves as a testament to their abilities and work ethics, offering a detailed evaluation of their strengths, skills, and contributions.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3200" dirty="0">
              <a:latin typeface="Abadi Extra Light" panose="020F0502020204030204" pitchFamily="34" charset="0"/>
              <a:cs typeface="Arial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badi Extra Light" panose="020B0204020104020204" pitchFamily="34" charset="0"/>
                <a:ea typeface="Agrandir"/>
                <a:cs typeface="Agrandir"/>
                <a:sym typeface="Agrandir"/>
              </a:rPr>
              <a:t>A recommendation letter is a formal letter written by a </a:t>
            </a:r>
            <a:r>
              <a:rPr lang="en-US" sz="2400" b="1" dirty="0">
                <a:solidFill>
                  <a:srgbClr val="000000"/>
                </a:solidFill>
                <a:latin typeface="Abadi Extra Light" panose="020B0204020104020204" pitchFamily="34" charset="0"/>
                <a:ea typeface="Agrandir Bold"/>
                <a:cs typeface="Agrandir Bold"/>
                <a:sym typeface="Agrandir Bold"/>
              </a:rPr>
              <a:t>teacher, employer, or mentor</a:t>
            </a:r>
            <a:r>
              <a:rPr lang="en-US" sz="2400" dirty="0">
                <a:solidFill>
                  <a:srgbClr val="000000"/>
                </a:solidFill>
                <a:latin typeface="Abadi Extra Light" panose="020B0204020104020204" pitchFamily="34" charset="0"/>
                <a:ea typeface="Agrandir"/>
                <a:cs typeface="Agrandir"/>
                <a:sym typeface="Agrandir"/>
              </a:rPr>
              <a:t> to support someone’s </a:t>
            </a:r>
            <a:r>
              <a:rPr lang="en-US" sz="2400" b="1" dirty="0">
                <a:solidFill>
                  <a:srgbClr val="000000"/>
                </a:solidFill>
                <a:latin typeface="Abadi Extra Light" panose="020B0204020104020204" pitchFamily="34" charset="0"/>
                <a:ea typeface="Agrandir Bold"/>
                <a:cs typeface="Agrandir Bold"/>
                <a:sym typeface="Agrandir Bold"/>
              </a:rPr>
              <a:t>skills, achievements, and character</a:t>
            </a:r>
            <a:r>
              <a:rPr lang="en-US" sz="2400" dirty="0">
                <a:solidFill>
                  <a:srgbClr val="000000"/>
                </a:solidFill>
                <a:latin typeface="Abadi Extra Light" panose="020B0204020104020204" pitchFamily="34" charset="0"/>
                <a:ea typeface="Agrandir"/>
                <a:cs typeface="Agrandir"/>
                <a:sym typeface="Agrandir"/>
              </a:rPr>
              <a:t>. It helps the reader decide if the person is a </a:t>
            </a:r>
            <a:r>
              <a:rPr lang="en-US" sz="2400" b="1" dirty="0">
                <a:solidFill>
                  <a:srgbClr val="000000"/>
                </a:solidFill>
                <a:latin typeface="Abadi Extra Light" panose="020B0204020104020204" pitchFamily="34" charset="0"/>
                <a:ea typeface="Agrandir Bold"/>
                <a:cs typeface="Agrandir Bold"/>
                <a:sym typeface="Agrandir Bold"/>
              </a:rPr>
              <a:t>good fit</a:t>
            </a:r>
            <a:r>
              <a:rPr lang="en-US" sz="2400" dirty="0">
                <a:solidFill>
                  <a:srgbClr val="000000"/>
                </a:solidFill>
                <a:latin typeface="Abadi Extra Light" panose="020B0204020104020204" pitchFamily="34" charset="0"/>
                <a:ea typeface="Agrandir"/>
                <a:cs typeface="Agrandir"/>
                <a:sym typeface="Agrandir"/>
              </a:rPr>
              <a:t> for a </a:t>
            </a:r>
            <a:r>
              <a:rPr lang="en-US" sz="2400" b="1" dirty="0">
                <a:solidFill>
                  <a:srgbClr val="000000"/>
                </a:solidFill>
                <a:latin typeface="Abadi Extra Light" panose="020B0204020104020204" pitchFamily="34" charset="0"/>
                <a:ea typeface="Agrandir Bold"/>
                <a:cs typeface="Agrandir Bold"/>
                <a:sym typeface="Agrandir Bold"/>
              </a:rPr>
              <a:t>job, university, or internship</a:t>
            </a:r>
            <a:r>
              <a:rPr lang="en-US" sz="2400" dirty="0">
                <a:solidFill>
                  <a:srgbClr val="000000"/>
                </a:solidFill>
                <a:latin typeface="Abadi Extra Light" panose="020B0204020104020204" pitchFamily="34" charset="0"/>
                <a:ea typeface="Agrandir"/>
                <a:cs typeface="Agrandir"/>
                <a:sym typeface="Agrandir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>
              <a:latin typeface="Arial Black"/>
              <a:cs typeface="Arial Blac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907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3439" y="0"/>
            <a:ext cx="7457726" cy="2114879"/>
          </a:xfrm>
        </p:spPr>
        <p:txBody>
          <a:bodyPr/>
          <a:lstStyle/>
          <a:p>
            <a:r>
              <a:rPr lang="en-US" sz="4000" dirty="0">
                <a:solidFill>
                  <a:srgbClr val="000000"/>
                </a:solidFill>
                <a:latin typeface="Microsoft Sans Serif"/>
                <a:cs typeface="Microsoft Sans Serif"/>
              </a:rPr>
              <a:t>PURPOSE OF LETTER OF RECOMMENDATION?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86008" y="2383277"/>
            <a:ext cx="7003915" cy="3560324"/>
          </a:xfrm>
        </p:spPr>
        <p:txBody>
          <a:bodyPr>
            <a:normAutofit fontScale="92500" lnSpcReduction="10000"/>
          </a:bodyPr>
          <a:lstStyle/>
          <a:p>
            <a:pPr marL="755650" indent="-74295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r>
              <a:rPr lang="en-US" sz="3600" dirty="0">
                <a:latin typeface="Abadi Extra Light" panose="020B0204020104020204" pitchFamily="34" charset="0"/>
                <a:cs typeface="Arial Black"/>
              </a:rPr>
              <a:t>Admissions</a:t>
            </a:r>
          </a:p>
          <a:p>
            <a:pPr marL="742950" indent="-742950">
              <a:lnSpc>
                <a:spcPct val="100000"/>
              </a:lnSpc>
              <a:spcBef>
                <a:spcPts val="530"/>
              </a:spcBef>
              <a:buFont typeface="+mj-lt"/>
              <a:buAutoNum type="arabicPeriod"/>
            </a:pPr>
            <a:endParaRPr lang="en-US" sz="3600" dirty="0">
              <a:latin typeface="Abadi Extra Light" panose="020B0204020104020204" pitchFamily="34" charset="0"/>
              <a:cs typeface="Times New Roman"/>
            </a:endParaRPr>
          </a:p>
          <a:p>
            <a:pPr marL="997585" indent="-742950">
              <a:lnSpc>
                <a:spcPct val="100000"/>
              </a:lnSpc>
              <a:buFont typeface="+mj-lt"/>
              <a:buAutoNum type="arabicPeriod"/>
            </a:pPr>
            <a:r>
              <a:rPr lang="en-US" sz="3600" dirty="0">
                <a:latin typeface="Abadi Extra Light" panose="020B0204020104020204" pitchFamily="34" charset="0"/>
                <a:cs typeface="Arial Black"/>
              </a:rPr>
              <a:t>Job Applications</a:t>
            </a:r>
          </a:p>
          <a:p>
            <a:pPr marL="755650" indent="-742950">
              <a:lnSpc>
                <a:spcPct val="100000"/>
              </a:lnSpc>
              <a:spcBef>
                <a:spcPts val="100"/>
              </a:spcBef>
              <a:buFont typeface="+mj-lt"/>
              <a:buAutoNum type="arabicPeriod"/>
            </a:pPr>
            <a:endParaRPr lang="en-US" sz="3600" dirty="0">
              <a:latin typeface="Abadi Extra Light" panose="020B0204020104020204" pitchFamily="34" charset="0"/>
              <a:cs typeface="Arial Black"/>
            </a:endParaRPr>
          </a:p>
          <a:p>
            <a:pPr marL="742950" indent="-742950">
              <a:lnSpc>
                <a:spcPct val="100000"/>
              </a:lnSpc>
              <a:spcBef>
                <a:spcPts val="844"/>
              </a:spcBef>
              <a:buFont typeface="+mj-lt"/>
              <a:buAutoNum type="arabicPeriod"/>
            </a:pPr>
            <a:endParaRPr lang="en-US" sz="3600" dirty="0">
              <a:latin typeface="Abadi Extra Light" panose="020B0204020104020204" pitchFamily="34" charset="0"/>
              <a:cs typeface="Times New Roman"/>
            </a:endParaRPr>
          </a:p>
          <a:p>
            <a:pPr marL="1273810" marR="517525" indent="-748665">
              <a:lnSpc>
                <a:spcPct val="126600"/>
              </a:lnSpc>
              <a:buFont typeface="+mj-lt"/>
              <a:buAutoNum type="arabicPeriod"/>
            </a:pPr>
            <a:r>
              <a:rPr lang="en-US" sz="3600" dirty="0">
                <a:latin typeface="Abadi Extra Light" panose="020B0204020104020204" pitchFamily="34" charset="0"/>
                <a:cs typeface="Arial Black"/>
              </a:rPr>
              <a:t>Scholarships and Internships</a:t>
            </a:r>
          </a:p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US" sz="28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Importance:</a:t>
            </a:r>
            <a:br>
              <a:rPr lang="en-US" dirty="0"/>
            </a:b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35021" y="1536970"/>
            <a:ext cx="10126494" cy="3394953"/>
          </a:xfrm>
        </p:spPr>
        <p:txBody>
          <a:bodyPr>
            <a:normAutofit/>
          </a:bodyPr>
          <a:lstStyle/>
          <a:p>
            <a:pPr marL="355600" marR="5080" indent="-342900">
              <a:lnSpc>
                <a:spcPct val="108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spc="70" dirty="0">
                <a:latin typeface="Tahoma"/>
                <a:cs typeface="Tahoma"/>
              </a:rPr>
              <a:t>Validates</a:t>
            </a:r>
            <a:r>
              <a:rPr lang="en-US" sz="2400" spc="-265" dirty="0">
                <a:latin typeface="Tahoma"/>
                <a:cs typeface="Tahoma"/>
              </a:rPr>
              <a:t> </a:t>
            </a:r>
            <a:r>
              <a:rPr lang="en-US" sz="2400" spc="-25" dirty="0">
                <a:latin typeface="Tahoma"/>
                <a:cs typeface="Tahoma"/>
              </a:rPr>
              <a:t>an </a:t>
            </a:r>
            <a:r>
              <a:rPr lang="en-US" sz="2400" spc="55" dirty="0">
                <a:latin typeface="Tahoma"/>
                <a:cs typeface="Tahoma"/>
              </a:rPr>
              <a:t>applicant’s</a:t>
            </a:r>
            <a:r>
              <a:rPr lang="en-US" sz="2400" spc="-305" dirty="0">
                <a:latin typeface="Tahoma"/>
                <a:cs typeface="Tahoma"/>
              </a:rPr>
              <a:t> </a:t>
            </a:r>
            <a:r>
              <a:rPr lang="en-US" sz="2400" spc="60" dirty="0">
                <a:latin typeface="Tahoma"/>
                <a:cs typeface="Tahoma"/>
              </a:rPr>
              <a:t>skills </a:t>
            </a:r>
            <a:r>
              <a:rPr lang="en-US" sz="2400" dirty="0">
                <a:latin typeface="Tahoma"/>
                <a:cs typeface="Tahoma"/>
              </a:rPr>
              <a:t>and</a:t>
            </a:r>
            <a:r>
              <a:rPr lang="en-US" sz="2400" spc="-305" dirty="0">
                <a:latin typeface="Tahoma"/>
                <a:cs typeface="Tahoma"/>
              </a:rPr>
              <a:t> </a:t>
            </a:r>
            <a:r>
              <a:rPr lang="en-US" sz="2400" spc="-10" dirty="0">
                <a:latin typeface="Tahoma"/>
                <a:cs typeface="Tahoma"/>
              </a:rPr>
              <a:t>work</a:t>
            </a:r>
            <a:r>
              <a:rPr lang="en-US" sz="2400" spc="-305" dirty="0">
                <a:latin typeface="Tahoma"/>
                <a:cs typeface="Tahoma"/>
              </a:rPr>
              <a:t> </a:t>
            </a:r>
            <a:r>
              <a:rPr lang="en-US" sz="2400" spc="-10" dirty="0">
                <a:latin typeface="Tahoma"/>
                <a:cs typeface="Tahoma"/>
              </a:rPr>
              <a:t>ethics.</a:t>
            </a:r>
            <a:endParaRPr lang="en-US" sz="3200" dirty="0">
              <a:latin typeface="Lucida Sans Unicode"/>
              <a:cs typeface="Lucida Sans Unicode"/>
            </a:endParaRPr>
          </a:p>
          <a:p>
            <a:pPr marL="355600" marR="5080" indent="-342900">
              <a:lnSpc>
                <a:spcPct val="108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spc="-10" dirty="0">
                <a:latin typeface="Arial MT"/>
                <a:cs typeface="Arial MT"/>
              </a:rPr>
              <a:t>Enhances</a:t>
            </a:r>
            <a:r>
              <a:rPr lang="en-US" sz="2400" spc="-235" dirty="0">
                <a:latin typeface="Arial MT"/>
                <a:cs typeface="Arial MT"/>
              </a:rPr>
              <a:t> </a:t>
            </a:r>
            <a:r>
              <a:rPr lang="en-US" sz="2400" spc="-25" dirty="0">
                <a:latin typeface="Arial MT"/>
                <a:cs typeface="Arial MT"/>
              </a:rPr>
              <a:t>the </a:t>
            </a:r>
            <a:r>
              <a:rPr lang="en-US" sz="2400" dirty="0">
                <a:latin typeface="Arial MT"/>
                <a:cs typeface="Arial MT"/>
              </a:rPr>
              <a:t>credibility</a:t>
            </a:r>
            <a:r>
              <a:rPr lang="en-US" sz="2400" spc="-204" dirty="0">
                <a:latin typeface="Arial MT"/>
                <a:cs typeface="Arial MT"/>
              </a:rPr>
              <a:t> </a:t>
            </a:r>
            <a:r>
              <a:rPr lang="en-US" sz="2400" spc="-25" dirty="0">
                <a:latin typeface="Arial MT"/>
                <a:cs typeface="Arial MT"/>
              </a:rPr>
              <a:t>of </a:t>
            </a:r>
            <a:r>
              <a:rPr lang="en-US" sz="2400" dirty="0">
                <a:latin typeface="Arial MT"/>
                <a:cs typeface="Arial MT"/>
              </a:rPr>
              <a:t>applications</a:t>
            </a:r>
            <a:r>
              <a:rPr lang="en-US" sz="2400" spc="-20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for</a:t>
            </a:r>
            <a:r>
              <a:rPr lang="en-US" sz="2400" spc="-19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jobs, </a:t>
            </a:r>
            <a:r>
              <a:rPr lang="en-US" sz="2400" dirty="0">
                <a:latin typeface="Arial MT"/>
                <a:cs typeface="Arial MT"/>
              </a:rPr>
              <a:t>scholarships,</a:t>
            </a:r>
            <a:r>
              <a:rPr lang="en-US" sz="2400" spc="-265" dirty="0">
                <a:latin typeface="Arial MT"/>
                <a:cs typeface="Arial MT"/>
              </a:rPr>
              <a:t> </a:t>
            </a:r>
            <a:r>
              <a:rPr lang="en-US" sz="2400" spc="-25" dirty="0">
                <a:latin typeface="Arial MT"/>
                <a:cs typeface="Arial MT"/>
              </a:rPr>
              <a:t>and </a:t>
            </a:r>
            <a:r>
              <a:rPr lang="en-US" sz="2400" dirty="0">
                <a:latin typeface="Arial MT"/>
                <a:cs typeface="Arial MT"/>
              </a:rPr>
              <a:t>academic</a:t>
            </a:r>
            <a:r>
              <a:rPr lang="en-US" sz="2400" spc="-160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programs.</a:t>
            </a:r>
            <a:endParaRPr lang="en-US" sz="2400" dirty="0">
              <a:latin typeface="Arial MT"/>
              <a:cs typeface="Arial MT"/>
            </a:endParaRPr>
          </a:p>
          <a:p>
            <a:pPr marL="355600" marR="5080" indent="-342900">
              <a:lnSpc>
                <a:spcPct val="1088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lang="en-US" sz="2400" spc="-10" dirty="0">
                <a:latin typeface="Arial MT"/>
                <a:cs typeface="Arial MT"/>
              </a:rPr>
              <a:t>Provides</a:t>
            </a:r>
            <a:r>
              <a:rPr lang="en-US" sz="2400" spc="-204" dirty="0">
                <a:latin typeface="Arial MT"/>
                <a:cs typeface="Arial MT"/>
              </a:rPr>
              <a:t> </a:t>
            </a:r>
            <a:r>
              <a:rPr lang="en-US" sz="2400" spc="-50" dirty="0">
                <a:latin typeface="Arial MT"/>
                <a:cs typeface="Arial MT"/>
              </a:rPr>
              <a:t>a </a:t>
            </a:r>
            <a:r>
              <a:rPr lang="en-US" sz="2400" spc="-10" dirty="0">
                <a:latin typeface="Arial MT"/>
                <a:cs typeface="Arial MT"/>
              </a:rPr>
              <a:t>personal </a:t>
            </a:r>
            <a:r>
              <a:rPr lang="en-US" sz="2400" dirty="0">
                <a:latin typeface="Arial MT"/>
                <a:cs typeface="Arial MT"/>
              </a:rPr>
              <a:t>perspective</a:t>
            </a:r>
            <a:r>
              <a:rPr lang="en-US" sz="2400" spc="-20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on</a:t>
            </a:r>
            <a:r>
              <a:rPr lang="en-US" sz="2400" spc="-200" dirty="0">
                <a:latin typeface="Arial MT"/>
                <a:cs typeface="Arial MT"/>
              </a:rPr>
              <a:t> </a:t>
            </a:r>
            <a:r>
              <a:rPr lang="en-US" sz="2400" spc="-25" dirty="0">
                <a:latin typeface="Arial MT"/>
                <a:cs typeface="Arial MT"/>
              </a:rPr>
              <a:t>the </a:t>
            </a:r>
            <a:r>
              <a:rPr lang="en-US" sz="2400" spc="-10" dirty="0">
                <a:latin typeface="Arial MT"/>
                <a:cs typeface="Arial MT"/>
              </a:rPr>
              <a:t>candidate’s </a:t>
            </a:r>
            <a:r>
              <a:rPr lang="en-US" sz="2400" dirty="0">
                <a:latin typeface="Arial MT"/>
                <a:cs typeface="Arial MT"/>
              </a:rPr>
              <a:t>abilities</a:t>
            </a:r>
            <a:r>
              <a:rPr lang="en-US" sz="2400" spc="-265" dirty="0">
                <a:latin typeface="Arial MT"/>
                <a:cs typeface="Arial MT"/>
              </a:rPr>
              <a:t> </a:t>
            </a:r>
            <a:r>
              <a:rPr lang="en-US" sz="2400" spc="-25" dirty="0">
                <a:latin typeface="Arial MT"/>
                <a:cs typeface="Arial MT"/>
              </a:rPr>
              <a:t>and </a:t>
            </a:r>
            <a:r>
              <a:rPr lang="en-US" sz="2400" spc="-10" dirty="0">
                <a:latin typeface="Arial MT"/>
                <a:cs typeface="Arial MT"/>
              </a:rPr>
              <a:t>potential.</a:t>
            </a:r>
            <a:endParaRPr lang="en-US" sz="2400" dirty="0">
              <a:latin typeface="Arial MT"/>
              <a:cs typeface="Arial MT"/>
            </a:endParaRPr>
          </a:p>
          <a:p>
            <a:pPr marL="12700" marR="5080" indent="476884">
              <a:lnSpc>
                <a:spcPct val="108800"/>
              </a:lnSpc>
              <a:spcBef>
                <a:spcPts val="95"/>
              </a:spcBef>
            </a:pPr>
            <a:endParaRPr lang="en-US" sz="2400" dirty="0">
              <a:latin typeface="Tahoma"/>
              <a:cs typeface="Tahoma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6723693" cy="1319148"/>
          </a:xfrm>
        </p:spPr>
        <p:txBody>
          <a:bodyPr>
            <a:normAutofit/>
          </a:bodyPr>
          <a:lstStyle/>
          <a:p>
            <a:r>
              <a:rPr lang="en-US" sz="3200" dirty="0"/>
              <a:t>Structure of letter of recommendation </a:t>
            </a:r>
            <a:endParaRPr lang="en-ZA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0" y="2072640"/>
            <a:ext cx="9202497" cy="3618042"/>
          </a:xfrm>
        </p:spPr>
        <p:txBody>
          <a:bodyPr>
            <a:normAutofit/>
          </a:bodyPr>
          <a:lstStyle/>
          <a:p>
            <a:pPr marL="748664" lvl="1" indent="-457200">
              <a:lnSpc>
                <a:spcPts val="3779"/>
              </a:lnSpc>
            </a:pPr>
            <a:r>
              <a:rPr lang="en-US" sz="3200" dirty="0">
                <a:solidFill>
                  <a:srgbClr val="000000"/>
                </a:solidFill>
                <a:latin typeface="Aptos" panose="020B0004020202020204" pitchFamily="34" charset="0"/>
                <a:ea typeface="Gagalin"/>
                <a:cs typeface="Gagalin"/>
                <a:sym typeface="Gagalin"/>
              </a:rPr>
              <a:t>Salutation: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ea typeface="Gagalin"/>
                <a:cs typeface="Gagalin"/>
                <a:sym typeface="Gagalin"/>
              </a:rPr>
              <a:t>   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ea typeface="Gagalin"/>
                <a:cs typeface="Gagalin"/>
                <a:sym typeface="Agrandir"/>
              </a:rPr>
              <a:t>the part where 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ea typeface="Agrandir"/>
                <a:cs typeface="Agrandir"/>
                <a:sym typeface="Agrandir"/>
              </a:rPr>
              <a:t> the letter is addressed to a specific person or an unknown person.</a:t>
            </a:r>
          </a:p>
          <a:p>
            <a:pPr marL="634364" lvl="1">
              <a:lnSpc>
                <a:spcPts val="3779"/>
              </a:lnSpc>
            </a:pPr>
            <a:endParaRPr lang="en-US" sz="2000" spc="225" dirty="0">
              <a:solidFill>
                <a:srgbClr val="000000"/>
              </a:solidFill>
              <a:latin typeface="Aptos" panose="020B0004020202020204" pitchFamily="34" charset="0"/>
              <a:ea typeface="Gagalin"/>
              <a:cs typeface="Gagalin"/>
              <a:sym typeface="Agrandir"/>
            </a:endParaRPr>
          </a:p>
          <a:p>
            <a:pPr marL="748664" lvl="1" indent="-457200">
              <a:lnSpc>
                <a:spcPts val="3779"/>
              </a:lnSpc>
            </a:pPr>
            <a:r>
              <a:rPr lang="en-US" sz="3200" spc="185" dirty="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Introduction: </a:t>
            </a:r>
            <a:r>
              <a:rPr lang="en-US" dirty="0">
                <a:latin typeface="Aptos" panose="020B0004020202020204" pitchFamily="34" charset="0"/>
              </a:rPr>
              <a:t>Clearly state the purpose of the letter, your relationship with the applicant, the duration of your acquaintance, and your credibility in providing the recommendation.</a:t>
            </a:r>
            <a:r>
              <a:rPr lang="en-US" spc="185" dirty="0">
                <a:solidFill>
                  <a:srgbClr val="000000"/>
                </a:solidFill>
                <a:latin typeface="Aptos" panose="020B0004020202020204" pitchFamily="34" charset="0"/>
                <a:ea typeface="Gagalin"/>
                <a:cs typeface="Gagalin"/>
                <a:sym typeface="Gagalin"/>
              </a:rPr>
              <a:t> </a:t>
            </a:r>
          </a:p>
          <a:p>
            <a:pPr marL="291464" lvl="1" indent="0" algn="l">
              <a:lnSpc>
                <a:spcPts val="3779"/>
              </a:lnSpc>
              <a:buNone/>
            </a:pPr>
            <a:endParaRPr lang="en-US" sz="2000" spc="225" dirty="0">
              <a:solidFill>
                <a:srgbClr val="000000"/>
              </a:solidFill>
              <a:latin typeface="Gagalin"/>
              <a:ea typeface="Gagalin"/>
              <a:cs typeface="Gagalin"/>
              <a:sym typeface="Gagalin"/>
            </a:endParaRPr>
          </a:p>
          <a:p>
            <a:pPr marL="0" indent="0">
              <a:lnSpc>
                <a:spcPts val="6299"/>
              </a:lnSpc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90EF8-C31C-3601-D0C1-F9A3E2B01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B7DD6-4CC9-16D4-94F3-D0737E647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6723693" cy="1319148"/>
          </a:xfrm>
        </p:spPr>
        <p:txBody>
          <a:bodyPr>
            <a:normAutofit/>
          </a:bodyPr>
          <a:lstStyle/>
          <a:p>
            <a:r>
              <a:rPr lang="en-US" sz="3200" dirty="0"/>
              <a:t>Structure of letter of recommendation </a:t>
            </a:r>
            <a:endParaRPr lang="en-ZA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8DD60B-CFF7-DC2A-C2A0-2189C4CE10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511" y="1897542"/>
            <a:ext cx="9688880" cy="4887940"/>
          </a:xfrm>
        </p:spPr>
        <p:txBody>
          <a:bodyPr>
            <a:normAutofit/>
          </a:bodyPr>
          <a:lstStyle/>
          <a:p>
            <a:pPr marL="748664" lvl="1" indent="-457200">
              <a:lnSpc>
                <a:spcPts val="3779"/>
              </a:lnSpc>
            </a:pPr>
            <a:r>
              <a:rPr lang="en-US" sz="3200" spc="175" dirty="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Applicant’s Skills and Strengths</a:t>
            </a:r>
            <a:r>
              <a:rPr lang="en-US" sz="3200" dirty="0">
                <a:solidFill>
                  <a:srgbClr val="000000"/>
                </a:solidFill>
                <a:latin typeface="Aptos" panose="020B0004020202020204" pitchFamily="34" charset="0"/>
                <a:ea typeface="Gagalin"/>
                <a:cs typeface="Gagalin"/>
                <a:sym typeface="Gagalin"/>
              </a:rPr>
              <a:t>: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ea typeface="Gagalin"/>
                <a:cs typeface="Gagalin"/>
                <a:sym typeface="Gagalin"/>
              </a:rPr>
              <a:t>   </a:t>
            </a:r>
            <a:r>
              <a:rPr lang="en-US" dirty="0"/>
              <a:t>Emphasize the applicant's strengths relevant to the application with specific examples of achievements. Highlight skills like leadership, teamwork, communication, problem-solving, technical excellence, and dedication.</a:t>
            </a:r>
            <a:endParaRPr lang="en-US" sz="2000" spc="225" dirty="0">
              <a:solidFill>
                <a:srgbClr val="000000"/>
              </a:solidFill>
              <a:latin typeface="Aptos" panose="020B0004020202020204" pitchFamily="34" charset="0"/>
              <a:ea typeface="Gagalin"/>
              <a:cs typeface="Gagalin"/>
              <a:sym typeface="Agrandir"/>
            </a:endParaRPr>
          </a:p>
          <a:p>
            <a:pPr marL="748664" lvl="1" indent="-457200">
              <a:lnSpc>
                <a:spcPts val="3779"/>
              </a:lnSpc>
            </a:pPr>
            <a:r>
              <a:rPr lang="en-US" sz="3200" spc="175" dirty="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Relevance to Position/Program</a:t>
            </a:r>
            <a:r>
              <a:rPr lang="en-US" sz="3200" spc="185" dirty="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: </a:t>
            </a:r>
          </a:p>
          <a:p>
            <a:pPr marL="291464" lvl="1" indent="0">
              <a:lnSpc>
                <a:spcPts val="3779"/>
              </a:lnSpc>
              <a:buNone/>
            </a:pPr>
            <a:r>
              <a:rPr lang="en-US" dirty="0"/>
              <a:t>Describe why the applicant is well-suited for the opportunity by aligning their skills with job requirements or emphasizing their academic performance and research potential for university applications.</a:t>
            </a:r>
            <a:endParaRPr lang="en-US" sz="2000" spc="225" dirty="0">
              <a:solidFill>
                <a:srgbClr val="000000"/>
              </a:solidFill>
              <a:latin typeface="Gagalin"/>
              <a:ea typeface="Gagalin"/>
              <a:cs typeface="Gagalin"/>
              <a:sym typeface="Gagalin"/>
            </a:endParaRPr>
          </a:p>
          <a:p>
            <a:pPr marL="0" indent="0">
              <a:lnSpc>
                <a:spcPts val="6299"/>
              </a:lnSpc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742C99-A7B0-CBFD-E3AC-5470BAD1C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00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64EC6-491C-BE97-347D-F04C3A90E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DB897-A3A7-3985-F856-B5F7D2C5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6723693" cy="1319148"/>
          </a:xfrm>
        </p:spPr>
        <p:txBody>
          <a:bodyPr>
            <a:normAutofit/>
          </a:bodyPr>
          <a:lstStyle/>
          <a:p>
            <a:r>
              <a:rPr lang="en-US" sz="3200" dirty="0"/>
              <a:t>Structure of letter of recommendation </a:t>
            </a:r>
            <a:endParaRPr lang="en-ZA" sz="32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3F5A8-F8A6-CC3F-66CC-004A73C3D8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511" y="1897542"/>
            <a:ext cx="9688880" cy="4887940"/>
          </a:xfrm>
        </p:spPr>
        <p:txBody>
          <a:bodyPr>
            <a:normAutofit/>
          </a:bodyPr>
          <a:lstStyle/>
          <a:p>
            <a:pPr marL="748664" lvl="1" indent="-457200">
              <a:lnSpc>
                <a:spcPts val="3779"/>
              </a:lnSpc>
            </a:pPr>
            <a:r>
              <a:rPr lang="en-US" sz="3200" spc="180" dirty="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Summary Strong Recommendation</a:t>
            </a:r>
            <a:r>
              <a:rPr lang="en-US" sz="3200" dirty="0">
                <a:solidFill>
                  <a:srgbClr val="000000"/>
                </a:solidFill>
                <a:latin typeface="Aptos" panose="020B0004020202020204" pitchFamily="34" charset="0"/>
                <a:ea typeface="Gagalin"/>
                <a:cs typeface="Gagalin"/>
                <a:sym typeface="Gagalin"/>
              </a:rPr>
              <a:t>: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  <a:ea typeface="Gagalin"/>
                <a:cs typeface="Gagalin"/>
                <a:sym typeface="Gagalin"/>
              </a:rPr>
              <a:t>  </a:t>
            </a:r>
            <a:r>
              <a:rPr lang="en-US" dirty="0"/>
              <a:t>Express your recommendation with confidence using phrases such as “I wholeheartedly recommend…,” “I strongly endorse…,” or “I have no reservations in recommending….</a:t>
            </a:r>
          </a:p>
          <a:p>
            <a:pPr marL="748664" lvl="1" indent="-457200">
              <a:lnSpc>
                <a:spcPts val="3779"/>
              </a:lnSpc>
            </a:pPr>
            <a:r>
              <a:rPr lang="en-US" sz="3200" spc="175" dirty="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Conclusion – Offer for Further Contact</a:t>
            </a:r>
            <a:r>
              <a:rPr lang="en-US" sz="3200" spc="185" dirty="0">
                <a:solidFill>
                  <a:srgbClr val="000000"/>
                </a:solidFill>
                <a:latin typeface="Gagalin"/>
                <a:ea typeface="Gagalin"/>
                <a:cs typeface="Gagalin"/>
                <a:sym typeface="Gagalin"/>
              </a:rPr>
              <a:t>: </a:t>
            </a:r>
          </a:p>
          <a:p>
            <a:pPr marL="291464" lvl="1" indent="0">
              <a:lnSpc>
                <a:spcPts val="3779"/>
              </a:lnSpc>
              <a:buNone/>
            </a:pPr>
            <a:r>
              <a:rPr lang="en-US" dirty="0"/>
              <a:t>Invite further inquiries by offering additional details if needed. Provide your contact information (email/phone) and conclude with a courteous closing statement.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3530B7-3771-15F0-7402-A00261B2A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312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1E536-2DEA-CE6A-D2D8-2CA856EDF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9966DC-F7E5-7307-943E-4C139586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CB6D7E-48EC-9C75-9DD0-350D6C0EE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289" y="176898"/>
            <a:ext cx="6620799" cy="6154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91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3" y="4006024"/>
            <a:ext cx="5794248" cy="234696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{AA7DB316-00CC-4BBB-AF24-C0174623B7EB}tf16411248_win32</Template>
  <TotalTime>43</TotalTime>
  <Words>363</Words>
  <Application>Microsoft Office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3" baseType="lpstr">
      <vt:lpstr>Abadi Extra Light</vt:lpstr>
      <vt:lpstr>Amasis MT Pro Light</vt:lpstr>
      <vt:lpstr>Aptos</vt:lpstr>
      <vt:lpstr>Arial</vt:lpstr>
      <vt:lpstr>Arial Black</vt:lpstr>
      <vt:lpstr>Arial MT</vt:lpstr>
      <vt:lpstr>Avenir Next LT Pro Light</vt:lpstr>
      <vt:lpstr>Calibri</vt:lpstr>
      <vt:lpstr>Gagalin</vt:lpstr>
      <vt:lpstr>Lucida Sans Unicode</vt:lpstr>
      <vt:lpstr>Microsoft Sans Serif</vt:lpstr>
      <vt:lpstr>Posterama</vt:lpstr>
      <vt:lpstr>Tahoma</vt:lpstr>
      <vt:lpstr>Custom</vt:lpstr>
      <vt:lpstr>Letter of recommendation  by  Muhammad kamil khan  hoorish ahmad  naveed ahmad </vt:lpstr>
      <vt:lpstr>What is a Letter of Recommendation? </vt:lpstr>
      <vt:lpstr>PURPOSE OF LETTER OF RECOMMENDATION?</vt:lpstr>
      <vt:lpstr>Importance: </vt:lpstr>
      <vt:lpstr>Structure of letter of recommendation </vt:lpstr>
      <vt:lpstr>Structure of letter of recommendation </vt:lpstr>
      <vt:lpstr>Structure of letter of recommendation </vt:lpstr>
      <vt:lpstr>PowerPoint Presentation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22PWCSE2174</dc:creator>
  <cp:lastModifiedBy>22PWCSE2174</cp:lastModifiedBy>
  <cp:revision>1</cp:revision>
  <dcterms:created xsi:type="dcterms:W3CDTF">2025-03-17T17:32:26Z</dcterms:created>
  <dcterms:modified xsi:type="dcterms:W3CDTF">2025-03-17T18:16:16Z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