
<file path=[Content_Types].xml><?xml version="1.0" encoding="utf-8"?>
<Types xmlns="http://schemas.openxmlformats.org/package/2006/content-types">
  <Default Extension="jfif" ContentType="image/jpe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62" r:id="rId2"/>
    <p:sldId id="263" r:id="rId3"/>
    <p:sldId id="264" r:id="rId4"/>
    <p:sldId id="265" r:id="rId5"/>
    <p:sldId id="266" r:id="rId6"/>
    <p:sldId id="268" r:id="rId7"/>
    <p:sldId id="271" r:id="rId8"/>
    <p:sldId id="276" r:id="rId9"/>
    <p:sldId id="277" r:id="rId10"/>
    <p:sldId id="274" r:id="rId11"/>
    <p:sldId id="281" r:id="rId12"/>
    <p:sldId id="282" r:id="rId13"/>
    <p:sldId id="283" r:id="rId14"/>
    <p:sldId id="284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3" autoAdjust="0"/>
    <p:restoredTop sz="94683" autoAdjust="0"/>
  </p:normalViewPr>
  <p:slideViewPr>
    <p:cSldViewPr>
      <p:cViewPr varScale="1">
        <p:scale>
          <a:sx n="84" d="100"/>
          <a:sy n="84" d="100"/>
        </p:scale>
        <p:origin x="110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8E246-5E77-4DEE-A53B-F28761AB57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E0855-C73F-45E7-8684-90E376AD7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CC46-7710-4AEA-B4B4-3B5D2362C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A37CD-E1DD-4045-A9B4-DC99B55388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E2D6D-84EA-4D79-8681-E5E4EFE46B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11274B-5AB2-427B-9A02-B2FFCF084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AA314-5984-4FE7-9386-1AD891952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EBB4F1-4FA8-4CE4-861B-A041444FB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BCB29-92FC-40FC-BEEB-01CF05D27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E1622E-D9CC-4644-90BC-A187AE2BB9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036E1-22D9-4647-96D7-4478C0A1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326CE-BF2A-4495-9DC1-3306CCBCF7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4C3FA-F9CA-43AC-BD18-8134ED64E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F7D551B2-D630-4F1D-9AD5-A3A90ED7B2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2"/>
            <a:ext cx="8229600" cy="5668963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sz="1800" b="1" dirty="0" smtClean="0"/>
              <a:t>INTRODUCTIOIN TO ENGINEERING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A language to describe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Shape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Size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Fit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dirty="0" smtClean="0"/>
              <a:t>Assembly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66676" y="304800"/>
            <a:ext cx="890111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/>
          <a:stretch>
            <a:fillRect/>
          </a:stretch>
        </p:blipFill>
        <p:spPr bwMode="auto">
          <a:xfrm>
            <a:off x="193676" y="381000"/>
            <a:ext cx="8721725" cy="607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>
            <a:lum bright="20000"/>
          </a:blip>
          <a:srcRect/>
          <a:stretch>
            <a:fillRect/>
          </a:stretch>
        </p:blipFill>
        <p:spPr bwMode="auto">
          <a:xfrm>
            <a:off x="19050" y="304800"/>
            <a:ext cx="9124950" cy="62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>
            <a:lum bright="30000"/>
          </a:blip>
          <a:srcRect/>
          <a:stretch>
            <a:fillRect/>
          </a:stretch>
        </p:blipFill>
        <p:spPr bwMode="auto">
          <a:xfrm>
            <a:off x="42864" y="304800"/>
            <a:ext cx="91694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30480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/>
            </a:pPr>
            <a:r>
              <a:rPr lang="en-US" sz="1800" b="1"/>
              <a:t>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Reducing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smaller than their actual size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Enlarging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For objects drawn larger than their actual size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2031" y="304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09600" indent="-609600" algn="ctr">
              <a:spcBef>
                <a:spcPct val="20000"/>
              </a:spcBef>
              <a:buClr>
                <a:schemeClr val="tx1"/>
              </a:buClr>
            </a:pPr>
            <a:r>
              <a:rPr lang="en-US" sz="2400" b="1" u="sng"/>
              <a:t>SCALES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2"/>
            </a:pPr>
            <a:r>
              <a:rPr lang="en-US" sz="1800" b="1"/>
              <a:t>Representative Fraction (R.F.)</a:t>
            </a:r>
          </a:p>
          <a:p>
            <a:pPr marL="609600" indent="-609600" algn="just">
              <a:buClr>
                <a:schemeClr val="tx1"/>
              </a:buClr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The ratio of the length of the drawing to the actual length of the object represented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Represented in the form of  X : Y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X is the unit on the drawing whereas Y is the representation on the actual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1:2 means 1 unit of length on the drawing representing 2 units of length of the object.</a:t>
            </a:r>
          </a:p>
          <a:p>
            <a:pPr marL="990600" lvl="1" indent="-533400" algn="just">
              <a:buFontTx/>
              <a:buChar char="•"/>
            </a:pPr>
            <a:endParaRPr lang="en-US" sz="1800" b="1"/>
          </a:p>
          <a:p>
            <a:pPr marL="990600" lvl="1" indent="-533400" algn="just">
              <a:buFontTx/>
              <a:buChar char="•"/>
            </a:pPr>
            <a:r>
              <a:rPr lang="en-US" sz="1800" b="1"/>
              <a:t>A scale of 2:1 means 2 units of length on the drawing representing 1 unit of length of the object.</a:t>
            </a:r>
          </a:p>
          <a:p>
            <a:pPr marL="990600" lvl="1" indent="-533400" algn="just">
              <a:buFontTx/>
              <a:buNone/>
            </a:pPr>
            <a:endParaRPr lang="en-US" sz="1800" b="1"/>
          </a:p>
          <a:p>
            <a:pPr marL="990600" lvl="1" indent="-533400" algn="just">
              <a:buFontTx/>
              <a:buNone/>
            </a:pP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382000" cy="6019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3"/>
            </a:pPr>
            <a:r>
              <a:rPr lang="en-US" sz="1800" b="1"/>
              <a:t>TYPES OF SCALES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Metric 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the decimal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1:2.5, 1:5, 1:10, 1:20, 1:25, 1:50, 1:100, 1:200, 1:250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Enlarging scales usually used are: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2:1, 2.5:1, 5:1, 10:1, 20:1, 25:1, 50:1, 100:1, 200:1, 250:1 etc.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/>
          </a:p>
          <a:p>
            <a:pPr marL="990600" lvl="1" indent="-533400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Inch-Foot (English) Scales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Based on decimal and fraction system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Reducing and Enlarging scales have similar R.F. to Metric scales in the decimal system.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/>
              <a:t>Fraction system has R.Fs of the type</a:t>
            </a:r>
          </a:p>
          <a:p>
            <a:pPr marL="1752600" lvl="3" indent="-381000">
              <a:lnSpc>
                <a:spcPct val="130000"/>
              </a:lnSpc>
              <a:buClr>
                <a:schemeClr val="tx1"/>
              </a:buClr>
              <a:buFontTx/>
              <a:buNone/>
            </a:pPr>
            <a:r>
              <a:rPr lang="en-US" sz="1800" b="1"/>
              <a:t>	1:2, 1:3, 1:4, 1:6, 1:12 etc. or vice versa.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80646" y="4572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1632" name="Object 16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2"/>
            </a:pPr>
            <a:r>
              <a:rPr lang="en-US" sz="1800" b="1" dirty="0" smtClean="0"/>
              <a:t>TYPES OF DRAWING: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dirty="0" smtClean="0"/>
          </a:p>
          <a:p>
            <a:pPr marL="990600" lvl="1" indent="-533400" eaLnBrk="1" hangingPunct="1">
              <a:buClr>
                <a:schemeClr val="tx1"/>
              </a:buClr>
              <a:buNone/>
            </a:pPr>
            <a:r>
              <a:rPr lang="en-US" sz="1800" b="1" dirty="0" smtClean="0"/>
              <a:t>Detail Drawings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dirty="0" smtClean="0"/>
              <a:t>To describe the shape, size, fit and finish of each and every part in detail for production purposes.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465451"/>
            <a:ext cx="5505450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609600" indent="-609600" algn="just">
              <a:buClr>
                <a:schemeClr val="tx1"/>
              </a:buClr>
              <a:buFontTx/>
              <a:buAutoNum type="arabicPeriod" startAt="4"/>
            </a:pPr>
            <a:r>
              <a:rPr lang="en-US" sz="1800" b="1"/>
              <a:t>INCH DIVISIONS</a:t>
            </a:r>
          </a:p>
          <a:p>
            <a:pPr marL="609600" indent="-609600" algn="just">
              <a:buFontTx/>
              <a:buNone/>
            </a:pPr>
            <a:endParaRPr lang="en-US" sz="1800" b="1"/>
          </a:p>
          <a:p>
            <a:pPr marL="990600" lvl="1" indent="-533400">
              <a:buClr>
                <a:schemeClr val="tx1"/>
              </a:buClr>
              <a:buFontTx/>
              <a:buAutoNum type="alphaLcPeriod"/>
            </a:pPr>
            <a:r>
              <a:rPr lang="en-US" sz="1800" b="1"/>
              <a:t>Fractions (8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6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0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381000"/>
            <a:ext cx="8382000" cy="1066800"/>
          </a:xfrm>
        </p:spPr>
        <p:txBody>
          <a:bodyPr/>
          <a:lstStyle/>
          <a:p>
            <a:pPr marL="990600" lvl="1" indent="-533400" algn="just">
              <a:buClr>
                <a:schemeClr val="tx1"/>
              </a:buClr>
              <a:buFontTx/>
              <a:buAutoNum type="alphaLcPeriod" startAt="2"/>
            </a:pPr>
            <a:r>
              <a:rPr lang="en-US" sz="1800" b="1"/>
              <a:t>Decimal (10</a:t>
            </a:r>
            <a:r>
              <a:rPr lang="en-US" sz="1800" b="1" baseline="30000"/>
              <a:t>th</a:t>
            </a:r>
            <a:r>
              <a:rPr lang="en-US" sz="1800" b="1"/>
              <a:t>s)</a:t>
            </a:r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/>
        </p:nvGraphicFramePr>
        <p:xfrm>
          <a:off x="1759928" y="1790700"/>
          <a:ext cx="5628542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928" y="1790700"/>
                        <a:ext cx="5628542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6019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AutoNum type="arabicPeriod" startAt="3"/>
            </a:pPr>
            <a:r>
              <a:rPr lang="en-US" sz="1800" b="1" smtClean="0"/>
              <a:t>TYPES OF MEASURING SYSTEMS:</a:t>
            </a:r>
          </a:p>
          <a:p>
            <a:pPr marL="609600" indent="-609600" algn="just" eaLnBrk="1" hangingPunct="1">
              <a:buFontTx/>
              <a:buNone/>
            </a:pPr>
            <a:endParaRPr lang="en-US" sz="1800" b="1" smtClean="0"/>
          </a:p>
          <a:p>
            <a:pPr marL="990600" lvl="1" indent="-533400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English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Feet and Inches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endParaRPr lang="en-US" sz="1800" b="1" smtClean="0"/>
          </a:p>
          <a:p>
            <a:pPr marL="990600" lvl="1" indent="-533400" eaLnBrk="1" hangingPunct="1">
              <a:lnSpc>
                <a:spcPct val="130000"/>
              </a:lnSpc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Metric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Meters and Millimeters</a:t>
            </a:r>
          </a:p>
          <a:p>
            <a:pPr marL="1752600" lvl="3" indent="-381000" eaLnBrk="1" hangingPunct="1">
              <a:lnSpc>
                <a:spcPct val="130000"/>
              </a:lnSpc>
              <a:buClr>
                <a:schemeClr val="tx1"/>
              </a:buClr>
              <a:buFontTx/>
              <a:buChar char="•"/>
            </a:pPr>
            <a:endParaRPr lang="en-US" sz="1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305800" cy="6324600"/>
          </a:xfrm>
        </p:spPr>
        <p:txBody>
          <a:bodyPr/>
          <a:lstStyle/>
          <a:p>
            <a:pPr marL="660400" indent="-660400" algn="just" eaLnBrk="1" hangingPunct="1">
              <a:buClr>
                <a:schemeClr val="tx1"/>
              </a:buClr>
              <a:buFontTx/>
              <a:buAutoNum type="arabicPeriod" startAt="4"/>
            </a:pPr>
            <a:r>
              <a:rPr lang="en-US" sz="1800" b="1" smtClean="0"/>
              <a:t>DRAWING INSTUMENTS AND THEIR USES:</a:t>
            </a:r>
          </a:p>
          <a:p>
            <a:pPr marL="660400" indent="-66040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/>
            </a:pPr>
            <a:r>
              <a:rPr lang="en-US" sz="1800" b="1" smtClean="0"/>
              <a:t>Drawing Board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Serves as a flat drawing surface to attach a paper to.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r>
              <a:rPr lang="en-US" sz="1800" b="1" smtClean="0"/>
              <a:t>Drafting Media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2"/>
            </a:pPr>
            <a:endParaRPr lang="en-US" sz="1800" b="1" smtClean="0"/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Paper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Char char="•"/>
            </a:pPr>
            <a:r>
              <a:rPr lang="en-US" sz="1800" b="1" smtClean="0"/>
              <a:t>Film (Tracing Paper)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Standard Sizes are: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USA size, inches</a:t>
            </a:r>
            <a:r>
              <a:rPr lang="en-US" sz="1800" b="1" smtClean="0"/>
              <a:t>		</a:t>
            </a:r>
            <a:r>
              <a:rPr lang="en-US" sz="1800" b="1" u="sng" smtClean="0"/>
              <a:t>Closest International size, mm</a:t>
            </a: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A (8.5 x 11.0)				A4 (210 x 297)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B (11.0 x 17.0)				A3 (297 x 420)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C (17.0 x 22.0)				A2 (420 x 594)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D (22.0 x 34.0)				A1 (594 x 841)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E (34.0 x 44.0)				A0 (841 x 1189)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3"/>
            </a:pPr>
            <a:r>
              <a:rPr lang="en-US" sz="1800" b="1" smtClean="0"/>
              <a:t>Pencils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Classification according to lead hardness is:</a:t>
            </a:r>
            <a:r>
              <a:rPr lang="en-US" sz="2000" b="1" smtClean="0"/>
              <a:t>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Hard grades		Medium grades		Soft grades	  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9H	Hardest		3H	Hardest		2B	Hardest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8H			2H			3B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7H			H			4B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6H			F			5B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5H			HB			6B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4H	Softest		B	Softest		7B	Softest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r>
              <a:rPr lang="en-US" sz="1800" b="1" smtClean="0"/>
              <a:t>	</a:t>
            </a:r>
            <a:r>
              <a:rPr lang="en-US" sz="1800" b="1" u="sng" smtClean="0"/>
              <a:t>								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smtClean="0"/>
              <a:t>Eraser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endParaRPr lang="en-US" sz="1800" b="1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4"/>
            </a:pPr>
            <a:r>
              <a:rPr lang="en-US" sz="1800" b="1" smtClean="0"/>
              <a:t>T Square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smtClean="0"/>
              <a:t>	</a:t>
            </a:r>
            <a:r>
              <a:rPr lang="en-US" sz="1800" b="1" smtClean="0"/>
              <a:t>For drawing horizontal lines and provide a supporting/sliding edge for set-squares and other stencils.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28600"/>
            <a:ext cx="8458200" cy="6324600"/>
          </a:xfrm>
        </p:spPr>
        <p:txBody>
          <a:bodyPr/>
          <a:lstStyle/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6"/>
            </a:pPr>
            <a:r>
              <a:rPr lang="en-US" sz="1800" b="1" dirty="0" smtClean="0"/>
              <a:t>Set-Squares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drawing vertical and angular lines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r>
              <a:rPr lang="en-US" sz="1800" b="1" dirty="0" smtClean="0"/>
              <a:t>Scales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Linear scales (English and Metric)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Cardboard scales (For reducing and increasing size)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Diagonal scales (For measuring fractions)</a:t>
            </a:r>
          </a:p>
          <a:p>
            <a:pPr marL="1784350" lvl="3" indent="-412750" algn="just" eaLnBrk="1" hangingPunct="1">
              <a:buClr>
                <a:schemeClr val="tx1"/>
              </a:buClr>
              <a:buFontTx/>
              <a:buAutoNum type="romanLcPeriod"/>
            </a:pPr>
            <a:r>
              <a:rPr lang="en-US" sz="1800" b="1" dirty="0" smtClean="0"/>
              <a:t>Protractor (For measurement of angles)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7"/>
            </a:pPr>
            <a:endParaRPr lang="en-US" sz="18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8"/>
            </a:pPr>
            <a:r>
              <a:rPr lang="en-US" sz="1800" b="1" dirty="0" smtClean="0"/>
              <a:t>Compass with Extender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drawing circles and circular arcs</a:t>
            </a:r>
          </a:p>
          <a:p>
            <a:pPr marL="1035050" lvl="1" indent="-577850" algn="just" eaLnBrk="1" hangingPunct="1">
              <a:buClr>
                <a:schemeClr val="tx1"/>
              </a:buClr>
              <a:buFontTx/>
              <a:buNone/>
            </a:pPr>
            <a:endParaRPr lang="en-US" sz="2400" b="1" dirty="0" smtClean="0"/>
          </a:p>
          <a:p>
            <a:pPr marL="1035050" lvl="1" indent="-577850" algn="just" eaLnBrk="1" hangingPunct="1">
              <a:buClr>
                <a:schemeClr val="tx1"/>
              </a:buClr>
              <a:buFontTx/>
              <a:buAutoNum type="alphaLcPeriod" startAt="9"/>
            </a:pPr>
            <a:r>
              <a:rPr lang="en-US" sz="1800" b="1" dirty="0" smtClean="0"/>
              <a:t>Divider</a:t>
            </a:r>
          </a:p>
          <a:p>
            <a:pPr marL="1409700" lvl="2" indent="-495300" algn="just" eaLnBrk="1" hangingPunct="1">
              <a:buClr>
                <a:schemeClr val="tx1"/>
              </a:buClr>
              <a:buFontTx/>
              <a:buNone/>
            </a:pPr>
            <a:r>
              <a:rPr lang="en-US" sz="1600" b="1" dirty="0" smtClean="0"/>
              <a:t>	</a:t>
            </a:r>
            <a:r>
              <a:rPr lang="en-US" sz="1800" b="1" dirty="0" smtClean="0"/>
              <a:t>For transferring measurements and for dividing lines into any number of equal parts.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0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13"/>
          <p:cNvSpPr txBox="1">
            <a:spLocks noChangeArrowheads="1"/>
          </p:cNvSpPr>
          <p:nvPr/>
        </p:nvSpPr>
        <p:spPr bwMode="auto">
          <a:xfrm>
            <a:off x="304800" y="228602"/>
            <a:ext cx="845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eriod" startAt="5"/>
            </a:pPr>
            <a:r>
              <a:rPr lang="en-US" b="1"/>
              <a:t>TYPES OF LINES USED IN ENGINEERING DRAWING: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401640"/>
          <a:ext cx="822960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Drawing" r:id="rId3" imgW="7172280" imgH="4876920" progId="">
                  <p:embed/>
                </p:oleObj>
              </mc:Choice>
              <mc:Fallback>
                <p:oleObj name="Drawing" r:id="rId3" imgW="7172280" imgH="487692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1640"/>
                        <a:ext cx="8229600" cy="5595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Grp="1" noChangeAspect="1"/>
          </p:cNvGraphicFramePr>
          <p:nvPr>
            <p:ph/>
          </p:nvPr>
        </p:nvGraphicFramePr>
        <p:xfrm>
          <a:off x="457200" y="400052"/>
          <a:ext cx="8229600" cy="559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Drawing" r:id="rId3" imgW="6915240" imgH="4705200" progId="">
                  <p:embed/>
                </p:oleObj>
              </mc:Choice>
              <mc:Fallback>
                <p:oleObj name="Drawing" r:id="rId3" imgW="6915240" imgH="4705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00052"/>
                        <a:ext cx="8229600" cy="559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265</Words>
  <Application>Microsoft Office PowerPoint</Application>
  <PresentationFormat>On-screen Show (4:3)</PresentationFormat>
  <Paragraphs>121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Default Design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Development &amp; Municipal Department, Peshawar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Arif</dc:creator>
  <cp:lastModifiedBy>Usman Khan</cp:lastModifiedBy>
  <cp:revision>36</cp:revision>
  <dcterms:created xsi:type="dcterms:W3CDTF">2004-10-24T06:33:32Z</dcterms:created>
  <dcterms:modified xsi:type="dcterms:W3CDTF">2021-04-12T03:55:18Z</dcterms:modified>
</cp:coreProperties>
</file>