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4" r:id="rId7"/>
    <p:sldId id="265" r:id="rId8"/>
    <p:sldId id="266" r:id="rId9"/>
    <p:sldId id="267" r:id="rId10"/>
    <p:sldId id="268" r:id="rId11"/>
    <p:sldId id="269" r:id="rId12"/>
    <p:sldId id="271" r:id="rId13"/>
    <p:sldId id="272" r:id="rId14"/>
    <p:sldId id="274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878B2-7897-4110-94A7-78887BB1468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F18A-EA6E-4E90-A778-16EEA951CD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3159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5F18A-EA6E-4E90-A778-16EEA951CDF9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3051"/>
            <a:ext cx="8229600" cy="585311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A9C8E9A7-9AC8-4EF6-9ADF-E89E4D5D26E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11921-7579-4BBD-BEEB-CDB9DE78DD1E}" type="datetimeFigureOut">
              <a:rPr lang="en-US" smtClean="0"/>
              <a:pPr/>
              <a:t>11/19/2020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07AB2-9332-4076-9EEA-ABD06B67C1D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2293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300" b="1">
                <a:latin typeface="Calibri" pitchFamily="34" charset="0"/>
              </a:rPr>
              <a:t>SUMMARY OF PROJECTION OF LINES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1143000"/>
          <a:ext cx="8458200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/>
                <a:gridCol w="3543300"/>
                <a:gridCol w="2114550"/>
                <a:gridCol w="211455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S.NO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POSITION OF LINE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FRONT VIEW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 VIEW</a:t>
                      </a:r>
                      <a:endParaRPr lang="en-US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BOTH V.P &amp; H.P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 PARALLEL TO XY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HORIZONTAL LINE</a:t>
                      </a:r>
                      <a:r>
                        <a:rPr lang="en-US" b="1" baseline="0" dirty="0" smtClean="0"/>
                        <a:t> PARALLEL TO XY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2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 TO H.P AND PARALLEL TO V.P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PERPENDICULAR</a:t>
                      </a:r>
                      <a:r>
                        <a:rPr lang="en-US" b="1" baseline="0" dirty="0" smtClean="0"/>
                        <a:t> TO V.P AND PARALLEL TO H.P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POINT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VERTICAL LINE</a:t>
                      </a:r>
                      <a:endParaRPr lang="en-US" b="1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 TO H.P AND INCLINED TO V.P</a:t>
                      </a:r>
                      <a:r>
                        <a:rPr lang="en-US" b="1" baseline="0" dirty="0" smtClean="0"/>
                        <a:t> AT ANGLE 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</a:t>
                      </a:r>
                      <a:r>
                        <a:rPr lang="en-US" b="1" baseline="0" dirty="0" smtClean="0"/>
                        <a:t> LINE WITH TRUE LENGTH</a:t>
                      </a:r>
                      <a:endParaRPr lang="en-US" b="1" dirty="0"/>
                    </a:p>
                  </a:txBody>
                  <a:tcPr/>
                </a:tc>
              </a:tr>
              <a:tr h="82550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5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</a:t>
                      </a:r>
                      <a:r>
                        <a:rPr lang="en-US" b="1" baseline="0" dirty="0" smtClean="0"/>
                        <a:t> PARALLEL TO V.P AND INCLINED TO H.P AT ANGLE“</a:t>
                      </a:r>
                      <a:r>
                        <a:rPr lang="az-Cyrl-AZ" b="1" baseline="0" dirty="0" smtClean="0"/>
                        <a:t>Ѳ</a:t>
                      </a:r>
                      <a:r>
                        <a:rPr lang="en-US" b="1" baseline="0" dirty="0" smtClean="0"/>
                        <a:t>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INCLINED LINE</a:t>
                      </a:r>
                      <a:r>
                        <a:rPr lang="en-US" b="1" baseline="0" dirty="0" smtClean="0"/>
                        <a:t> WITH TRUE LENGTH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LINE PARALLEL</a:t>
                      </a:r>
                      <a:r>
                        <a:rPr lang="en-US" b="1" baseline="0" dirty="0" smtClean="0"/>
                        <a:t> TO XY WITH FORESHORTENED LENGTH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5941" name="Object 5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5943" name="Text Box 7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5" name="Rectangle 7"/>
          <p:cNvSpPr>
            <a:spLocks noChangeArrowheads="1"/>
          </p:cNvSpPr>
          <p:nvPr/>
        </p:nvSpPr>
        <p:spPr bwMode="auto">
          <a:xfrm>
            <a:off x="422031" y="457200"/>
            <a:ext cx="82296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T.L., then the T.V.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T.L., then the F.V. is parallel to </a:t>
            </a:r>
            <a:r>
              <a:rPr lang="en-GB" i="1"/>
              <a:t>xy</a:t>
            </a:r>
            <a:r>
              <a:rPr lang="en-GB"/>
              <a:t> line.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T.V. is parallel to </a:t>
            </a:r>
            <a:r>
              <a:rPr lang="en-GB" i="1"/>
              <a:t>xy</a:t>
            </a:r>
            <a:r>
              <a:rPr lang="en-GB"/>
              <a:t> line, then the F.V.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the F.V. is parallel to </a:t>
            </a:r>
            <a:r>
              <a:rPr lang="en-GB" i="1"/>
              <a:t>xy</a:t>
            </a:r>
            <a:r>
              <a:rPr lang="en-GB"/>
              <a:t> line, then the T.V. is T.L.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T.L., the other must be parallel to </a:t>
            </a:r>
            <a:r>
              <a:rPr lang="en-GB" i="1"/>
              <a:t>xy</a:t>
            </a:r>
            <a:r>
              <a:rPr lang="en-GB"/>
              <a:t>.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one view is parallel to </a:t>
            </a:r>
            <a:r>
              <a:rPr lang="en-GB" i="1"/>
              <a:t>xy</a:t>
            </a:r>
            <a:r>
              <a:rPr lang="en-GB"/>
              <a:t>, the other must be T.L.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106" name="Object 2"/>
          <p:cNvGraphicFramePr>
            <a:graphicFrameLocks noChangeAspect="1"/>
          </p:cNvGraphicFramePr>
          <p:nvPr/>
        </p:nvGraphicFramePr>
        <p:xfrm>
          <a:off x="162658" y="862014"/>
          <a:ext cx="8818685" cy="513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658" y="862014"/>
                        <a:ext cx="8818685" cy="513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3108" name="Text Box 4"/>
          <p:cNvSpPr txBox="1">
            <a:spLocks noChangeArrowheads="1"/>
          </p:cNvSpPr>
          <p:nvPr/>
        </p:nvSpPr>
        <p:spPr bwMode="auto">
          <a:xfrm>
            <a:off x="211016" y="228600"/>
            <a:ext cx="3727938" cy="1923604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Straight line AB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End A is 40 mm above the H.P. and 50 mm in front of the V.P.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 and inclined to the H.P., therefore F.V. (a’b’) is T.L.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End B is also above the H.P. and in front of the V.P.</a:t>
            </a:r>
            <a:endParaRPr lang="en-U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50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V.</a:t>
            </a:r>
            <a:r>
              <a:rPr lang="en-US" sz="2300" dirty="0">
                <a:latin typeface="Calibri" pitchFamily="34" charset="0"/>
              </a:rPr>
              <a:t>Draw the projection of a straight line AB of 40 mm length is parallel to the H.P and inclined at 30° to the V.P. its end point A is 10 mm from the H.P and 15 mm from the V.P </a:t>
            </a:r>
          </a:p>
        </p:txBody>
      </p:sp>
      <p:pic>
        <p:nvPicPr>
          <p:cNvPr id="174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981200"/>
            <a:ext cx="3414713" cy="4065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en-US" sz="2000" dirty="0" smtClean="0"/>
              <a:t>A line PQ, 9 cm long, is in the H.P.</a:t>
            </a:r>
            <a:br>
              <a:rPr lang="en-US" sz="2000" dirty="0" smtClean="0"/>
            </a:br>
            <a:r>
              <a:rPr lang="en-US" sz="2000" dirty="0" smtClean="0"/>
              <a:t>and makes an angle of 30</a:t>
            </a:r>
            <a:br>
              <a:rPr lang="en-US" sz="2000" dirty="0" smtClean="0"/>
            </a:br>
            <a:r>
              <a:rPr lang="en-US" sz="2000" dirty="0" smtClean="0"/>
              <a:t> with the V.P. Its end P is 2.5 cm in</a:t>
            </a:r>
            <a:br>
              <a:rPr lang="en-US" sz="2000" dirty="0" smtClean="0"/>
            </a:br>
            <a:r>
              <a:rPr lang="en-US" sz="2000" dirty="0" smtClean="0"/>
              <a:t>front of the V.P. Draw its projections</a:t>
            </a:r>
            <a:endParaRPr lang="en-US" sz="2000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24400" y="1524000"/>
            <a:ext cx="3815016" cy="3077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35814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As the line is in the H.P., its top view will show the true length</a:t>
            </a:r>
          </a:p>
          <a:p>
            <a:r>
              <a:rPr lang="en-US" dirty="0" smtClean="0"/>
              <a:t>and the true inclination with the V.P. Its front view will be in </a:t>
            </a:r>
            <a:r>
              <a:rPr lang="en-US" dirty="0" err="1" smtClean="0"/>
              <a:t>xy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. Mark a point p, the top view 2.5 cm below </a:t>
            </a:r>
            <a:r>
              <a:rPr lang="en-US" dirty="0" err="1" smtClean="0"/>
              <a:t>xy</a:t>
            </a:r>
            <a:r>
              <a:rPr lang="en-US" dirty="0" smtClean="0"/>
              <a:t>. Draw a line </a:t>
            </a:r>
            <a:r>
              <a:rPr lang="en-US" dirty="0" err="1" smtClean="0"/>
              <a:t>pq</a:t>
            </a:r>
            <a:endParaRPr lang="en-US" dirty="0" smtClean="0"/>
          </a:p>
          <a:p>
            <a:r>
              <a:rPr lang="en-US" dirty="0" smtClean="0"/>
              <a:t>equal to 9 cm and inclined at 300</a:t>
            </a:r>
          </a:p>
          <a:p>
            <a:r>
              <a:rPr lang="en-US" dirty="0" smtClean="0"/>
              <a:t> to </a:t>
            </a:r>
            <a:r>
              <a:rPr lang="en-US" dirty="0" err="1" smtClean="0"/>
              <a:t>xy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ii. Project p to p’ and q to q’ on </a:t>
            </a:r>
            <a:r>
              <a:rPr lang="en-US" dirty="0" err="1" smtClean="0"/>
              <a:t>xy</a:t>
            </a:r>
            <a:r>
              <a:rPr lang="en-US" dirty="0" smtClean="0"/>
              <a:t>. </a:t>
            </a:r>
            <a:r>
              <a:rPr lang="en-US" dirty="0" err="1" smtClean="0"/>
              <a:t>pq</a:t>
            </a:r>
            <a:r>
              <a:rPr lang="en-US" dirty="0" smtClean="0"/>
              <a:t> and p’ q’ are the required</a:t>
            </a:r>
          </a:p>
          <a:p>
            <a:r>
              <a:rPr lang="en-US" dirty="0" smtClean="0"/>
              <a:t>top view and front view respective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0"/>
            <a:ext cx="74676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:The length of the top view of a line</a:t>
            </a:r>
          </a:p>
          <a:p>
            <a:r>
              <a:rPr lang="en-US" dirty="0" smtClean="0"/>
              <a:t>parallel to the V.P. and inclined </a:t>
            </a:r>
            <a:r>
              <a:rPr lang="en-US" smtClean="0"/>
              <a:t>at </a:t>
            </a:r>
            <a:r>
              <a:rPr lang="en-US" smtClean="0"/>
              <a:t>45</a:t>
            </a:r>
            <a:endParaRPr lang="en-US" dirty="0" smtClean="0"/>
          </a:p>
          <a:p>
            <a:r>
              <a:rPr lang="en-US" dirty="0" smtClean="0"/>
              <a:t> to the H.P. is 5 cm. One</a:t>
            </a:r>
          </a:p>
          <a:p>
            <a:r>
              <a:rPr lang="en-US" dirty="0" smtClean="0"/>
              <a:t>end of the line is 1.2 cm above the H.P. and 2.5 cm in front of</a:t>
            </a:r>
          </a:p>
          <a:p>
            <a:r>
              <a:rPr lang="en-US" dirty="0" smtClean="0"/>
              <a:t>the V.P. Draw the projections of the line and determines its true</a:t>
            </a:r>
          </a:p>
          <a:p>
            <a:r>
              <a:rPr lang="en-US" dirty="0" smtClean="0"/>
              <a:t>length.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28600" y="2057400"/>
            <a:ext cx="4572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As the line is parallel to the V.P., its top view will be parallel to </a:t>
            </a:r>
            <a:r>
              <a:rPr lang="en-US" dirty="0" err="1" smtClean="0"/>
              <a:t>xy</a:t>
            </a:r>
            <a:r>
              <a:rPr lang="en-US" dirty="0" smtClean="0"/>
              <a:t> and the front view will shows its true length and the true</a:t>
            </a:r>
          </a:p>
          <a:p>
            <a:r>
              <a:rPr lang="en-US" dirty="0" smtClean="0"/>
              <a:t>inclination with the H.P.</a:t>
            </a:r>
          </a:p>
          <a:p>
            <a:r>
              <a:rPr lang="en-US" dirty="0" err="1" smtClean="0"/>
              <a:t>i</a:t>
            </a:r>
            <a:r>
              <a:rPr lang="en-US" dirty="0" smtClean="0"/>
              <a:t>. Mark a, the top view, 2.5 cm below </a:t>
            </a:r>
            <a:r>
              <a:rPr lang="en-US" dirty="0" err="1" smtClean="0"/>
              <a:t>xy</a:t>
            </a:r>
            <a:r>
              <a:rPr lang="en-US" dirty="0" smtClean="0"/>
              <a:t> and a’, the front view 1.2 cm above </a:t>
            </a:r>
            <a:r>
              <a:rPr lang="en-US" dirty="0" err="1" smtClean="0"/>
              <a:t>xy</a:t>
            </a:r>
            <a:r>
              <a:rPr lang="en-US" dirty="0" smtClean="0"/>
              <a:t>.</a:t>
            </a:r>
          </a:p>
          <a:p>
            <a:r>
              <a:rPr lang="en-US" dirty="0" smtClean="0"/>
              <a:t>ii. Draw the top view </a:t>
            </a:r>
            <a:r>
              <a:rPr lang="en-US" dirty="0" err="1" smtClean="0"/>
              <a:t>ab</a:t>
            </a:r>
            <a:r>
              <a:rPr lang="en-US" dirty="0" smtClean="0"/>
              <a:t> 5 cm long and parallel to </a:t>
            </a:r>
            <a:r>
              <a:rPr lang="en-US" dirty="0" err="1" smtClean="0"/>
              <a:t>xy</a:t>
            </a:r>
            <a:r>
              <a:rPr lang="en-US" dirty="0" smtClean="0"/>
              <a:t> and draw Projector through b.</a:t>
            </a:r>
          </a:p>
          <a:p>
            <a:r>
              <a:rPr lang="en-US" dirty="0" smtClean="0"/>
              <a:t>iii. From a’ draw a line making 45 angle with </a:t>
            </a:r>
            <a:r>
              <a:rPr lang="en-US" dirty="0" err="1" smtClean="0"/>
              <a:t>xy</a:t>
            </a:r>
            <a:r>
              <a:rPr lang="en-US" dirty="0" smtClean="0"/>
              <a:t> and cutting the projector through b at b’. Then a’ b’ is the front view and also the true length of the line.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1752600"/>
            <a:ext cx="27051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I.DRAW THE PROJECTION OF A LINE PQ, 25 mm LONG IN THE FOLLOWING POSITIONS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H.P., 20 mm infront of V.P and its one end 15 mm above the H.P  </a:t>
            </a:r>
          </a:p>
        </p:txBody>
      </p:sp>
      <p:pic>
        <p:nvPicPr>
          <p:cNvPr id="133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2432050"/>
            <a:ext cx="3095625" cy="350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862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ii.DRAW THE PROJECTION OF A LINE PQ, 25 mm LONG IN THE FOLLOWING POSITIONS</a:t>
            </a:r>
            <a:endParaRPr lang="en-US" sz="2300" dirty="0">
              <a:latin typeface="Calibri" pitchFamily="34" charset="0"/>
            </a:endParaRP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300" dirty="0">
                <a:latin typeface="Calibri" pitchFamily="34" charset="0"/>
              </a:rPr>
              <a:t>Perpendicular to the V.P., 25 mm above the H.P and its end in the V.P  </a:t>
            </a:r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2133600"/>
            <a:ext cx="3857625" cy="3776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iii.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both H.P and V.P and 25 mm above H.P and 20 mm infront of V.P</a:t>
            </a: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4125" y="1905000"/>
            <a:ext cx="65182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33400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dirty="0" smtClean="0"/>
              <a:t>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</a:rPr>
              <a:t>Engineering  Graphics 					                  Lecture Notes  </a:t>
            </a:r>
          </a:p>
        </p:txBody>
      </p:sp>
      <p:sp>
        <p:nvSpPr>
          <p:cNvPr id="11269" name="TextBox 6"/>
          <p:cNvSpPr txBox="1">
            <a:spLocks noChangeArrowheads="1"/>
          </p:cNvSpPr>
          <p:nvPr/>
        </p:nvSpPr>
        <p:spPr bwMode="auto">
          <a:xfrm>
            <a:off x="228600" y="457200"/>
            <a:ext cx="8610600" cy="115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sz="2300" b="1" dirty="0">
                <a:latin typeface="Calibri" pitchFamily="34" charset="0"/>
              </a:rPr>
              <a:t>EXAMPLE PROBLEMS:-</a:t>
            </a:r>
          </a:p>
          <a:p>
            <a:pPr>
              <a:defRPr/>
            </a:pPr>
            <a:r>
              <a:rPr lang="en-US" sz="2300" cap="small" dirty="0">
                <a:latin typeface="Calibri" pitchFamily="34" charset="0"/>
              </a:rPr>
              <a:t>IV.</a:t>
            </a:r>
            <a:r>
              <a:rPr lang="en-US" sz="2300" dirty="0">
                <a:latin typeface="Calibri" pitchFamily="34" charset="0"/>
              </a:rPr>
              <a:t>Draw the projection of a 30 mm long AB, straight line parallel to and 30 mm above H.P and in the V.P</a:t>
            </a:r>
          </a:p>
        </p:txBody>
      </p:sp>
      <p:pic>
        <p:nvPicPr>
          <p:cNvPr id="163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3450" y="2209800"/>
            <a:ext cx="721995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3" name="Rectangle 5"/>
          <p:cNvSpPr>
            <a:spLocks noChangeArrowheads="1"/>
          </p:cNvSpPr>
          <p:nvPr/>
        </p:nvSpPr>
        <p:spPr bwMode="auto">
          <a:xfrm>
            <a:off x="422031" y="228600"/>
            <a:ext cx="8229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3" tIns="45717" rIns="91433" bIns="45717"/>
          <a:lstStyle/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r>
              <a:rPr lang="en-GB" b="1"/>
              <a:t>PROJECTION RULE OF PARALLELISM</a:t>
            </a:r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</a:pPr>
            <a:endParaRPr lang="en-GB" b="1"/>
          </a:p>
          <a:p>
            <a:pPr marL="660400" indent="-660400" algn="just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GB"/>
              <a:t>If a straight line is parallel to a principal plane, its projection on the same principal plane must be equal to its True Length (T.L.), whereas its projection on the other principal plane must be parallel to the </a:t>
            </a:r>
            <a:r>
              <a:rPr lang="en-GB" i="1"/>
              <a:t>xy</a:t>
            </a:r>
            <a:r>
              <a:rPr lang="en-GB"/>
              <a:t> line.</a:t>
            </a:r>
          </a:p>
        </p:txBody>
      </p:sp>
      <p:graphicFrame>
        <p:nvGraphicFramePr>
          <p:cNvPr id="288793" name="Object 25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8789" name="Text Box 21"/>
          <p:cNvSpPr txBox="1">
            <a:spLocks noChangeArrowheads="1"/>
          </p:cNvSpPr>
          <p:nvPr/>
        </p:nvSpPr>
        <p:spPr bwMode="auto">
          <a:xfrm>
            <a:off x="5627077" y="2133600"/>
            <a:ext cx="3376246" cy="1061829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0824" name="Object 8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0826" name="Text Box 10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70" name="Object 6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72" name="Text Box 8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H.P., therefore its T.V. is T.L. and F.V.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4919" name="Object 7"/>
          <p:cNvGraphicFramePr>
            <a:graphicFrameLocks noGrp="1" noChangeAspect="1"/>
          </p:cNvGraphicFramePr>
          <p:nvPr>
            <p:ph/>
          </p:nvPr>
        </p:nvGraphicFramePr>
        <p:xfrm>
          <a:off x="457200" y="1914526"/>
          <a:ext cx="8229600" cy="479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Drawing" r:id="rId3" imgW="9553680" imgH="5133960" progId="">
                  <p:embed/>
                </p:oleObj>
              </mc:Choice>
              <mc:Fallback>
                <p:oleObj name="Drawing" r:id="rId3" imgW="9553680" imgH="513396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14526"/>
                        <a:ext cx="8229600" cy="479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 type="none" w="med" len="lg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5627077" y="2133601"/>
            <a:ext cx="33762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 type="none" w="med" len="lg"/>
          </a:ln>
          <a:effectLst/>
        </p:spPr>
        <p:txBody>
          <a:bodyPr>
            <a:spAutoFit/>
          </a:bodyPr>
          <a:lstStyle/>
          <a:p>
            <a:pPr marL="342900" indent="-342900" algn="just">
              <a:spcBef>
                <a:spcPct val="50000"/>
              </a:spcBef>
              <a:buFontTx/>
              <a:buChar char="•"/>
            </a:pPr>
            <a:r>
              <a:rPr lang="en-GB" sz="1400"/>
              <a:t>Line is parallel to the V.P., therefore its F.V. is T.L. and T.V. parallel to </a:t>
            </a:r>
            <a:r>
              <a:rPr lang="en-GB" sz="1400" i="1"/>
              <a:t>xy</a:t>
            </a:r>
            <a:r>
              <a:rPr lang="en-GB" sz="1400"/>
              <a:t>.</a:t>
            </a:r>
            <a:endParaRPr lang="en-US" sz="1400" i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912</Words>
  <Application>Microsoft Office PowerPoint</Application>
  <PresentationFormat>On-screen Show (4:3)</PresentationFormat>
  <Paragraphs>82</Paragraphs>
  <Slides>15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Office Theme</vt:lpstr>
      <vt:lpstr>Drawing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line PQ, 9 cm long, is in the H.P. and makes an angle of 30  with the V.P. Its end P is 2.5 cm in front of the V.P. Draw its projections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</dc:creator>
  <cp:lastModifiedBy>Usmans</cp:lastModifiedBy>
  <cp:revision>4</cp:revision>
  <dcterms:created xsi:type="dcterms:W3CDTF">2013-11-13T05:45:20Z</dcterms:created>
  <dcterms:modified xsi:type="dcterms:W3CDTF">2020-11-19T05:02:12Z</dcterms:modified>
</cp:coreProperties>
</file>