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6" r:id="rId8"/>
    <p:sldId id="267" r:id="rId9"/>
    <p:sldId id="268" r:id="rId10"/>
    <p:sldId id="270" r:id="rId11"/>
    <p:sldId id="269" r:id="rId12"/>
    <p:sldId id="271" r:id="rId13"/>
    <p:sldId id="263" r:id="rId14"/>
    <p:sldId id="272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16E33E-8C13-674D-9C8C-553C2F59BD6A}">
          <p14:sldIdLst>
            <p14:sldId id="256"/>
            <p14:sldId id="257"/>
            <p14:sldId id="258"/>
            <p14:sldId id="265"/>
            <p14:sldId id="259"/>
            <p14:sldId id="264"/>
            <p14:sldId id="266"/>
            <p14:sldId id="267"/>
            <p14:sldId id="268"/>
            <p14:sldId id="270"/>
            <p14:sldId id="269"/>
            <p14:sldId id="271"/>
            <p14:sldId id="263"/>
            <p14:sldId id="272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>
        <p:scale>
          <a:sx n="96" d="100"/>
          <a:sy n="96" d="100"/>
        </p:scale>
        <p:origin x="11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BB50-4749-2D40-BDD6-2BA91F8FE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2DCD8-CE29-3F43-9A49-C24F1E70F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6262A-6339-0645-A958-AFBEEEB5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1928-6D67-D148-9291-FBB10D68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ECD0-E473-7645-B403-E2C1B971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A3AC-1B7F-0E4F-9C09-97A9407D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317D-201A-5B47-B971-2DA2BFFB3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D004-800B-3444-8506-4E7F969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6DE2-3028-4B48-9931-5A69B114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1A52-69DC-6749-A084-09613C40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C9F3E-6A7B-364E-916C-20D0E3C6C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1DC6-7EFD-0948-8AC5-590D067BD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9A83-7E75-D143-AD53-CF60B82D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41784-968C-5E47-A377-22C1519C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4F56-A592-474D-9666-39D5B5F8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6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45D3-E500-D745-8FCE-715636F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CE97-756D-984A-9172-7892F4FA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8E0D3-6E5C-C141-965C-8FA55524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3CAF7-3C6C-084C-8038-0F3F5D3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5B02-C9E2-5B49-9F62-6293BBC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4C8B-9F63-0446-92E8-D1DF165C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FDC5-A9C7-154D-9EA6-8213F066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C01E-D537-CC43-AC37-F5F3878F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08B0-4881-2E48-B09A-4505D87F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E071-9AB3-FE4A-AFB6-92613DAF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4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64C2-EE43-844C-9C8F-AF8CD5B6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1711-2AA2-F147-B595-54A97080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252E8-365C-7A48-9687-3A45F370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6F84C-5C9A-5F46-A717-D974B01B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0012-39B3-564E-80E8-052594FA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FC248-5A7C-AC41-8D6D-5C8BFA65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7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268C-87F8-EA47-BBF1-7690F261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214D2-E6BA-4E4F-BF49-8944FAC6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5B76B-F9BE-464B-8560-27F1B3727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07FA7-5F23-F044-9AA2-AF33FA612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0DA1F-2221-9F41-9487-C3242637A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75838-9323-0346-9B2E-5AB0B03A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C6796-48D3-624B-8D13-CE66421A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8B20F-73BB-C34E-AC29-BFBDD3B0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86FF-33B2-FE48-A538-158D6C0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7FE18-6EF4-FF49-866B-9577FAA7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B3FEF-1029-794B-AA20-1EE73673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9EDD1-E407-ED4B-9058-D1BA1D5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FC30E-E56B-2C4F-B1D6-2B1F3A41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8F737-87F2-AC47-BBD7-30085D4F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B9914-9B59-C940-8B4A-576F9193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BCD9-B97E-A74B-B7C7-CFDAB0B9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8144-9A33-6D43-BFC8-83D1FE10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A507D-B0A8-DA47-B402-8C93B651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3543C-688F-5E4F-9CBE-31AE78C2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3D49-4E4A-B041-839D-A752E9DB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1E79D-CB44-9E46-9D94-0807E8CC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78E1-E3CA-0142-9CD9-A4CCBA19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4E919-774A-5145-9078-EFB2A379F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7A979-6744-9D4A-9554-711F4FB87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ED1FB-C665-0340-803D-85F0483F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05424-39C4-A544-AF48-7B5BB66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A21A2-B67A-4645-8BA8-32A8847E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CF48D-384A-9A42-98DE-53681629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4E68D-925A-4B42-942A-0BB8C732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9135-D66C-614C-ACA5-61BFB7DDE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5D17-E858-8A4F-B243-CBF6117992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D88E-185B-004F-8C8C-4324B6955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5820-6263-B34B-9A06-1C739A0C6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DAB3-8583-784A-A19D-51E12A697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3A87-00C4-B146-9DE3-5519AF98C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3629-8501-A041-BE31-6D127BE7A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 5082</a:t>
            </a:r>
          </a:p>
          <a:p>
            <a:r>
              <a:rPr lang="en-US" dirty="0"/>
              <a:t>Naveed Iqbal Mohammad</a:t>
            </a:r>
          </a:p>
        </p:txBody>
      </p:sp>
    </p:spTree>
    <p:extLst>
      <p:ext uri="{BB962C8B-B14F-4D97-AF65-F5344CB8AC3E}">
        <p14:creationId xmlns:p14="http://schemas.microsoft.com/office/powerpoint/2010/main" val="3534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718BD4-4342-CA4D-B91B-4990E3CD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98" y="1620354"/>
            <a:ext cx="7251700" cy="488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80D372-1539-6449-8DC0-1A46F33B2D42}"/>
              </a:ext>
            </a:extLst>
          </p:cNvPr>
          <p:cNvSpPr txBox="1"/>
          <p:nvPr/>
        </p:nvSpPr>
        <p:spPr>
          <a:xfrm>
            <a:off x="536712" y="596348"/>
            <a:ext cx="6511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Personal and Housing Loan:</a:t>
            </a:r>
          </a:p>
        </p:txBody>
      </p:sp>
    </p:spTree>
    <p:extLst>
      <p:ext uri="{BB962C8B-B14F-4D97-AF65-F5344CB8AC3E}">
        <p14:creationId xmlns:p14="http://schemas.microsoft.com/office/powerpoint/2010/main" val="237179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E7044F-0446-734E-87A9-611DACEF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2392041"/>
            <a:ext cx="7009396" cy="20677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E376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2DF052-795D-954B-9C41-9C0F090A5282}"/>
              </a:ext>
            </a:extLst>
          </p:cNvPr>
          <p:cNvSpPr txBox="1"/>
          <p:nvPr/>
        </p:nvSpPr>
        <p:spPr>
          <a:xfrm>
            <a:off x="647700" y="635000"/>
            <a:ext cx="3397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Social Indices:</a:t>
            </a:r>
          </a:p>
        </p:txBody>
      </p:sp>
    </p:spTree>
    <p:extLst>
      <p:ext uri="{BB962C8B-B14F-4D97-AF65-F5344CB8AC3E}">
        <p14:creationId xmlns:p14="http://schemas.microsoft.com/office/powerpoint/2010/main" val="387331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A6C03-9096-2048-A85C-C4BA112AC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5" y="2249424"/>
            <a:ext cx="11484017" cy="3754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941E2-B7BE-8749-9692-20D61920240D}"/>
              </a:ext>
            </a:extLst>
          </p:cNvPr>
          <p:cNvSpPr txBox="1"/>
          <p:nvPr/>
        </p:nvSpPr>
        <p:spPr>
          <a:xfrm>
            <a:off x="436418" y="779318"/>
            <a:ext cx="7181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Correlations Between variable:</a:t>
            </a:r>
          </a:p>
        </p:txBody>
      </p:sp>
    </p:spTree>
    <p:extLst>
      <p:ext uri="{BB962C8B-B14F-4D97-AF65-F5344CB8AC3E}">
        <p14:creationId xmlns:p14="http://schemas.microsoft.com/office/powerpoint/2010/main" val="118222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983AE9-ACA0-3E4D-A42A-D66BB540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79" y="4289916"/>
            <a:ext cx="9067800" cy="196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BF5090-E719-8E43-A438-F4C43BB61C82}"/>
              </a:ext>
            </a:extLst>
          </p:cNvPr>
          <p:cNvSpPr txBox="1"/>
          <p:nvPr/>
        </p:nvSpPr>
        <p:spPr>
          <a:xfrm>
            <a:off x="549906" y="931719"/>
            <a:ext cx="349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 Regression Model: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A132A-450F-8E45-9633-1EA94C60C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06" y="1710834"/>
            <a:ext cx="10833100" cy="1714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86B4A-7934-074B-B092-677F5937EDAF}"/>
              </a:ext>
            </a:extLst>
          </p:cNvPr>
          <p:cNvSpPr txBox="1"/>
          <p:nvPr/>
        </p:nvSpPr>
        <p:spPr>
          <a:xfrm>
            <a:off x="665358" y="3742784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21617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7675CD-05CB-2340-8CA3-69934DF4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89" y="4412897"/>
            <a:ext cx="6642100" cy="189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D71E6-B8E5-EA4B-8837-FF6FFF32F8A2}"/>
              </a:ext>
            </a:extLst>
          </p:cNvPr>
          <p:cNvSpPr txBox="1"/>
          <p:nvPr/>
        </p:nvSpPr>
        <p:spPr>
          <a:xfrm>
            <a:off x="567186" y="552803"/>
            <a:ext cx="330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Support Vector Machine: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75149-C657-6F4A-9EED-286D81AC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2" y="1203036"/>
            <a:ext cx="10270435" cy="30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04048-463C-A241-A1EB-6100DDC9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77" y="1426464"/>
            <a:ext cx="5411131" cy="2465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28EFC3-5BA8-814B-8F92-20E99EAF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86" y="3272964"/>
            <a:ext cx="5619537" cy="2621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3AA88-1264-E94F-BFDE-3CBF6FF847EB}"/>
              </a:ext>
            </a:extLst>
          </p:cNvPr>
          <p:cNvSpPr txBox="1"/>
          <p:nvPr/>
        </p:nvSpPr>
        <p:spPr>
          <a:xfrm>
            <a:off x="670560" y="597408"/>
            <a:ext cx="469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 Classifier:</a:t>
            </a:r>
          </a:p>
        </p:txBody>
      </p:sp>
    </p:spTree>
    <p:extLst>
      <p:ext uri="{BB962C8B-B14F-4D97-AF65-F5344CB8AC3E}">
        <p14:creationId xmlns:p14="http://schemas.microsoft.com/office/powerpoint/2010/main" val="326685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1D168-D3F6-E343-A940-433831C0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53" y="607218"/>
            <a:ext cx="3174504" cy="5643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683216-D231-9243-91FC-315A2096051B}"/>
              </a:ext>
            </a:extLst>
          </p:cNvPr>
          <p:cNvSpPr txBox="1"/>
          <p:nvPr/>
        </p:nvSpPr>
        <p:spPr>
          <a:xfrm>
            <a:off x="1007165" y="2862470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Model selected:</a:t>
            </a:r>
          </a:p>
        </p:txBody>
      </p:sp>
    </p:spTree>
    <p:extLst>
      <p:ext uri="{BB962C8B-B14F-4D97-AF65-F5344CB8AC3E}">
        <p14:creationId xmlns:p14="http://schemas.microsoft.com/office/powerpoint/2010/main" val="4874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AA8C-C5B5-6C4D-A766-585DA838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A7C5-E53B-3844-93C3-E87362F9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Predict realistic consumer interest in the marketing campaign from the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BC880F-DD27-B842-936B-0EB5555304DB}"/>
              </a:ext>
            </a:extLst>
          </p:cNvPr>
          <p:cNvSpPr txBox="1">
            <a:spLocks/>
          </p:cNvSpPr>
          <p:nvPr/>
        </p:nvSpPr>
        <p:spPr>
          <a:xfrm>
            <a:off x="838200" y="23989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Source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44054C-CDAF-2441-AEDB-AC77C99A0D70}"/>
              </a:ext>
            </a:extLst>
          </p:cNvPr>
          <p:cNvSpPr txBox="1">
            <a:spLocks/>
          </p:cNvSpPr>
          <p:nvPr/>
        </p:nvSpPr>
        <p:spPr>
          <a:xfrm>
            <a:off x="838200" y="3457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Collected and Uploaded on the UCI Machine Learning repository by the Portuguese bank.</a:t>
            </a:r>
          </a:p>
        </p:txBody>
      </p:sp>
    </p:spTree>
    <p:extLst>
      <p:ext uri="{BB962C8B-B14F-4D97-AF65-F5344CB8AC3E}">
        <p14:creationId xmlns:p14="http://schemas.microsoft.com/office/powerpoint/2010/main" val="226691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454B-9FC4-5D41-869C-16E3DEA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1070-586F-654B-B7E3-D6C7D2F8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Input variable and one outcome variable</a:t>
            </a:r>
          </a:p>
          <a:p>
            <a:r>
              <a:rPr lang="en-US" dirty="0"/>
              <a:t>Client’s data: Age, Job, Education, Default, Housing, Loan</a:t>
            </a:r>
          </a:p>
          <a:p>
            <a:r>
              <a:rPr lang="en-US" dirty="0"/>
              <a:t>Campaign (Current) Data: Contact, Month, </a:t>
            </a:r>
            <a:r>
              <a:rPr lang="en-US" dirty="0" err="1"/>
              <a:t>Day_of_Week</a:t>
            </a:r>
            <a:r>
              <a:rPr lang="en-US" dirty="0"/>
              <a:t>, Duration</a:t>
            </a:r>
          </a:p>
          <a:p>
            <a:r>
              <a:rPr lang="en-US" dirty="0"/>
              <a:t>Campaign (Previous) Data: Campaign, Previous, </a:t>
            </a:r>
            <a:r>
              <a:rPr lang="en-US" dirty="0" err="1"/>
              <a:t>Poutcome</a:t>
            </a:r>
            <a:r>
              <a:rPr lang="en-US" dirty="0"/>
              <a:t>, </a:t>
            </a:r>
            <a:r>
              <a:rPr lang="en-US" dirty="0" err="1"/>
              <a:t>Pdays</a:t>
            </a:r>
            <a:endParaRPr lang="en-US" dirty="0"/>
          </a:p>
          <a:p>
            <a:r>
              <a:rPr lang="en-US" dirty="0"/>
              <a:t>Socio-Economic Data: </a:t>
            </a:r>
            <a:r>
              <a:rPr lang="en-US" dirty="0" err="1"/>
              <a:t>Emp.var.rate</a:t>
            </a:r>
            <a:r>
              <a:rPr lang="en-US" dirty="0"/>
              <a:t>, </a:t>
            </a:r>
            <a:r>
              <a:rPr lang="en-US" dirty="0" err="1"/>
              <a:t>Cons.price.idx</a:t>
            </a:r>
            <a:r>
              <a:rPr lang="en-US" dirty="0"/>
              <a:t>, </a:t>
            </a:r>
            <a:r>
              <a:rPr lang="en-US" dirty="0" err="1"/>
              <a:t>cons.conf.idx</a:t>
            </a:r>
            <a:r>
              <a:rPr lang="en-US" dirty="0"/>
              <a:t>, Euribor3m, </a:t>
            </a:r>
            <a:r>
              <a:rPr lang="en-US" dirty="0" err="1"/>
              <a:t>nr.employed</a:t>
            </a:r>
            <a:endParaRPr lang="en-US" dirty="0"/>
          </a:p>
          <a:p>
            <a:r>
              <a:rPr lang="en-US" dirty="0"/>
              <a:t>Output Variable: 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D963A-14B2-5D46-9D3D-D115480194AA}"/>
              </a:ext>
            </a:extLst>
          </p:cNvPr>
          <p:cNvSpPr txBox="1"/>
          <p:nvPr/>
        </p:nvSpPr>
        <p:spPr>
          <a:xfrm>
            <a:off x="1048512" y="597408"/>
            <a:ext cx="1126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1FF90-47D5-5944-BC27-BCEC47FFE05C}"/>
              </a:ext>
            </a:extLst>
          </p:cNvPr>
          <p:cNvSpPr txBox="1"/>
          <p:nvPr/>
        </p:nvSpPr>
        <p:spPr>
          <a:xfrm>
            <a:off x="7571232" y="4078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06960-A892-B045-BA85-1F8FEF0BA180}"/>
              </a:ext>
            </a:extLst>
          </p:cNvPr>
          <p:cNvSpPr txBox="1"/>
          <p:nvPr/>
        </p:nvSpPr>
        <p:spPr>
          <a:xfrm>
            <a:off x="1048512" y="1682496"/>
            <a:ext cx="10418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has 10 Categorical variables and 10 Numerical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Categorical Variables: Job, </a:t>
            </a:r>
            <a:r>
              <a:rPr lang="en-US" sz="2400" dirty="0" err="1"/>
              <a:t>Martial_status</a:t>
            </a:r>
            <a:r>
              <a:rPr lang="en-US" sz="2400" dirty="0"/>
              <a:t>, Education, Contact, Month, </a:t>
            </a:r>
            <a:r>
              <a:rPr lang="en-US" sz="2400" dirty="0" err="1"/>
              <a:t>Day_of_week</a:t>
            </a:r>
            <a:r>
              <a:rPr lang="en-US" sz="2400" dirty="0"/>
              <a:t>, </a:t>
            </a:r>
            <a:r>
              <a:rPr lang="en-US" sz="2400" dirty="0" err="1"/>
              <a:t>poutcome</a:t>
            </a:r>
            <a:r>
              <a:rPr lang="en-US" sz="2400" dirty="0"/>
              <a:t>, default, housing,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Numerical Variables: Age, Campaign, </a:t>
            </a:r>
            <a:r>
              <a:rPr lang="en-US" sz="2400" dirty="0" err="1"/>
              <a:t>pdays</a:t>
            </a:r>
            <a:r>
              <a:rPr lang="en-US" sz="2400" dirty="0"/>
              <a:t>, previous, </a:t>
            </a:r>
            <a:r>
              <a:rPr lang="en-US" sz="2400" dirty="0" err="1"/>
              <a:t>emp.var.rate</a:t>
            </a:r>
            <a:r>
              <a:rPr lang="en-US" sz="2400" dirty="0"/>
              <a:t>, </a:t>
            </a:r>
            <a:r>
              <a:rPr lang="en-US" sz="2400" dirty="0" err="1"/>
              <a:t>cons.price.idx</a:t>
            </a:r>
            <a:r>
              <a:rPr lang="en-US" sz="2400" dirty="0"/>
              <a:t>, </a:t>
            </a:r>
            <a:r>
              <a:rPr lang="en-US" sz="2400" dirty="0" err="1"/>
              <a:t>cons.conf.idx</a:t>
            </a:r>
            <a:r>
              <a:rPr lang="en-US" sz="2400" dirty="0"/>
              <a:t>, </a:t>
            </a:r>
            <a:r>
              <a:rPr lang="en-US" sz="2400" dirty="0" err="1"/>
              <a:t>euri.bor.rm</a:t>
            </a:r>
            <a:r>
              <a:rPr lang="en-US" sz="2400" dirty="0"/>
              <a:t>, </a:t>
            </a:r>
            <a:r>
              <a:rPr lang="en-US" sz="2400" dirty="0" err="1"/>
              <a:t>nr.employed</a:t>
            </a:r>
            <a:r>
              <a:rPr lang="en-US" sz="2400" dirty="0"/>
              <a:t>,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Outcome: 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543016-1280-B045-BBEE-6B71B21E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4288179"/>
            <a:ext cx="10844784" cy="20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4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364D-4712-D34E-8DDA-4C471EF6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E832D-3C5D-914C-905C-D7BEFBD8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032"/>
            <a:ext cx="10515600" cy="3916524"/>
          </a:xfrm>
        </p:spPr>
      </p:pic>
    </p:spTree>
    <p:extLst>
      <p:ext uri="{BB962C8B-B14F-4D97-AF65-F5344CB8AC3E}">
        <p14:creationId xmlns:p14="http://schemas.microsoft.com/office/powerpoint/2010/main" val="96182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AEEC1-A0AF-FF4F-9FAA-E8D8CC4F6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36" y="1422609"/>
            <a:ext cx="11052782" cy="4735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33F5A-2B76-9A48-82B8-3B1ACD8D0091}"/>
              </a:ext>
            </a:extLst>
          </p:cNvPr>
          <p:cNvSpPr txBox="1"/>
          <p:nvPr/>
        </p:nvSpPr>
        <p:spPr>
          <a:xfrm>
            <a:off x="700088" y="785813"/>
            <a:ext cx="1328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Jobs:</a:t>
            </a:r>
          </a:p>
        </p:txBody>
      </p:sp>
    </p:spTree>
    <p:extLst>
      <p:ext uri="{BB962C8B-B14F-4D97-AF65-F5344CB8AC3E}">
        <p14:creationId xmlns:p14="http://schemas.microsoft.com/office/powerpoint/2010/main" val="234307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CC91A-355F-8341-8268-288CE446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9" y="1840222"/>
            <a:ext cx="10905066" cy="4716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8C605-E1DE-2D40-A8C2-5BD457C5607E}"/>
              </a:ext>
            </a:extLst>
          </p:cNvPr>
          <p:cNvSpPr txBox="1"/>
          <p:nvPr/>
        </p:nvSpPr>
        <p:spPr>
          <a:xfrm>
            <a:off x="544449" y="301338"/>
            <a:ext cx="2458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59944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DAFA1F-0B2C-E249-829E-442DDBBC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87144"/>
            <a:ext cx="10905066" cy="5070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7B1D4-441B-0349-AE4B-26D80387C34E}"/>
              </a:ext>
            </a:extLst>
          </p:cNvPr>
          <p:cNvSpPr txBox="1"/>
          <p:nvPr/>
        </p:nvSpPr>
        <p:spPr>
          <a:xfrm>
            <a:off x="871538" y="828675"/>
            <a:ext cx="3548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Martial Status:</a:t>
            </a:r>
          </a:p>
        </p:txBody>
      </p:sp>
    </p:spTree>
    <p:extLst>
      <p:ext uri="{BB962C8B-B14F-4D97-AF65-F5344CB8AC3E}">
        <p14:creationId xmlns:p14="http://schemas.microsoft.com/office/powerpoint/2010/main" val="153938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2F894A-5D65-DF42-B129-21417079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3"/>
            <a:ext cx="10905066" cy="4416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8A294-DDDA-244D-BA63-30429C57C392}"/>
              </a:ext>
            </a:extLst>
          </p:cNvPr>
          <p:cNvSpPr txBox="1"/>
          <p:nvPr/>
        </p:nvSpPr>
        <p:spPr>
          <a:xfrm>
            <a:off x="643467" y="451282"/>
            <a:ext cx="5845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Contact Month and Type</a:t>
            </a:r>
          </a:p>
        </p:txBody>
      </p:sp>
    </p:spTree>
    <p:extLst>
      <p:ext uri="{BB962C8B-B14F-4D97-AF65-F5344CB8AC3E}">
        <p14:creationId xmlns:p14="http://schemas.microsoft.com/office/powerpoint/2010/main" val="422817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242</Words>
  <Application>Microsoft Macintosh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Analysis of Bank Marketing Campaign</vt:lpstr>
      <vt:lpstr>Aim</vt:lpstr>
      <vt:lpstr>Data</vt:lpstr>
      <vt:lpstr>PowerPoint Presentation</vt:lpstr>
      <vt:lpstr>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Bank Marketing Campaign</dc:title>
  <dc:creator>Microsoft Office User</dc:creator>
  <cp:lastModifiedBy>Microsoft Office User</cp:lastModifiedBy>
  <cp:revision>12</cp:revision>
  <dcterms:created xsi:type="dcterms:W3CDTF">2019-12-04T16:16:19Z</dcterms:created>
  <dcterms:modified xsi:type="dcterms:W3CDTF">2019-12-04T20:43:46Z</dcterms:modified>
</cp:coreProperties>
</file>