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6" r:id="rId12"/>
    <p:sldId id="265" r:id="rId13"/>
    <p:sldId id="267" r:id="rId14"/>
    <p:sldId id="270" r:id="rId15"/>
    <p:sldId id="268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5F93-0809-4962-9298-66F165B3765A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12B8-109D-4303-99F5-04672F83F4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5F93-0809-4962-9298-66F165B3765A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12B8-109D-4303-99F5-04672F83F4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5F93-0809-4962-9298-66F165B3765A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12B8-109D-4303-99F5-04672F83F4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5F93-0809-4962-9298-66F165B3765A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12B8-109D-4303-99F5-04672F83F4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5F93-0809-4962-9298-66F165B3765A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12B8-109D-4303-99F5-04672F83F4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5F93-0809-4962-9298-66F165B3765A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12B8-109D-4303-99F5-04672F83F4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5F93-0809-4962-9298-66F165B3765A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12B8-109D-4303-99F5-04672F83F4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5F93-0809-4962-9298-66F165B3765A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12B8-109D-4303-99F5-04672F83F4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5F93-0809-4962-9298-66F165B3765A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12B8-109D-4303-99F5-04672F83F4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5F93-0809-4962-9298-66F165B3765A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12B8-109D-4303-99F5-04672F83F4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5F93-0809-4962-9298-66F165B3765A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12B8-109D-4303-99F5-04672F83F4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75F93-0809-4962-9298-66F165B3765A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E12B8-109D-4303-99F5-04672F83F4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col-grid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js-collaps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js-collaps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jumbotronAndHeader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navbar-simpl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navbar-inverse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navbar-fixed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navbar-dropdown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navbar-rightaligned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navbar-collapse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hyperlink" Target="http://www.w3schools.com/bootstrap/bootstrap_navbar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tstrapdoc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containerfluid-container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Bootstrap Grid System 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&lt;div class="row"&gt;</a:t>
            </a:r>
            <a:br>
              <a:rPr lang="en-US" dirty="0" smtClean="0"/>
            </a:br>
            <a:r>
              <a:rPr lang="en-US" dirty="0" smtClean="0"/>
              <a:t>  &lt;div class="col-sm-4"&gt;.col-sm-4&lt;/div&gt;</a:t>
            </a:r>
            <a:br>
              <a:rPr lang="en-US" dirty="0" smtClean="0"/>
            </a:br>
            <a:r>
              <a:rPr lang="en-US" dirty="0" smtClean="0"/>
              <a:t>  &lt;div class="col-sm-8"&gt;.col-sm-8&lt;/div&gt;</a:t>
            </a:r>
            <a:br>
              <a:rPr lang="en-US" dirty="0" smtClean="0"/>
            </a:br>
            <a:r>
              <a:rPr lang="en-US" dirty="0" smtClean="0"/>
              <a:t>&lt;/div&gt;</a:t>
            </a:r>
          </a:p>
          <a:p>
            <a:r>
              <a:rPr lang="en-US" dirty="0" smtClean="0">
                <a:hlinkClick r:id="rId2" action="ppaction://hlinkfile"/>
              </a:rPr>
              <a:t>Demo: col-grid.html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Bootstrap Collapse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Collapsibles</a:t>
            </a:r>
            <a:r>
              <a:rPr lang="en-US" dirty="0" smtClean="0"/>
              <a:t> </a:t>
            </a:r>
            <a:r>
              <a:rPr lang="en-US" dirty="0"/>
              <a:t>are useful when you want to hide and show large amount of content</a:t>
            </a:r>
            <a:r>
              <a:rPr lang="en-US" dirty="0" smtClean="0"/>
              <a:t>:</a:t>
            </a:r>
          </a:p>
          <a:p>
            <a:r>
              <a:rPr lang="en-US" dirty="0"/>
              <a:t>&lt;button data-toggle="collapse" data-target="#demo"&gt;Collapsible&lt;/button&gt;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&lt;div id="demo" class="collapse"&gt;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Write some text</a:t>
            </a:r>
            <a:r>
              <a:rPr lang="en-US" dirty="0"/>
              <a:t>....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r>
              <a:rPr lang="en-US" dirty="0" smtClean="0">
                <a:hlinkClick r:id="rId2" action="ppaction://hlinkfile"/>
              </a:rPr>
              <a:t>Demo: bs-collapse.html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Bootstrap JS Collapse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$(document).ready(function(){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$("#demo").on("</a:t>
            </a:r>
            <a:r>
              <a:rPr lang="en-US" dirty="0" err="1"/>
              <a:t>hide.bs.collapse</a:t>
            </a:r>
            <a:r>
              <a:rPr lang="en-US" dirty="0"/>
              <a:t>", function(){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$(".</a:t>
            </a:r>
            <a:r>
              <a:rPr lang="en-US" dirty="0" err="1"/>
              <a:t>btn</a:t>
            </a:r>
            <a:r>
              <a:rPr lang="en-US" dirty="0"/>
              <a:t>").html('&lt;span class="</a:t>
            </a:r>
            <a:r>
              <a:rPr lang="en-US" dirty="0" err="1"/>
              <a:t>glyphicon</a:t>
            </a:r>
            <a:r>
              <a:rPr lang="en-US" dirty="0"/>
              <a:t> </a:t>
            </a:r>
            <a:r>
              <a:rPr lang="en-US" dirty="0" err="1"/>
              <a:t>glyphicon</a:t>
            </a:r>
            <a:r>
              <a:rPr lang="en-US" dirty="0"/>
              <a:t>-collapse-down"&gt;&lt;/span&gt; Open');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});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$("#demo").on("</a:t>
            </a:r>
            <a:r>
              <a:rPr lang="en-US" dirty="0" err="1"/>
              <a:t>show.bs.collapse</a:t>
            </a:r>
            <a:r>
              <a:rPr lang="en-US" dirty="0"/>
              <a:t>", function(){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$(".</a:t>
            </a:r>
            <a:r>
              <a:rPr lang="en-US" dirty="0" err="1"/>
              <a:t>btn</a:t>
            </a:r>
            <a:r>
              <a:rPr lang="en-US" dirty="0"/>
              <a:t>").html('&lt;span class="</a:t>
            </a:r>
            <a:r>
              <a:rPr lang="en-US" dirty="0" err="1"/>
              <a:t>glyphicon</a:t>
            </a:r>
            <a:r>
              <a:rPr lang="en-US" dirty="0"/>
              <a:t> </a:t>
            </a:r>
            <a:r>
              <a:rPr lang="en-US" dirty="0" err="1"/>
              <a:t>glyphicon</a:t>
            </a:r>
            <a:r>
              <a:rPr lang="en-US" dirty="0"/>
              <a:t>-collapse-up"&gt;&lt;/span&gt; Close');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});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});</a:t>
            </a:r>
          </a:p>
          <a:p>
            <a:r>
              <a:rPr lang="en-US" dirty="0" smtClean="0">
                <a:hlinkClick r:id="rId2" action="ppaction://hlinkfile"/>
              </a:rPr>
              <a:t>Demo: js-collapse.html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/>
              <a:t>Bootstrap </a:t>
            </a:r>
            <a:r>
              <a:rPr lang="en-US" dirty="0" err="1" smtClean="0"/>
              <a:t>Jumbotron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jumbotron</a:t>
            </a:r>
            <a:r>
              <a:rPr lang="en-US" dirty="0"/>
              <a:t> indicates a big box for calling extra attention to some special content or information.</a:t>
            </a:r>
          </a:p>
          <a:p>
            <a:r>
              <a:rPr lang="en-US" dirty="0"/>
              <a:t>A </a:t>
            </a:r>
            <a:r>
              <a:rPr lang="en-US" dirty="0" err="1"/>
              <a:t>jumbotron</a:t>
            </a:r>
            <a:r>
              <a:rPr lang="en-US" dirty="0"/>
              <a:t> is displayed as a grey box with rounded corners. It also enlarges the font sizes of the text inside it.</a:t>
            </a:r>
          </a:p>
          <a:p>
            <a:r>
              <a:rPr lang="en-US" dirty="0"/>
              <a:t>Use a </a:t>
            </a:r>
            <a:r>
              <a:rPr lang="en-US" dirty="0">
                <a:solidFill>
                  <a:srgbClr val="0070C0"/>
                </a:solidFill>
              </a:rPr>
              <a:t>&lt;div&gt; </a:t>
            </a:r>
            <a:r>
              <a:rPr lang="en-US" dirty="0"/>
              <a:t>element with class </a:t>
            </a:r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 err="1">
                <a:solidFill>
                  <a:srgbClr val="0070C0"/>
                </a:solidFill>
              </a:rPr>
              <a:t>jumbotron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to create a </a:t>
            </a:r>
            <a:r>
              <a:rPr lang="en-US" dirty="0" err="1"/>
              <a:t>jumbotron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Page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</a:t>
            </a:r>
            <a:r>
              <a:rPr lang="en-US" dirty="0">
                <a:solidFill>
                  <a:srgbClr val="0070C0"/>
                </a:solidFill>
              </a:rPr>
              <a:t>&lt;div&gt; </a:t>
            </a:r>
            <a:r>
              <a:rPr lang="en-US" dirty="0"/>
              <a:t>element with class </a:t>
            </a:r>
            <a:r>
              <a:rPr lang="en-US" dirty="0">
                <a:solidFill>
                  <a:srgbClr val="0070C0"/>
                </a:solidFill>
              </a:rPr>
              <a:t>.page-header </a:t>
            </a:r>
            <a:r>
              <a:rPr lang="en-US" dirty="0"/>
              <a:t>to create a page </a:t>
            </a:r>
            <a:r>
              <a:rPr lang="en-US" dirty="0" smtClean="0"/>
              <a:t>header:</a:t>
            </a:r>
          </a:p>
          <a:p>
            <a:pPr marL="0" indent="0">
              <a:buNone/>
            </a:pPr>
            <a:r>
              <a:rPr lang="en-US" dirty="0"/>
              <a:t>&lt;div class="page-header"&gt;</a:t>
            </a:r>
            <a:br>
              <a:rPr lang="en-US" dirty="0"/>
            </a:br>
            <a:r>
              <a:rPr lang="en-US" dirty="0"/>
              <a:t>  &lt;h1&gt;Example Page Header&lt;/h1&gt;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r>
              <a:rPr lang="en-US" dirty="0" smtClean="0">
                <a:hlinkClick r:id="rId2" action="ppaction://hlinkfile"/>
              </a:rPr>
              <a:t>Demo: jumbotronAndHeader.html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7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 Navigation </a:t>
            </a:r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navigation bar is a navigation header that is placed at the top of the page:</a:t>
            </a:r>
          </a:p>
          <a:p>
            <a:r>
              <a:rPr lang="en-US" dirty="0"/>
              <a:t>With Bootstrap, a navigation bar can extend or collapse, depending on the screen size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 standard navigation bar is created with 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nav</a:t>
            </a:r>
            <a:r>
              <a:rPr lang="en-US" dirty="0">
                <a:solidFill>
                  <a:srgbClr val="0070C0"/>
                </a:solidFill>
              </a:rPr>
              <a:t> class="</a:t>
            </a:r>
            <a:r>
              <a:rPr lang="en-US" dirty="0" err="1">
                <a:solidFill>
                  <a:srgbClr val="0070C0"/>
                </a:solidFill>
              </a:rPr>
              <a:t>navbar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navbar</a:t>
            </a:r>
            <a:r>
              <a:rPr lang="en-US" dirty="0">
                <a:solidFill>
                  <a:srgbClr val="0070C0"/>
                </a:solidFill>
              </a:rPr>
              <a:t>-default</a:t>
            </a:r>
            <a:r>
              <a:rPr lang="en-US" dirty="0" smtClean="0">
                <a:solidFill>
                  <a:srgbClr val="0070C0"/>
                </a:solidFill>
              </a:rPr>
              <a:t>"&gt;</a:t>
            </a:r>
          </a:p>
          <a:p>
            <a:r>
              <a:rPr lang="en-US" dirty="0" smtClean="0">
                <a:solidFill>
                  <a:srgbClr val="0070C0"/>
                </a:solidFill>
                <a:hlinkClick r:id="rId2" action="ppaction://hlinkfile"/>
              </a:rPr>
              <a:t>Demo: navbar-simple.html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 Inverted Navigation </a:t>
            </a:r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don't like the style of the default navigation bar, Bootstrap provides an alternative, black </a:t>
            </a:r>
            <a:r>
              <a:rPr lang="en-US" dirty="0" err="1"/>
              <a:t>navbar</a:t>
            </a:r>
            <a:r>
              <a:rPr lang="en-US" dirty="0" smtClean="0"/>
              <a:t>:</a:t>
            </a:r>
          </a:p>
          <a:p>
            <a:r>
              <a:rPr lang="en-US" dirty="0"/>
              <a:t>Just change the </a:t>
            </a:r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 err="1">
                <a:solidFill>
                  <a:srgbClr val="0070C0"/>
                </a:solidFill>
              </a:rPr>
              <a:t>navbar</a:t>
            </a:r>
            <a:r>
              <a:rPr lang="en-US" dirty="0">
                <a:solidFill>
                  <a:srgbClr val="0070C0"/>
                </a:solidFill>
              </a:rPr>
              <a:t>-default </a:t>
            </a:r>
            <a:r>
              <a:rPr lang="en-US" dirty="0"/>
              <a:t>class into </a:t>
            </a:r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 err="1">
                <a:solidFill>
                  <a:srgbClr val="0070C0"/>
                </a:solidFill>
              </a:rPr>
              <a:t>navbar</a:t>
            </a:r>
            <a:r>
              <a:rPr lang="en-US" dirty="0">
                <a:solidFill>
                  <a:srgbClr val="0070C0"/>
                </a:solidFill>
              </a:rPr>
              <a:t>-inverse</a:t>
            </a:r>
            <a:r>
              <a:rPr lang="en-US" dirty="0"/>
              <a:t>:</a:t>
            </a:r>
          </a:p>
          <a:p>
            <a:r>
              <a:rPr lang="en-US" dirty="0" smtClean="0">
                <a:solidFill>
                  <a:srgbClr val="0070C0"/>
                </a:solidFill>
                <a:hlinkClick r:id="rId2" action="ppaction://hlinkfile"/>
              </a:rPr>
              <a:t>Demo:navbar-inverse.html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09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 </a:t>
            </a:r>
            <a:r>
              <a:rPr lang="en-US" dirty="0" smtClean="0"/>
              <a:t>Fixed </a:t>
            </a:r>
            <a:r>
              <a:rPr lang="en-US" dirty="0"/>
              <a:t>Navigation </a:t>
            </a:r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navigation bar can also be fixed at the top or at the bottom of the page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 fixed navigation bar stays visible in a fixed position (top or bottom) independent of the page scroll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 err="1">
                <a:solidFill>
                  <a:srgbClr val="0070C0"/>
                </a:solidFill>
              </a:rPr>
              <a:t>navbar</a:t>
            </a:r>
            <a:r>
              <a:rPr lang="en-US" dirty="0">
                <a:solidFill>
                  <a:srgbClr val="0070C0"/>
                </a:solidFill>
              </a:rPr>
              <a:t>-fixed-top </a:t>
            </a:r>
            <a:r>
              <a:rPr lang="en-US" dirty="0"/>
              <a:t>class makes the navigation bar fixed at the top</a:t>
            </a:r>
            <a:r>
              <a:rPr lang="en-US" dirty="0" smtClean="0"/>
              <a:t>: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 err="1">
                <a:solidFill>
                  <a:srgbClr val="0070C0"/>
                </a:solidFill>
              </a:rPr>
              <a:t>navbar</a:t>
            </a:r>
            <a:r>
              <a:rPr lang="en-US" dirty="0">
                <a:solidFill>
                  <a:srgbClr val="0070C0"/>
                </a:solidFill>
              </a:rPr>
              <a:t>-fixed-bottom </a:t>
            </a:r>
            <a:r>
              <a:rPr lang="en-US" dirty="0"/>
              <a:t>class makes the navigation bar stay at the bottom: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  <a:hlinkClick r:id="rId2" action="ppaction://hlinkfile"/>
              </a:rPr>
              <a:t>Demo: navbar-fixed.html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90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Bootstrap </a:t>
            </a:r>
            <a:r>
              <a:rPr lang="en-US" dirty="0" smtClean="0"/>
              <a:t>Navigation Bar with Dropdown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Navigation bars can also hold dropdown menus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  <a:hlinkClick r:id="rId2" action="ppaction://hlinkfile"/>
              </a:rPr>
              <a:t>Demo: navbar-dropdown.html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5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Bootstrap </a:t>
            </a:r>
            <a:r>
              <a:rPr lang="en-US" dirty="0" smtClean="0"/>
              <a:t>Right Aligned Navigation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.</a:t>
            </a:r>
            <a:r>
              <a:rPr lang="en-US" dirty="0" err="1"/>
              <a:t>navbar</a:t>
            </a:r>
            <a:r>
              <a:rPr lang="en-US" dirty="0"/>
              <a:t>-right class is used to right-align navigation bar buttons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 the following example we insert a "Sign Up" button and a "Login" button to the right in the navigation bar. We also add a </a:t>
            </a:r>
            <a:r>
              <a:rPr lang="en-US" dirty="0" err="1"/>
              <a:t>glyphicon</a:t>
            </a:r>
            <a:r>
              <a:rPr lang="en-US" dirty="0"/>
              <a:t> on each of the two new buttons:</a:t>
            </a:r>
          </a:p>
          <a:p>
            <a:r>
              <a:rPr lang="en-US" dirty="0" smtClean="0">
                <a:solidFill>
                  <a:srgbClr val="0070C0"/>
                </a:solidFill>
                <a:hlinkClick r:id="rId2" action="ppaction://hlinkfile"/>
              </a:rPr>
              <a:t>Demo: navbar-rightaligned.html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9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is the most popular HTML, CSS, and JavaScript framework for developing responsive, mobile-first web sites.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Collapsing The Navigation 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navigation bar takes up too much space on a small screen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We should hide the navigation bar; and only show it when it is needed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 the following example the navigation bar is replaced by a button in the top right corner. Only when the button is clicked, the navigation bar will be displayed</a:t>
            </a:r>
            <a:r>
              <a:rPr lang="en-US" dirty="0" smtClean="0"/>
              <a:t>:</a:t>
            </a:r>
          </a:p>
          <a:p>
            <a:r>
              <a:rPr lang="en-US" dirty="0" smtClean="0">
                <a:solidFill>
                  <a:srgbClr val="0070C0"/>
                </a:solidFill>
                <a:hlinkClick r:id="rId2" action="ppaction://hlinkfile"/>
              </a:rPr>
              <a:t>Demo: navbar-collapse.html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01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Online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rgbClr val="0070C0"/>
                </a:solidFill>
                <a:hlinkClick r:id="rId2"/>
              </a:rPr>
              <a:t>www.w3schools.com/bootstrap/bootstrap_navbar.asp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  <a:hlinkClick r:id="rId3"/>
              </a:rPr>
              <a:t>http://getbootstrap.com/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hlinkClick r:id="rId4"/>
              </a:rPr>
              <a:t>https://bootstrapdocs.com</a:t>
            </a:r>
            <a:r>
              <a:rPr lang="en-US" dirty="0" smtClean="0">
                <a:solidFill>
                  <a:srgbClr val="0070C0"/>
                </a:solidFill>
                <a:hlinkClick r:id="rId4"/>
              </a:rPr>
              <a:t>/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35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to Get Bootstrap?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There are two ways to start using Bootstrap </a:t>
            </a:r>
            <a:r>
              <a:rPr lang="en-US" dirty="0" smtClean="0"/>
              <a:t>on </a:t>
            </a:r>
          </a:p>
          <a:p>
            <a:pPr>
              <a:buNone/>
            </a:pPr>
            <a:r>
              <a:rPr lang="en-US" dirty="0" smtClean="0"/>
              <a:t>your </a:t>
            </a:r>
            <a:r>
              <a:rPr lang="en-US" dirty="0"/>
              <a:t>own web site.</a:t>
            </a:r>
          </a:p>
          <a:p>
            <a:pPr>
              <a:buNone/>
            </a:pPr>
            <a:r>
              <a:rPr lang="en-US" dirty="0"/>
              <a:t>You can:</a:t>
            </a:r>
          </a:p>
          <a:p>
            <a:r>
              <a:rPr lang="en-US" dirty="0"/>
              <a:t>Download Bootstrap from getbootstrap.com</a:t>
            </a:r>
          </a:p>
          <a:p>
            <a:r>
              <a:rPr lang="en-US" dirty="0"/>
              <a:t>Include Bootstrap from a </a:t>
            </a:r>
            <a:r>
              <a:rPr lang="en-US" dirty="0" smtClean="0"/>
              <a:t>CDN</a:t>
            </a:r>
          </a:p>
          <a:p>
            <a:r>
              <a:rPr lang="en-US" dirty="0"/>
              <a:t>&lt;!-- Latest compiled and minified CSS --&gt;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&lt;link 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stylesheet"href</a:t>
            </a:r>
            <a:r>
              <a:rPr lang="en-US" dirty="0"/>
              <a:t>="http://maxcdn.bootstrapcdn.com/bootstrap/3.3.6/css/bootstrap.min.css"&gt;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&lt;!-- </a:t>
            </a:r>
            <a:r>
              <a:rPr lang="en-US" dirty="0" err="1"/>
              <a:t>jQuery</a:t>
            </a:r>
            <a:r>
              <a:rPr lang="en-US" dirty="0"/>
              <a:t> library --&gt;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="https://ajax.googleapis.com/ajax/libs/jquery/1.12.2/jquery.min.js"&gt;&lt;/script&gt;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&lt;!-- Latest compiled JavaScript --&gt;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="http://maxcdn.bootstrapcdn.com/bootstrap/3.3.6/js/bootstrap.min.js"&gt;&lt;/script&gt;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First Web Page With </a:t>
            </a:r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the HTML5 </a:t>
            </a:r>
            <a:r>
              <a:rPr lang="en-US" dirty="0" err="1" smtClean="0"/>
              <a:t>doctype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Bootstrap </a:t>
            </a:r>
            <a:r>
              <a:rPr lang="en-US" dirty="0"/>
              <a:t>3 is </a:t>
            </a:r>
            <a:r>
              <a:rPr lang="en-US" dirty="0" smtClean="0"/>
              <a:t>mobile-first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Containers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Grid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Collapse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Jumbotron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Page Header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Navigation bar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Add the HTML5 </a:t>
            </a:r>
            <a:r>
              <a:rPr lang="en-US" dirty="0" err="1" smtClean="0"/>
              <a:t>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Bootstrap uses HTML elements and CSS properties that require the HTML5 </a:t>
            </a:r>
            <a:r>
              <a:rPr lang="en-US" dirty="0" err="1"/>
              <a:t>doctype</a:t>
            </a:r>
            <a:r>
              <a:rPr lang="en-US" dirty="0"/>
              <a:t>.</a:t>
            </a:r>
          </a:p>
          <a:p>
            <a:r>
              <a:rPr lang="en-US" dirty="0"/>
              <a:t>Always include the HTML5 </a:t>
            </a:r>
            <a:r>
              <a:rPr lang="en-US" dirty="0" err="1"/>
              <a:t>doctype</a:t>
            </a:r>
            <a:r>
              <a:rPr lang="en-US" dirty="0"/>
              <a:t> at the beginning of the page, along with the </a:t>
            </a:r>
            <a:r>
              <a:rPr lang="en-US" dirty="0" err="1"/>
              <a:t>lang</a:t>
            </a:r>
            <a:r>
              <a:rPr lang="en-US" dirty="0"/>
              <a:t> attribute and the correct character set:</a:t>
            </a:r>
          </a:p>
          <a:p>
            <a:r>
              <a:rPr lang="en-US" dirty="0"/>
              <a:t>&lt;!DOCTYPE html&gt;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&lt;html </a:t>
            </a:r>
            <a:r>
              <a:rPr lang="en-US" dirty="0" err="1"/>
              <a:t>lang</a:t>
            </a:r>
            <a:r>
              <a:rPr lang="en-US" dirty="0"/>
              <a:t>="en"&gt;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&lt;head&gt;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&lt;meta </a:t>
            </a:r>
            <a:r>
              <a:rPr lang="en-US" dirty="0" err="1"/>
              <a:t>charset</a:t>
            </a:r>
            <a:r>
              <a:rPr lang="en-US" dirty="0"/>
              <a:t>="utf-8"&gt;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&lt;/head&gt;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Bootstrap 3 is mobile-first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3 is designed to be responsive to mobile devices. Mobile-first styles are part of the core framework.</a:t>
            </a:r>
          </a:p>
          <a:p>
            <a:r>
              <a:rPr lang="en-US" dirty="0"/>
              <a:t>To ensure proper rendering and touch zooming, add the following </a:t>
            </a:r>
            <a:r>
              <a:rPr lang="en-US" dirty="0">
                <a:solidFill>
                  <a:srgbClr val="0070C0"/>
                </a:solidFill>
              </a:rPr>
              <a:t>&lt;meta&gt;</a:t>
            </a:r>
            <a:r>
              <a:rPr lang="en-US" dirty="0"/>
              <a:t> tag inside the </a:t>
            </a:r>
            <a:r>
              <a:rPr lang="en-US" dirty="0">
                <a:solidFill>
                  <a:srgbClr val="0070C0"/>
                </a:solidFill>
              </a:rPr>
              <a:t>&lt;head&gt;</a:t>
            </a:r>
            <a:r>
              <a:rPr lang="en-US" dirty="0"/>
              <a:t> element:</a:t>
            </a:r>
          </a:p>
          <a:p>
            <a:r>
              <a:rPr lang="en-US" dirty="0">
                <a:solidFill>
                  <a:srgbClr val="0070C0"/>
                </a:solidFill>
              </a:rPr>
              <a:t>&lt;meta name="viewport" content="width=device-width, initial-scale=1"&gt;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Containers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Bootstrap also requires a containing element to wrap site contents.</a:t>
            </a:r>
          </a:p>
          <a:p>
            <a:r>
              <a:rPr lang="en-US" dirty="0"/>
              <a:t>There are two container classes to choose from:</a:t>
            </a:r>
          </a:p>
          <a:p>
            <a:r>
              <a:rPr lang="en-US" dirty="0"/>
              <a:t>The .container class provides a responsive </a:t>
            </a:r>
            <a:r>
              <a:rPr lang="en-US" b="1" dirty="0"/>
              <a:t>fixed width container</a:t>
            </a:r>
            <a:endParaRPr lang="en-US" dirty="0"/>
          </a:p>
          <a:p>
            <a:r>
              <a:rPr lang="en-US" dirty="0"/>
              <a:t>The .container-fluid class provides a </a:t>
            </a:r>
            <a:r>
              <a:rPr lang="en-US" b="1" dirty="0"/>
              <a:t>full width container</a:t>
            </a:r>
            <a:r>
              <a:rPr lang="en-US" dirty="0"/>
              <a:t>, spanning the entire width of the </a:t>
            </a:r>
            <a:r>
              <a:rPr lang="en-US" dirty="0" smtClean="0"/>
              <a:t>viewport</a:t>
            </a:r>
          </a:p>
          <a:p>
            <a:r>
              <a:rPr lang="en-US" dirty="0" smtClean="0">
                <a:hlinkClick r:id="rId2" action="ppaction://hlinkfile"/>
              </a:rPr>
              <a:t>Demo: containerfluid-container.html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Bootstrap Grid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5287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Bootstrap's </a:t>
            </a:r>
            <a:r>
              <a:rPr lang="en-US" dirty="0"/>
              <a:t>grid system allows up to 12 columns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across </a:t>
            </a:r>
            <a:r>
              <a:rPr lang="en-US" dirty="0"/>
              <a:t>the page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/>
              <a:t>The Bootstrap grid system has four classes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0" y="3562259"/>
            <a:ext cx="8915400" cy="184406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(for phones - screens less than 768px wide)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>
                <a:solidFill>
                  <a:srgbClr val="DC143C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(for tablets - screens equal to or greater than 768px wide)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md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(for small laptops - screens equal to or greater than 992px wide)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>
                <a:solidFill>
                  <a:srgbClr val="DC143C"/>
                </a:solidFill>
                <a:latin typeface="Consolas" panose="020B0609020204030204" pitchFamily="49" charset="0"/>
              </a:rPr>
              <a:t>lg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(for laptops and desktops - screens equal to or greater than 1200px wide)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grid layout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33" y="1600200"/>
            <a:ext cx="820116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627</Words>
  <Application>Microsoft Office PowerPoint</Application>
  <PresentationFormat>On-screen Show (4:3)</PresentationFormat>
  <Paragraphs>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Verdana</vt:lpstr>
      <vt:lpstr>Office Theme</vt:lpstr>
      <vt:lpstr>BootStrap</vt:lpstr>
      <vt:lpstr>Introduction</vt:lpstr>
      <vt:lpstr>Where to Get Bootstrap? </vt:lpstr>
      <vt:lpstr>Create First Web Page With Bootstrap</vt:lpstr>
      <vt:lpstr>1. Add the HTML5 doctype</vt:lpstr>
      <vt:lpstr>2. Bootstrap 3 is mobile-first</vt:lpstr>
      <vt:lpstr>3. Containers </vt:lpstr>
      <vt:lpstr>Bootstrap Grid System </vt:lpstr>
      <vt:lpstr>The grid layout</vt:lpstr>
      <vt:lpstr>Bootstrap Grid System Example </vt:lpstr>
      <vt:lpstr>Bootstrap Collapse </vt:lpstr>
      <vt:lpstr>Bootstrap JS Collapse </vt:lpstr>
      <vt:lpstr>Bootstrap Jumbotron</vt:lpstr>
      <vt:lpstr>Page Header</vt:lpstr>
      <vt:lpstr>Bootstrap Navigation Bar</vt:lpstr>
      <vt:lpstr>Bootstrap Inverted Navigation Bar</vt:lpstr>
      <vt:lpstr>Bootstrap Fixed Navigation Bar</vt:lpstr>
      <vt:lpstr>Bootstrap Navigation Bar with Dropdown</vt:lpstr>
      <vt:lpstr>Bootstrap Right Aligned Navigation Bar</vt:lpstr>
      <vt:lpstr>Collapsing The Navigation Bar</vt:lpstr>
      <vt:lpstr>Online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Anu</dc:creator>
  <cp:lastModifiedBy>imran khan</cp:lastModifiedBy>
  <cp:revision>63</cp:revision>
  <dcterms:created xsi:type="dcterms:W3CDTF">2016-06-17T07:38:03Z</dcterms:created>
  <dcterms:modified xsi:type="dcterms:W3CDTF">2018-05-18T05:12:52Z</dcterms:modified>
</cp:coreProperties>
</file>