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imo" panose="020B0604020202020204" charset="0"/>
      <p:regular r:id="rId10"/>
    </p:embeddedFont>
    <p:embeddedFont>
      <p:font typeface="DM Sans" pitchFamily="2" charset="0"/>
      <p:regular r:id="rId11"/>
    </p:embeddedFont>
    <p:embeddedFont>
      <p:font typeface="DM Sans Bold"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6" Type="http://schemas.openxmlformats.org/officeDocument/2006/relationships/image" Target="../media/image35.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34.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hyperlink" Target="https://naveedon16.github.io" TargetMode="External"/><Relationship Id="rId21" Type="http://schemas.openxmlformats.org/officeDocument/2006/relationships/image" Target="../media/image21.svg"/><Relationship Id="rId7" Type="http://schemas.openxmlformats.org/officeDocument/2006/relationships/image" Target="../media/image5.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image" Target="../media/image1.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3.sv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2.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688802" y="3136543"/>
            <a:ext cx="10910396" cy="3200970"/>
          </a:xfrm>
          <a:prstGeom prst="rect">
            <a:avLst/>
          </a:prstGeom>
        </p:spPr>
        <p:txBody>
          <a:bodyPr lIns="0" tIns="0" rIns="0" bIns="0" rtlCol="0" anchor="t">
            <a:spAutoFit/>
          </a:bodyPr>
          <a:lstStyle/>
          <a:p>
            <a:pPr algn="ctr">
              <a:lnSpc>
                <a:spcPts val="12218"/>
              </a:lnSpc>
            </a:pPr>
            <a:r>
              <a:rPr lang="en-US" sz="12998">
                <a:solidFill>
                  <a:srgbClr val="000000"/>
                </a:solidFill>
                <a:latin typeface="DM Sans Bold"/>
              </a:rPr>
              <a:t>Project presentation</a:t>
            </a:r>
          </a:p>
        </p:txBody>
      </p:sp>
      <p:sp>
        <p:nvSpPr>
          <p:cNvPr id="18" name="TextBox 18"/>
          <p:cNvSpPr txBox="1"/>
          <p:nvPr/>
        </p:nvSpPr>
        <p:spPr>
          <a:xfrm>
            <a:off x="4923627" y="6624033"/>
            <a:ext cx="8459795" cy="583686"/>
          </a:xfrm>
          <a:prstGeom prst="rect">
            <a:avLst/>
          </a:prstGeom>
        </p:spPr>
        <p:txBody>
          <a:bodyPr lIns="0" tIns="0" rIns="0" bIns="0" rtlCol="0" anchor="t">
            <a:spAutoFit/>
          </a:bodyPr>
          <a:lstStyle/>
          <a:p>
            <a:pPr algn="ctr">
              <a:lnSpc>
                <a:spcPts val="4381"/>
              </a:lnSpc>
            </a:pPr>
            <a:r>
              <a:rPr lang="en-US" sz="4381" spc="-87" dirty="0">
                <a:solidFill>
                  <a:srgbClr val="000000"/>
                </a:solidFill>
                <a:latin typeface="DM Sans Bold"/>
              </a:rPr>
              <a:t>Presented </a:t>
            </a:r>
            <a:r>
              <a:rPr lang="en-US" sz="4381" spc="-87">
                <a:solidFill>
                  <a:srgbClr val="000000"/>
                </a:solidFill>
                <a:latin typeface="DM Sans Bold"/>
              </a:rPr>
              <a:t>by H Naveed Ahamed</a:t>
            </a:r>
            <a:endParaRPr lang="en-US" sz="4381" spc="-87" dirty="0">
              <a:solidFill>
                <a:srgbClr val="000000"/>
              </a:solidFill>
              <a:latin typeface="DM Sans Bold"/>
            </a:endParaRP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04950" y="2345718"/>
            <a:ext cx="7848753" cy="22821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Origin of the creative idea</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TextBox 10"/>
          <p:cNvSpPr txBox="1"/>
          <p:nvPr/>
        </p:nvSpPr>
        <p:spPr>
          <a:xfrm>
            <a:off x="804767" y="5086350"/>
            <a:ext cx="9558506" cy="4296485"/>
          </a:xfrm>
          <a:prstGeom prst="rect">
            <a:avLst/>
          </a:prstGeom>
        </p:spPr>
        <p:txBody>
          <a:bodyPr lIns="0" tIns="0" rIns="0" bIns="0" rtlCol="0" anchor="t">
            <a:spAutoFit/>
          </a:bodyPr>
          <a:lstStyle/>
          <a:p>
            <a:pPr algn="l">
              <a:lnSpc>
                <a:spcPts val="3110"/>
              </a:lnSpc>
            </a:pPr>
            <a:r>
              <a:rPr lang="en-US" sz="2222">
                <a:solidFill>
                  <a:srgbClr val="000000"/>
                </a:solidFill>
                <a:latin typeface="Arimo"/>
              </a:rPr>
              <a:t>The Kdrama fever has whipped the world into a frenzy, casting a spell on viewers with its mix of gripping plotlines, lovable characters, and jaw-dropping visuals. These shows serve up a delicious blend of romance, drama, humor, and thrills, whisking fans away into a whirlwind of emotions. From South Korea's vibrant traditions to its dazzling customs, each episode is a peek into a mesmerizing culture. As fans worldwide swoon over these addictive series, the Kdrama magic keeps spreading, igniting debates, crafting theories, and celebrating the genius behind each production. Whether you're a Kdrama connoisseur or a newbie, brace yourself for a world where enchantment and entertainment go hand in hand, promising an unforgettable journey into its spellbinding allure.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078075"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2345718"/>
            <a:ext cx="8092094" cy="22821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Inspiration and creativity</a:t>
            </a:r>
          </a:p>
        </p:txBody>
      </p:sp>
      <p:sp>
        <p:nvSpPr>
          <p:cNvPr id="6" name="TextBox 6"/>
          <p:cNvSpPr txBox="1"/>
          <p:nvPr/>
        </p:nvSpPr>
        <p:spPr>
          <a:xfrm>
            <a:off x="1369594" y="4883079"/>
            <a:ext cx="8092094" cy="4198180"/>
          </a:xfrm>
          <a:prstGeom prst="rect">
            <a:avLst/>
          </a:prstGeom>
        </p:spPr>
        <p:txBody>
          <a:bodyPr lIns="0" tIns="0" rIns="0" bIns="0" rtlCol="0" anchor="t">
            <a:spAutoFit/>
          </a:bodyPr>
          <a:lstStyle/>
          <a:p>
            <a:pPr algn="l">
              <a:lnSpc>
                <a:spcPts val="2834"/>
              </a:lnSpc>
            </a:pPr>
            <a:r>
              <a:rPr lang="en-US" sz="2099" spc="125">
                <a:solidFill>
                  <a:srgbClr val="000000"/>
                </a:solidFill>
                <a:latin typeface="DM Sans"/>
              </a:rPr>
              <a:t>The dashboard I created using IBM Cognos Analytics and the dataset from Kaggle titled "100 Best Kdramas in 2023" offers a comprehensive overview of the top Kdramas. Through careful analysis and visualization of the data, viewers can explore trends, ratings, genres, and other key insights about these popular shows. This interactive dashboard provides a user-friendly experience, allowing users to delve into the world of Kdramas with ease. Whether you are a seasoned Kdrama enthusiast or a newcomer to the genre, this dashboard is designed to inform and entertain, making it a valuable resource for anyone interested in the world of Korean dramas.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5930165"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227066"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653627"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3396139" y="4823914"/>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2501" y="2459889"/>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Work Flow</a:t>
            </a:r>
          </a:p>
        </p:txBody>
      </p:sp>
      <p:sp>
        <p:nvSpPr>
          <p:cNvPr id="17" name="TextBox 17"/>
          <p:cNvSpPr txBox="1"/>
          <p:nvPr/>
        </p:nvSpPr>
        <p:spPr>
          <a:xfrm>
            <a:off x="2028468" y="5616041"/>
            <a:ext cx="2197323" cy="679451"/>
          </a:xfrm>
          <a:prstGeom prst="rect">
            <a:avLst/>
          </a:prstGeom>
        </p:spPr>
        <p:txBody>
          <a:bodyPr lIns="0" tIns="0" rIns="0" bIns="0" rtlCol="0" anchor="t">
            <a:spAutoFit/>
          </a:bodyPr>
          <a:lstStyle/>
          <a:p>
            <a:pPr algn="l">
              <a:lnSpc>
                <a:spcPts val="5150"/>
              </a:lnSpc>
            </a:pPr>
            <a:r>
              <a:rPr lang="en-US" sz="5000">
                <a:solidFill>
                  <a:srgbClr val="000000"/>
                </a:solidFill>
                <a:latin typeface="DM Sans Bold"/>
              </a:rPr>
              <a:t>01</a:t>
            </a:r>
          </a:p>
        </p:txBody>
      </p:sp>
      <p:sp>
        <p:nvSpPr>
          <p:cNvPr id="18" name="TextBox 18"/>
          <p:cNvSpPr txBox="1"/>
          <p:nvPr/>
        </p:nvSpPr>
        <p:spPr>
          <a:xfrm>
            <a:off x="5850199" y="5619862"/>
            <a:ext cx="2197323" cy="679451"/>
          </a:xfrm>
          <a:prstGeom prst="rect">
            <a:avLst/>
          </a:prstGeom>
        </p:spPr>
        <p:txBody>
          <a:bodyPr lIns="0" tIns="0" rIns="0" bIns="0" rtlCol="0" anchor="t">
            <a:spAutoFit/>
          </a:bodyPr>
          <a:lstStyle/>
          <a:p>
            <a:pPr algn="l">
              <a:lnSpc>
                <a:spcPts val="5150"/>
              </a:lnSpc>
            </a:pPr>
            <a:r>
              <a:rPr lang="en-US" sz="5000">
                <a:solidFill>
                  <a:srgbClr val="000000"/>
                </a:solidFill>
                <a:latin typeface="DM Sans Bold"/>
              </a:rPr>
              <a:t>02</a:t>
            </a:r>
          </a:p>
        </p:txBody>
      </p:sp>
      <p:sp>
        <p:nvSpPr>
          <p:cNvPr id="19" name="TextBox 19"/>
          <p:cNvSpPr txBox="1"/>
          <p:nvPr/>
        </p:nvSpPr>
        <p:spPr>
          <a:xfrm>
            <a:off x="9671930" y="5616041"/>
            <a:ext cx="2197323" cy="679451"/>
          </a:xfrm>
          <a:prstGeom prst="rect">
            <a:avLst/>
          </a:prstGeom>
        </p:spPr>
        <p:txBody>
          <a:bodyPr lIns="0" tIns="0" rIns="0" bIns="0" rtlCol="0" anchor="t">
            <a:spAutoFit/>
          </a:bodyPr>
          <a:lstStyle/>
          <a:p>
            <a:pPr algn="l">
              <a:lnSpc>
                <a:spcPts val="5150"/>
              </a:lnSpc>
            </a:pPr>
            <a:r>
              <a:rPr lang="en-US" sz="5000">
                <a:solidFill>
                  <a:srgbClr val="000000"/>
                </a:solidFill>
                <a:latin typeface="DM Sans Bold"/>
              </a:rPr>
              <a:t>03</a:t>
            </a:r>
          </a:p>
        </p:txBody>
      </p:sp>
      <p:sp>
        <p:nvSpPr>
          <p:cNvPr id="20" name="TextBox 20"/>
          <p:cNvSpPr txBox="1"/>
          <p:nvPr/>
        </p:nvSpPr>
        <p:spPr>
          <a:xfrm>
            <a:off x="8781726" y="6447891"/>
            <a:ext cx="3447330" cy="3236595"/>
          </a:xfrm>
          <a:prstGeom prst="rect">
            <a:avLst/>
          </a:prstGeom>
        </p:spPr>
        <p:txBody>
          <a:bodyPr lIns="0" tIns="0" rIns="0" bIns="0" rtlCol="0" anchor="t">
            <a:spAutoFit/>
          </a:bodyPr>
          <a:lstStyle/>
          <a:p>
            <a:pPr algn="l">
              <a:lnSpc>
                <a:spcPts val="2340"/>
              </a:lnSpc>
            </a:pPr>
            <a:r>
              <a:rPr lang="en-US" sz="1500">
                <a:solidFill>
                  <a:srgbClr val="000000"/>
                </a:solidFill>
                <a:latin typeface="DM Sans"/>
              </a:rPr>
              <a:t>To create an exceptional data visualization dashboard, strive for an appealing design and user-friendly interface. Once crafted, deploy it using HTML for easy dissemination, conduct thorough testing for a smooth user experience, and make adjustments as needed. A well-crafted dashboard presents data effectively, akin to a skilled chef delivering information in a clear, concise, and gratifying manner.</a:t>
            </a:r>
          </a:p>
        </p:txBody>
      </p:sp>
      <p:sp>
        <p:nvSpPr>
          <p:cNvPr id="21" name="TextBox 21"/>
          <p:cNvSpPr txBox="1"/>
          <p:nvPr/>
        </p:nvSpPr>
        <p:spPr>
          <a:xfrm>
            <a:off x="13414442" y="5616041"/>
            <a:ext cx="2197323" cy="679451"/>
          </a:xfrm>
          <a:prstGeom prst="rect">
            <a:avLst/>
          </a:prstGeom>
        </p:spPr>
        <p:txBody>
          <a:bodyPr lIns="0" tIns="0" rIns="0" bIns="0" rtlCol="0" anchor="t">
            <a:spAutoFit/>
          </a:bodyPr>
          <a:lstStyle/>
          <a:p>
            <a:pPr algn="l">
              <a:lnSpc>
                <a:spcPts val="5150"/>
              </a:lnSpc>
            </a:pPr>
            <a:r>
              <a:rPr lang="en-US" sz="5000">
                <a:solidFill>
                  <a:srgbClr val="000000"/>
                </a:solidFill>
                <a:latin typeface="DM Sans Bold"/>
              </a:rPr>
              <a:t>04</a:t>
            </a:r>
          </a:p>
        </p:txBody>
      </p:sp>
      <p:sp>
        <p:nvSpPr>
          <p:cNvPr id="22" name="TextBox 22"/>
          <p:cNvSpPr txBox="1"/>
          <p:nvPr/>
        </p:nvSpPr>
        <p:spPr>
          <a:xfrm>
            <a:off x="12733882" y="6447891"/>
            <a:ext cx="3699544" cy="2939168"/>
          </a:xfrm>
          <a:prstGeom prst="rect">
            <a:avLst/>
          </a:prstGeom>
        </p:spPr>
        <p:txBody>
          <a:bodyPr lIns="0" tIns="0" rIns="0" bIns="0" rtlCol="0" anchor="t">
            <a:spAutoFit/>
          </a:bodyPr>
          <a:lstStyle/>
          <a:p>
            <a:pPr algn="l">
              <a:lnSpc>
                <a:spcPts val="2604"/>
              </a:lnSpc>
            </a:pPr>
            <a:r>
              <a:rPr lang="en-US" sz="1669">
                <a:solidFill>
                  <a:srgbClr val="000000"/>
                </a:solidFill>
                <a:latin typeface="DM Sans"/>
              </a:rPr>
              <a:t>Kdrama Zone on GitHub offers a sleek design, user-friendly interface, detailed episode guides, and behind-the-scenes content for K-drama enthusiasts. The platform aims to build a global community where fans can contribute, share, and connect with others who share their passion for K-dramas.</a:t>
            </a:r>
          </a:p>
        </p:txBody>
      </p:sp>
      <p:sp>
        <p:nvSpPr>
          <p:cNvPr id="23" name="Freeform 23"/>
          <p:cNvSpPr/>
          <p:nvPr/>
        </p:nvSpPr>
        <p:spPr>
          <a:xfrm>
            <a:off x="-1573240" y="9064625"/>
            <a:ext cx="3800306" cy="2593709"/>
          </a:xfrm>
          <a:custGeom>
            <a:avLst/>
            <a:gdLst/>
            <a:ahLst/>
            <a:cxnLst/>
            <a:rect l="l" t="t" r="r" b="b"/>
            <a:pathLst>
              <a:path w="3800306" h="2593709">
                <a:moveTo>
                  <a:pt x="0" y="0"/>
                </a:moveTo>
                <a:lnTo>
                  <a:pt x="3800306" y="0"/>
                </a:lnTo>
                <a:lnTo>
                  <a:pt x="3800306" y="2593709"/>
                </a:lnTo>
                <a:lnTo>
                  <a:pt x="0" y="25937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5" name="Freeform 2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6" name="Freeform 2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7" name="Freeform 2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28" name="Freeform 2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29" name="Freeform 2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30" name="TextBox 30"/>
          <p:cNvSpPr txBox="1"/>
          <p:nvPr/>
        </p:nvSpPr>
        <p:spPr>
          <a:xfrm>
            <a:off x="5053063" y="6470763"/>
            <a:ext cx="3222514" cy="3213723"/>
          </a:xfrm>
          <a:prstGeom prst="rect">
            <a:avLst/>
          </a:prstGeom>
        </p:spPr>
        <p:txBody>
          <a:bodyPr lIns="0" tIns="0" rIns="0" bIns="0" rtlCol="0" anchor="t">
            <a:spAutoFit/>
          </a:bodyPr>
          <a:lstStyle/>
          <a:p>
            <a:pPr algn="l">
              <a:lnSpc>
                <a:spcPts val="2568"/>
              </a:lnSpc>
            </a:pPr>
            <a:r>
              <a:rPr lang="en-US" sz="1646">
                <a:solidFill>
                  <a:srgbClr val="000000"/>
                </a:solidFill>
                <a:latin typeface="DM Sans"/>
              </a:rPr>
              <a:t>After tossing the dataset into IBM Cognos Analytics, take a data detour to the data module for some prep magic. Sprinkle some exploration pins to jazz up your dashboard with a flick of the wrist. Mix and match chart styles, filters, and a touch of formatting for a personalized insights extravaganza!</a:t>
            </a:r>
          </a:p>
        </p:txBody>
      </p:sp>
      <p:sp>
        <p:nvSpPr>
          <p:cNvPr id="31" name="TextBox 31"/>
          <p:cNvSpPr txBox="1"/>
          <p:nvPr/>
        </p:nvSpPr>
        <p:spPr>
          <a:xfrm>
            <a:off x="452427" y="6447891"/>
            <a:ext cx="4302740" cy="3438452"/>
          </a:xfrm>
          <a:prstGeom prst="rect">
            <a:avLst/>
          </a:prstGeom>
        </p:spPr>
        <p:txBody>
          <a:bodyPr lIns="0" tIns="0" rIns="0" bIns="0" rtlCol="0" anchor="t">
            <a:spAutoFit/>
          </a:bodyPr>
          <a:lstStyle/>
          <a:p>
            <a:pPr algn="l">
              <a:lnSpc>
                <a:spcPts val="2488"/>
              </a:lnSpc>
            </a:pPr>
            <a:r>
              <a:rPr lang="en-US" sz="1595">
                <a:solidFill>
                  <a:srgbClr val="000000"/>
                </a:solidFill>
                <a:latin typeface="DM Sans"/>
              </a:rPr>
              <a:t>Hunting for a dataset on Kaggle was like searching for a needle in a haystack, but with a sprinkle of patience and a pinch of strategy, I finally struck gold! Navigating through the sea of datasets felt like a thrilling treasure hunt, each one holding secrets and wisdom. This quest not only sharpened my research prowess but also made me realize the boundless treasure trove of knowledge waiting to be explored at the click of a button.</a:t>
            </a:r>
          </a:p>
        </p:txBody>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1028700" y="1261827"/>
            <a:ext cx="5038071" cy="3559266"/>
            <a:chOff x="0" y="0"/>
            <a:chExt cx="1048738" cy="740906"/>
          </a:xfrm>
        </p:grpSpPr>
        <p:sp>
          <p:nvSpPr>
            <p:cNvPr id="4" name="Freeform 4"/>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5" name="TextBox 5"/>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28700" y="5370657"/>
            <a:ext cx="5038071" cy="3559266"/>
            <a:chOff x="0" y="0"/>
            <a:chExt cx="1048738" cy="740906"/>
          </a:xfrm>
        </p:grpSpPr>
        <p:sp>
          <p:nvSpPr>
            <p:cNvPr id="7" name="Freeform 7"/>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8" name="TextBox 8"/>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692531" y="1261827"/>
            <a:ext cx="5038071" cy="3559266"/>
            <a:chOff x="0" y="0"/>
            <a:chExt cx="1048738" cy="740906"/>
          </a:xfrm>
        </p:grpSpPr>
        <p:sp>
          <p:nvSpPr>
            <p:cNvPr id="10" name="Freeform 10"/>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1" name="TextBox 11"/>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692531" y="5370657"/>
            <a:ext cx="5038071" cy="3559266"/>
            <a:chOff x="0" y="0"/>
            <a:chExt cx="1048738" cy="740906"/>
          </a:xfrm>
        </p:grpSpPr>
        <p:sp>
          <p:nvSpPr>
            <p:cNvPr id="13" name="Freeform 13"/>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4" name="TextBox 14"/>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028700" y="1261827"/>
            <a:ext cx="5038071" cy="668736"/>
            <a:chOff x="0" y="0"/>
            <a:chExt cx="1048738" cy="139206"/>
          </a:xfrm>
        </p:grpSpPr>
        <p:sp>
          <p:nvSpPr>
            <p:cNvPr id="16" name="Freeform 16"/>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17" name="TextBox 17"/>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028700" y="5370657"/>
            <a:ext cx="5038071" cy="668736"/>
            <a:chOff x="0" y="0"/>
            <a:chExt cx="1048738" cy="139206"/>
          </a:xfrm>
        </p:grpSpPr>
        <p:sp>
          <p:nvSpPr>
            <p:cNvPr id="19" name="Freeform 19"/>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0" name="TextBox 20"/>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6692531" y="1261827"/>
            <a:ext cx="5038071" cy="668736"/>
            <a:chOff x="0" y="0"/>
            <a:chExt cx="1048738" cy="139206"/>
          </a:xfrm>
        </p:grpSpPr>
        <p:sp>
          <p:nvSpPr>
            <p:cNvPr id="22" name="Freeform 22"/>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3" name="TextBox 23"/>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6692531" y="5370657"/>
            <a:ext cx="5038071" cy="668736"/>
            <a:chOff x="0" y="0"/>
            <a:chExt cx="1048738" cy="139206"/>
          </a:xfrm>
        </p:grpSpPr>
        <p:sp>
          <p:nvSpPr>
            <p:cNvPr id="25" name="Freeform 25"/>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6" name="TextBox 26"/>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sp>
        <p:nvSpPr>
          <p:cNvPr id="27" name="Freeform 27"/>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28" name="Freeform 28"/>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9" name="Freeform 29"/>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0" name="Freeform 30"/>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31" name="Freeform 31"/>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32" name="Freeform 32"/>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33" name="Freeform 33"/>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34" name="Freeform 34"/>
          <p:cNvSpPr/>
          <p:nvPr/>
        </p:nvSpPr>
        <p:spPr>
          <a:xfrm>
            <a:off x="12035477" y="1930563"/>
            <a:ext cx="6009933" cy="5551676"/>
          </a:xfrm>
          <a:custGeom>
            <a:avLst/>
            <a:gdLst/>
            <a:ahLst/>
            <a:cxnLst/>
            <a:rect l="l" t="t" r="r" b="b"/>
            <a:pathLst>
              <a:path w="6009933" h="5551676">
                <a:moveTo>
                  <a:pt x="0" y="0"/>
                </a:moveTo>
                <a:lnTo>
                  <a:pt x="6009933" y="0"/>
                </a:lnTo>
                <a:lnTo>
                  <a:pt x="6009933" y="5551676"/>
                </a:lnTo>
                <a:lnTo>
                  <a:pt x="0" y="555167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5" name="TextBox 35"/>
          <p:cNvSpPr txBox="1"/>
          <p:nvPr/>
        </p:nvSpPr>
        <p:spPr>
          <a:xfrm>
            <a:off x="1345712" y="1452532"/>
            <a:ext cx="3739422"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rPr>
              <a:t>HTML</a:t>
            </a:r>
          </a:p>
        </p:txBody>
      </p:sp>
      <p:sp>
        <p:nvSpPr>
          <p:cNvPr id="36" name="TextBox 36"/>
          <p:cNvSpPr txBox="1"/>
          <p:nvPr/>
        </p:nvSpPr>
        <p:spPr>
          <a:xfrm>
            <a:off x="7062826" y="1452532"/>
            <a:ext cx="3739422"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rPr>
              <a:t>CSS</a:t>
            </a:r>
          </a:p>
        </p:txBody>
      </p:sp>
      <p:sp>
        <p:nvSpPr>
          <p:cNvPr id="37" name="TextBox 37"/>
          <p:cNvSpPr txBox="1"/>
          <p:nvPr/>
        </p:nvSpPr>
        <p:spPr>
          <a:xfrm>
            <a:off x="1345712" y="5554049"/>
            <a:ext cx="4137951"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rPr>
              <a:t>IBM Cognos Analytics</a:t>
            </a:r>
          </a:p>
        </p:txBody>
      </p:sp>
      <p:sp>
        <p:nvSpPr>
          <p:cNvPr id="38" name="TextBox 38"/>
          <p:cNvSpPr txBox="1"/>
          <p:nvPr/>
        </p:nvSpPr>
        <p:spPr>
          <a:xfrm>
            <a:off x="7062826" y="5554049"/>
            <a:ext cx="3558025"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rPr>
              <a:t>GitHub Pages </a:t>
            </a:r>
          </a:p>
        </p:txBody>
      </p:sp>
      <p:sp>
        <p:nvSpPr>
          <p:cNvPr id="39" name="TextBox 39"/>
          <p:cNvSpPr txBox="1"/>
          <p:nvPr/>
        </p:nvSpPr>
        <p:spPr>
          <a:xfrm>
            <a:off x="6873059" y="6112231"/>
            <a:ext cx="4677013" cy="2724683"/>
          </a:xfrm>
          <a:prstGeom prst="rect">
            <a:avLst/>
          </a:prstGeom>
        </p:spPr>
        <p:txBody>
          <a:bodyPr lIns="0" tIns="0" rIns="0" bIns="0" rtlCol="0" anchor="t">
            <a:spAutoFit/>
          </a:bodyPr>
          <a:lstStyle/>
          <a:p>
            <a:pPr marL="0" lvl="0" indent="0" algn="l">
              <a:lnSpc>
                <a:spcPts val="2180"/>
              </a:lnSpc>
              <a:spcBef>
                <a:spcPct val="0"/>
              </a:spcBef>
            </a:pPr>
            <a:r>
              <a:rPr lang="en-US" sz="1615" spc="96">
                <a:solidFill>
                  <a:srgbClr val="000000"/>
                </a:solidFill>
                <a:latin typeface="DM Sans"/>
              </a:rPr>
              <a:t>GitHub Pages is a user-friendly platform for hosting personal websites, blogs, or project documentation using Markdown or HTML. It simplifies showcasing work online without needing separate web hosting. Ideal for developers, designers, writers, and anyone looking to share their passion and connect with a broader audience. Start building your website today on GitHub Pages to showcase your creativity.</a:t>
            </a:r>
          </a:p>
        </p:txBody>
      </p:sp>
      <p:sp>
        <p:nvSpPr>
          <p:cNvPr id="40" name="TextBox 40"/>
          <p:cNvSpPr txBox="1"/>
          <p:nvPr/>
        </p:nvSpPr>
        <p:spPr>
          <a:xfrm>
            <a:off x="1345712" y="2058280"/>
            <a:ext cx="4508618" cy="2493010"/>
          </a:xfrm>
          <a:prstGeom prst="rect">
            <a:avLst/>
          </a:prstGeom>
        </p:spPr>
        <p:txBody>
          <a:bodyPr lIns="0" tIns="0" rIns="0" bIns="0" rtlCol="0" anchor="t">
            <a:spAutoFit/>
          </a:bodyPr>
          <a:lstStyle/>
          <a:p>
            <a:pPr algn="l">
              <a:lnSpc>
                <a:spcPts val="2239"/>
              </a:lnSpc>
            </a:pPr>
            <a:r>
              <a:rPr lang="en-US" sz="1599">
                <a:solidFill>
                  <a:srgbClr val="000000"/>
                </a:solidFill>
                <a:latin typeface="Arimo"/>
              </a:rPr>
              <a:t>HTML, which stands for HyperText Markup Language, is a markup language used to create websites. It uses tags and attributes to define the structure of a web page and specify how the content should be displayed. It is an essential skill for web developers to create dynamic and interactive web pages and can be used to create anything from a simple static webpage to a complex web application.</a:t>
            </a:r>
          </a:p>
        </p:txBody>
      </p:sp>
      <p:sp>
        <p:nvSpPr>
          <p:cNvPr id="41" name="TextBox 41"/>
          <p:cNvSpPr txBox="1"/>
          <p:nvPr/>
        </p:nvSpPr>
        <p:spPr>
          <a:xfrm>
            <a:off x="7142591" y="2058280"/>
            <a:ext cx="4137951" cy="2493010"/>
          </a:xfrm>
          <a:prstGeom prst="rect">
            <a:avLst/>
          </a:prstGeom>
        </p:spPr>
        <p:txBody>
          <a:bodyPr lIns="0" tIns="0" rIns="0" bIns="0" rtlCol="0" anchor="t">
            <a:spAutoFit/>
          </a:bodyPr>
          <a:lstStyle/>
          <a:p>
            <a:pPr algn="l">
              <a:lnSpc>
                <a:spcPts val="2239"/>
              </a:lnSpc>
            </a:pPr>
            <a:r>
              <a:rPr lang="en-US" sz="1599">
                <a:solidFill>
                  <a:srgbClr val="000000"/>
                </a:solidFill>
                <a:latin typeface="Arimo"/>
              </a:rPr>
              <a:t>CSS is a style sheet language used to control the layout of multiple web pages simultaneously. It offers a wide range of styling options, making it easy to create modern and visually appealing websites. Changes can be made to the design of a website with just a few lines of code, rather than having to adjust each individual page manually.</a:t>
            </a:r>
          </a:p>
        </p:txBody>
      </p:sp>
      <p:sp>
        <p:nvSpPr>
          <p:cNvPr id="42" name="TextBox 42"/>
          <p:cNvSpPr txBox="1"/>
          <p:nvPr/>
        </p:nvSpPr>
        <p:spPr>
          <a:xfrm>
            <a:off x="1080986" y="6064606"/>
            <a:ext cx="5038071" cy="2681344"/>
          </a:xfrm>
          <a:prstGeom prst="rect">
            <a:avLst/>
          </a:prstGeom>
        </p:spPr>
        <p:txBody>
          <a:bodyPr lIns="0" tIns="0" rIns="0" bIns="0" rtlCol="0" anchor="t">
            <a:spAutoFit/>
          </a:bodyPr>
          <a:lstStyle/>
          <a:p>
            <a:pPr algn="l">
              <a:lnSpc>
                <a:spcPts val="2709"/>
              </a:lnSpc>
            </a:pPr>
            <a:r>
              <a:rPr lang="en-US" sz="1935">
                <a:solidFill>
                  <a:srgbClr val="000000"/>
                </a:solidFill>
                <a:latin typeface="Arimo"/>
              </a:rPr>
              <a:t>IBM Cognos Analytics is a BI tool enabling data analysis for informed decisions at all organizational levels. Its user-friendly interface supports report creation, data exploration, predictive analytics, and collaboration. The tool aids in uncovering trends and opportunities, promoting data-driven decision-making for business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3965694" y="4778457"/>
            <a:ext cx="10014901" cy="909320"/>
          </a:xfrm>
          <a:prstGeom prst="rect">
            <a:avLst/>
          </a:prstGeom>
        </p:spPr>
        <p:txBody>
          <a:bodyPr lIns="0" tIns="0" rIns="0" bIns="0" rtlCol="0" anchor="t">
            <a:spAutoFit/>
          </a:bodyPr>
          <a:lstStyle/>
          <a:p>
            <a:pPr algn="ctr">
              <a:lnSpc>
                <a:spcPts val="6789"/>
              </a:lnSpc>
            </a:pPr>
            <a:r>
              <a:rPr lang="en-US" sz="6999">
                <a:solidFill>
                  <a:srgbClr val="000000"/>
                </a:solidFill>
                <a:latin typeface="DM Sans Bold"/>
              </a:rPr>
              <a:t>Github Link</a:t>
            </a:r>
          </a:p>
        </p:txBody>
      </p:sp>
      <p:sp>
        <p:nvSpPr>
          <p:cNvPr id="4" name="TextBox 4"/>
          <p:cNvSpPr txBox="1"/>
          <p:nvPr/>
        </p:nvSpPr>
        <p:spPr>
          <a:xfrm>
            <a:off x="4136549" y="6885940"/>
            <a:ext cx="9844046" cy="495301"/>
          </a:xfrm>
          <a:prstGeom prst="rect">
            <a:avLst/>
          </a:prstGeom>
        </p:spPr>
        <p:txBody>
          <a:bodyPr lIns="0" tIns="0" rIns="0" bIns="0" rtlCol="0" anchor="t">
            <a:spAutoFit/>
          </a:bodyPr>
          <a:lstStyle/>
          <a:p>
            <a:pPr marL="0" lvl="0" indent="0" algn="ctr">
              <a:lnSpc>
                <a:spcPts val="4049"/>
              </a:lnSpc>
              <a:spcBef>
                <a:spcPct val="0"/>
              </a:spcBef>
            </a:pPr>
            <a:r>
              <a:rPr lang="en-US" sz="2999" u="sng" spc="179">
                <a:solidFill>
                  <a:srgbClr val="000000"/>
                </a:solidFill>
                <a:latin typeface="DM Sans"/>
                <a:hlinkClick r:id="rId3" tooltip="https://naveedon16.github.io"/>
              </a:rPr>
              <a:t>https://naveedon16.github.io/</a:t>
            </a:r>
          </a:p>
        </p:txBody>
      </p:sp>
      <p:sp>
        <p:nvSpPr>
          <p:cNvPr id="5" name="TextBox 5"/>
          <p:cNvSpPr txBox="1"/>
          <p:nvPr/>
        </p:nvSpPr>
        <p:spPr>
          <a:xfrm>
            <a:off x="1686576" y="2498289"/>
            <a:ext cx="14069925" cy="2534875"/>
          </a:xfrm>
          <a:prstGeom prst="rect">
            <a:avLst/>
          </a:prstGeom>
        </p:spPr>
        <p:txBody>
          <a:bodyPr lIns="0" tIns="0" rIns="0" bIns="0" rtlCol="0" anchor="t">
            <a:spAutoFit/>
          </a:bodyPr>
          <a:lstStyle/>
          <a:p>
            <a:pPr algn="ctr">
              <a:lnSpc>
                <a:spcPts val="18952"/>
              </a:lnSpc>
            </a:pPr>
            <a:r>
              <a:rPr lang="en-US" sz="19538">
                <a:solidFill>
                  <a:srgbClr val="000000"/>
                </a:solidFill>
                <a:latin typeface="DM Sans Bold"/>
              </a:rPr>
              <a:t>  Result</a:t>
            </a:r>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1176276" y="2037564"/>
            <a:ext cx="5513037" cy="6211873"/>
          </a:xfrm>
          <a:custGeom>
            <a:avLst/>
            <a:gdLst/>
            <a:ahLst/>
            <a:cxnLst/>
            <a:rect l="l" t="t" r="r" b="b"/>
            <a:pathLst>
              <a:path w="5513037" h="6211873">
                <a:moveTo>
                  <a:pt x="0" y="0"/>
                </a:moveTo>
                <a:lnTo>
                  <a:pt x="5513037" y="0"/>
                </a:lnTo>
                <a:lnTo>
                  <a:pt x="5513037"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1754505"/>
            <a:ext cx="8751165" cy="33870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Final reflections and future steps</a:t>
            </a:r>
          </a:p>
        </p:txBody>
      </p:sp>
      <p:sp>
        <p:nvSpPr>
          <p:cNvPr id="6" name="TextBox 6"/>
          <p:cNvSpPr txBox="1"/>
          <p:nvPr/>
        </p:nvSpPr>
        <p:spPr>
          <a:xfrm>
            <a:off x="1504950" y="5398770"/>
            <a:ext cx="7707571" cy="2324100"/>
          </a:xfrm>
          <a:prstGeom prst="rect">
            <a:avLst/>
          </a:prstGeom>
        </p:spPr>
        <p:txBody>
          <a:bodyPr lIns="0" tIns="0" rIns="0" bIns="0" rtlCol="0" anchor="t">
            <a:spAutoFit/>
          </a:bodyPr>
          <a:lstStyle/>
          <a:p>
            <a:pPr algn="l">
              <a:lnSpc>
                <a:spcPts val="2699"/>
              </a:lnSpc>
            </a:pPr>
            <a:r>
              <a:rPr lang="en-US" sz="1999" spc="119">
                <a:solidFill>
                  <a:srgbClr val="000000"/>
                </a:solidFill>
                <a:latin typeface="DM Sans"/>
              </a:rPr>
              <a:t>I intend to improve the user interface and user experience of this webpage by leveraging Django in conjunction with the IBM Cognos SDK port server to deliver real-time analytics. This integration will provide users with immediate access to their outcomes and afford me the opportunity to develop a more comprehensive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866</Words>
  <Application>Microsoft Office PowerPoint</Application>
  <PresentationFormat>Custom</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DM Sans Bold</vt:lpstr>
      <vt:lpstr>DM Sans</vt:lpstr>
      <vt:lpstr>Arimo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Project</dc:title>
  <cp:lastModifiedBy>Naveed Ahamed</cp:lastModifiedBy>
  <cp:revision>2</cp:revision>
  <dcterms:created xsi:type="dcterms:W3CDTF">2006-08-16T00:00:00Z</dcterms:created>
  <dcterms:modified xsi:type="dcterms:W3CDTF">2024-05-23T03:09:42Z</dcterms:modified>
  <dc:identifier>DAF3hxXLOqE</dc:identifier>
</cp:coreProperties>
</file>