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erriweather"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cWnBRrgr/cPY3DVowLZA3VEpA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830024-B371-43B6-AC4A-FC862C640F13}">
  <a:tblStyle styleId="{13830024-B371-43B6-AC4A-FC862C640F1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CCE"/>
          </a:solidFill>
        </a:fill>
      </a:tcStyle>
    </a:band1H>
    <a:band2H>
      <a:tcTxStyle/>
      <a:tcStyle>
        <a:tcBdr/>
      </a:tcStyle>
    </a:band2H>
    <a:band1V>
      <a:tcTxStyle/>
      <a:tcStyle>
        <a:tcBdr/>
        <a:fill>
          <a:solidFill>
            <a:srgbClr val="CACC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81211599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81211599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9" name="Google Shape;109;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5"/>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5"/>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5"/>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3"/>
        <p:cNvGrpSpPr/>
        <p:nvPr/>
      </p:nvGrpSpPr>
      <p:grpSpPr>
        <a:xfrm>
          <a:off x="0" y="0"/>
          <a:ext cx="0" cy="0"/>
          <a:chOff x="0" y="0"/>
          <a:chExt cx="0" cy="0"/>
        </a:xfrm>
      </p:grpSpPr>
      <p:sp>
        <p:nvSpPr>
          <p:cNvPr id="54" name="Google Shape;54;p24"/>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5" name="Google Shape;55;p24"/>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56" name="Google Shape;5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 name="Google Shape;16;p1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7" name="Google Shape;17;p1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18" name="Google Shape;18;p1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9" name="Google Shape;19;p1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0" name="Google Shape;2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 name="Google Shape;23;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
        <p:cNvGrpSpPr/>
        <p:nvPr/>
      </p:nvGrpSpPr>
      <p:grpSpPr>
        <a:xfrm>
          <a:off x="0" y="0"/>
          <a:ext cx="0" cy="0"/>
          <a:chOff x="0" y="0"/>
          <a:chExt cx="0" cy="0"/>
        </a:xfrm>
      </p:grpSpPr>
      <p:sp>
        <p:nvSpPr>
          <p:cNvPr id="28" name="Google Shape;28;p1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29;p1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30" name="Google Shape;3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0"/>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33;p2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4" name="Google Shape;34;p20"/>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5" name="Google Shape;35;p20"/>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6" name="Google Shape;3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21"/>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39" name="Google Shape;39;p21"/>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40" name="Google Shape;40;p21"/>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1" name="Google Shape;4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22"/>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44;p22"/>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5" name="Google Shape;45;p22"/>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46" name="Google Shape;4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23"/>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9" name="Google Shape;49;p23"/>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50" name="Google Shape;50;p23"/>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1" name="Google Shape;51;p23"/>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2" name="Google Shape;5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aclanthology.org/P11-2102.pdf" TargetMode="External"/><Relationship Id="rId3" Type="http://schemas.openxmlformats.org/officeDocument/2006/relationships/hyperlink" Target="https://www.ncbi.nlm.nih.gov/pmc/articles/PMC9321314/" TargetMode="External"/><Relationship Id="rId7" Type="http://schemas.openxmlformats.org/officeDocument/2006/relationships/hyperlink" Target="https://ieeexplore.ieee.org/abstract/document/9076550" TargetMode="External"/><Relationship Id="rId12" Type="http://schemas.openxmlformats.org/officeDocument/2006/relationships/hyperlink" Target="https://arxiv.org/ftp/arxiv/papers/2207/2207.10639.pdf"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www.sciencedirect.com/science/article/pii/S1877050921002507" TargetMode="External"/><Relationship Id="rId11" Type="http://schemas.openxmlformats.org/officeDocument/2006/relationships/hyperlink" Target="https://www.ijcaonline.org/archives/volume158/number9/barskar-2017-ijca-912854.pdf" TargetMode="External"/><Relationship Id="rId5" Type="http://schemas.openxmlformats.org/officeDocument/2006/relationships/hyperlink" Target="https://www.ijraset.com/research-paper/cyber-bullying-detection-for-twitter-using-ml" TargetMode="External"/><Relationship Id="rId10" Type="http://schemas.openxmlformats.org/officeDocument/2006/relationships/hyperlink" Target="https://ijcttjournal.org/archives/ijctt-v9p117" TargetMode="External"/><Relationship Id="rId4" Type="http://schemas.openxmlformats.org/officeDocument/2006/relationships/hyperlink" Target="https://www.itm-conferences.org/articles/itmconf/pdf/2021/05/itmconf_icacc2021_03038.pdf" TargetMode="External"/><Relationship Id="rId9" Type="http://schemas.openxmlformats.org/officeDocument/2006/relationships/hyperlink" Target="https://ieeexplore.ieee.org/abstract/document/750722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ctrTitle"/>
          </p:nvPr>
        </p:nvSpPr>
        <p:spPr>
          <a:xfrm>
            <a:off x="252706" y="899250"/>
            <a:ext cx="7868100" cy="167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IN" sz="5000" b="1" dirty="0"/>
              <a:t>Streaming Analytics</a:t>
            </a:r>
            <a:endParaRPr sz="5000" b="1" dirty="0"/>
          </a:p>
        </p:txBody>
      </p:sp>
      <p:sp>
        <p:nvSpPr>
          <p:cNvPr id="62" name="Google Shape;62;p1"/>
          <p:cNvSpPr txBox="1">
            <a:spLocks noGrp="1"/>
          </p:cNvSpPr>
          <p:nvPr>
            <p:ph type="subTitle" idx="1"/>
          </p:nvPr>
        </p:nvSpPr>
        <p:spPr>
          <a:xfrm>
            <a:off x="5759775" y="3511762"/>
            <a:ext cx="3317318" cy="1631738"/>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IN" sz="1255" b="1" dirty="0" err="1">
                <a:solidFill>
                  <a:schemeClr val="lt1"/>
                </a:solidFill>
              </a:rPr>
              <a:t>Dr.</a:t>
            </a:r>
            <a:r>
              <a:rPr lang="en-IN" sz="1255" b="1" dirty="0">
                <a:solidFill>
                  <a:schemeClr val="lt1"/>
                </a:solidFill>
              </a:rPr>
              <a:t> </a:t>
            </a:r>
            <a:r>
              <a:rPr lang="en-IN" sz="1255" b="1" dirty="0" err="1">
                <a:solidFill>
                  <a:schemeClr val="lt1"/>
                </a:solidFill>
              </a:rPr>
              <a:t>M.John</a:t>
            </a:r>
            <a:r>
              <a:rPr lang="en-IN" sz="1255" b="1" dirty="0">
                <a:solidFill>
                  <a:schemeClr val="lt1"/>
                </a:solidFill>
              </a:rPr>
              <a:t> Basha – Mentor</a:t>
            </a:r>
          </a:p>
          <a:p>
            <a:pPr marL="0" lvl="0" indent="0" algn="ctr" rtl="0">
              <a:lnSpc>
                <a:spcPct val="80000"/>
              </a:lnSpc>
              <a:spcBef>
                <a:spcPts val="0"/>
              </a:spcBef>
              <a:spcAft>
                <a:spcPts val="0"/>
              </a:spcAft>
              <a:buSzPts val="605"/>
              <a:buNone/>
            </a:pPr>
            <a:endParaRPr lang="en-IN" sz="1255" b="1" dirty="0">
              <a:solidFill>
                <a:schemeClr val="lt1"/>
              </a:solidFill>
            </a:endParaRPr>
          </a:p>
          <a:p>
            <a:pPr marL="0" lvl="0" indent="0" algn="ctr" rtl="0">
              <a:lnSpc>
                <a:spcPct val="80000"/>
              </a:lnSpc>
              <a:spcBef>
                <a:spcPts val="0"/>
              </a:spcBef>
              <a:spcAft>
                <a:spcPts val="0"/>
              </a:spcAft>
              <a:buSzPts val="605"/>
              <a:buNone/>
            </a:pPr>
            <a:r>
              <a:rPr lang="en-IN" sz="1255" b="1" dirty="0">
                <a:solidFill>
                  <a:schemeClr val="lt1"/>
                </a:solidFill>
              </a:rPr>
              <a:t>A Rishab Vanigotha - 19BTRCR018</a:t>
            </a:r>
            <a:endParaRPr sz="1255" b="1" dirty="0">
              <a:solidFill>
                <a:schemeClr val="lt1"/>
              </a:solidFill>
            </a:endParaRPr>
          </a:p>
          <a:p>
            <a:pPr marL="0" lvl="0" indent="0" algn="ctr" rtl="0">
              <a:lnSpc>
                <a:spcPct val="80000"/>
              </a:lnSpc>
              <a:spcBef>
                <a:spcPts val="0"/>
              </a:spcBef>
              <a:spcAft>
                <a:spcPts val="0"/>
              </a:spcAft>
              <a:buSzPts val="605"/>
              <a:buNone/>
            </a:pPr>
            <a:endParaRPr sz="1255" b="1" dirty="0">
              <a:solidFill>
                <a:schemeClr val="lt1"/>
              </a:solidFill>
            </a:endParaRPr>
          </a:p>
          <a:p>
            <a:pPr marL="0" lvl="0" indent="0" algn="ctr" rtl="0">
              <a:lnSpc>
                <a:spcPct val="80000"/>
              </a:lnSpc>
              <a:spcBef>
                <a:spcPts val="0"/>
              </a:spcBef>
              <a:spcAft>
                <a:spcPts val="0"/>
              </a:spcAft>
              <a:buSzPts val="605"/>
              <a:buNone/>
            </a:pPr>
            <a:r>
              <a:rPr lang="en-IN" sz="1255" b="1" dirty="0">
                <a:solidFill>
                  <a:schemeClr val="lt1"/>
                </a:solidFill>
              </a:rPr>
              <a:t>M R Naveen Kumar - 19BTRCR005</a:t>
            </a:r>
            <a:endParaRPr sz="1255" b="1" dirty="0">
              <a:solidFill>
                <a:schemeClr val="lt1"/>
              </a:solidFill>
            </a:endParaRPr>
          </a:p>
          <a:p>
            <a:pPr marL="0" lvl="0" indent="0" algn="ctr" rtl="0">
              <a:lnSpc>
                <a:spcPct val="80000"/>
              </a:lnSpc>
              <a:spcBef>
                <a:spcPts val="0"/>
              </a:spcBef>
              <a:spcAft>
                <a:spcPts val="0"/>
              </a:spcAft>
              <a:buSzPts val="605"/>
              <a:buNone/>
            </a:pPr>
            <a:endParaRPr sz="1255" b="1" dirty="0">
              <a:solidFill>
                <a:schemeClr val="lt1"/>
              </a:solidFill>
            </a:endParaRPr>
          </a:p>
          <a:p>
            <a:pPr marL="0" lvl="0" indent="0" algn="ctr" rtl="0">
              <a:lnSpc>
                <a:spcPct val="80000"/>
              </a:lnSpc>
              <a:spcBef>
                <a:spcPts val="0"/>
              </a:spcBef>
              <a:spcAft>
                <a:spcPts val="0"/>
              </a:spcAft>
              <a:buSzPts val="605"/>
              <a:buNone/>
            </a:pPr>
            <a:r>
              <a:rPr lang="en-IN" sz="1255" b="1" dirty="0">
                <a:solidFill>
                  <a:schemeClr val="lt1"/>
                </a:solidFill>
              </a:rPr>
              <a:t>Shraddha Hiremath - 19BTRCR037</a:t>
            </a:r>
            <a:endParaRPr sz="1255" b="1" dirty="0">
              <a:solidFill>
                <a:schemeClr val="lt1"/>
              </a:solidFill>
            </a:endParaRPr>
          </a:p>
          <a:p>
            <a:pPr marL="0" lvl="0" indent="0" algn="ctr" rtl="0">
              <a:lnSpc>
                <a:spcPct val="80000"/>
              </a:lnSpc>
              <a:spcBef>
                <a:spcPts val="0"/>
              </a:spcBef>
              <a:spcAft>
                <a:spcPts val="0"/>
              </a:spcAft>
              <a:buSzPts val="605"/>
              <a:buNone/>
            </a:pPr>
            <a:endParaRPr sz="1255" b="1" dirty="0">
              <a:solidFill>
                <a:schemeClr val="lt1"/>
              </a:solidFill>
            </a:endParaRPr>
          </a:p>
          <a:p>
            <a:pPr marL="0" lvl="0" indent="0" algn="ctr" rtl="0">
              <a:lnSpc>
                <a:spcPct val="80000"/>
              </a:lnSpc>
              <a:spcBef>
                <a:spcPts val="0"/>
              </a:spcBef>
              <a:spcAft>
                <a:spcPts val="0"/>
              </a:spcAft>
              <a:buSzPts val="605"/>
              <a:buNone/>
            </a:pPr>
            <a:r>
              <a:rPr lang="en-IN" sz="1255" b="1" dirty="0">
                <a:solidFill>
                  <a:schemeClr val="lt1"/>
                </a:solidFill>
              </a:rPr>
              <a:t>Sujay Sukumaran Adityan - 19BTRCR051</a:t>
            </a:r>
            <a:endParaRPr sz="1255"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1"/>
          <p:cNvSpPr txBox="1">
            <a:spLocks noGrp="1"/>
          </p:cNvSpPr>
          <p:nvPr>
            <p:ph type="body" idx="1"/>
          </p:nvPr>
        </p:nvSpPr>
        <p:spPr>
          <a:xfrm>
            <a:off x="311700" y="4533250"/>
            <a:ext cx="7979400" cy="46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en-IN" sz="2000" b="1" dirty="0"/>
              <a:t>Systematic Diagram</a:t>
            </a:r>
            <a:endParaRPr sz="2000" b="1" dirty="0"/>
          </a:p>
        </p:txBody>
      </p:sp>
      <p:sp>
        <p:nvSpPr>
          <p:cNvPr id="118" name="Google Shape;118;p11"/>
          <p:cNvSpPr txBox="1"/>
          <p:nvPr/>
        </p:nvSpPr>
        <p:spPr>
          <a:xfrm>
            <a:off x="3876636" y="3923844"/>
            <a:ext cx="1237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ourier New"/>
                <a:ea typeface="Courier New"/>
                <a:cs typeface="Courier New"/>
                <a:sym typeface="Courier New"/>
              </a:rPr>
              <a:t>Fig -</a:t>
            </a:r>
            <a:r>
              <a:rPr lang="en-IN" dirty="0">
                <a:latin typeface="Courier New"/>
                <a:ea typeface="Courier New"/>
                <a:cs typeface="Courier New"/>
                <a:sym typeface="Courier New"/>
              </a:rPr>
              <a:t>2</a:t>
            </a:r>
            <a:endParaRPr sz="1400" b="0" i="0" u="none" strike="noStrike" cap="none" dirty="0">
              <a:solidFill>
                <a:srgbClr val="000000"/>
              </a:solidFill>
              <a:latin typeface="Courier New"/>
              <a:ea typeface="Courier New"/>
              <a:cs typeface="Courier New"/>
              <a:sym typeface="Courier New"/>
            </a:endParaRPr>
          </a:p>
        </p:txBody>
      </p:sp>
      <p:pic>
        <p:nvPicPr>
          <p:cNvPr id="119" name="Google Shape;119;p11"/>
          <p:cNvPicPr preferRelativeResize="0"/>
          <p:nvPr/>
        </p:nvPicPr>
        <p:blipFill>
          <a:blip r:embed="rId3">
            <a:alphaModFix/>
          </a:blip>
          <a:stretch>
            <a:fillRect/>
          </a:stretch>
        </p:blipFill>
        <p:spPr>
          <a:xfrm>
            <a:off x="1025113" y="119850"/>
            <a:ext cx="7093774" cy="414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8121159947_0_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dirty="0"/>
              <a:t>Work done so far</a:t>
            </a:r>
            <a:endParaRPr dirty="0"/>
          </a:p>
        </p:txBody>
      </p:sp>
      <p:sp>
        <p:nvSpPr>
          <p:cNvPr id="125" name="Google Shape;125;g18121159947_0_0"/>
          <p:cNvSpPr txBox="1"/>
          <p:nvPr/>
        </p:nvSpPr>
        <p:spPr>
          <a:xfrm>
            <a:off x="213650" y="1362150"/>
            <a:ext cx="49953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Char char="➔"/>
            </a:pPr>
            <a:r>
              <a:rPr lang="en-IN" dirty="0">
                <a:solidFill>
                  <a:schemeClr val="lt2"/>
                </a:solidFill>
              </a:rPr>
              <a:t>So far, we have obtained a dataset from Kaggle that contains approximately 47000 rows of twitter messages and a cyberbullying type column that contains six different groups - Age, Ethnicity, Gender, Religion, Other cyberbullying, and Not cyberbullying.</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Cleaned the dataset by removing duplicates and empty strings</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Preprocessed the text data by removing punctuation, hashtags, stopwords, and so on;</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Created a pipeline consisting of a series of phases for feature vectorization and sentence embeddings</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The pipeline concludes with the ClassifierDLApproach model, which is used to train embeddings from universal sentence encoders.</a:t>
            </a:r>
            <a:endParaRPr dirty="0">
              <a:solidFill>
                <a:schemeClr val="lt2"/>
              </a:solidFill>
            </a:endParaRPr>
          </a:p>
          <a:p>
            <a:pPr marL="457200" lvl="0" indent="-317500" algn="l" rtl="0">
              <a:spcBef>
                <a:spcPts val="0"/>
              </a:spcBef>
              <a:spcAft>
                <a:spcPts val="0"/>
              </a:spcAft>
              <a:buClr>
                <a:schemeClr val="lt2"/>
              </a:buClr>
              <a:buSzPts val="1400"/>
              <a:buChar char="➔"/>
            </a:pPr>
            <a:r>
              <a:rPr lang="en-IN" dirty="0">
                <a:solidFill>
                  <a:schemeClr val="lt2"/>
                </a:solidFill>
              </a:rPr>
              <a:t>Achieved 89.3% training accuracy and 84.09% testing accuracy</a:t>
            </a:r>
            <a:endParaRPr dirty="0">
              <a:solidFill>
                <a:schemeClr val="lt2"/>
              </a:solidFill>
            </a:endParaRPr>
          </a:p>
        </p:txBody>
      </p:sp>
      <p:sp>
        <p:nvSpPr>
          <p:cNvPr id="126" name="Google Shape;126;g18121159947_0_0"/>
          <p:cNvSpPr txBox="1"/>
          <p:nvPr/>
        </p:nvSpPr>
        <p:spPr>
          <a:xfrm>
            <a:off x="6494313" y="4287850"/>
            <a:ext cx="1237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ourier New"/>
                <a:ea typeface="Courier New"/>
                <a:cs typeface="Courier New"/>
                <a:sym typeface="Courier New"/>
              </a:rPr>
              <a:t>Fig -</a:t>
            </a:r>
            <a:r>
              <a:rPr lang="en-IN" dirty="0">
                <a:latin typeface="Courier New"/>
                <a:ea typeface="Courier New"/>
                <a:cs typeface="Courier New"/>
                <a:sym typeface="Courier New"/>
              </a:rPr>
              <a:t>3</a:t>
            </a:r>
            <a:endParaRPr sz="1400" b="0" i="0" u="none" strike="noStrike" cap="none" dirty="0">
              <a:solidFill>
                <a:srgbClr val="000000"/>
              </a:solidFill>
              <a:latin typeface="Courier New"/>
              <a:ea typeface="Courier New"/>
              <a:cs typeface="Courier New"/>
              <a:sym typeface="Courier New"/>
            </a:endParaRPr>
          </a:p>
        </p:txBody>
      </p:sp>
      <p:pic>
        <p:nvPicPr>
          <p:cNvPr id="127" name="Google Shape;127;g18121159947_0_0"/>
          <p:cNvPicPr preferRelativeResize="0"/>
          <p:nvPr/>
        </p:nvPicPr>
        <p:blipFill rotWithShape="1">
          <a:blip r:embed="rId3">
            <a:alphaModFix/>
          </a:blip>
          <a:srcRect l="2003" r="8567" b="5231"/>
          <a:stretch/>
        </p:blipFill>
        <p:spPr>
          <a:xfrm>
            <a:off x="5263400" y="1871475"/>
            <a:ext cx="3824925" cy="233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a:spLocks noGrp="1"/>
          </p:cNvSpPr>
          <p:nvPr>
            <p:ph type="title"/>
          </p:nvPr>
        </p:nvSpPr>
        <p:spPr>
          <a:xfrm>
            <a:off x="279050" y="2045850"/>
            <a:ext cx="3796500" cy="105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500" dirty="0"/>
              <a:t>Software and Hardware requirement</a:t>
            </a:r>
            <a:endParaRPr sz="2500" dirty="0"/>
          </a:p>
        </p:txBody>
      </p:sp>
      <p:sp>
        <p:nvSpPr>
          <p:cNvPr id="133" name="Google Shape;133;p12"/>
          <p:cNvSpPr txBox="1">
            <a:spLocks noGrp="1"/>
          </p:cNvSpPr>
          <p:nvPr>
            <p:ph type="body" idx="1"/>
          </p:nvPr>
        </p:nvSpPr>
        <p:spPr>
          <a:xfrm>
            <a:off x="4572000" y="968314"/>
            <a:ext cx="4166400" cy="3460102"/>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IN" sz="1600" b="1" dirty="0"/>
              <a:t>Software Requirements - </a:t>
            </a:r>
            <a:endParaRPr sz="1600" b="1" dirty="0"/>
          </a:p>
          <a:p>
            <a:pPr marL="457200" lvl="0" indent="-304800" algn="l" rtl="0">
              <a:lnSpc>
                <a:spcPct val="115000"/>
              </a:lnSpc>
              <a:spcBef>
                <a:spcPts val="1200"/>
              </a:spcBef>
              <a:spcAft>
                <a:spcPts val="0"/>
              </a:spcAft>
              <a:buSzPts val="1200"/>
              <a:buChar char="●"/>
            </a:pPr>
            <a:r>
              <a:rPr lang="en-IN" sz="1200" dirty="0"/>
              <a:t>Python 3.7 or later</a:t>
            </a:r>
            <a:endParaRPr sz="1200" dirty="0"/>
          </a:p>
          <a:p>
            <a:pPr marL="457200" lvl="0" indent="-304800" algn="l" rtl="0">
              <a:lnSpc>
                <a:spcPct val="115000"/>
              </a:lnSpc>
              <a:spcBef>
                <a:spcPts val="0"/>
              </a:spcBef>
              <a:spcAft>
                <a:spcPts val="0"/>
              </a:spcAft>
              <a:buSzPts val="1200"/>
              <a:buChar char="●"/>
            </a:pPr>
            <a:r>
              <a:rPr lang="en-IN" sz="1200" dirty="0"/>
              <a:t>Jupyter notebook or any python IDE</a:t>
            </a:r>
            <a:endParaRPr sz="1200" dirty="0"/>
          </a:p>
          <a:p>
            <a:pPr marL="457200" lvl="0" indent="-304800" algn="l" rtl="0">
              <a:lnSpc>
                <a:spcPct val="115000"/>
              </a:lnSpc>
              <a:spcBef>
                <a:spcPts val="0"/>
              </a:spcBef>
              <a:spcAft>
                <a:spcPts val="0"/>
              </a:spcAft>
              <a:buSzPts val="1200"/>
              <a:buChar char="●"/>
            </a:pPr>
            <a:r>
              <a:rPr lang="en-IN" sz="1200" dirty="0"/>
              <a:t>Windows 7 or later</a:t>
            </a:r>
            <a:endParaRPr sz="1200" dirty="0"/>
          </a:p>
          <a:p>
            <a:pPr marL="457200" lvl="0" indent="-304800" algn="l" rtl="0">
              <a:lnSpc>
                <a:spcPct val="115000"/>
              </a:lnSpc>
              <a:spcBef>
                <a:spcPts val="0"/>
              </a:spcBef>
              <a:spcAft>
                <a:spcPts val="0"/>
              </a:spcAft>
              <a:buSzPts val="1200"/>
              <a:buChar char="●"/>
            </a:pPr>
            <a:r>
              <a:rPr lang="en-IN" sz="1200" dirty="0"/>
              <a:t>Python libraries - Spark, Pandas, Numpy and Data visualization libraries</a:t>
            </a:r>
          </a:p>
          <a:p>
            <a:pPr marL="457200" lvl="0" indent="-304800" algn="l" rtl="0">
              <a:lnSpc>
                <a:spcPct val="115000"/>
              </a:lnSpc>
              <a:spcBef>
                <a:spcPts val="0"/>
              </a:spcBef>
              <a:spcAft>
                <a:spcPts val="0"/>
              </a:spcAft>
              <a:buSzPts val="1200"/>
              <a:buChar char="●"/>
            </a:pPr>
            <a:r>
              <a:rPr lang="en-IN" sz="1200" dirty="0"/>
              <a:t>GPU Drivers</a:t>
            </a:r>
            <a:endParaRPr sz="1200" dirty="0"/>
          </a:p>
          <a:p>
            <a:pPr marL="0" lvl="0" indent="0" algn="l" rtl="0">
              <a:lnSpc>
                <a:spcPct val="115000"/>
              </a:lnSpc>
              <a:spcBef>
                <a:spcPts val="1200"/>
              </a:spcBef>
              <a:spcAft>
                <a:spcPts val="0"/>
              </a:spcAft>
              <a:buSzPts val="1300"/>
              <a:buNone/>
            </a:pPr>
            <a:r>
              <a:rPr lang="en-IN" sz="1600" b="1" dirty="0"/>
              <a:t>Hardware Requirements - </a:t>
            </a:r>
            <a:endParaRPr sz="1600" b="1" dirty="0"/>
          </a:p>
          <a:p>
            <a:pPr marL="457200" lvl="0" indent="-304800" algn="l" rtl="0">
              <a:lnSpc>
                <a:spcPct val="115000"/>
              </a:lnSpc>
              <a:spcBef>
                <a:spcPts val="1200"/>
              </a:spcBef>
              <a:spcAft>
                <a:spcPts val="0"/>
              </a:spcAft>
              <a:buSzPts val="1200"/>
              <a:buChar char="●"/>
            </a:pPr>
            <a:r>
              <a:rPr lang="en-IN" sz="1200" dirty="0"/>
              <a:t>Intel i3/i5/i7 or Equivalent AMD processors</a:t>
            </a:r>
            <a:endParaRPr sz="1200" dirty="0"/>
          </a:p>
          <a:p>
            <a:pPr marL="457200" lvl="0" indent="-304800" algn="l" rtl="0">
              <a:lnSpc>
                <a:spcPct val="115000"/>
              </a:lnSpc>
              <a:spcBef>
                <a:spcPts val="0"/>
              </a:spcBef>
              <a:spcAft>
                <a:spcPts val="0"/>
              </a:spcAft>
              <a:buSzPts val="1200"/>
              <a:buChar char="●"/>
            </a:pPr>
            <a:r>
              <a:rPr lang="en-IN" sz="1200" dirty="0"/>
              <a:t>Entry level discrete gpu or above (Nvidia MX, GTX, RTX series or Intel iris xe)</a:t>
            </a:r>
            <a:endParaRPr sz="1200" dirty="0"/>
          </a:p>
          <a:p>
            <a:pPr marL="457200" lvl="0" indent="-304800" algn="l" rtl="0">
              <a:lnSpc>
                <a:spcPct val="115000"/>
              </a:lnSpc>
              <a:spcBef>
                <a:spcPts val="0"/>
              </a:spcBef>
              <a:spcAft>
                <a:spcPts val="0"/>
              </a:spcAft>
              <a:buSzPts val="1200"/>
              <a:buChar char="●"/>
            </a:pPr>
            <a:r>
              <a:rPr lang="en-IN" sz="1200" dirty="0"/>
              <a:t>4+GB ram</a:t>
            </a:r>
            <a:endParaRPr sz="1200" dirty="0"/>
          </a:p>
          <a:p>
            <a:pPr marL="457200" lvl="0" indent="-304800" algn="l" rtl="0">
              <a:lnSpc>
                <a:spcPct val="115000"/>
              </a:lnSpc>
              <a:spcBef>
                <a:spcPts val="0"/>
              </a:spcBef>
              <a:spcAft>
                <a:spcPts val="0"/>
              </a:spcAft>
              <a:buSzPts val="1200"/>
              <a:buChar char="●"/>
            </a:pPr>
            <a:r>
              <a:rPr lang="en-IN" sz="1200" dirty="0"/>
              <a:t>&lt;128GB Storage</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500" dirty="0"/>
              <a:t>References</a:t>
            </a:r>
            <a:endParaRPr sz="2500" dirty="0"/>
          </a:p>
        </p:txBody>
      </p:sp>
      <p:sp>
        <p:nvSpPr>
          <p:cNvPr id="139" name="Google Shape;139;p13"/>
          <p:cNvSpPr txBox="1"/>
          <p:nvPr/>
        </p:nvSpPr>
        <p:spPr>
          <a:xfrm>
            <a:off x="201600" y="1351250"/>
            <a:ext cx="8740800" cy="3378000"/>
          </a:xfrm>
          <a:prstGeom prst="rect">
            <a:avLst/>
          </a:prstGeom>
          <a:noFill/>
          <a:ln>
            <a:noFill/>
          </a:ln>
        </p:spPr>
        <p:txBody>
          <a:bodyPr spcFirstLastPara="1" wrap="square" lIns="91425" tIns="91425" rIns="91425" bIns="91425" anchor="t" anchorCtr="0">
            <a:noAutofit/>
          </a:bodyPr>
          <a:lstStyle/>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1967D2"/>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https://www.ncbi.nlm.nih.gov/pmc/articles/PMC9321314/</a:t>
            </a:r>
            <a:endParaRPr sz="1200" b="0" i="0" u="sng" strike="noStrike" cap="none" dirty="0">
              <a:solidFill>
                <a:srgbClr val="1967D2"/>
              </a:solidFill>
              <a:latin typeface="Roboto"/>
              <a:ea typeface="Roboto"/>
              <a:cs typeface="Roboto"/>
              <a:sym typeface="Roboto"/>
            </a:endParaRPr>
          </a:p>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0070C0"/>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https://www.itm-conferences.org/articles/itmconf/pdf/2021/05/itmconf_icacc2021_03038.pdf</a:t>
            </a:r>
            <a:endParaRPr sz="1200" b="0" i="0" u="none" strike="noStrike" cap="none" dirty="0">
              <a:solidFill>
                <a:srgbClr val="0070C0"/>
              </a:solidFill>
              <a:latin typeface="Roboto"/>
              <a:ea typeface="Roboto"/>
              <a:cs typeface="Roboto"/>
              <a:sym typeface="Roboto"/>
            </a:endParaRPr>
          </a:p>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1967D2"/>
                </a:solidFill>
                <a:latin typeface="Roboto"/>
                <a:ea typeface="Roboto"/>
                <a:cs typeface="Roboto"/>
                <a:sym typeface="Roboto"/>
                <a:hlinkClick r:id="rId5">
                  <a:extLst>
                    <a:ext uri="{A12FA001-AC4F-418D-AE19-62706E023703}">
                      <ahyp:hlinkClr xmlns:ahyp="http://schemas.microsoft.com/office/drawing/2018/hyperlinkcolor" val="tx"/>
                    </a:ext>
                  </a:extLst>
                </a:hlinkClick>
              </a:rPr>
              <a:t>https://www.ijraset.com/research-paper/cyber-bullying-detection-for-twitter-using-ml</a:t>
            </a:r>
            <a:endParaRPr sz="1200" b="0" i="0" u="sng" strike="noStrike" cap="none" dirty="0">
              <a:solidFill>
                <a:srgbClr val="1967D2"/>
              </a:solidFill>
              <a:latin typeface="Roboto"/>
              <a:ea typeface="Roboto"/>
              <a:cs typeface="Roboto"/>
              <a:sym typeface="Roboto"/>
            </a:endParaRPr>
          </a:p>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1967D2"/>
                </a:solidFill>
                <a:latin typeface="Roboto"/>
                <a:ea typeface="Roboto"/>
                <a:cs typeface="Roboto"/>
                <a:sym typeface="Roboto"/>
                <a:hlinkClick r:id="rId6">
                  <a:extLst>
                    <a:ext uri="{A12FA001-AC4F-418D-AE19-62706E023703}">
                      <ahyp:hlinkClr xmlns:ahyp="http://schemas.microsoft.com/office/drawing/2018/hyperlinkcolor" val="tx"/>
                    </a:ext>
                  </a:extLst>
                </a:hlinkClick>
              </a:rPr>
              <a:t>https://www.sciencedirect.com/science/article/pii/S1877050921002507</a:t>
            </a:r>
            <a:endParaRPr sz="1200" b="0" i="0" u="sng" strike="noStrike" cap="none" dirty="0">
              <a:solidFill>
                <a:srgbClr val="1967D2"/>
              </a:solidFill>
              <a:latin typeface="Roboto"/>
              <a:ea typeface="Roboto"/>
              <a:cs typeface="Roboto"/>
              <a:sym typeface="Roboto"/>
            </a:endParaRPr>
          </a:p>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1967D2"/>
                </a:solidFill>
                <a:latin typeface="Roboto"/>
                <a:ea typeface="Roboto"/>
                <a:cs typeface="Roboto"/>
                <a:sym typeface="Roboto"/>
                <a:hlinkClick r:id="rId7">
                  <a:extLst>
                    <a:ext uri="{A12FA001-AC4F-418D-AE19-62706E023703}">
                      <ahyp:hlinkClr xmlns:ahyp="http://schemas.microsoft.com/office/drawing/2018/hyperlinkcolor" val="tx"/>
                    </a:ext>
                  </a:extLst>
                </a:hlinkClick>
              </a:rPr>
              <a:t>https://ieeexplore.ieee.org/abstract/document/9076550</a:t>
            </a:r>
            <a:endParaRPr sz="1200" b="0" i="0" u="none" strike="noStrike" cap="none" dirty="0">
              <a:solidFill>
                <a:srgbClr val="666666"/>
              </a:solidFill>
              <a:latin typeface="Roboto"/>
              <a:ea typeface="Roboto"/>
              <a:cs typeface="Roboto"/>
              <a:sym typeface="Roboto"/>
            </a:endParaRPr>
          </a:p>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1967D2"/>
                </a:solidFill>
                <a:latin typeface="Roboto"/>
                <a:ea typeface="Roboto"/>
                <a:cs typeface="Roboto"/>
                <a:sym typeface="Roboto"/>
                <a:hlinkClick r:id="rId8">
                  <a:extLst>
                    <a:ext uri="{A12FA001-AC4F-418D-AE19-62706E023703}">
                      <ahyp:hlinkClr xmlns:ahyp="http://schemas.microsoft.com/office/drawing/2018/hyperlinkcolor" val="tx"/>
                    </a:ext>
                  </a:extLst>
                </a:hlinkClick>
              </a:rPr>
              <a:t>https://aclanthology.org/P11-2102.pdf</a:t>
            </a:r>
            <a:endParaRPr sz="1200" b="0" i="0" u="sng" strike="noStrike" cap="none" dirty="0">
              <a:solidFill>
                <a:srgbClr val="1967D2"/>
              </a:solidFill>
              <a:latin typeface="Roboto"/>
              <a:ea typeface="Roboto"/>
              <a:cs typeface="Roboto"/>
              <a:sym typeface="Roboto"/>
            </a:endParaRPr>
          </a:p>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1967D2"/>
                </a:solidFill>
                <a:latin typeface="Roboto"/>
                <a:ea typeface="Roboto"/>
                <a:cs typeface="Roboto"/>
                <a:sym typeface="Roboto"/>
                <a:hlinkClick r:id="rId9">
                  <a:extLst>
                    <a:ext uri="{A12FA001-AC4F-418D-AE19-62706E023703}">
                      <ahyp:hlinkClr xmlns:ahyp="http://schemas.microsoft.com/office/drawing/2018/hyperlinkcolor" val="tx"/>
                    </a:ext>
                  </a:extLst>
                </a:hlinkClick>
              </a:rPr>
              <a:t>https://ieeexplore.ieee.org/abstract/document/7507229/</a:t>
            </a:r>
            <a:endParaRPr sz="1200" b="0" i="0" u="sng" strike="noStrike" cap="none" dirty="0">
              <a:solidFill>
                <a:srgbClr val="1967D2"/>
              </a:solidFill>
              <a:latin typeface="Roboto"/>
              <a:ea typeface="Roboto"/>
              <a:cs typeface="Roboto"/>
              <a:sym typeface="Roboto"/>
            </a:endParaRPr>
          </a:p>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1967D2"/>
                </a:solidFill>
                <a:latin typeface="Roboto"/>
                <a:ea typeface="Roboto"/>
                <a:cs typeface="Roboto"/>
                <a:sym typeface="Roboto"/>
                <a:hlinkClick r:id="rId10">
                  <a:extLst>
                    <a:ext uri="{A12FA001-AC4F-418D-AE19-62706E023703}">
                      <ahyp:hlinkClr xmlns:ahyp="http://schemas.microsoft.com/office/drawing/2018/hyperlinkcolor" val="tx"/>
                    </a:ext>
                  </a:extLst>
                </a:hlinkClick>
              </a:rPr>
              <a:t>https://ijcttjournal.org/archives/ijctt-v9p117</a:t>
            </a:r>
            <a:endParaRPr sz="1200" b="0" i="0" u="sng" strike="noStrike" cap="none" dirty="0">
              <a:solidFill>
                <a:srgbClr val="1967D2"/>
              </a:solidFill>
              <a:latin typeface="Roboto"/>
              <a:ea typeface="Roboto"/>
              <a:cs typeface="Roboto"/>
              <a:sym typeface="Roboto"/>
            </a:endParaRPr>
          </a:p>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1967D2"/>
                </a:solidFill>
                <a:latin typeface="Roboto"/>
                <a:ea typeface="Roboto"/>
                <a:cs typeface="Roboto"/>
                <a:sym typeface="Roboto"/>
                <a:hlinkClick r:id="rId11">
                  <a:extLst>
                    <a:ext uri="{A12FA001-AC4F-418D-AE19-62706E023703}">
                      <ahyp:hlinkClr xmlns:ahyp="http://schemas.microsoft.com/office/drawing/2018/hyperlinkcolor" val="tx"/>
                    </a:ext>
                  </a:extLst>
                </a:hlinkClick>
              </a:rPr>
              <a:t>https://www.ijcaonline.org/archives/volume158/number9/barskar-2017-ijca-912854.pdf</a:t>
            </a:r>
            <a:endParaRPr sz="1200" b="0" i="0" u="sng" strike="noStrike" cap="none" dirty="0">
              <a:solidFill>
                <a:srgbClr val="1967D2"/>
              </a:solidFill>
              <a:latin typeface="Roboto"/>
              <a:ea typeface="Roboto"/>
              <a:cs typeface="Roboto"/>
              <a:sym typeface="Roboto"/>
            </a:endParaRPr>
          </a:p>
          <a:p>
            <a:pPr marL="228600" marR="0" lvl="0" indent="-228600" algn="l" rtl="0">
              <a:lnSpc>
                <a:spcPct val="115000"/>
              </a:lnSpc>
              <a:spcBef>
                <a:spcPts val="0"/>
              </a:spcBef>
              <a:spcAft>
                <a:spcPts val="0"/>
              </a:spcAft>
              <a:buClr>
                <a:schemeClr val="dk2"/>
              </a:buClr>
              <a:buSzPts val="1200"/>
              <a:buFont typeface="Arial"/>
              <a:buAutoNum type="arabicPeriod"/>
            </a:pPr>
            <a:r>
              <a:rPr lang="en-IN" sz="1200" b="0" i="0" u="sng" strike="noStrike" cap="none" dirty="0">
                <a:solidFill>
                  <a:srgbClr val="1967D2"/>
                </a:solidFill>
                <a:latin typeface="Roboto"/>
                <a:ea typeface="Roboto"/>
                <a:cs typeface="Roboto"/>
                <a:sym typeface="Roboto"/>
                <a:hlinkClick r:id="rId12">
                  <a:extLst>
                    <a:ext uri="{A12FA001-AC4F-418D-AE19-62706E023703}">
                      <ahyp:hlinkClr xmlns:ahyp="http://schemas.microsoft.com/office/drawing/2018/hyperlinkcolor" val="tx"/>
                    </a:ext>
                  </a:extLst>
                </a:hlinkClick>
              </a:rPr>
              <a:t>https://arxiv.org/ftp/arxiv/papers/2207/2207.10639.pdf</a:t>
            </a:r>
            <a:endParaRPr sz="1200" b="0" i="0" u="sng" strike="noStrike" cap="none" dirty="0">
              <a:solidFill>
                <a:srgbClr val="1967D2"/>
              </a:solidFill>
              <a:latin typeface="Roboto"/>
              <a:ea typeface="Roboto"/>
              <a:cs typeface="Roboto"/>
              <a:sym typeface="Roboto"/>
            </a:endParaRPr>
          </a:p>
          <a:p>
            <a:pPr marL="228600" marR="0" lvl="0" indent="-158750" algn="l" rtl="0">
              <a:lnSpc>
                <a:spcPct val="115000"/>
              </a:lnSpc>
              <a:spcBef>
                <a:spcPts val="0"/>
              </a:spcBef>
              <a:spcAft>
                <a:spcPts val="0"/>
              </a:spcAft>
              <a:buClr>
                <a:schemeClr val="dk2"/>
              </a:buClr>
              <a:buSzPts val="1100"/>
              <a:buFont typeface="Arial"/>
              <a:buNone/>
            </a:pPr>
            <a:endParaRPr sz="1100" b="0" i="0" u="sng" strike="noStrike" cap="none" dirty="0">
              <a:solidFill>
                <a:srgbClr val="1967D2"/>
              </a:solidFill>
              <a:latin typeface="Roboto"/>
              <a:ea typeface="Roboto"/>
              <a:cs typeface="Roboto"/>
              <a:sym typeface="Roboto"/>
            </a:endParaRPr>
          </a:p>
          <a:p>
            <a:pPr marL="228600" marR="0" lvl="0" indent="-158750" algn="l" rtl="0">
              <a:lnSpc>
                <a:spcPct val="115000"/>
              </a:lnSpc>
              <a:spcBef>
                <a:spcPts val="0"/>
              </a:spcBef>
              <a:spcAft>
                <a:spcPts val="0"/>
              </a:spcAft>
              <a:buClr>
                <a:schemeClr val="dk2"/>
              </a:buClr>
              <a:buSzPts val="1100"/>
              <a:buFont typeface="Arial"/>
              <a:buNone/>
            </a:pPr>
            <a:endParaRPr sz="1100" b="0" i="0" u="sng" strike="noStrike" cap="none" dirty="0">
              <a:solidFill>
                <a:srgbClr val="1967D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rot="-1062">
            <a:off x="224443" y="2010446"/>
            <a:ext cx="3883800" cy="560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IN" dirty="0"/>
              <a:t>Objective</a:t>
            </a:r>
            <a:endParaRPr dirty="0"/>
          </a:p>
        </p:txBody>
      </p:sp>
      <p:sp>
        <p:nvSpPr>
          <p:cNvPr id="68" name="Google Shape;68;p2"/>
          <p:cNvSpPr txBox="1">
            <a:spLocks noGrp="1"/>
          </p:cNvSpPr>
          <p:nvPr>
            <p:ph type="body" idx="1"/>
          </p:nvPr>
        </p:nvSpPr>
        <p:spPr>
          <a:xfrm>
            <a:off x="4511450" y="702900"/>
            <a:ext cx="4457100" cy="373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IN" sz="1350" dirty="0"/>
              <a:t>Ideal goal of this project is to analyse the real time streaming data using snscrape for data ingestion, Apache Spark to analyse the streaming data using Spark MLlib and Power BI for creating dashboard</a:t>
            </a:r>
            <a:endParaRPr sz="1350" dirty="0"/>
          </a:p>
          <a:p>
            <a:pPr marL="0" lvl="0" indent="0" algn="l" rtl="0">
              <a:lnSpc>
                <a:spcPct val="115000"/>
              </a:lnSpc>
              <a:spcBef>
                <a:spcPts val="1200"/>
              </a:spcBef>
              <a:spcAft>
                <a:spcPts val="0"/>
              </a:spcAft>
              <a:buSzPts val="1300"/>
              <a:buNone/>
            </a:pPr>
            <a:r>
              <a:rPr lang="en-IN" sz="1350" dirty="0"/>
              <a:t>Once the data preparation on the fetched data is completed, we will work on sentiment analysis and cyber bullying in this project. In this segment, we will use spark frameworks to analyse data.</a:t>
            </a:r>
            <a:endParaRPr sz="1350" dirty="0"/>
          </a:p>
          <a:p>
            <a:pPr marL="0" lvl="0" indent="0" algn="l" rtl="0">
              <a:lnSpc>
                <a:spcPct val="115000"/>
              </a:lnSpc>
              <a:spcBef>
                <a:spcPts val="1200"/>
              </a:spcBef>
              <a:spcAft>
                <a:spcPts val="0"/>
              </a:spcAft>
              <a:buSzPts val="1300"/>
              <a:buNone/>
            </a:pPr>
            <a:r>
              <a:rPr lang="en-IN" sz="1350" dirty="0"/>
              <a:t>Once sentiment analysis and cyberbullying are completed, we will create a graphical user interface (GUI)-based dashboard for better data visualisation, allowing us to gain multiple perspectives on a single piece of data.</a:t>
            </a:r>
            <a:endParaRPr sz="1350" dirty="0"/>
          </a:p>
          <a:p>
            <a:pPr marL="0" lvl="0" indent="0" algn="l" rtl="0">
              <a:lnSpc>
                <a:spcPct val="115000"/>
              </a:lnSpc>
              <a:spcBef>
                <a:spcPts val="1200"/>
              </a:spcBef>
              <a:spcAft>
                <a:spcPts val="1200"/>
              </a:spcAft>
              <a:buSzPts val="1300"/>
              <a:buNone/>
            </a:pPr>
            <a:endParaRPr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dirty="0"/>
              <a:t>Abstract</a:t>
            </a:r>
            <a:endParaRPr sz="2500" dirty="0"/>
          </a:p>
        </p:txBody>
      </p:sp>
      <p:sp>
        <p:nvSpPr>
          <p:cNvPr id="74" name="Google Shape;74;p3"/>
          <p:cNvSpPr txBox="1">
            <a:spLocks noGrp="1"/>
          </p:cNvSpPr>
          <p:nvPr>
            <p:ph type="body" idx="4294967295"/>
          </p:nvPr>
        </p:nvSpPr>
        <p:spPr>
          <a:xfrm>
            <a:off x="311725" y="1418525"/>
            <a:ext cx="8373300" cy="3550500"/>
          </a:xfrm>
          <a:prstGeom prst="rect">
            <a:avLst/>
          </a:prstGeom>
          <a:noFill/>
          <a:ln>
            <a:noFill/>
          </a:ln>
        </p:spPr>
        <p:txBody>
          <a:bodyPr spcFirstLastPara="1" wrap="square" lIns="91425" tIns="91425" rIns="91425" bIns="91425" anchor="t" anchorCtr="0">
            <a:noAutofit/>
          </a:bodyPr>
          <a:lstStyle/>
          <a:p>
            <a:pPr marL="457200" lvl="0" indent="-314325" algn="l" rtl="0">
              <a:lnSpc>
                <a:spcPct val="115000"/>
              </a:lnSpc>
              <a:spcBef>
                <a:spcPts val="0"/>
              </a:spcBef>
              <a:spcAft>
                <a:spcPts val="0"/>
              </a:spcAft>
              <a:buSzPts val="1350"/>
              <a:buChar char="➔"/>
            </a:pPr>
            <a:r>
              <a:rPr lang="en-IN" sz="1350" dirty="0"/>
              <a:t>Organizations may use social media to assess their customers' reactions to material and events in real time. Furthermore, the initial stage of sentiment analysis is the pre-processing of data gathered from social media. </a:t>
            </a:r>
            <a:endParaRPr sz="1350" dirty="0"/>
          </a:p>
          <a:p>
            <a:pPr marL="457200" lvl="0" indent="-314325" algn="l" rtl="0">
              <a:lnSpc>
                <a:spcPct val="115000"/>
              </a:lnSpc>
              <a:spcBef>
                <a:spcPts val="0"/>
              </a:spcBef>
              <a:spcAft>
                <a:spcPts val="0"/>
              </a:spcAft>
              <a:buSzPts val="1350"/>
              <a:buChar char="➔"/>
            </a:pPr>
            <a:r>
              <a:rPr lang="en-IN" sz="1350" dirty="0"/>
              <a:t>This project covers the use of Twitter in a variety of recommended themes, as it is the largest social networking website, and Twitter data is rising at an increasing pace every day, making it a Big Data Source. </a:t>
            </a:r>
            <a:endParaRPr sz="1350" dirty="0"/>
          </a:p>
          <a:p>
            <a:pPr marL="457200" lvl="0" indent="-314325" algn="l" rtl="0">
              <a:lnSpc>
                <a:spcPct val="115000"/>
              </a:lnSpc>
              <a:spcBef>
                <a:spcPts val="0"/>
              </a:spcBef>
              <a:spcAft>
                <a:spcPts val="0"/>
              </a:spcAft>
              <a:buSzPts val="1350"/>
              <a:buChar char="➔"/>
            </a:pPr>
            <a:r>
              <a:rPr lang="en-IN" sz="1350" dirty="0"/>
              <a:t>It is becoming more and more clear that the solution to artificial intelligence issues lies in efficient large data analysis. As the amount of data created on a daily basis reaches quintillions of bytes, it is becoming more crucial than ever to have a robust platform for effective big data analytics. </a:t>
            </a:r>
            <a:endParaRPr sz="1350" dirty="0"/>
          </a:p>
          <a:p>
            <a:pPr marL="457200" lvl="0" indent="-314325" algn="l" rtl="0">
              <a:lnSpc>
                <a:spcPct val="115000"/>
              </a:lnSpc>
              <a:spcBef>
                <a:spcPts val="0"/>
              </a:spcBef>
              <a:spcAft>
                <a:spcPts val="0"/>
              </a:spcAft>
              <a:buSzPts val="1350"/>
              <a:buChar char="➔"/>
            </a:pPr>
            <a:r>
              <a:rPr lang="en-IN" sz="1350" dirty="0"/>
              <a:t>However, using machine learning techniques on large and complex datasets is computationally expensive and uses a lot of logical and physical resources, including CPU, memory, and data file space.</a:t>
            </a:r>
            <a:endParaRPr sz="1350" dirty="0"/>
          </a:p>
          <a:p>
            <a:pPr marL="457200" lvl="0" indent="-314325" algn="l" rtl="0">
              <a:lnSpc>
                <a:spcPct val="115000"/>
              </a:lnSpc>
              <a:spcBef>
                <a:spcPts val="0"/>
              </a:spcBef>
              <a:spcAft>
                <a:spcPts val="0"/>
              </a:spcAft>
              <a:buSzPts val="1350"/>
              <a:buChar char="➔"/>
            </a:pPr>
            <a:r>
              <a:rPr lang="en-IN" sz="1350" dirty="0"/>
              <a:t>One of the most well-known platforms for big data analysis is Apache Spark MLlib, which provides a number of excellent functionalities.</a:t>
            </a:r>
            <a:endParaRPr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79" name="Google Shape;79;p4"/>
          <p:cNvGraphicFramePr/>
          <p:nvPr/>
        </p:nvGraphicFramePr>
        <p:xfrm>
          <a:off x="0" y="606172"/>
          <a:ext cx="9151450" cy="4538775"/>
        </p:xfrm>
        <a:graphic>
          <a:graphicData uri="http://schemas.openxmlformats.org/drawingml/2006/table">
            <a:tbl>
              <a:tblPr firstRow="1" bandRow="1">
                <a:noFill/>
                <a:tableStyleId>{13830024-B371-43B6-AC4A-FC862C640F13}</a:tableStyleId>
              </a:tblPr>
              <a:tblGrid>
                <a:gridCol w="587300">
                  <a:extLst>
                    <a:ext uri="{9D8B030D-6E8A-4147-A177-3AD203B41FA5}">
                      <a16:colId xmlns:a16="http://schemas.microsoft.com/office/drawing/2014/main" val="20000"/>
                    </a:ext>
                  </a:extLst>
                </a:gridCol>
                <a:gridCol w="1637750">
                  <a:extLst>
                    <a:ext uri="{9D8B030D-6E8A-4147-A177-3AD203B41FA5}">
                      <a16:colId xmlns:a16="http://schemas.microsoft.com/office/drawing/2014/main" val="20001"/>
                    </a:ext>
                  </a:extLst>
                </a:gridCol>
                <a:gridCol w="1949200">
                  <a:extLst>
                    <a:ext uri="{9D8B030D-6E8A-4147-A177-3AD203B41FA5}">
                      <a16:colId xmlns:a16="http://schemas.microsoft.com/office/drawing/2014/main" val="20002"/>
                    </a:ext>
                  </a:extLst>
                </a:gridCol>
                <a:gridCol w="1851125">
                  <a:extLst>
                    <a:ext uri="{9D8B030D-6E8A-4147-A177-3AD203B41FA5}">
                      <a16:colId xmlns:a16="http://schemas.microsoft.com/office/drawing/2014/main" val="20003"/>
                    </a:ext>
                  </a:extLst>
                </a:gridCol>
                <a:gridCol w="3126075">
                  <a:extLst>
                    <a:ext uri="{9D8B030D-6E8A-4147-A177-3AD203B41FA5}">
                      <a16:colId xmlns:a16="http://schemas.microsoft.com/office/drawing/2014/main" val="20004"/>
                    </a:ext>
                  </a:extLst>
                </a:gridCol>
              </a:tblGrid>
              <a:tr h="554850">
                <a:tc>
                  <a:txBody>
                    <a:bodyPr/>
                    <a:lstStyle/>
                    <a:p>
                      <a:pPr marL="0" marR="0" lvl="0" indent="0" algn="ctr" rtl="0">
                        <a:lnSpc>
                          <a:spcPct val="100000"/>
                        </a:lnSpc>
                        <a:spcBef>
                          <a:spcPts val="0"/>
                        </a:spcBef>
                        <a:spcAft>
                          <a:spcPts val="0"/>
                        </a:spcAft>
                        <a:buNone/>
                      </a:pPr>
                      <a:r>
                        <a:rPr lang="en-IN" sz="1400" u="none" strike="noStrike" cap="none" dirty="0"/>
                        <a:t>S.no</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Name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Authors</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dirty="0"/>
                        <a:t>Year of publication</a:t>
                      </a:r>
                      <a:endParaRPr sz="1400" u="none" strike="noStrike" cap="none" dirty="0"/>
                    </a:p>
                    <a:p>
                      <a:pPr marL="0" marR="0" lvl="0" indent="0" algn="ctr"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Summary</a:t>
                      </a:r>
                      <a:endParaRPr sz="1400" u="none" strike="noStrike" cap="none" dirty="0"/>
                    </a:p>
                  </a:txBody>
                  <a:tcPr marL="91450" marR="91450" marT="45725" marB="45725"/>
                </a:tc>
                <a:extLst>
                  <a:ext uri="{0D108BD9-81ED-4DB2-BD59-A6C34878D82A}">
                    <a16:rowId xmlns:a16="http://schemas.microsoft.com/office/drawing/2014/main" val="10000"/>
                  </a:ext>
                </a:extLst>
              </a:tr>
              <a:tr h="554850">
                <a:tc>
                  <a:txBody>
                    <a:bodyPr/>
                    <a:lstStyle/>
                    <a:p>
                      <a:pPr marL="0" marR="0" lvl="0" indent="0" algn="ctr" rtl="0">
                        <a:lnSpc>
                          <a:spcPct val="100000"/>
                        </a:lnSpc>
                        <a:spcBef>
                          <a:spcPts val="0"/>
                        </a:spcBef>
                        <a:spcAft>
                          <a:spcPts val="0"/>
                        </a:spcAft>
                        <a:buNone/>
                      </a:pPr>
                      <a:r>
                        <a:rPr lang="en-IN" sz="1000" u="none" strike="noStrike" cap="none" dirty="0"/>
                        <a:t>1</a:t>
                      </a:r>
                      <a:endParaRPr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000"/>
                        <a:buFont typeface="Arial"/>
                        <a:buNone/>
                      </a:pPr>
                      <a:r>
                        <a:rPr lang="en-IN" sz="1000" b="0" i="0" u="none" strike="noStrike" cap="none" dirty="0">
                          <a:solidFill>
                            <a:schemeClr val="dk1"/>
                          </a:solidFill>
                          <a:latin typeface="Arial"/>
                          <a:ea typeface="Arial"/>
                          <a:cs typeface="Arial"/>
                          <a:sym typeface="Arial"/>
                        </a:rPr>
                        <a:t>An Application to Detect Cyberbullying Using Machine Learning and Deep Learning Techniques</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solidFill>
                            <a:srgbClr val="242A39"/>
                          </a:solidFill>
                        </a:rPr>
                        <a:t>Mitushi Raj, Samridhi singh, Kanishka Solanki, Ramani Selvanambi</a:t>
                      </a:r>
                      <a:endParaRPr sz="1000" u="none" strike="noStrike" cap="none" dirty="0">
                        <a:solidFill>
                          <a:srgbClr val="242A39"/>
                        </a:solidFill>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2022</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The most accurate network is the CNN-BiLSTM network. While the CNN alone can only train local characteristics from word n-grams, the CNN-BiLSTM can also learn global features and long-term dependencies because to its LSTM layer.</a:t>
                      </a:r>
                      <a:endParaRPr sz="1000" u="none" strike="noStrike" cap="none" dirty="0"/>
                    </a:p>
                  </a:txBody>
                  <a:tcPr marL="91450" marR="91450" marT="45725" marB="45725"/>
                </a:tc>
                <a:extLst>
                  <a:ext uri="{0D108BD9-81ED-4DB2-BD59-A6C34878D82A}">
                    <a16:rowId xmlns:a16="http://schemas.microsoft.com/office/drawing/2014/main" val="10001"/>
                  </a:ext>
                </a:extLst>
              </a:tr>
              <a:tr h="570125">
                <a:tc>
                  <a:txBody>
                    <a:bodyPr/>
                    <a:lstStyle/>
                    <a:p>
                      <a:pPr marL="0" marR="0" lvl="0" indent="0" algn="ctr" rtl="0">
                        <a:lnSpc>
                          <a:spcPct val="100000"/>
                        </a:lnSpc>
                        <a:spcBef>
                          <a:spcPts val="0"/>
                        </a:spcBef>
                        <a:spcAft>
                          <a:spcPts val="0"/>
                        </a:spcAft>
                        <a:buNone/>
                      </a:pPr>
                      <a:r>
                        <a:rPr lang="en-IN" sz="1000" u="none" strike="noStrike" cap="none" dirty="0"/>
                        <a:t>2</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Cyber Bullying Detection on Social Media using Machine Learning</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Aditya Desai, Shashank Kalaskar, Omkar Kumbhar,  Rashmi Dhumal</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2021</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 semi-supervised approach in detecting cyberbullying based on the five features that can be used. The BERT model achieved 91.90% accuracy when trained over dual cycles which outperformed the traditional machine learning models</a:t>
                      </a:r>
                      <a:endParaRPr sz="1000" u="none" strike="noStrike" cap="none" dirty="0"/>
                    </a:p>
                  </a:txBody>
                  <a:tcPr marL="91450" marR="91450" marT="45725" marB="45725"/>
                </a:tc>
                <a:extLst>
                  <a:ext uri="{0D108BD9-81ED-4DB2-BD59-A6C34878D82A}">
                    <a16:rowId xmlns:a16="http://schemas.microsoft.com/office/drawing/2014/main" val="10002"/>
                  </a:ext>
                </a:extLst>
              </a:tr>
              <a:tr h="570125">
                <a:tc>
                  <a:txBody>
                    <a:bodyPr/>
                    <a:lstStyle/>
                    <a:p>
                      <a:pPr marL="0" marR="0" lvl="0" indent="0" algn="ctr" rtl="0">
                        <a:lnSpc>
                          <a:spcPct val="100000"/>
                        </a:lnSpc>
                        <a:spcBef>
                          <a:spcPts val="0"/>
                        </a:spcBef>
                        <a:spcAft>
                          <a:spcPts val="0"/>
                        </a:spcAft>
                        <a:buNone/>
                      </a:pPr>
                      <a:r>
                        <a:rPr lang="en-IN" sz="1000" b="0" u="none" strike="noStrike" cap="none" dirty="0"/>
                        <a:t>3</a:t>
                      </a:r>
                      <a:endParaRPr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000"/>
                        <a:buFont typeface="Arial"/>
                        <a:buNone/>
                      </a:pPr>
                      <a:r>
                        <a:rPr lang="en-IN" sz="1000" b="0" i="0" u="none" strike="noStrike" cap="none" dirty="0">
                          <a:solidFill>
                            <a:schemeClr val="dk1"/>
                          </a:solidFill>
                          <a:latin typeface="Arial"/>
                          <a:ea typeface="Arial"/>
                          <a:cs typeface="Arial"/>
                          <a:sym typeface="Arial"/>
                        </a:rPr>
                        <a:t>Cyber Bullying Detection for Twitter Using ML Classification Algorithms</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Muskan Patidar</a:t>
                      </a:r>
                      <a:endParaRPr sz="1000" u="none" strike="noStrike" cap="none" dirty="0">
                        <a:solidFill>
                          <a:srgbClr val="242A39"/>
                        </a:solidFill>
                      </a:endParaRPr>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2021</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The study evaluated the current literature for several machine learning algorithms and discovered that the Naive bayes N-gram model that results in maximum 67% accuracy</a:t>
                      </a:r>
                      <a:endParaRPr sz="1000" u="none" strike="noStrike" cap="none" dirty="0"/>
                    </a:p>
                  </a:txBody>
                  <a:tcPr marL="91450" marR="91450" marT="45725" marB="45725"/>
                </a:tc>
                <a:extLst>
                  <a:ext uri="{0D108BD9-81ED-4DB2-BD59-A6C34878D82A}">
                    <a16:rowId xmlns:a16="http://schemas.microsoft.com/office/drawing/2014/main" val="10003"/>
                  </a:ext>
                </a:extLst>
              </a:tr>
              <a:tr h="570125">
                <a:tc>
                  <a:txBody>
                    <a:bodyPr/>
                    <a:lstStyle/>
                    <a:p>
                      <a:pPr marL="0" marR="0" lvl="0" indent="0" algn="ctr" rtl="0">
                        <a:lnSpc>
                          <a:spcPct val="100000"/>
                        </a:lnSpc>
                        <a:spcBef>
                          <a:spcPts val="0"/>
                        </a:spcBef>
                        <a:spcAft>
                          <a:spcPts val="0"/>
                        </a:spcAft>
                        <a:buNone/>
                      </a:pPr>
                      <a:r>
                        <a:rPr lang="en-IN" sz="1000" u="none" strike="noStrike" cap="none" dirty="0"/>
                        <a:t>4</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Accurate Cyberbullying Detection and Prevention on Social Media</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Andrea Pereraa , Pumudu Fernando</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2020</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In this paper, the author has presented the proposed solution which uses NLP techniques and supervised machine learning to detect cyberbullying accurately. The proposed solution resulted in 74.50% accuracy along with 74% precision, 74% recall and 74% F1 Score.</a:t>
                      </a:r>
                      <a:endParaRPr sz="1000" u="none" strike="noStrike" cap="none" dirty="0"/>
                    </a:p>
                  </a:txBody>
                  <a:tcPr marL="91450" marR="91450" marT="45725" marB="45725"/>
                </a:tc>
                <a:extLst>
                  <a:ext uri="{0D108BD9-81ED-4DB2-BD59-A6C34878D82A}">
                    <a16:rowId xmlns:a16="http://schemas.microsoft.com/office/drawing/2014/main" val="10004"/>
                  </a:ext>
                </a:extLst>
              </a:tr>
              <a:tr h="570125">
                <a:tc>
                  <a:txBody>
                    <a:bodyPr/>
                    <a:lstStyle/>
                    <a:p>
                      <a:pPr marL="0" marR="0" lvl="0" indent="0" algn="ctr" rtl="0">
                        <a:lnSpc>
                          <a:spcPct val="100000"/>
                        </a:lnSpc>
                        <a:spcBef>
                          <a:spcPts val="0"/>
                        </a:spcBef>
                        <a:spcAft>
                          <a:spcPts val="0"/>
                        </a:spcAft>
                        <a:buNone/>
                      </a:pPr>
                      <a:r>
                        <a:rPr lang="en-IN" sz="1000" u="none" strike="noStrike" cap="none" dirty="0"/>
                        <a:t>5</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 Study of </a:t>
                      </a:r>
                      <a:r>
                        <a:rPr lang="en-IN" sz="1000" u="none" strike="noStrike" cap="none" dirty="0">
                          <a:solidFill>
                            <a:srgbClr val="424A5C"/>
                          </a:solidFill>
                        </a:rPr>
                        <a:t>Cyberbullying</a:t>
                      </a:r>
                      <a:r>
                        <a:rPr lang="en-IN" sz="1000" u="none" strike="noStrike" cap="none" dirty="0"/>
                        <a:t> Detection Using Machine Learning Techniques</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Saloni Mahesh Kargutkar, Prof. Vidya Chitre</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2020</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The author employed a CNN implementation strategy with Keras in this paper, resulting in noisy labels.</a:t>
                      </a:r>
                      <a:endParaRPr sz="10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80" name="Google Shape;80;p4"/>
          <p:cNvSpPr txBox="1"/>
          <p:nvPr/>
        </p:nvSpPr>
        <p:spPr>
          <a:xfrm>
            <a:off x="7434" y="45720"/>
            <a:ext cx="9144000" cy="473844"/>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None/>
            </a:pPr>
            <a:r>
              <a:rPr lang="en-IN" sz="2500" b="1" i="0" u="none" strike="noStrike" cap="none" dirty="0">
                <a:solidFill>
                  <a:srgbClr val="002F4A"/>
                </a:solidFill>
                <a:latin typeface="Arial"/>
                <a:ea typeface="Arial"/>
                <a:cs typeface="Arial"/>
                <a:sym typeface="Arial"/>
              </a:rPr>
              <a:t>Literature survey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aphicFrame>
        <p:nvGraphicFramePr>
          <p:cNvPr id="85" name="Google Shape;85;p5"/>
          <p:cNvGraphicFramePr/>
          <p:nvPr/>
        </p:nvGraphicFramePr>
        <p:xfrm>
          <a:off x="0" y="626244"/>
          <a:ext cx="9151475" cy="4517300"/>
        </p:xfrm>
        <a:graphic>
          <a:graphicData uri="http://schemas.openxmlformats.org/drawingml/2006/table">
            <a:tbl>
              <a:tblPr firstRow="1" bandRow="1">
                <a:noFill/>
                <a:tableStyleId>{13830024-B371-43B6-AC4A-FC862C640F13}</a:tableStyleId>
              </a:tblPr>
              <a:tblGrid>
                <a:gridCol w="587300">
                  <a:extLst>
                    <a:ext uri="{9D8B030D-6E8A-4147-A177-3AD203B41FA5}">
                      <a16:colId xmlns:a16="http://schemas.microsoft.com/office/drawing/2014/main" val="20000"/>
                    </a:ext>
                  </a:extLst>
                </a:gridCol>
                <a:gridCol w="1658075">
                  <a:extLst>
                    <a:ext uri="{9D8B030D-6E8A-4147-A177-3AD203B41FA5}">
                      <a16:colId xmlns:a16="http://schemas.microsoft.com/office/drawing/2014/main" val="20001"/>
                    </a:ext>
                  </a:extLst>
                </a:gridCol>
                <a:gridCol w="1928900">
                  <a:extLst>
                    <a:ext uri="{9D8B030D-6E8A-4147-A177-3AD203B41FA5}">
                      <a16:colId xmlns:a16="http://schemas.microsoft.com/office/drawing/2014/main" val="20002"/>
                    </a:ext>
                  </a:extLst>
                </a:gridCol>
                <a:gridCol w="1851125">
                  <a:extLst>
                    <a:ext uri="{9D8B030D-6E8A-4147-A177-3AD203B41FA5}">
                      <a16:colId xmlns:a16="http://schemas.microsoft.com/office/drawing/2014/main" val="20003"/>
                    </a:ext>
                  </a:extLst>
                </a:gridCol>
                <a:gridCol w="3126075">
                  <a:extLst>
                    <a:ext uri="{9D8B030D-6E8A-4147-A177-3AD203B41FA5}">
                      <a16:colId xmlns:a16="http://schemas.microsoft.com/office/drawing/2014/main" val="20004"/>
                    </a:ext>
                  </a:extLst>
                </a:gridCol>
              </a:tblGrid>
              <a:tr h="554850">
                <a:tc>
                  <a:txBody>
                    <a:bodyPr/>
                    <a:lstStyle/>
                    <a:p>
                      <a:pPr marL="0" marR="0" lvl="0" indent="0" algn="ctr" rtl="0">
                        <a:lnSpc>
                          <a:spcPct val="100000"/>
                        </a:lnSpc>
                        <a:spcBef>
                          <a:spcPts val="0"/>
                        </a:spcBef>
                        <a:spcAft>
                          <a:spcPts val="0"/>
                        </a:spcAft>
                        <a:buNone/>
                      </a:pPr>
                      <a:r>
                        <a:rPr lang="en-IN" sz="1400" u="none" strike="noStrike" cap="none" dirty="0"/>
                        <a:t>S.no</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Name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Authors</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dirty="0"/>
                        <a:t>Year of publication</a:t>
                      </a:r>
                      <a:endParaRPr sz="1400" u="none" strike="noStrike" cap="none" dirty="0"/>
                    </a:p>
                    <a:p>
                      <a:pPr marL="0" marR="0" lvl="0" indent="0" algn="ctr"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dirty="0"/>
                        <a:t>Summary</a:t>
                      </a:r>
                      <a:endParaRPr sz="1400" u="none" strike="noStrike" cap="none" dirty="0"/>
                    </a:p>
                  </a:txBody>
                  <a:tcPr marL="91450" marR="91450" marT="45725" marB="45725"/>
                </a:tc>
                <a:extLst>
                  <a:ext uri="{0D108BD9-81ED-4DB2-BD59-A6C34878D82A}">
                    <a16:rowId xmlns:a16="http://schemas.microsoft.com/office/drawing/2014/main" val="10000"/>
                  </a:ext>
                </a:extLst>
              </a:tr>
              <a:tr h="554850">
                <a:tc>
                  <a:txBody>
                    <a:bodyPr/>
                    <a:lstStyle/>
                    <a:p>
                      <a:pPr marL="0" marR="0" lvl="0" indent="0" algn="ctr" rtl="0">
                        <a:lnSpc>
                          <a:spcPct val="100000"/>
                        </a:lnSpc>
                        <a:spcBef>
                          <a:spcPts val="0"/>
                        </a:spcBef>
                        <a:spcAft>
                          <a:spcPts val="0"/>
                        </a:spcAft>
                        <a:buNone/>
                      </a:pPr>
                      <a:r>
                        <a:rPr lang="en-IN" sz="1000" u="none" strike="noStrike" cap="none" dirty="0"/>
                        <a:t>6</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Opinion Mining of Twitter Data using Hadoop and Apache Pig </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Anjali Barskar and Ajay Phulre</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2017</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Pig is intended for deep Hadoop analysis and also integrates with the flume is ecosystem for data retrieval and storage in HDFS. We can also detect the polarity of the tweet, which tells us whether the tweet has a positive or negative meaning.</a:t>
                      </a:r>
                      <a:endParaRPr sz="1000" u="none" strike="noStrike" cap="none" dirty="0"/>
                    </a:p>
                  </a:txBody>
                  <a:tcPr marL="91450" marR="91450" marT="45725" marB="45725"/>
                </a:tc>
                <a:extLst>
                  <a:ext uri="{0D108BD9-81ED-4DB2-BD59-A6C34878D82A}">
                    <a16:rowId xmlns:a16="http://schemas.microsoft.com/office/drawing/2014/main" val="10001"/>
                  </a:ext>
                </a:extLst>
              </a:tr>
              <a:tr h="554850">
                <a:tc>
                  <a:txBody>
                    <a:bodyPr/>
                    <a:lstStyle/>
                    <a:p>
                      <a:pPr marL="0" marR="0" lvl="0" indent="0" algn="ctr" rtl="0">
                        <a:lnSpc>
                          <a:spcPct val="100000"/>
                        </a:lnSpc>
                        <a:spcBef>
                          <a:spcPts val="0"/>
                        </a:spcBef>
                        <a:spcAft>
                          <a:spcPts val="0"/>
                        </a:spcAft>
                        <a:buNone/>
                      </a:pPr>
                      <a:r>
                        <a:rPr lang="en-IN" sz="1000" u="none" strike="noStrike" cap="none" dirty="0"/>
                        <a:t>7</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Identifying sarcasm in twitter: a closer look</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González-Ibánez, Muresan, &amp; Wacholder</a:t>
                      </a:r>
                      <a:endParaRPr dirty="0"/>
                    </a:p>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Kumar &amp; Bala</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2016</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Tweepy and Twitter4j are used to stream Twitter tweets. Because of some limitations imposed by Twitter on the streaming API, one can only download a certain number of tweets in a particular time window. </a:t>
                      </a:r>
                      <a:endParaRPr sz="1000" u="none" strike="noStrike" cap="none" dirty="0"/>
                    </a:p>
                  </a:txBody>
                  <a:tcPr marL="91450" marR="91450" marT="45725" marB="45725"/>
                </a:tc>
                <a:extLst>
                  <a:ext uri="{0D108BD9-81ED-4DB2-BD59-A6C34878D82A}">
                    <a16:rowId xmlns:a16="http://schemas.microsoft.com/office/drawing/2014/main" val="10002"/>
                  </a:ext>
                </a:extLst>
              </a:tr>
              <a:tr h="554850">
                <a:tc>
                  <a:txBody>
                    <a:bodyPr/>
                    <a:lstStyle/>
                    <a:p>
                      <a:pPr marL="0" marR="0" lvl="0" indent="0" algn="ctr" rtl="0">
                        <a:lnSpc>
                          <a:spcPct val="100000"/>
                        </a:lnSpc>
                        <a:spcBef>
                          <a:spcPts val="0"/>
                        </a:spcBef>
                        <a:spcAft>
                          <a:spcPts val="0"/>
                        </a:spcAft>
                        <a:buNone/>
                      </a:pPr>
                      <a:r>
                        <a:rPr lang="en-IN" sz="1000" u="none" strike="noStrike" cap="none" dirty="0"/>
                        <a:t>8</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Big data emerging technologies: A case study with analyzing twitter data using apache hive</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Ennaji, El Fazziki, Sadgal, and Benslimane</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2015</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Hadoop framework for extracting and evaluating customers' opinions about a product from social networks, the provided framework extracts and analyses social customer relationship management opinions</a:t>
                      </a:r>
                      <a:endParaRPr sz="1000" u="none" strike="noStrike" cap="none" dirty="0"/>
                    </a:p>
                  </a:txBody>
                  <a:tcPr marL="91450" marR="91450" marT="45725" marB="45725"/>
                </a:tc>
                <a:extLst>
                  <a:ext uri="{0D108BD9-81ED-4DB2-BD59-A6C34878D82A}">
                    <a16:rowId xmlns:a16="http://schemas.microsoft.com/office/drawing/2014/main" val="10003"/>
                  </a:ext>
                </a:extLst>
              </a:tr>
              <a:tr h="554850">
                <a:tc>
                  <a:txBody>
                    <a:bodyPr/>
                    <a:lstStyle/>
                    <a:p>
                      <a:pPr marL="0" marR="0" lvl="0" indent="0" algn="ctr" rtl="0">
                        <a:lnSpc>
                          <a:spcPct val="100000"/>
                        </a:lnSpc>
                        <a:spcBef>
                          <a:spcPts val="0"/>
                        </a:spcBef>
                        <a:spcAft>
                          <a:spcPts val="0"/>
                        </a:spcAft>
                        <a:buNone/>
                      </a:pPr>
                      <a:r>
                        <a:rPr lang="en-IN" sz="1000" u="none" strike="noStrike" cap="none" dirty="0"/>
                        <a:t>9</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Multi-class tweet categorization using map reduce paradigm</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Mohit Tare, Indrajit Gohokar, Jayant Sable, Devendra Paratwar, Rakhi Wajgi</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2014</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To classify the vast quantity of tweets, a Naive Bayes algorithm was applied. Tweets were collected using the Twitter4j library, which leverages the Twitter REST API internally.</a:t>
                      </a:r>
                      <a:endParaRPr sz="1000" u="none" strike="noStrike" cap="none" dirty="0"/>
                    </a:p>
                  </a:txBody>
                  <a:tcPr marL="91450" marR="91450" marT="45725" marB="45725"/>
                </a:tc>
                <a:extLst>
                  <a:ext uri="{0D108BD9-81ED-4DB2-BD59-A6C34878D82A}">
                    <a16:rowId xmlns:a16="http://schemas.microsoft.com/office/drawing/2014/main" val="10004"/>
                  </a:ext>
                </a:extLst>
              </a:tr>
              <a:tr h="682050">
                <a:tc>
                  <a:txBody>
                    <a:bodyPr/>
                    <a:lstStyle/>
                    <a:p>
                      <a:pPr marL="0" marR="0" lvl="0" indent="0" algn="ctr" rtl="0">
                        <a:lnSpc>
                          <a:spcPct val="100000"/>
                        </a:lnSpc>
                        <a:spcBef>
                          <a:spcPts val="0"/>
                        </a:spcBef>
                        <a:spcAft>
                          <a:spcPts val="0"/>
                        </a:spcAft>
                        <a:buNone/>
                      </a:pPr>
                      <a:r>
                        <a:rPr lang="en-IN" sz="1000" u="none" strike="noStrike" cap="none" dirty="0"/>
                        <a:t>10</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Session-based Cyberbullying Detection in Social Media</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Peiling Yia, Arkaitz Zubiaga</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None/>
                      </a:pPr>
                      <a:r>
                        <a:rPr lang="en-IN" sz="1000" u="none" strike="noStrike" cap="none" dirty="0"/>
                        <a:t>-</a:t>
                      </a:r>
                      <a:endParaRPr dirty="0"/>
                    </a:p>
                  </a:txBody>
                  <a:tcPr marL="91450" marR="91450" marT="45725" marB="45725"/>
                </a:tc>
                <a:tc>
                  <a:txBody>
                    <a:bodyPr/>
                    <a:lstStyle/>
                    <a:p>
                      <a:pPr marL="0" marR="0" lvl="0" indent="0" algn="ctr" rtl="0">
                        <a:lnSpc>
                          <a:spcPct val="100000"/>
                        </a:lnSpc>
                        <a:spcBef>
                          <a:spcPts val="0"/>
                        </a:spcBef>
                        <a:spcAft>
                          <a:spcPts val="0"/>
                        </a:spcAft>
                        <a:buNone/>
                      </a:pPr>
                      <a:r>
                        <a:rPr lang="en-IN" sz="1000" b="0" i="0" u="none" strike="noStrike" cap="none" dirty="0">
                          <a:solidFill>
                            <a:schemeClr val="dk1"/>
                          </a:solidFill>
                          <a:latin typeface="Arial"/>
                          <a:ea typeface="Arial"/>
                          <a:cs typeface="Arial"/>
                          <a:sym typeface="Arial"/>
                        </a:rPr>
                        <a:t>we review existing approaches to cyberbullying detection, with a particular focus on session-based bullying. We examine the Social media Session-based Cyberbullying Detection framework (SSCD)</a:t>
                      </a:r>
                      <a:endParaRPr sz="10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86" name="Google Shape;86;p5"/>
          <p:cNvSpPr txBox="1"/>
          <p:nvPr/>
        </p:nvSpPr>
        <p:spPr>
          <a:xfrm>
            <a:off x="0" y="68580"/>
            <a:ext cx="9144000" cy="473844"/>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None/>
            </a:pPr>
            <a:r>
              <a:rPr lang="en-IN" sz="2500" b="1" i="0" u="none" strike="noStrike" cap="none" dirty="0">
                <a:solidFill>
                  <a:srgbClr val="002F4A"/>
                </a:solidFill>
                <a:latin typeface="Arial"/>
                <a:ea typeface="Arial"/>
                <a:cs typeface="Arial"/>
                <a:sym typeface="Arial"/>
              </a:rPr>
              <a:t>Literature survey</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289925" y="1677825"/>
            <a:ext cx="3706500" cy="894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dirty="0"/>
              <a:t>Existing system</a:t>
            </a:r>
            <a:endParaRPr sz="2500" dirty="0"/>
          </a:p>
        </p:txBody>
      </p:sp>
      <p:sp>
        <p:nvSpPr>
          <p:cNvPr id="92" name="Google Shape;92;p6"/>
          <p:cNvSpPr txBox="1">
            <a:spLocks noGrp="1"/>
          </p:cNvSpPr>
          <p:nvPr>
            <p:ph type="body" idx="1"/>
          </p:nvPr>
        </p:nvSpPr>
        <p:spPr>
          <a:xfrm>
            <a:off x="4677375" y="642575"/>
            <a:ext cx="4166400" cy="37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300"/>
              <a:buNone/>
            </a:pPr>
            <a:endParaRPr sz="1360" dirty="0"/>
          </a:p>
          <a:p>
            <a:pPr marL="0" lvl="0" indent="0" algn="l" rtl="0">
              <a:lnSpc>
                <a:spcPct val="115000"/>
              </a:lnSpc>
              <a:spcBef>
                <a:spcPts val="1200"/>
              </a:spcBef>
              <a:spcAft>
                <a:spcPts val="0"/>
              </a:spcAft>
              <a:buSzPts val="130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1200"/>
              </a:spcAft>
              <a:buSzPts val="770"/>
              <a:buNone/>
            </a:pPr>
            <a:endParaRPr sz="1360" dirty="0"/>
          </a:p>
        </p:txBody>
      </p:sp>
      <p:sp>
        <p:nvSpPr>
          <p:cNvPr id="93" name="Google Shape;93;p6"/>
          <p:cNvSpPr txBox="1"/>
          <p:nvPr/>
        </p:nvSpPr>
        <p:spPr>
          <a:xfrm>
            <a:off x="4572000" y="642575"/>
            <a:ext cx="4166400" cy="3770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The existing system has three stages: gathering, preprocessing, and modelling.</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During the collection phase, multiple techniques like as Tweepy, and Twitter4j are utilized to stream Twitter tweets. These methods are confined to short-term data. </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Flume can be used to retrieve long-term data, but the current version is incompatible with the Twitter API.</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r>
              <a:rPr lang="en-IN" sz="1360" b="0" i="0" u="none" strike="noStrike" cap="none" dirty="0">
                <a:solidFill>
                  <a:schemeClr val="dk2"/>
                </a:solidFill>
                <a:latin typeface="Roboto"/>
                <a:ea typeface="Roboto"/>
                <a:cs typeface="Roboto"/>
                <a:sym typeface="Roboto"/>
              </a:rPr>
              <a:t>Working with a single system consumes more computational resources during the preprocessing and modelling phases than working with a cluster.</a:t>
            </a:r>
            <a:endParaRPr dirty="0"/>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130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a:p>
            <a:pPr marL="0" marR="0" lvl="0" indent="0" algn="l" rtl="0">
              <a:lnSpc>
                <a:spcPct val="115000"/>
              </a:lnSpc>
              <a:spcBef>
                <a:spcPts val="1200"/>
              </a:spcBef>
              <a:spcAft>
                <a:spcPts val="1200"/>
              </a:spcAft>
              <a:buClr>
                <a:schemeClr val="dk2"/>
              </a:buClr>
              <a:buSzPts val="770"/>
              <a:buFont typeface="Roboto"/>
              <a:buNone/>
            </a:pPr>
            <a:endParaRPr sz="1360" b="0" i="0" u="none" strike="noStrike" cap="none" dirty="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289925" y="1677825"/>
            <a:ext cx="3706500" cy="894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00" dirty="0"/>
              <a:t>Proposed system</a:t>
            </a:r>
            <a:endParaRPr sz="2500" dirty="0"/>
          </a:p>
        </p:txBody>
      </p:sp>
      <p:sp>
        <p:nvSpPr>
          <p:cNvPr id="99" name="Google Shape;99;p7"/>
          <p:cNvSpPr txBox="1">
            <a:spLocks noGrp="1"/>
          </p:cNvSpPr>
          <p:nvPr>
            <p:ph type="body" idx="1"/>
          </p:nvPr>
        </p:nvSpPr>
        <p:spPr>
          <a:xfrm>
            <a:off x="4687675" y="686400"/>
            <a:ext cx="4166400" cy="37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770"/>
              <a:buNone/>
            </a:pPr>
            <a:r>
              <a:rPr lang="en-IN" sz="1360" dirty="0"/>
              <a:t>Our solution is based on the spark. Essentially, our research attempts to gain insights on streaming data using spark. </a:t>
            </a:r>
            <a:endParaRPr sz="1360" dirty="0"/>
          </a:p>
          <a:p>
            <a:pPr marL="0" lvl="0" indent="0" algn="l" rtl="0">
              <a:lnSpc>
                <a:spcPct val="115000"/>
              </a:lnSpc>
              <a:spcBef>
                <a:spcPts val="1200"/>
              </a:spcBef>
              <a:spcAft>
                <a:spcPts val="0"/>
              </a:spcAft>
              <a:buSzPts val="1300"/>
              <a:buNone/>
            </a:pPr>
            <a:r>
              <a:rPr lang="en-IN" sz="1360" dirty="0"/>
              <a:t>Based on current trends, we will detect cyberbullying using historical and current tweets. </a:t>
            </a:r>
            <a:endParaRPr sz="1360" dirty="0"/>
          </a:p>
          <a:p>
            <a:pPr marL="0" lvl="0" indent="0" algn="l" rtl="0">
              <a:lnSpc>
                <a:spcPct val="115000"/>
              </a:lnSpc>
              <a:spcBef>
                <a:spcPts val="1200"/>
              </a:spcBef>
              <a:spcAft>
                <a:spcPts val="0"/>
              </a:spcAft>
              <a:buSzPts val="1300"/>
              <a:buNone/>
            </a:pPr>
            <a:r>
              <a:rPr lang="en-IN" sz="1360" dirty="0"/>
              <a:t>Spark MLlib is 9x faster than Hadoop Mahout, and other Hadoop disadvantages are solved in Spark, resulting in a 10x - 100x performance improvement over Hadoop.</a:t>
            </a:r>
            <a:endParaRPr sz="1360" dirty="0"/>
          </a:p>
          <a:p>
            <a:pPr marL="0" lvl="0" indent="0" algn="l" rtl="0">
              <a:lnSpc>
                <a:spcPct val="115000"/>
              </a:lnSpc>
              <a:spcBef>
                <a:spcPts val="1200"/>
              </a:spcBef>
              <a:spcAft>
                <a:spcPts val="0"/>
              </a:spcAft>
              <a:buSzPts val="1300"/>
              <a:buNone/>
            </a:pPr>
            <a:r>
              <a:rPr lang="en-IN" sz="1360" dirty="0"/>
              <a:t>Our project’s approach is to make the model we design more computationally efficient with the power of spark MLlib.</a:t>
            </a:r>
            <a:endParaRPr sz="1360" dirty="0"/>
          </a:p>
          <a:p>
            <a:pPr marL="0" lvl="0" indent="0" algn="l" rtl="0">
              <a:lnSpc>
                <a:spcPct val="115000"/>
              </a:lnSpc>
              <a:spcBef>
                <a:spcPts val="1200"/>
              </a:spcBef>
              <a:spcAft>
                <a:spcPts val="0"/>
              </a:spcAft>
              <a:buSzPts val="1300"/>
              <a:buNone/>
            </a:pPr>
            <a:endParaRPr sz="1360" dirty="0"/>
          </a:p>
          <a:p>
            <a:pPr marL="0" lvl="0" indent="0" algn="l" rtl="0">
              <a:lnSpc>
                <a:spcPct val="115000"/>
              </a:lnSpc>
              <a:spcBef>
                <a:spcPts val="1200"/>
              </a:spcBef>
              <a:spcAft>
                <a:spcPts val="0"/>
              </a:spcAft>
              <a:buSzPts val="130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0"/>
              </a:spcAft>
              <a:buSzPts val="770"/>
              <a:buNone/>
            </a:pPr>
            <a:endParaRPr sz="1360" dirty="0"/>
          </a:p>
          <a:p>
            <a:pPr marL="0" lvl="0" indent="0" algn="l" rtl="0">
              <a:lnSpc>
                <a:spcPct val="115000"/>
              </a:lnSpc>
              <a:spcBef>
                <a:spcPts val="1200"/>
              </a:spcBef>
              <a:spcAft>
                <a:spcPts val="1200"/>
              </a:spcAft>
              <a:buSzPts val="770"/>
              <a:buNone/>
            </a:pPr>
            <a:endParaRPr sz="136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311700" y="4533250"/>
            <a:ext cx="7979400" cy="46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r>
              <a:rPr lang="en-IN" sz="2000" b="1" dirty="0"/>
              <a:t>Spark Architecture</a:t>
            </a:r>
            <a:endParaRPr sz="2000" b="1" dirty="0"/>
          </a:p>
        </p:txBody>
      </p:sp>
      <p:pic>
        <p:nvPicPr>
          <p:cNvPr id="105" name="Google Shape;105;p8"/>
          <p:cNvPicPr preferRelativeResize="0"/>
          <p:nvPr/>
        </p:nvPicPr>
        <p:blipFill rotWithShape="1">
          <a:blip r:embed="rId3">
            <a:alphaModFix/>
          </a:blip>
          <a:srcRect l="-50" r="-1338" b="-2207"/>
          <a:stretch/>
        </p:blipFill>
        <p:spPr>
          <a:xfrm>
            <a:off x="1379400" y="568900"/>
            <a:ext cx="6385200" cy="3746400"/>
          </a:xfrm>
          <a:prstGeom prst="rect">
            <a:avLst/>
          </a:prstGeom>
          <a:noFill/>
          <a:ln>
            <a:noFill/>
          </a:ln>
        </p:spPr>
      </p:pic>
      <p:sp>
        <p:nvSpPr>
          <p:cNvPr id="106" name="Google Shape;106;p8"/>
          <p:cNvSpPr txBox="1"/>
          <p:nvPr/>
        </p:nvSpPr>
        <p:spPr>
          <a:xfrm>
            <a:off x="3953088" y="70625"/>
            <a:ext cx="1237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ourier New"/>
                <a:ea typeface="Courier New"/>
                <a:cs typeface="Courier New"/>
                <a:sym typeface="Courier New"/>
              </a:rPr>
              <a:t>Fig -1</a:t>
            </a:r>
            <a:endParaRPr sz="1400" b="0" i="0" u="none" strike="noStrike" cap="none" dirty="0">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11700" y="448886"/>
            <a:ext cx="8520600" cy="623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dirty="0"/>
              <a:t>Methodology</a:t>
            </a:r>
            <a:endParaRPr dirty="0"/>
          </a:p>
        </p:txBody>
      </p:sp>
      <p:sp>
        <p:nvSpPr>
          <p:cNvPr id="112" name="Google Shape;112;p10"/>
          <p:cNvSpPr txBox="1"/>
          <p:nvPr/>
        </p:nvSpPr>
        <p:spPr>
          <a:xfrm>
            <a:off x="311700" y="1588175"/>
            <a:ext cx="8520600" cy="310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0" i="0" u="none" strike="noStrike" cap="none" dirty="0">
                <a:solidFill>
                  <a:srgbClr val="666666"/>
                </a:solidFill>
                <a:latin typeface="Arial"/>
                <a:ea typeface="Arial"/>
                <a:cs typeface="Arial"/>
                <a:sym typeface="Arial"/>
              </a:rPr>
              <a:t>There are two sections to the proposed methodology – </a:t>
            </a:r>
            <a:endParaRPr dirty="0"/>
          </a:p>
          <a:p>
            <a:pPr marL="457200" marR="0" lvl="0" indent="-317500" algn="l" rtl="0">
              <a:lnSpc>
                <a:spcPct val="100000"/>
              </a:lnSpc>
              <a:spcBef>
                <a:spcPts val="0"/>
              </a:spcBef>
              <a:spcAft>
                <a:spcPts val="0"/>
              </a:spcAft>
              <a:buClr>
                <a:srgbClr val="666666"/>
              </a:buClr>
              <a:buSzPts val="1400"/>
              <a:buFont typeface="Arial"/>
              <a:buChar char="➔"/>
            </a:pPr>
            <a:r>
              <a:rPr lang="en-IN" sz="1400" b="0" i="0" u="none" strike="noStrike" cap="none" dirty="0">
                <a:solidFill>
                  <a:srgbClr val="666666"/>
                </a:solidFill>
                <a:latin typeface="Arial"/>
                <a:ea typeface="Arial"/>
                <a:cs typeface="Arial"/>
                <a:sym typeface="Arial"/>
              </a:rPr>
              <a:t>To train a model for online bullying on the Kaggle dataset and then scrape the tweets for a particular query to identify cyberbullying</a:t>
            </a:r>
            <a:endParaRPr dirty="0">
              <a:solidFill>
                <a:srgbClr val="666666"/>
              </a:solidFill>
            </a:endParaRPr>
          </a:p>
          <a:p>
            <a:pPr marL="914400" marR="0" lvl="1" indent="-317500" algn="l" rtl="0">
              <a:lnSpc>
                <a:spcPct val="100000"/>
              </a:lnSpc>
              <a:spcBef>
                <a:spcPts val="0"/>
              </a:spcBef>
              <a:spcAft>
                <a:spcPts val="0"/>
              </a:spcAft>
              <a:buClr>
                <a:srgbClr val="666666"/>
              </a:buClr>
              <a:buSzPts val="1400"/>
              <a:buFont typeface="Arial"/>
              <a:buChar char="◆"/>
            </a:pPr>
            <a:r>
              <a:rPr lang="en-IN" sz="1400" b="0" i="0" u="none" strike="noStrike" cap="none" dirty="0">
                <a:solidFill>
                  <a:srgbClr val="666666"/>
                </a:solidFill>
                <a:latin typeface="Arial"/>
                <a:ea typeface="Arial"/>
                <a:cs typeface="Arial"/>
                <a:sym typeface="Arial"/>
              </a:rPr>
              <a:t>Text preprocessing, including the removal of stop words, hashtags, emojis, and punctuation.</a:t>
            </a:r>
            <a:endParaRPr dirty="0"/>
          </a:p>
          <a:p>
            <a:pPr marL="914400" marR="0" lvl="1" indent="-317500" algn="l" rtl="0">
              <a:lnSpc>
                <a:spcPct val="100000"/>
              </a:lnSpc>
              <a:spcBef>
                <a:spcPts val="0"/>
              </a:spcBef>
              <a:spcAft>
                <a:spcPts val="0"/>
              </a:spcAft>
              <a:buClr>
                <a:srgbClr val="666666"/>
              </a:buClr>
              <a:buSzPts val="1400"/>
              <a:buFont typeface="Arial"/>
              <a:buChar char="◆"/>
            </a:pPr>
            <a:r>
              <a:rPr lang="en-IN" sz="1400" b="0" i="0" u="none" strike="noStrike" cap="none" dirty="0">
                <a:solidFill>
                  <a:srgbClr val="666666"/>
                </a:solidFill>
                <a:latin typeface="Arial"/>
                <a:ea typeface="Arial"/>
                <a:cs typeface="Arial"/>
                <a:sym typeface="Arial"/>
              </a:rPr>
              <a:t>Data cleaning comprises deleting missing and duplicate values </a:t>
            </a:r>
            <a:endParaRPr dirty="0"/>
          </a:p>
          <a:p>
            <a:pPr marL="914400" marR="0" lvl="1" indent="-317500" algn="l" rtl="0">
              <a:lnSpc>
                <a:spcPct val="100000"/>
              </a:lnSpc>
              <a:spcBef>
                <a:spcPts val="0"/>
              </a:spcBef>
              <a:spcAft>
                <a:spcPts val="0"/>
              </a:spcAft>
              <a:buClr>
                <a:srgbClr val="666666"/>
              </a:buClr>
              <a:buSzPts val="1400"/>
              <a:buFont typeface="Arial"/>
              <a:buChar char="◆"/>
            </a:pPr>
            <a:r>
              <a:rPr lang="en-IN" sz="1400" b="0" i="0" u="none" strike="noStrike" cap="none" dirty="0">
                <a:solidFill>
                  <a:srgbClr val="666666"/>
                </a:solidFill>
                <a:latin typeface="Arial"/>
                <a:ea typeface="Arial"/>
                <a:cs typeface="Arial"/>
                <a:sym typeface="Arial"/>
              </a:rPr>
              <a:t>Transformation of text to document and feature vectorization includes sentence embedding Training a Deep learning model in SparkNLP using ClassifierDLApproach</a:t>
            </a:r>
            <a:endParaRPr dirty="0">
              <a:solidFill>
                <a:srgbClr val="666666"/>
              </a:solidFill>
            </a:endParaRPr>
          </a:p>
          <a:p>
            <a:pPr marL="0" marR="0" lvl="0" indent="0" algn="l" rtl="0">
              <a:lnSpc>
                <a:spcPct val="100000"/>
              </a:lnSpc>
              <a:spcBef>
                <a:spcPts val="0"/>
              </a:spcBef>
              <a:spcAft>
                <a:spcPts val="0"/>
              </a:spcAft>
              <a:buNone/>
            </a:pPr>
            <a:endParaRPr dirty="0">
              <a:solidFill>
                <a:srgbClr val="666666"/>
              </a:solidFill>
            </a:endParaRPr>
          </a:p>
          <a:p>
            <a:pPr marL="457200" marR="0" lvl="0" indent="-317500" algn="l" rtl="0">
              <a:lnSpc>
                <a:spcPct val="100000"/>
              </a:lnSpc>
              <a:spcBef>
                <a:spcPts val="0"/>
              </a:spcBef>
              <a:spcAft>
                <a:spcPts val="0"/>
              </a:spcAft>
              <a:buClr>
                <a:srgbClr val="666666"/>
              </a:buClr>
              <a:buSzPts val="1400"/>
              <a:buFont typeface="Arial"/>
              <a:buChar char="➔"/>
            </a:pPr>
            <a:r>
              <a:rPr lang="en-IN" sz="1400" b="0" i="0" u="none" strike="noStrike" cap="none" dirty="0">
                <a:solidFill>
                  <a:srgbClr val="666666"/>
                </a:solidFill>
                <a:latin typeface="Arial"/>
                <a:ea typeface="Arial"/>
                <a:cs typeface="Arial"/>
                <a:sym typeface="Arial"/>
              </a:rPr>
              <a:t>Using snscrape, retrieve random tweets from Twitter, determine the trend, then perform sentiment analysis on the trend themes</a:t>
            </a:r>
            <a:endParaRPr dirty="0">
              <a:solidFill>
                <a:srgbClr val="666666"/>
              </a:solidFill>
            </a:endParaRPr>
          </a:p>
          <a:p>
            <a:pPr marL="914400" lvl="1" indent="-317500" algn="l" rtl="0">
              <a:spcBef>
                <a:spcPts val="0"/>
              </a:spcBef>
              <a:spcAft>
                <a:spcPts val="0"/>
              </a:spcAft>
              <a:buClr>
                <a:schemeClr val="dk2"/>
              </a:buClr>
              <a:buSzPts val="1400"/>
              <a:buChar char="◆"/>
            </a:pPr>
            <a:r>
              <a:rPr lang="en-IN" dirty="0">
                <a:solidFill>
                  <a:schemeClr val="dk2"/>
                </a:solidFill>
              </a:rPr>
              <a:t>Using snscrape, fetching the most recent tweets from Twitter and detecting toxic tweets</a:t>
            </a:r>
            <a:endParaRPr dirty="0">
              <a:solidFill>
                <a:schemeClr val="dk2"/>
              </a:solidFill>
            </a:endParaRPr>
          </a:p>
          <a:p>
            <a:pPr marL="914400" lvl="1" indent="-317500" algn="l" rtl="0">
              <a:spcBef>
                <a:spcPts val="0"/>
              </a:spcBef>
              <a:spcAft>
                <a:spcPts val="0"/>
              </a:spcAft>
              <a:buClr>
                <a:schemeClr val="dk2"/>
              </a:buClr>
              <a:buSzPts val="1400"/>
              <a:buChar char="◆"/>
            </a:pPr>
            <a:r>
              <a:rPr lang="en-IN" dirty="0">
                <a:solidFill>
                  <a:schemeClr val="dk2"/>
                </a:solidFill>
              </a:rPr>
              <a:t>These tweets are obtained from Twitter using the web scraping tool snscrape. </a:t>
            </a:r>
            <a:endParaRPr dirty="0"/>
          </a:p>
          <a:p>
            <a:pPr marL="914400" lvl="1" indent="-317500" algn="l" rtl="0">
              <a:spcBef>
                <a:spcPts val="0"/>
              </a:spcBef>
              <a:spcAft>
                <a:spcPts val="0"/>
              </a:spcAft>
              <a:buClr>
                <a:schemeClr val="dk2"/>
              </a:buClr>
              <a:buSzPts val="1400"/>
              <a:buChar char="◆"/>
            </a:pPr>
            <a:r>
              <a:rPr lang="en-IN" dirty="0">
                <a:solidFill>
                  <a:schemeClr val="dk2"/>
                </a:solidFill>
              </a:rPr>
              <a:t>It collects users, user profiles, hashtags, searches, threads, and list posts and returns the collected information without utilising Twitter's API from social networking services (SNS)</a:t>
            </a:r>
            <a:endParaRPr dirty="0">
              <a:solidFill>
                <a:schemeClr val="dk2"/>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1557</Words>
  <Application>Microsoft Office PowerPoint</Application>
  <PresentationFormat>On-screen Show (16:9)</PresentationFormat>
  <Paragraphs>158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Merriweather</vt:lpstr>
      <vt:lpstr>Courier New</vt:lpstr>
      <vt:lpstr>Arial</vt:lpstr>
      <vt:lpstr>Paradigm</vt:lpstr>
      <vt:lpstr>Streaming Analytics</vt:lpstr>
      <vt:lpstr>Objective</vt:lpstr>
      <vt:lpstr>Abstract</vt:lpstr>
      <vt:lpstr>PowerPoint Presentation</vt:lpstr>
      <vt:lpstr>PowerPoint Presentation</vt:lpstr>
      <vt:lpstr>Existing system</vt:lpstr>
      <vt:lpstr>Proposed system</vt:lpstr>
      <vt:lpstr>PowerPoint Presentation</vt:lpstr>
      <vt:lpstr>Methodology</vt:lpstr>
      <vt:lpstr>PowerPoint Presentation</vt:lpstr>
      <vt:lpstr>Work done so far</vt:lpstr>
      <vt:lpstr>Software and Hardware requirement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Analytics</dc:title>
  <cp:lastModifiedBy>Naveen Kumar</cp:lastModifiedBy>
  <cp:revision>2</cp:revision>
  <dcterms:modified xsi:type="dcterms:W3CDTF">2022-11-04T06:48:27Z</dcterms:modified>
</cp:coreProperties>
</file>