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6" r:id="rId12"/>
    <p:sldId id="267" r:id="rId13"/>
    <p:sldId id="268" r:id="rId14"/>
    <p:sldId id="270" r:id="rId15"/>
  </p:sldIdLst>
  <p:sldSz cx="9144000" cy="5143500" type="screen16x9"/>
  <p:notesSz cx="6858000" cy="9144000"/>
  <p:embeddedFontLst>
    <p:embeddedFont>
      <p:font typeface="Merriweather" panose="000005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cWnBRrgr/cPY3DVowLZA3VEpA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830024-B371-43B6-AC4A-FC862C640F13}">
  <a:tblStyle styleId="{13830024-B371-43B6-AC4A-FC862C640F1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CCE"/>
          </a:solidFill>
        </a:fill>
      </a:tcStyle>
    </a:band1H>
    <a:band2H>
      <a:tcTxStyle/>
      <a:tcStyle>
        <a:tcBdr/>
      </a:tcStyle>
    </a:band2H>
    <a:band1V>
      <a:tcTxStyle/>
      <a:tcStyle>
        <a:tcBdr/>
        <a:fill>
          <a:solidFill>
            <a:srgbClr val="CACC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99308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81211599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81211599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5"/>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5"/>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5"/>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3"/>
        <p:cNvGrpSpPr/>
        <p:nvPr/>
      </p:nvGrpSpPr>
      <p:grpSpPr>
        <a:xfrm>
          <a:off x="0" y="0"/>
          <a:ext cx="0" cy="0"/>
          <a:chOff x="0" y="0"/>
          <a:chExt cx="0" cy="0"/>
        </a:xfrm>
      </p:grpSpPr>
      <p:sp>
        <p:nvSpPr>
          <p:cNvPr id="54" name="Google Shape;54;p24"/>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5" name="Google Shape;55;p24"/>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56" name="Google Shape;5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 name="Google Shape;16;p1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7" name="Google Shape;17;p1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18" name="Google Shape;18;p1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9" name="Google Shape;19;p1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0" name="Google Shape;2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 name="Google Shape;23;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
        <p:cNvGrpSpPr/>
        <p:nvPr/>
      </p:nvGrpSpPr>
      <p:grpSpPr>
        <a:xfrm>
          <a:off x="0" y="0"/>
          <a:ext cx="0" cy="0"/>
          <a:chOff x="0" y="0"/>
          <a:chExt cx="0" cy="0"/>
        </a:xfrm>
      </p:grpSpPr>
      <p:sp>
        <p:nvSpPr>
          <p:cNvPr id="28" name="Google Shape;28;p1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29;p1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30" name="Google Shape;3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0"/>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33;p2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4" name="Google Shape;34;p20"/>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5" name="Google Shape;35;p20"/>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6" name="Google Shape;3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21"/>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39" name="Google Shape;39;p21"/>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40" name="Google Shape;40;p21"/>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1" name="Google Shape;4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22"/>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44;p22"/>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5" name="Google Shape;45;p22"/>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46" name="Google Shape;4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23"/>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9" name="Google Shape;49;p23"/>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50" name="Google Shape;50;p23"/>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1" name="Google Shape;51;p23"/>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2" name="Google Shape;5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07%2Fs42979-022-01308-5"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doi.org/10.1016/j.procs.2021.01.207"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ctrTitle"/>
          </p:nvPr>
        </p:nvSpPr>
        <p:spPr>
          <a:xfrm>
            <a:off x="252706" y="899250"/>
            <a:ext cx="7868100" cy="1672500"/>
          </a:xfrm>
          <a:prstGeom prst="rect">
            <a:avLst/>
          </a:prstGeom>
          <a:noFill/>
          <a:ln>
            <a:noFill/>
          </a:ln>
        </p:spPr>
        <p:txBody>
          <a:bodyPr spcFirstLastPara="1" wrap="square" lIns="91425" tIns="91425" rIns="91425" bIns="91425" anchor="t" anchorCtr="0">
            <a:noAutofit/>
          </a:bodyPr>
          <a:lstStyle/>
          <a:p>
            <a:pPr lvl="0">
              <a:buSzPts val="990"/>
            </a:pPr>
            <a:r>
              <a:rPr lang="en-US" sz="3000" b="1" dirty="0"/>
              <a:t>Real-time </a:t>
            </a:r>
            <a:r>
              <a:rPr lang="en-US" sz="3000" b="1" dirty="0" err="1"/>
              <a:t>Cyberbullying</a:t>
            </a:r>
            <a:r>
              <a:rPr lang="en-US" sz="3000" b="1" dirty="0"/>
              <a:t> Detection on</a:t>
            </a:r>
            <a:br>
              <a:rPr lang="en-US" sz="3000" b="1" dirty="0"/>
            </a:br>
            <a:r>
              <a:rPr lang="en-US" sz="3000" b="1" dirty="0"/>
              <a:t>Twitter Using </a:t>
            </a:r>
            <a:r>
              <a:rPr lang="en-US" sz="3000" b="1" dirty="0" err="1"/>
              <a:t>SparkNLP</a:t>
            </a:r>
            <a:endParaRPr lang="en-US" sz="3000" b="1" dirty="0"/>
          </a:p>
        </p:txBody>
      </p:sp>
      <p:sp>
        <p:nvSpPr>
          <p:cNvPr id="62" name="Google Shape;62;p1"/>
          <p:cNvSpPr txBox="1">
            <a:spLocks noGrp="1"/>
          </p:cNvSpPr>
          <p:nvPr>
            <p:ph type="subTitle" idx="1"/>
          </p:nvPr>
        </p:nvSpPr>
        <p:spPr>
          <a:xfrm>
            <a:off x="5759775" y="3511762"/>
            <a:ext cx="3317318" cy="1631738"/>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IN" sz="1255" b="1" dirty="0" err="1">
                <a:solidFill>
                  <a:schemeClr val="lt1"/>
                </a:solidFill>
              </a:rPr>
              <a:t>Dr.</a:t>
            </a:r>
            <a:r>
              <a:rPr lang="en-IN" sz="1255" b="1" dirty="0">
                <a:solidFill>
                  <a:schemeClr val="lt1"/>
                </a:solidFill>
              </a:rPr>
              <a:t> </a:t>
            </a:r>
            <a:r>
              <a:rPr lang="en-IN" sz="1255" b="1" dirty="0" err="1">
                <a:solidFill>
                  <a:schemeClr val="lt1"/>
                </a:solidFill>
              </a:rPr>
              <a:t>M.John</a:t>
            </a:r>
            <a:r>
              <a:rPr lang="en-IN" sz="1255" b="1" dirty="0">
                <a:solidFill>
                  <a:schemeClr val="lt1"/>
                </a:solidFill>
              </a:rPr>
              <a:t> Basha – Mentor</a:t>
            </a:r>
          </a:p>
          <a:p>
            <a:pPr marL="0" lvl="0" indent="0" algn="ctr" rtl="0">
              <a:lnSpc>
                <a:spcPct val="80000"/>
              </a:lnSpc>
              <a:spcBef>
                <a:spcPts val="0"/>
              </a:spcBef>
              <a:spcAft>
                <a:spcPts val="0"/>
              </a:spcAft>
              <a:buSzPts val="605"/>
              <a:buNone/>
            </a:pPr>
            <a:endParaRPr lang="en-IN" sz="1255" b="1" dirty="0">
              <a:solidFill>
                <a:schemeClr val="lt1"/>
              </a:solidFill>
            </a:endParaRPr>
          </a:p>
          <a:p>
            <a:pPr marL="0" lvl="0" indent="0" algn="ctr" rtl="0">
              <a:lnSpc>
                <a:spcPct val="80000"/>
              </a:lnSpc>
              <a:spcBef>
                <a:spcPts val="0"/>
              </a:spcBef>
              <a:spcAft>
                <a:spcPts val="0"/>
              </a:spcAft>
              <a:buSzPts val="605"/>
              <a:buNone/>
            </a:pPr>
            <a:r>
              <a:rPr lang="en-IN" sz="1255" b="1" dirty="0">
                <a:solidFill>
                  <a:schemeClr val="lt1"/>
                </a:solidFill>
              </a:rPr>
              <a:t>A Rishab Vanigotha - 19BTRCR018</a:t>
            </a:r>
            <a:endParaRPr sz="1255" b="1" dirty="0">
              <a:solidFill>
                <a:schemeClr val="lt1"/>
              </a:solidFill>
            </a:endParaRPr>
          </a:p>
          <a:p>
            <a:pPr marL="0" lvl="0" indent="0" algn="ctr" rtl="0">
              <a:lnSpc>
                <a:spcPct val="80000"/>
              </a:lnSpc>
              <a:spcBef>
                <a:spcPts val="0"/>
              </a:spcBef>
              <a:spcAft>
                <a:spcPts val="0"/>
              </a:spcAft>
              <a:buSzPts val="605"/>
              <a:buNone/>
            </a:pPr>
            <a:endParaRPr sz="1255" b="1" dirty="0">
              <a:solidFill>
                <a:schemeClr val="lt1"/>
              </a:solidFill>
            </a:endParaRPr>
          </a:p>
          <a:p>
            <a:pPr marL="0" lvl="0" indent="0" algn="ctr" rtl="0">
              <a:lnSpc>
                <a:spcPct val="80000"/>
              </a:lnSpc>
              <a:spcBef>
                <a:spcPts val="0"/>
              </a:spcBef>
              <a:spcAft>
                <a:spcPts val="0"/>
              </a:spcAft>
              <a:buSzPts val="605"/>
              <a:buNone/>
            </a:pPr>
            <a:r>
              <a:rPr lang="en-IN" sz="1255" b="1" dirty="0">
                <a:solidFill>
                  <a:schemeClr val="lt1"/>
                </a:solidFill>
              </a:rPr>
              <a:t>M R Naveen Kumar - 19BTRCR005</a:t>
            </a:r>
            <a:endParaRPr sz="1255" b="1" dirty="0">
              <a:solidFill>
                <a:schemeClr val="lt1"/>
              </a:solidFill>
            </a:endParaRPr>
          </a:p>
          <a:p>
            <a:pPr marL="0" lvl="0" indent="0" algn="ctr" rtl="0">
              <a:lnSpc>
                <a:spcPct val="80000"/>
              </a:lnSpc>
              <a:spcBef>
                <a:spcPts val="0"/>
              </a:spcBef>
              <a:spcAft>
                <a:spcPts val="0"/>
              </a:spcAft>
              <a:buSzPts val="605"/>
              <a:buNone/>
            </a:pPr>
            <a:endParaRPr sz="1255" b="1" dirty="0">
              <a:solidFill>
                <a:schemeClr val="lt1"/>
              </a:solidFill>
            </a:endParaRPr>
          </a:p>
          <a:p>
            <a:pPr marL="0" lvl="0" indent="0" algn="ctr" rtl="0">
              <a:lnSpc>
                <a:spcPct val="80000"/>
              </a:lnSpc>
              <a:spcBef>
                <a:spcPts val="0"/>
              </a:spcBef>
              <a:spcAft>
                <a:spcPts val="0"/>
              </a:spcAft>
              <a:buSzPts val="605"/>
              <a:buNone/>
            </a:pPr>
            <a:r>
              <a:rPr lang="en-IN" sz="1255" b="1" dirty="0">
                <a:solidFill>
                  <a:schemeClr val="lt1"/>
                </a:solidFill>
              </a:rPr>
              <a:t>Shraddha Hiremath - 19BTRCR037</a:t>
            </a:r>
            <a:endParaRPr sz="1255" b="1" dirty="0">
              <a:solidFill>
                <a:schemeClr val="lt1"/>
              </a:solidFill>
            </a:endParaRPr>
          </a:p>
          <a:p>
            <a:pPr marL="0" lvl="0" indent="0" algn="ctr" rtl="0">
              <a:lnSpc>
                <a:spcPct val="80000"/>
              </a:lnSpc>
              <a:spcBef>
                <a:spcPts val="0"/>
              </a:spcBef>
              <a:spcAft>
                <a:spcPts val="0"/>
              </a:spcAft>
              <a:buSzPts val="605"/>
              <a:buNone/>
            </a:pPr>
            <a:endParaRPr sz="1255" b="1" dirty="0">
              <a:solidFill>
                <a:schemeClr val="lt1"/>
              </a:solidFill>
            </a:endParaRPr>
          </a:p>
          <a:p>
            <a:pPr marL="0" lvl="0" indent="0" algn="ctr" rtl="0">
              <a:lnSpc>
                <a:spcPct val="80000"/>
              </a:lnSpc>
              <a:spcBef>
                <a:spcPts val="0"/>
              </a:spcBef>
              <a:spcAft>
                <a:spcPts val="0"/>
              </a:spcAft>
              <a:buSzPts val="605"/>
              <a:buNone/>
            </a:pPr>
            <a:r>
              <a:rPr lang="en-IN" sz="1255" b="1" dirty="0">
                <a:solidFill>
                  <a:schemeClr val="lt1"/>
                </a:solidFill>
              </a:rPr>
              <a:t>Sujay Sukumaran Adityan - 19BTRCR051</a:t>
            </a:r>
            <a:endParaRPr sz="1255"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11700" y="448886"/>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dirty="0"/>
              <a:t>Methodology</a:t>
            </a:r>
            <a:endParaRPr dirty="0"/>
          </a:p>
        </p:txBody>
      </p:sp>
      <p:sp>
        <p:nvSpPr>
          <p:cNvPr id="112" name="Google Shape;112;p10"/>
          <p:cNvSpPr txBox="1"/>
          <p:nvPr/>
        </p:nvSpPr>
        <p:spPr>
          <a:xfrm>
            <a:off x="311700" y="2003811"/>
            <a:ext cx="8520600" cy="2462172"/>
          </a:xfrm>
          <a:prstGeom prst="rect">
            <a:avLst/>
          </a:prstGeom>
          <a:noFill/>
          <a:ln>
            <a:noFill/>
          </a:ln>
        </p:spPr>
        <p:txBody>
          <a:bodyPr spcFirstLastPara="1" wrap="square" lIns="91425" tIns="45700" rIns="91425" bIns="45700" anchor="t" anchorCtr="0">
            <a:spAutoFit/>
          </a:bodyPr>
          <a:lstStyle/>
          <a:p>
            <a:pPr marL="285750" lvl="0" indent="-285750">
              <a:buFont typeface="Symbol" pitchFamily="18" charset="2"/>
              <a:buChar char="®"/>
            </a:pPr>
            <a:r>
              <a:rPr lang="en-US" dirty="0">
                <a:solidFill>
                  <a:srgbClr val="666666"/>
                </a:solidFill>
              </a:rPr>
              <a:t>Fine tune the Deep learning model using various parameters like learning rate, number of epochs, batch size, validation split etc.,</a:t>
            </a:r>
          </a:p>
          <a:p>
            <a:pPr marL="285750" lvl="0" indent="-285750">
              <a:buFont typeface="Symbol" pitchFamily="18" charset="2"/>
              <a:buChar char="®"/>
            </a:pPr>
            <a:r>
              <a:rPr lang="en-US" dirty="0">
                <a:solidFill>
                  <a:srgbClr val="666666"/>
                </a:solidFill>
              </a:rPr>
              <a:t>This model is capable to classify the cyber bullying into 6 classes – Religion, Gender, Ethnicity, Age, </a:t>
            </a:r>
            <a:r>
              <a:rPr lang="en-US" dirty="0" err="1">
                <a:solidFill>
                  <a:srgbClr val="666666"/>
                </a:solidFill>
              </a:rPr>
              <a:t>other_cyberbullying</a:t>
            </a:r>
            <a:r>
              <a:rPr lang="en-US" dirty="0">
                <a:solidFill>
                  <a:srgbClr val="666666"/>
                </a:solidFill>
              </a:rPr>
              <a:t> and no </a:t>
            </a:r>
            <a:r>
              <a:rPr lang="en-US" dirty="0" err="1">
                <a:solidFill>
                  <a:srgbClr val="666666"/>
                </a:solidFill>
              </a:rPr>
              <a:t>cyberbullying</a:t>
            </a:r>
            <a:endParaRPr lang="en-US" dirty="0">
              <a:solidFill>
                <a:srgbClr val="666666"/>
              </a:solidFill>
            </a:endParaRPr>
          </a:p>
          <a:p>
            <a:pPr marL="285750" lvl="0" indent="-285750">
              <a:buFont typeface="Symbol" pitchFamily="18" charset="2"/>
              <a:buChar char="®"/>
            </a:pPr>
            <a:r>
              <a:rPr lang="en-US" dirty="0">
                <a:solidFill>
                  <a:srgbClr val="666666"/>
                </a:solidFill>
              </a:rPr>
              <a:t>Evaluate the performance of the fine-tuned model on a held-out test set to assess their accuracy and robustness.</a:t>
            </a:r>
          </a:p>
          <a:p>
            <a:pPr marL="285750" lvl="0" indent="-285750">
              <a:buFont typeface="Symbol" pitchFamily="18" charset="2"/>
              <a:buChar char="®"/>
            </a:pPr>
            <a:r>
              <a:rPr lang="en-US" dirty="0">
                <a:solidFill>
                  <a:srgbClr val="666666"/>
                </a:solidFill>
              </a:rPr>
              <a:t>Use the trained model to make predictions on new data collected in real-time from Twitter using </a:t>
            </a:r>
            <a:r>
              <a:rPr lang="en-US" dirty="0" err="1">
                <a:solidFill>
                  <a:srgbClr val="666666"/>
                </a:solidFill>
              </a:rPr>
              <a:t>snscrape</a:t>
            </a:r>
            <a:r>
              <a:rPr lang="en-US" dirty="0">
                <a:solidFill>
                  <a:srgbClr val="666666"/>
                </a:solidFill>
              </a:rPr>
              <a:t> to ingest streaming data from Twitter.</a:t>
            </a:r>
          </a:p>
          <a:p>
            <a:pPr marL="285750" lvl="0" indent="-285750">
              <a:buFont typeface="Symbol" pitchFamily="18" charset="2"/>
              <a:buChar char="®"/>
            </a:pPr>
            <a:endParaRPr lang="en-US" dirty="0">
              <a:solidFill>
                <a:srgbClr val="666666"/>
              </a:solidFill>
            </a:endParaRPr>
          </a:p>
          <a:p>
            <a:pPr lvl="0"/>
            <a:r>
              <a:rPr lang="en-US" dirty="0">
                <a:solidFill>
                  <a:srgbClr val="666666"/>
                </a:solidFill>
              </a:rPr>
              <a:t>Overall, this methodology would provide a systematic and rigorous approach to developing and evaluating a real-time </a:t>
            </a:r>
            <a:r>
              <a:rPr lang="en-US" dirty="0" err="1">
                <a:solidFill>
                  <a:srgbClr val="666666"/>
                </a:solidFill>
              </a:rPr>
              <a:t>cyberbullying</a:t>
            </a:r>
            <a:r>
              <a:rPr lang="en-US" dirty="0">
                <a:solidFill>
                  <a:srgbClr val="666666"/>
                </a:solidFill>
              </a:rPr>
              <a:t> detection system using Spark NLP.</a:t>
            </a:r>
          </a:p>
        </p:txBody>
      </p:sp>
    </p:spTree>
    <p:extLst>
      <p:ext uri="{BB962C8B-B14F-4D97-AF65-F5344CB8AC3E}">
        <p14:creationId xmlns:p14="http://schemas.microsoft.com/office/powerpoint/2010/main" val="66806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8121159947_0_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dirty="0"/>
              <a:t>Work done so far</a:t>
            </a:r>
            <a:endParaRPr dirty="0"/>
          </a:p>
        </p:txBody>
      </p:sp>
      <p:sp>
        <p:nvSpPr>
          <p:cNvPr id="125" name="Google Shape;125;g18121159947_0_0"/>
          <p:cNvSpPr txBox="1"/>
          <p:nvPr/>
        </p:nvSpPr>
        <p:spPr>
          <a:xfrm>
            <a:off x="213650" y="1362150"/>
            <a:ext cx="49953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Char char="➔"/>
            </a:pPr>
            <a:r>
              <a:rPr lang="en-IN" dirty="0">
                <a:solidFill>
                  <a:schemeClr val="lt2"/>
                </a:solidFill>
              </a:rPr>
              <a:t>So far, we have obtained a dataset from Kaggle that contains approximately 47000 rows of twitter messages and a cyberbullying type column that contains six different groups - Age, Ethnicity, Gender, Religion, Other cyberbullying, and Not cyberbullying.</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Cleaned the dataset by removing duplicates and empty strings</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Preprocessed the text data by removing punctuation, hashtags, stopwords, and so on;</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Created a pipeline consisting of a series of phases for feature vectorization and sentence embeddings</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The pipeline concludes with the ClassifierDLApproach model, which is used to train embeddings from universal sentence encoders.</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Achieved 89.3% training accuracy and 84.09% testing accuracy</a:t>
            </a:r>
            <a:endParaRPr dirty="0">
              <a:solidFill>
                <a:schemeClr val="lt2"/>
              </a:solidFill>
            </a:endParaRPr>
          </a:p>
        </p:txBody>
      </p:sp>
      <p:sp>
        <p:nvSpPr>
          <p:cNvPr id="126" name="Google Shape;126;g18121159947_0_0"/>
          <p:cNvSpPr txBox="1"/>
          <p:nvPr/>
        </p:nvSpPr>
        <p:spPr>
          <a:xfrm>
            <a:off x="6494313" y="4287850"/>
            <a:ext cx="1237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ourier New"/>
                <a:ea typeface="Courier New"/>
                <a:cs typeface="Courier New"/>
                <a:sym typeface="Courier New"/>
              </a:rPr>
              <a:t>Fig -</a:t>
            </a:r>
            <a:r>
              <a:rPr lang="en-IN" dirty="0">
                <a:latin typeface="Courier New"/>
                <a:ea typeface="Courier New"/>
                <a:cs typeface="Courier New"/>
                <a:sym typeface="Courier New"/>
              </a:rPr>
              <a:t>3</a:t>
            </a:r>
            <a:endParaRPr sz="1400" b="0" i="0" u="none" strike="noStrike" cap="none" dirty="0">
              <a:solidFill>
                <a:srgbClr val="000000"/>
              </a:solidFill>
              <a:latin typeface="Courier New"/>
              <a:ea typeface="Courier New"/>
              <a:cs typeface="Courier New"/>
              <a:sym typeface="Courier New"/>
            </a:endParaRPr>
          </a:p>
        </p:txBody>
      </p:sp>
      <p:pic>
        <p:nvPicPr>
          <p:cNvPr id="127" name="Google Shape;127;g18121159947_0_0"/>
          <p:cNvPicPr preferRelativeResize="0"/>
          <p:nvPr/>
        </p:nvPicPr>
        <p:blipFill rotWithShape="1">
          <a:blip r:embed="rId3">
            <a:alphaModFix/>
          </a:blip>
          <a:srcRect l="2003" r="8567" b="5231"/>
          <a:stretch/>
        </p:blipFill>
        <p:spPr>
          <a:xfrm>
            <a:off x="5263400" y="1871475"/>
            <a:ext cx="3824925" cy="233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a:spLocks noGrp="1"/>
          </p:cNvSpPr>
          <p:nvPr>
            <p:ph type="title"/>
          </p:nvPr>
        </p:nvSpPr>
        <p:spPr>
          <a:xfrm>
            <a:off x="279050" y="2045850"/>
            <a:ext cx="3796500" cy="105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500" dirty="0"/>
              <a:t>Software and Hardware requirement</a:t>
            </a:r>
            <a:endParaRPr sz="2500" dirty="0"/>
          </a:p>
        </p:txBody>
      </p:sp>
      <p:sp>
        <p:nvSpPr>
          <p:cNvPr id="133" name="Google Shape;133;p12"/>
          <p:cNvSpPr txBox="1">
            <a:spLocks noGrp="1"/>
          </p:cNvSpPr>
          <p:nvPr>
            <p:ph type="body" idx="1"/>
          </p:nvPr>
        </p:nvSpPr>
        <p:spPr>
          <a:xfrm>
            <a:off x="4572000" y="968314"/>
            <a:ext cx="4166400" cy="3460102"/>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IN" sz="1600" b="1" dirty="0"/>
              <a:t>Software Requirements - </a:t>
            </a:r>
            <a:endParaRPr sz="1600" b="1" dirty="0"/>
          </a:p>
          <a:p>
            <a:pPr marL="457200" lvl="0" indent="-304800" algn="l" rtl="0">
              <a:lnSpc>
                <a:spcPct val="115000"/>
              </a:lnSpc>
              <a:spcBef>
                <a:spcPts val="1200"/>
              </a:spcBef>
              <a:spcAft>
                <a:spcPts val="0"/>
              </a:spcAft>
              <a:buSzPts val="1200"/>
              <a:buChar char="●"/>
            </a:pPr>
            <a:r>
              <a:rPr lang="en-IN" sz="1200" dirty="0"/>
              <a:t>Python 3.7 or later</a:t>
            </a:r>
            <a:endParaRPr sz="1200" dirty="0"/>
          </a:p>
          <a:p>
            <a:pPr marL="457200" lvl="0" indent="-304800" algn="l" rtl="0">
              <a:lnSpc>
                <a:spcPct val="115000"/>
              </a:lnSpc>
              <a:spcBef>
                <a:spcPts val="0"/>
              </a:spcBef>
              <a:spcAft>
                <a:spcPts val="0"/>
              </a:spcAft>
              <a:buSzPts val="1200"/>
              <a:buChar char="●"/>
            </a:pPr>
            <a:r>
              <a:rPr lang="en-IN" sz="1200" dirty="0"/>
              <a:t>Jupyter notebook or any python IDE</a:t>
            </a:r>
            <a:endParaRPr sz="1200" dirty="0"/>
          </a:p>
          <a:p>
            <a:pPr marL="457200" lvl="0" indent="-304800" algn="l" rtl="0">
              <a:lnSpc>
                <a:spcPct val="115000"/>
              </a:lnSpc>
              <a:spcBef>
                <a:spcPts val="0"/>
              </a:spcBef>
              <a:spcAft>
                <a:spcPts val="0"/>
              </a:spcAft>
              <a:buSzPts val="1200"/>
              <a:buChar char="●"/>
            </a:pPr>
            <a:r>
              <a:rPr lang="en-IN" sz="1200" dirty="0"/>
              <a:t>Windows 7 or later</a:t>
            </a:r>
            <a:endParaRPr sz="1200" dirty="0"/>
          </a:p>
          <a:p>
            <a:pPr marL="457200" lvl="0" indent="-304800" algn="l" rtl="0">
              <a:lnSpc>
                <a:spcPct val="115000"/>
              </a:lnSpc>
              <a:spcBef>
                <a:spcPts val="0"/>
              </a:spcBef>
              <a:spcAft>
                <a:spcPts val="0"/>
              </a:spcAft>
              <a:buSzPts val="1200"/>
              <a:buChar char="●"/>
            </a:pPr>
            <a:r>
              <a:rPr lang="en-IN" sz="1200" dirty="0"/>
              <a:t>Python libraries - Spark, Pandas, Numpy and Data visualization libraries</a:t>
            </a:r>
          </a:p>
          <a:p>
            <a:pPr marL="457200" lvl="0" indent="-304800" algn="l" rtl="0">
              <a:lnSpc>
                <a:spcPct val="115000"/>
              </a:lnSpc>
              <a:spcBef>
                <a:spcPts val="0"/>
              </a:spcBef>
              <a:spcAft>
                <a:spcPts val="0"/>
              </a:spcAft>
              <a:buSzPts val="1200"/>
              <a:buChar char="●"/>
            </a:pPr>
            <a:r>
              <a:rPr lang="en-IN" sz="1200" dirty="0"/>
              <a:t>GPU Drivers</a:t>
            </a:r>
            <a:endParaRPr sz="1200" dirty="0"/>
          </a:p>
          <a:p>
            <a:pPr marL="0" lvl="0" indent="0" algn="l" rtl="0">
              <a:lnSpc>
                <a:spcPct val="115000"/>
              </a:lnSpc>
              <a:spcBef>
                <a:spcPts val="1200"/>
              </a:spcBef>
              <a:spcAft>
                <a:spcPts val="0"/>
              </a:spcAft>
              <a:buSzPts val="1300"/>
              <a:buNone/>
            </a:pPr>
            <a:r>
              <a:rPr lang="en-IN" sz="1600" b="1" dirty="0"/>
              <a:t>Hardware Requirements - </a:t>
            </a:r>
            <a:endParaRPr sz="1600" b="1" dirty="0"/>
          </a:p>
          <a:p>
            <a:pPr marL="457200" lvl="0" indent="-304800" algn="l" rtl="0">
              <a:lnSpc>
                <a:spcPct val="115000"/>
              </a:lnSpc>
              <a:spcBef>
                <a:spcPts val="1200"/>
              </a:spcBef>
              <a:spcAft>
                <a:spcPts val="0"/>
              </a:spcAft>
              <a:buSzPts val="1200"/>
              <a:buChar char="●"/>
            </a:pPr>
            <a:r>
              <a:rPr lang="en-IN" sz="1200" dirty="0"/>
              <a:t>Intel i3/i5/i7 or Equivalent AMD processors</a:t>
            </a:r>
            <a:endParaRPr sz="1200" dirty="0"/>
          </a:p>
          <a:p>
            <a:pPr marL="457200" lvl="0" indent="-304800" algn="l" rtl="0">
              <a:lnSpc>
                <a:spcPct val="115000"/>
              </a:lnSpc>
              <a:spcBef>
                <a:spcPts val="0"/>
              </a:spcBef>
              <a:spcAft>
                <a:spcPts val="0"/>
              </a:spcAft>
              <a:buSzPts val="1200"/>
              <a:buChar char="●"/>
            </a:pPr>
            <a:r>
              <a:rPr lang="en-IN" sz="1200" dirty="0"/>
              <a:t>Entry level discrete gpu or above (Nvidia MX, GTX, RTX series or Intel iris xe)</a:t>
            </a:r>
            <a:endParaRPr sz="1200" dirty="0"/>
          </a:p>
          <a:p>
            <a:pPr marL="457200" lvl="0" indent="-304800" algn="l" rtl="0">
              <a:lnSpc>
                <a:spcPct val="115000"/>
              </a:lnSpc>
              <a:spcBef>
                <a:spcPts val="0"/>
              </a:spcBef>
              <a:spcAft>
                <a:spcPts val="0"/>
              </a:spcAft>
              <a:buSzPts val="1200"/>
              <a:buChar char="●"/>
            </a:pPr>
            <a:r>
              <a:rPr lang="en-IN" sz="1200" dirty="0"/>
              <a:t>4+GB ram</a:t>
            </a:r>
            <a:endParaRPr sz="1200" dirty="0"/>
          </a:p>
          <a:p>
            <a:pPr marL="457200" lvl="0" indent="-304800" algn="l" rtl="0">
              <a:lnSpc>
                <a:spcPct val="115000"/>
              </a:lnSpc>
              <a:spcBef>
                <a:spcPts val="0"/>
              </a:spcBef>
              <a:spcAft>
                <a:spcPts val="0"/>
              </a:spcAft>
              <a:buSzPts val="1200"/>
              <a:buChar char="●"/>
            </a:pPr>
            <a:r>
              <a:rPr lang="en-IN" sz="1200" dirty="0"/>
              <a:t>&lt;128GB Storage</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500" dirty="0"/>
              <a:t>References</a:t>
            </a:r>
            <a:endParaRPr sz="2500" dirty="0"/>
          </a:p>
        </p:txBody>
      </p:sp>
      <p:sp>
        <p:nvSpPr>
          <p:cNvPr id="139" name="Google Shape;139;p13"/>
          <p:cNvSpPr txBox="1"/>
          <p:nvPr/>
        </p:nvSpPr>
        <p:spPr>
          <a:xfrm>
            <a:off x="311725" y="1566840"/>
            <a:ext cx="8740800" cy="2841609"/>
          </a:xfrm>
          <a:prstGeom prst="rect">
            <a:avLst/>
          </a:prstGeom>
          <a:noFill/>
          <a:ln>
            <a:noFill/>
          </a:ln>
        </p:spPr>
        <p:txBody>
          <a:bodyPr spcFirstLastPara="1" wrap="square" lIns="91425" tIns="91425" rIns="91425" bIns="91425" anchor="t" anchorCtr="0">
            <a:noAutofit/>
          </a:bodyPr>
          <a:lstStyle/>
          <a:p>
            <a:pPr marL="228600" marR="201930" lvl="0" indent="-228600">
              <a:lnSpc>
                <a:spcPct val="155000"/>
              </a:lnSpc>
              <a:buClr>
                <a:schemeClr val="tx2"/>
              </a:buClr>
              <a:buSzPts val="1100"/>
              <a:buFont typeface="+mj-lt"/>
              <a:buAutoNum type="arabicPeriod"/>
              <a:tabLst>
                <a:tab pos="661670" algn="l"/>
              </a:tabLst>
            </a:pPr>
            <a:r>
              <a:rPr lang="en-US" sz="1200" spc="-15" dirty="0" err="1">
                <a:solidFill>
                  <a:schemeClr val="tx2"/>
                </a:solidFill>
                <a:latin typeface="Roboto" panose="02000000000000000000" pitchFamily="2" charset="0"/>
                <a:ea typeface="Roboto" panose="02000000000000000000" pitchFamily="2" charset="0"/>
              </a:rPr>
              <a:t>Mitushi</a:t>
            </a:r>
            <a:r>
              <a:rPr lang="en-US" sz="1200" spc="-15" dirty="0">
                <a:solidFill>
                  <a:schemeClr val="tx2"/>
                </a:solidFill>
                <a:latin typeface="Roboto" panose="02000000000000000000" pitchFamily="2" charset="0"/>
                <a:ea typeface="Roboto" panose="02000000000000000000" pitchFamily="2" charset="0"/>
              </a:rPr>
              <a:t> Raj, </a:t>
            </a:r>
            <a:r>
              <a:rPr lang="en-US" sz="1200" spc="-15" dirty="0" err="1">
                <a:solidFill>
                  <a:schemeClr val="tx2"/>
                </a:solidFill>
                <a:latin typeface="Roboto" panose="02000000000000000000" pitchFamily="2" charset="0"/>
                <a:ea typeface="Roboto" panose="02000000000000000000" pitchFamily="2" charset="0"/>
              </a:rPr>
              <a:t>Samridhi</a:t>
            </a:r>
            <a:r>
              <a:rPr lang="en-US" sz="1200" spc="-15" dirty="0">
                <a:solidFill>
                  <a:schemeClr val="tx2"/>
                </a:solidFill>
                <a:latin typeface="Roboto" panose="02000000000000000000" pitchFamily="2" charset="0"/>
                <a:ea typeface="Roboto" panose="02000000000000000000" pitchFamily="2" charset="0"/>
              </a:rPr>
              <a:t> </a:t>
            </a:r>
            <a:r>
              <a:rPr lang="en-US" sz="1200" spc="-15" dirty="0" err="1">
                <a:solidFill>
                  <a:schemeClr val="tx2"/>
                </a:solidFill>
                <a:latin typeface="Roboto" panose="02000000000000000000" pitchFamily="2" charset="0"/>
                <a:ea typeface="Roboto" panose="02000000000000000000" pitchFamily="2" charset="0"/>
              </a:rPr>
              <a:t>singh</a:t>
            </a:r>
            <a:r>
              <a:rPr lang="en-US" sz="1200" spc="-15" dirty="0">
                <a:solidFill>
                  <a:schemeClr val="tx2"/>
                </a:solidFill>
                <a:latin typeface="Roboto" panose="02000000000000000000" pitchFamily="2" charset="0"/>
                <a:ea typeface="Roboto" panose="02000000000000000000" pitchFamily="2" charset="0"/>
              </a:rPr>
              <a:t>, </a:t>
            </a:r>
            <a:r>
              <a:rPr lang="en-US" sz="1200" spc="-15" dirty="0" err="1">
                <a:solidFill>
                  <a:schemeClr val="tx2"/>
                </a:solidFill>
                <a:latin typeface="Roboto" panose="02000000000000000000" pitchFamily="2" charset="0"/>
                <a:ea typeface="Roboto" panose="02000000000000000000" pitchFamily="2" charset="0"/>
              </a:rPr>
              <a:t>Kanishka</a:t>
            </a:r>
            <a:r>
              <a:rPr lang="en-US" sz="1200" spc="-15" dirty="0">
                <a:solidFill>
                  <a:schemeClr val="tx2"/>
                </a:solidFill>
                <a:latin typeface="Roboto" panose="02000000000000000000" pitchFamily="2" charset="0"/>
                <a:ea typeface="Roboto" panose="02000000000000000000" pitchFamily="2" charset="0"/>
              </a:rPr>
              <a:t> </a:t>
            </a:r>
            <a:r>
              <a:rPr lang="en-US" sz="1200" spc="-15" dirty="0" err="1">
                <a:solidFill>
                  <a:schemeClr val="tx2"/>
                </a:solidFill>
                <a:latin typeface="Roboto" panose="02000000000000000000" pitchFamily="2" charset="0"/>
                <a:ea typeface="Roboto" panose="02000000000000000000" pitchFamily="2" charset="0"/>
              </a:rPr>
              <a:t>Solanki</a:t>
            </a:r>
            <a:r>
              <a:rPr lang="en-US" sz="1200" spc="-15" dirty="0">
                <a:solidFill>
                  <a:schemeClr val="tx2"/>
                </a:solidFill>
                <a:latin typeface="Roboto" panose="02000000000000000000" pitchFamily="2" charset="0"/>
                <a:ea typeface="Roboto" panose="02000000000000000000" pitchFamily="2" charset="0"/>
              </a:rPr>
              <a:t>, </a:t>
            </a:r>
            <a:r>
              <a:rPr lang="en-US" sz="1200" spc="-15" dirty="0" err="1">
                <a:solidFill>
                  <a:schemeClr val="tx2"/>
                </a:solidFill>
                <a:latin typeface="Roboto" panose="02000000000000000000" pitchFamily="2" charset="0"/>
                <a:ea typeface="Roboto" panose="02000000000000000000" pitchFamily="2" charset="0"/>
              </a:rPr>
              <a:t>Ramani</a:t>
            </a:r>
            <a:r>
              <a:rPr lang="en-US" sz="1200" spc="-15" dirty="0">
                <a:solidFill>
                  <a:schemeClr val="tx2"/>
                </a:solidFill>
                <a:latin typeface="Roboto" panose="02000000000000000000" pitchFamily="2" charset="0"/>
                <a:ea typeface="Roboto" panose="02000000000000000000" pitchFamily="2" charset="0"/>
              </a:rPr>
              <a:t> </a:t>
            </a:r>
            <a:r>
              <a:rPr lang="en-US" sz="1200" spc="-15" dirty="0" err="1">
                <a:solidFill>
                  <a:schemeClr val="tx2"/>
                </a:solidFill>
                <a:latin typeface="Roboto" panose="02000000000000000000" pitchFamily="2" charset="0"/>
                <a:ea typeface="Roboto" panose="02000000000000000000" pitchFamily="2" charset="0"/>
              </a:rPr>
              <a:t>Selvanambi</a:t>
            </a:r>
            <a:r>
              <a:rPr lang="en-US" sz="1200" spc="-15" dirty="0">
                <a:solidFill>
                  <a:schemeClr val="tx2"/>
                </a:solidFill>
                <a:latin typeface="Roboto" panose="02000000000000000000" pitchFamily="2" charset="0"/>
                <a:ea typeface="Roboto" panose="02000000000000000000" pitchFamily="2" charset="0"/>
              </a:rPr>
              <a:t>. </a:t>
            </a:r>
            <a:r>
              <a:rPr lang="en-IN" sz="1100" spc="-15" dirty="0">
                <a:solidFill>
                  <a:schemeClr val="tx2"/>
                </a:solidFill>
                <a:latin typeface="Roboto" panose="02000000000000000000" pitchFamily="2" charset="0"/>
                <a:ea typeface="Roboto" panose="02000000000000000000" pitchFamily="2" charset="0"/>
              </a:rPr>
              <a:t>An Application to Detect </a:t>
            </a:r>
            <a:r>
              <a:rPr lang="en-IN" sz="1100" spc="-15" dirty="0" err="1">
                <a:solidFill>
                  <a:schemeClr val="tx2"/>
                </a:solidFill>
                <a:latin typeface="Roboto" panose="02000000000000000000" pitchFamily="2" charset="0"/>
                <a:ea typeface="Roboto" panose="02000000000000000000" pitchFamily="2" charset="0"/>
              </a:rPr>
              <a:t>Cyberbullying</a:t>
            </a:r>
            <a:r>
              <a:rPr lang="en-IN" sz="1100" spc="-15" dirty="0">
                <a:solidFill>
                  <a:schemeClr val="tx2"/>
                </a:solidFill>
                <a:latin typeface="Roboto" panose="02000000000000000000" pitchFamily="2" charset="0"/>
                <a:ea typeface="Roboto" panose="02000000000000000000" pitchFamily="2" charset="0"/>
              </a:rPr>
              <a:t> Using Machine Learning and Deep Learning Techniques</a:t>
            </a:r>
            <a:r>
              <a:rPr lang="en-US" sz="1200" spc="-15" dirty="0">
                <a:solidFill>
                  <a:schemeClr val="tx2"/>
                </a:solidFill>
                <a:latin typeface="Roboto" panose="02000000000000000000" pitchFamily="2" charset="0"/>
                <a:ea typeface="Roboto" panose="02000000000000000000" pitchFamily="2" charset="0"/>
              </a:rPr>
              <a:t>, Published online 2022 Jul 26,</a:t>
            </a:r>
            <a:r>
              <a:rPr lang="en-US" sz="1200" spc="-5" dirty="0">
                <a:solidFill>
                  <a:schemeClr val="tx2"/>
                </a:solidFill>
                <a:latin typeface="Roboto" panose="02000000000000000000" pitchFamily="2" charset="0"/>
                <a:ea typeface="Roboto" panose="02000000000000000000" pitchFamily="2" charset="0"/>
              </a:rPr>
              <a:t> </a:t>
            </a:r>
            <a:r>
              <a:rPr lang="en-US" sz="1100" spc="-15" dirty="0" err="1">
                <a:solidFill>
                  <a:schemeClr val="tx2"/>
                </a:solidFill>
                <a:latin typeface="Roboto" panose="02000000000000000000" pitchFamily="2" charset="0"/>
                <a:ea typeface="Roboto" panose="02000000000000000000" pitchFamily="2" charset="0"/>
                <a:cs typeface="Times New Roman"/>
              </a:rPr>
              <a:t>doi</a:t>
            </a:r>
            <a:r>
              <a:rPr lang="en-US" sz="1100" spc="-15" dirty="0">
                <a:solidFill>
                  <a:schemeClr val="tx2"/>
                </a:solidFill>
                <a:latin typeface="Roboto" panose="02000000000000000000" pitchFamily="2" charset="0"/>
                <a:ea typeface="Roboto" panose="02000000000000000000" pitchFamily="2" charset="0"/>
                <a:cs typeface="Times New Roman"/>
              </a:rPr>
              <a:t>: </a:t>
            </a:r>
            <a:r>
              <a:rPr lang="en-US" sz="1100" u="sng" spc="-15" dirty="0">
                <a:solidFill>
                  <a:schemeClr val="tx2"/>
                </a:solidFill>
                <a:latin typeface="Roboto" panose="02000000000000000000" pitchFamily="2" charset="0"/>
                <a:ea typeface="Roboto" panose="02000000000000000000" pitchFamily="2" charset="0"/>
                <a:cs typeface="Times New Roman"/>
                <a:hlinkClick r:id="rId3">
                  <a:extLst>
                    <a:ext uri="{A12FA001-AC4F-418D-AE19-62706E023703}">
                      <ahyp:hlinkClr xmlns:ahyp="http://schemas.microsoft.com/office/drawing/2018/hyperlinkcolor" val="tx"/>
                    </a:ext>
                  </a:extLst>
                </a:hlinkClick>
              </a:rPr>
              <a:t>10.1007/s42979-022-01308-5</a:t>
            </a:r>
            <a:endParaRPr lang="en-IN" sz="1100" spc="-15" dirty="0">
              <a:solidFill>
                <a:schemeClr val="tx2"/>
              </a:solidFill>
              <a:latin typeface="Roboto" panose="02000000000000000000" pitchFamily="2" charset="0"/>
              <a:ea typeface="Roboto" panose="02000000000000000000" pitchFamily="2" charset="0"/>
            </a:endParaRPr>
          </a:p>
          <a:p>
            <a:pPr marL="228600" marR="201930" lvl="0" indent="-228600">
              <a:lnSpc>
                <a:spcPct val="155000"/>
              </a:lnSpc>
              <a:buClr>
                <a:schemeClr val="tx2"/>
              </a:buClr>
              <a:buSzPts val="1100"/>
              <a:buFont typeface="+mj-lt"/>
              <a:buAutoNum type="arabicPeriod"/>
              <a:tabLst>
                <a:tab pos="661670" algn="l"/>
              </a:tabLst>
            </a:pPr>
            <a:r>
              <a:rPr lang="en-IN" sz="1100" spc="-15" dirty="0" err="1">
                <a:solidFill>
                  <a:schemeClr val="tx2"/>
                </a:solidFill>
                <a:latin typeface="Roboto" panose="02000000000000000000" pitchFamily="2" charset="0"/>
                <a:ea typeface="Roboto" panose="02000000000000000000" pitchFamily="2" charset="0"/>
              </a:rPr>
              <a:t>Aditya</a:t>
            </a:r>
            <a:r>
              <a:rPr lang="en-IN" sz="1100" spc="-15" dirty="0">
                <a:solidFill>
                  <a:schemeClr val="tx2"/>
                </a:solidFill>
                <a:latin typeface="Roboto" panose="02000000000000000000" pitchFamily="2" charset="0"/>
                <a:ea typeface="Roboto" panose="02000000000000000000" pitchFamily="2" charset="0"/>
              </a:rPr>
              <a:t> Desai, </a:t>
            </a:r>
            <a:r>
              <a:rPr lang="en-IN" sz="1100" spc="-15" dirty="0" err="1">
                <a:solidFill>
                  <a:schemeClr val="tx2"/>
                </a:solidFill>
                <a:latin typeface="Roboto" panose="02000000000000000000" pitchFamily="2" charset="0"/>
                <a:ea typeface="Roboto" panose="02000000000000000000" pitchFamily="2" charset="0"/>
              </a:rPr>
              <a:t>Shashank</a:t>
            </a:r>
            <a:r>
              <a:rPr lang="en-IN" sz="1100" spc="-15" dirty="0">
                <a:solidFill>
                  <a:schemeClr val="tx2"/>
                </a:solidFill>
                <a:latin typeface="Roboto" panose="02000000000000000000" pitchFamily="2" charset="0"/>
                <a:ea typeface="Roboto" panose="02000000000000000000" pitchFamily="2" charset="0"/>
              </a:rPr>
              <a:t> </a:t>
            </a:r>
            <a:r>
              <a:rPr lang="en-IN" sz="1100" spc="-15" dirty="0" err="1">
                <a:solidFill>
                  <a:schemeClr val="tx2"/>
                </a:solidFill>
                <a:latin typeface="Roboto" panose="02000000000000000000" pitchFamily="2" charset="0"/>
                <a:ea typeface="Roboto" panose="02000000000000000000" pitchFamily="2" charset="0"/>
              </a:rPr>
              <a:t>Kalaskar</a:t>
            </a:r>
            <a:r>
              <a:rPr lang="en-IN" sz="1100" spc="-15" dirty="0">
                <a:solidFill>
                  <a:schemeClr val="tx2"/>
                </a:solidFill>
                <a:latin typeface="Roboto" panose="02000000000000000000" pitchFamily="2" charset="0"/>
                <a:ea typeface="Roboto" panose="02000000000000000000" pitchFamily="2" charset="0"/>
              </a:rPr>
              <a:t>, </a:t>
            </a:r>
            <a:r>
              <a:rPr lang="en-IN" sz="1100" spc="-15" dirty="0" err="1">
                <a:solidFill>
                  <a:schemeClr val="tx2"/>
                </a:solidFill>
                <a:latin typeface="Roboto" panose="02000000000000000000" pitchFamily="2" charset="0"/>
                <a:ea typeface="Roboto" panose="02000000000000000000" pitchFamily="2" charset="0"/>
              </a:rPr>
              <a:t>Omkar</a:t>
            </a:r>
            <a:r>
              <a:rPr lang="en-IN" sz="1100" spc="-15" dirty="0">
                <a:solidFill>
                  <a:schemeClr val="tx2"/>
                </a:solidFill>
                <a:latin typeface="Roboto" panose="02000000000000000000" pitchFamily="2" charset="0"/>
                <a:ea typeface="Roboto" panose="02000000000000000000" pitchFamily="2" charset="0"/>
              </a:rPr>
              <a:t> </a:t>
            </a:r>
            <a:r>
              <a:rPr lang="en-IN" sz="1100" spc="-15" dirty="0" err="1">
                <a:solidFill>
                  <a:schemeClr val="tx2"/>
                </a:solidFill>
                <a:latin typeface="Roboto" panose="02000000000000000000" pitchFamily="2" charset="0"/>
                <a:ea typeface="Roboto" panose="02000000000000000000" pitchFamily="2" charset="0"/>
              </a:rPr>
              <a:t>Kumbhar</a:t>
            </a:r>
            <a:r>
              <a:rPr lang="en-IN" sz="1100" spc="-15" dirty="0">
                <a:solidFill>
                  <a:schemeClr val="tx2"/>
                </a:solidFill>
                <a:latin typeface="Roboto" panose="02000000000000000000" pitchFamily="2" charset="0"/>
                <a:ea typeface="Roboto" panose="02000000000000000000" pitchFamily="2" charset="0"/>
              </a:rPr>
              <a:t>,  </a:t>
            </a:r>
            <a:r>
              <a:rPr lang="en-IN" sz="1100" spc="-15" dirty="0" err="1">
                <a:solidFill>
                  <a:schemeClr val="tx2"/>
                </a:solidFill>
                <a:latin typeface="Roboto" panose="02000000000000000000" pitchFamily="2" charset="0"/>
                <a:ea typeface="Roboto" panose="02000000000000000000" pitchFamily="2" charset="0"/>
              </a:rPr>
              <a:t>Rashmi</a:t>
            </a:r>
            <a:r>
              <a:rPr lang="en-IN" sz="1100" spc="-15" dirty="0">
                <a:solidFill>
                  <a:schemeClr val="tx2"/>
                </a:solidFill>
                <a:latin typeface="Roboto" panose="02000000000000000000" pitchFamily="2" charset="0"/>
                <a:ea typeface="Roboto" panose="02000000000000000000" pitchFamily="2" charset="0"/>
              </a:rPr>
              <a:t> </a:t>
            </a:r>
            <a:r>
              <a:rPr lang="en-IN" sz="1100" spc="-15" dirty="0" err="1">
                <a:solidFill>
                  <a:schemeClr val="tx2"/>
                </a:solidFill>
                <a:latin typeface="Roboto" panose="02000000000000000000" pitchFamily="2" charset="0"/>
                <a:ea typeface="Roboto" panose="02000000000000000000" pitchFamily="2" charset="0"/>
              </a:rPr>
              <a:t>Dhumal</a:t>
            </a:r>
            <a:r>
              <a:rPr lang="en-IN" sz="1100" spc="-15" dirty="0">
                <a:solidFill>
                  <a:schemeClr val="tx2"/>
                </a:solidFill>
                <a:latin typeface="Roboto" panose="02000000000000000000" pitchFamily="2" charset="0"/>
                <a:ea typeface="Roboto" panose="02000000000000000000" pitchFamily="2" charset="0"/>
              </a:rPr>
              <a:t>. Cyber Bullying Detection on Social Media using Machine Learning. ITM Web of Conferences 40, 03038 (2021), </a:t>
            </a:r>
            <a:r>
              <a:rPr lang="en-US" sz="1200" spc="-15" dirty="0" err="1">
                <a:solidFill>
                  <a:schemeClr val="tx2"/>
                </a:solidFill>
                <a:latin typeface="Roboto" panose="02000000000000000000" pitchFamily="2" charset="0"/>
                <a:ea typeface="Roboto" panose="02000000000000000000" pitchFamily="2" charset="0"/>
              </a:rPr>
              <a:t>doi</a:t>
            </a:r>
            <a:r>
              <a:rPr lang="en-US" sz="1200" spc="-15" dirty="0">
                <a:solidFill>
                  <a:schemeClr val="tx2"/>
                </a:solidFill>
                <a:latin typeface="Roboto" panose="02000000000000000000" pitchFamily="2" charset="0"/>
                <a:ea typeface="Roboto" panose="02000000000000000000" pitchFamily="2" charset="0"/>
              </a:rPr>
              <a:t>: https://doi.org/10.1051/itmconf/20214003038</a:t>
            </a:r>
            <a:endParaRPr lang="en-IN" sz="1100" spc="-15" dirty="0">
              <a:solidFill>
                <a:schemeClr val="tx2"/>
              </a:solidFill>
              <a:latin typeface="Roboto" panose="02000000000000000000" pitchFamily="2" charset="0"/>
              <a:ea typeface="Roboto" panose="02000000000000000000" pitchFamily="2" charset="0"/>
            </a:endParaRPr>
          </a:p>
          <a:p>
            <a:pPr marL="228600" marR="201930" lvl="0" indent="-228600">
              <a:lnSpc>
                <a:spcPts val="1370"/>
              </a:lnSpc>
              <a:spcBef>
                <a:spcPts val="5"/>
              </a:spcBef>
              <a:buClr>
                <a:schemeClr val="tx2"/>
              </a:buClr>
              <a:buSzPts val="1100"/>
              <a:buFont typeface="+mj-lt"/>
              <a:buAutoNum type="arabicPeriod"/>
              <a:tabLst>
                <a:tab pos="661670" algn="l"/>
              </a:tabLst>
            </a:pPr>
            <a:r>
              <a:rPr lang="en-US" sz="1200" spc="-15" dirty="0" err="1">
                <a:solidFill>
                  <a:schemeClr val="tx2"/>
                </a:solidFill>
                <a:latin typeface="Roboto" panose="02000000000000000000" pitchFamily="2" charset="0"/>
                <a:ea typeface="Roboto" panose="02000000000000000000" pitchFamily="2" charset="0"/>
              </a:rPr>
              <a:t>Muskan</a:t>
            </a:r>
            <a:r>
              <a:rPr lang="en-US" sz="1200" spc="-15" dirty="0">
                <a:solidFill>
                  <a:schemeClr val="tx2"/>
                </a:solidFill>
                <a:latin typeface="Roboto" panose="02000000000000000000" pitchFamily="2" charset="0"/>
                <a:ea typeface="Roboto" panose="02000000000000000000" pitchFamily="2" charset="0"/>
              </a:rPr>
              <a:t> </a:t>
            </a:r>
            <a:r>
              <a:rPr lang="en-US" sz="1200" spc="-15" dirty="0" err="1">
                <a:solidFill>
                  <a:schemeClr val="tx2"/>
                </a:solidFill>
                <a:latin typeface="Roboto" panose="02000000000000000000" pitchFamily="2" charset="0"/>
                <a:ea typeface="Roboto" panose="02000000000000000000" pitchFamily="2" charset="0"/>
              </a:rPr>
              <a:t>Patidar</a:t>
            </a:r>
            <a:r>
              <a:rPr lang="en-US" sz="1200" spc="-15" dirty="0">
                <a:solidFill>
                  <a:schemeClr val="tx2"/>
                </a:solidFill>
                <a:latin typeface="Roboto" panose="02000000000000000000" pitchFamily="2" charset="0"/>
                <a:ea typeface="Roboto" panose="02000000000000000000" pitchFamily="2" charset="0"/>
              </a:rPr>
              <a:t>, </a:t>
            </a:r>
            <a:r>
              <a:rPr lang="en-US" sz="1200" spc="-15" dirty="0" err="1">
                <a:solidFill>
                  <a:schemeClr val="tx2"/>
                </a:solidFill>
                <a:latin typeface="Roboto" panose="02000000000000000000" pitchFamily="2" charset="0"/>
                <a:ea typeface="Roboto" panose="02000000000000000000" pitchFamily="2" charset="0"/>
              </a:rPr>
              <a:t>Mahak</a:t>
            </a:r>
            <a:r>
              <a:rPr lang="en-US" sz="1200" spc="-15" dirty="0">
                <a:solidFill>
                  <a:schemeClr val="tx2"/>
                </a:solidFill>
                <a:latin typeface="Roboto" panose="02000000000000000000" pitchFamily="2" charset="0"/>
                <a:ea typeface="Roboto" panose="02000000000000000000" pitchFamily="2" charset="0"/>
              </a:rPr>
              <a:t> </a:t>
            </a:r>
            <a:r>
              <a:rPr lang="en-US" sz="1200" spc="-15" dirty="0" err="1">
                <a:solidFill>
                  <a:schemeClr val="tx2"/>
                </a:solidFill>
                <a:latin typeface="Roboto" panose="02000000000000000000" pitchFamily="2" charset="0"/>
                <a:ea typeface="Roboto" panose="02000000000000000000" pitchFamily="2" charset="0"/>
              </a:rPr>
              <a:t>Lathi</a:t>
            </a:r>
            <a:r>
              <a:rPr lang="en-US" sz="1200" spc="-15" dirty="0">
                <a:solidFill>
                  <a:schemeClr val="tx2"/>
                </a:solidFill>
                <a:latin typeface="Roboto" panose="02000000000000000000" pitchFamily="2" charset="0"/>
                <a:ea typeface="Roboto" panose="02000000000000000000" pitchFamily="2" charset="0"/>
              </a:rPr>
              <a:t>, </a:t>
            </a:r>
            <a:r>
              <a:rPr lang="en-US" sz="1200" spc="-15" dirty="0" err="1">
                <a:solidFill>
                  <a:schemeClr val="tx2"/>
                </a:solidFill>
                <a:latin typeface="Roboto" panose="02000000000000000000" pitchFamily="2" charset="0"/>
                <a:ea typeface="Roboto" panose="02000000000000000000" pitchFamily="2" charset="0"/>
              </a:rPr>
              <a:t>Manali</a:t>
            </a:r>
            <a:r>
              <a:rPr lang="en-US" sz="1200" spc="-15" dirty="0">
                <a:solidFill>
                  <a:schemeClr val="tx2"/>
                </a:solidFill>
                <a:latin typeface="Roboto" panose="02000000000000000000" pitchFamily="2" charset="0"/>
                <a:ea typeface="Roboto" panose="02000000000000000000" pitchFamily="2" charset="0"/>
              </a:rPr>
              <a:t> Jain, Monika </a:t>
            </a:r>
            <a:r>
              <a:rPr lang="en-US" sz="1200" spc="-15" dirty="0" err="1">
                <a:solidFill>
                  <a:schemeClr val="tx2"/>
                </a:solidFill>
                <a:latin typeface="Roboto" panose="02000000000000000000" pitchFamily="2" charset="0"/>
                <a:ea typeface="Roboto" panose="02000000000000000000" pitchFamily="2" charset="0"/>
              </a:rPr>
              <a:t>Dhakad</a:t>
            </a:r>
            <a:r>
              <a:rPr lang="en-US" sz="1200" spc="-15" dirty="0">
                <a:solidFill>
                  <a:schemeClr val="tx2"/>
                </a:solidFill>
                <a:latin typeface="Roboto" panose="02000000000000000000" pitchFamily="2" charset="0"/>
                <a:ea typeface="Roboto" panose="02000000000000000000" pitchFamily="2" charset="0"/>
              </a:rPr>
              <a:t>, Prof. </a:t>
            </a:r>
            <a:r>
              <a:rPr lang="en-US" sz="1200" spc="-15" dirty="0" err="1">
                <a:solidFill>
                  <a:schemeClr val="tx2"/>
                </a:solidFill>
                <a:latin typeface="Roboto" panose="02000000000000000000" pitchFamily="2" charset="0"/>
                <a:ea typeface="Roboto" panose="02000000000000000000" pitchFamily="2" charset="0"/>
              </a:rPr>
              <a:t>Yamini</a:t>
            </a:r>
            <a:r>
              <a:rPr lang="en-US" sz="1200" spc="-15" dirty="0">
                <a:solidFill>
                  <a:schemeClr val="tx2"/>
                </a:solidFill>
                <a:latin typeface="Roboto" panose="02000000000000000000" pitchFamily="2" charset="0"/>
                <a:ea typeface="Roboto" panose="02000000000000000000" pitchFamily="2" charset="0"/>
              </a:rPr>
              <a:t> Barge.</a:t>
            </a:r>
            <a:r>
              <a:rPr lang="en-US" sz="1200" spc="30" dirty="0">
                <a:solidFill>
                  <a:schemeClr val="tx2"/>
                </a:solidFill>
                <a:latin typeface="Roboto" panose="02000000000000000000" pitchFamily="2" charset="0"/>
                <a:ea typeface="Roboto" panose="02000000000000000000" pitchFamily="2" charset="0"/>
              </a:rPr>
              <a:t> </a:t>
            </a:r>
            <a:r>
              <a:rPr lang="en-US" sz="1200" spc="-15" dirty="0">
                <a:solidFill>
                  <a:schemeClr val="tx2"/>
                </a:solidFill>
                <a:latin typeface="Roboto" panose="02000000000000000000" pitchFamily="2" charset="0"/>
                <a:ea typeface="Roboto" panose="02000000000000000000" pitchFamily="2" charset="0"/>
              </a:rPr>
              <a:t>“Cyber Bullying Detection for Twitter Using ML Classification Algorithms,”</a:t>
            </a:r>
            <a:r>
              <a:rPr lang="en-US" sz="1200" spc="25" dirty="0">
                <a:solidFill>
                  <a:schemeClr val="tx2"/>
                </a:solidFill>
                <a:latin typeface="Roboto" panose="02000000000000000000" pitchFamily="2" charset="0"/>
                <a:ea typeface="Roboto" panose="02000000000000000000" pitchFamily="2" charset="0"/>
              </a:rPr>
              <a:t> </a:t>
            </a:r>
            <a:r>
              <a:rPr lang="en-US" sz="1200" spc="-15" dirty="0">
                <a:solidFill>
                  <a:schemeClr val="tx2"/>
                </a:solidFill>
                <a:latin typeface="Roboto" panose="02000000000000000000" pitchFamily="2" charset="0"/>
                <a:ea typeface="Roboto" panose="02000000000000000000" pitchFamily="2" charset="0"/>
              </a:rPr>
              <a:t>IJRASET</a:t>
            </a:r>
            <a:r>
              <a:rPr lang="en-US" sz="1100" spc="-15" dirty="0">
                <a:solidFill>
                  <a:schemeClr val="tx2"/>
                </a:solidFill>
                <a:latin typeface="Roboto" panose="02000000000000000000" pitchFamily="2" charset="0"/>
                <a:ea typeface="Roboto" panose="02000000000000000000" pitchFamily="2" charset="0"/>
              </a:rPr>
              <a:t>, 2021</a:t>
            </a:r>
            <a:endParaRPr lang="en-IN" sz="1100" spc="-15" dirty="0">
              <a:solidFill>
                <a:schemeClr val="tx2"/>
              </a:solidFill>
              <a:latin typeface="Roboto" panose="02000000000000000000" pitchFamily="2" charset="0"/>
              <a:ea typeface="Roboto" panose="02000000000000000000" pitchFamily="2" charset="0"/>
            </a:endParaRPr>
          </a:p>
          <a:p>
            <a:pPr marL="228600" marR="201930" lvl="0" indent="-228600">
              <a:lnSpc>
                <a:spcPct val="155000"/>
              </a:lnSpc>
              <a:spcBef>
                <a:spcPts val="760"/>
              </a:spcBef>
              <a:buClr>
                <a:schemeClr val="tx2"/>
              </a:buClr>
              <a:buSzPts val="1100"/>
              <a:buFont typeface="+mj-lt"/>
              <a:buAutoNum type="arabicPeriod"/>
              <a:tabLst>
                <a:tab pos="661670" algn="l"/>
              </a:tabLst>
            </a:pPr>
            <a:r>
              <a:rPr lang="en-US" sz="1200" spc="-15" dirty="0">
                <a:solidFill>
                  <a:schemeClr val="tx2"/>
                </a:solidFill>
                <a:latin typeface="Roboto" panose="02000000000000000000" pitchFamily="2" charset="0"/>
                <a:ea typeface="Roboto" panose="02000000000000000000" pitchFamily="2" charset="0"/>
              </a:rPr>
              <a:t>Andrea </a:t>
            </a:r>
            <a:r>
              <a:rPr lang="en-US" sz="1200" spc="-15" dirty="0" err="1">
                <a:solidFill>
                  <a:schemeClr val="tx2"/>
                </a:solidFill>
                <a:latin typeface="Roboto" panose="02000000000000000000" pitchFamily="2" charset="0"/>
                <a:ea typeface="Roboto" panose="02000000000000000000" pitchFamily="2" charset="0"/>
              </a:rPr>
              <a:t>Pereraa</a:t>
            </a:r>
            <a:r>
              <a:rPr lang="en-US" sz="1200" spc="-15" dirty="0">
                <a:solidFill>
                  <a:schemeClr val="tx2"/>
                </a:solidFill>
                <a:latin typeface="Roboto" panose="02000000000000000000" pitchFamily="2" charset="0"/>
                <a:ea typeface="Roboto" panose="02000000000000000000" pitchFamily="2" charset="0"/>
              </a:rPr>
              <a:t> , </a:t>
            </a:r>
            <a:r>
              <a:rPr lang="en-US" sz="1200" spc="-15" dirty="0" err="1">
                <a:solidFill>
                  <a:schemeClr val="tx2"/>
                </a:solidFill>
                <a:latin typeface="Roboto" panose="02000000000000000000" pitchFamily="2" charset="0"/>
                <a:ea typeface="Roboto" panose="02000000000000000000" pitchFamily="2" charset="0"/>
              </a:rPr>
              <a:t>Pumudu</a:t>
            </a:r>
            <a:r>
              <a:rPr lang="en-US" sz="1200" spc="-15" dirty="0">
                <a:solidFill>
                  <a:schemeClr val="tx2"/>
                </a:solidFill>
                <a:latin typeface="Roboto" panose="02000000000000000000" pitchFamily="2" charset="0"/>
                <a:ea typeface="Roboto" panose="02000000000000000000" pitchFamily="2" charset="0"/>
              </a:rPr>
              <a:t> Fernando, “Accurate </a:t>
            </a:r>
            <a:r>
              <a:rPr lang="en-US" sz="1200" spc="-15" dirty="0" err="1">
                <a:solidFill>
                  <a:schemeClr val="tx2"/>
                </a:solidFill>
                <a:latin typeface="Roboto" panose="02000000000000000000" pitchFamily="2" charset="0"/>
                <a:ea typeface="Roboto" panose="02000000000000000000" pitchFamily="2" charset="0"/>
              </a:rPr>
              <a:t>Cyberbullying</a:t>
            </a:r>
            <a:r>
              <a:rPr lang="en-US" sz="1200" spc="-15" dirty="0">
                <a:solidFill>
                  <a:schemeClr val="tx2"/>
                </a:solidFill>
                <a:latin typeface="Roboto" panose="02000000000000000000" pitchFamily="2" charset="0"/>
                <a:ea typeface="Roboto" panose="02000000000000000000" pitchFamily="2" charset="0"/>
              </a:rPr>
              <a:t> Detection and Prevention on Social Media,”</a:t>
            </a:r>
            <a:r>
              <a:rPr lang="en-US" sz="1200" spc="-20" dirty="0">
                <a:solidFill>
                  <a:schemeClr val="tx2"/>
                </a:solidFill>
                <a:latin typeface="Roboto" panose="02000000000000000000" pitchFamily="2" charset="0"/>
                <a:ea typeface="Roboto" panose="02000000000000000000" pitchFamily="2" charset="0"/>
              </a:rPr>
              <a:t> </a:t>
            </a:r>
            <a:r>
              <a:rPr lang="en-US" sz="1200" spc="-15" dirty="0">
                <a:solidFill>
                  <a:schemeClr val="tx2"/>
                </a:solidFill>
                <a:latin typeface="Roboto" panose="02000000000000000000" pitchFamily="2" charset="0"/>
                <a:ea typeface="Roboto" panose="02000000000000000000" pitchFamily="2" charset="0"/>
              </a:rPr>
              <a:t>,2020, </a:t>
            </a:r>
            <a:r>
              <a:rPr lang="en-US" sz="1200" spc="-15" dirty="0" err="1">
                <a:solidFill>
                  <a:schemeClr val="tx2"/>
                </a:solidFill>
                <a:latin typeface="Roboto" panose="02000000000000000000" pitchFamily="2" charset="0"/>
                <a:ea typeface="Roboto" panose="02000000000000000000" pitchFamily="2" charset="0"/>
              </a:rPr>
              <a:t>doi</a:t>
            </a:r>
            <a:r>
              <a:rPr lang="en-US" sz="1200" spc="-15" dirty="0">
                <a:solidFill>
                  <a:schemeClr val="tx2"/>
                </a:solidFill>
                <a:latin typeface="Roboto" panose="02000000000000000000" pitchFamily="2" charset="0"/>
                <a:ea typeface="Roboto" panose="02000000000000000000" pitchFamily="2" charset="0"/>
              </a:rPr>
              <a:t>: </a:t>
            </a:r>
            <a:r>
              <a:rPr lang="en-US" sz="1050" u="sng" spc="-15" dirty="0">
                <a:solidFill>
                  <a:schemeClr val="tx2"/>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https://doi.org/10.1016/j.procs.2021.01.207</a:t>
            </a:r>
            <a:endParaRPr lang="en-IN" sz="1100" spc="-15" dirty="0">
              <a:solidFill>
                <a:schemeClr val="tx2"/>
              </a:solidFill>
              <a:latin typeface="Roboto" panose="02000000000000000000" pitchFamily="2" charset="0"/>
              <a:ea typeface="Roboto" panose="02000000000000000000" pitchFamily="2" charset="0"/>
            </a:endParaRPr>
          </a:p>
          <a:p>
            <a:pPr marL="228600" marR="200025" lvl="0" indent="-228600">
              <a:lnSpc>
                <a:spcPct val="155000"/>
              </a:lnSpc>
              <a:spcBef>
                <a:spcPts val="755"/>
              </a:spcBef>
              <a:buClr>
                <a:schemeClr val="tx2"/>
              </a:buClr>
              <a:buSzPts val="1100"/>
              <a:buFont typeface="+mj-lt"/>
              <a:buAutoNum type="arabicPeriod"/>
              <a:tabLst>
                <a:tab pos="661670" algn="l"/>
              </a:tabLst>
            </a:pPr>
            <a:r>
              <a:rPr lang="en-US" sz="1200" spc="-15" dirty="0" err="1">
                <a:solidFill>
                  <a:schemeClr val="tx2"/>
                </a:solidFill>
                <a:latin typeface="Roboto" panose="02000000000000000000" pitchFamily="2" charset="0"/>
                <a:ea typeface="Roboto" panose="02000000000000000000" pitchFamily="2" charset="0"/>
              </a:rPr>
              <a:t>Saloni</a:t>
            </a:r>
            <a:r>
              <a:rPr lang="en-US" sz="1200" spc="-15" dirty="0">
                <a:solidFill>
                  <a:schemeClr val="tx2"/>
                </a:solidFill>
                <a:latin typeface="Roboto" panose="02000000000000000000" pitchFamily="2" charset="0"/>
                <a:ea typeface="Roboto" panose="02000000000000000000" pitchFamily="2" charset="0"/>
              </a:rPr>
              <a:t> Mahesh </a:t>
            </a:r>
            <a:r>
              <a:rPr lang="en-US" sz="1200" spc="-15" dirty="0" err="1">
                <a:solidFill>
                  <a:schemeClr val="tx2"/>
                </a:solidFill>
                <a:latin typeface="Roboto" panose="02000000000000000000" pitchFamily="2" charset="0"/>
                <a:ea typeface="Roboto" panose="02000000000000000000" pitchFamily="2" charset="0"/>
              </a:rPr>
              <a:t>Kargutkar</a:t>
            </a:r>
            <a:r>
              <a:rPr lang="en-US" sz="1200" spc="-15" dirty="0">
                <a:solidFill>
                  <a:schemeClr val="tx2"/>
                </a:solidFill>
                <a:latin typeface="Roboto" panose="02000000000000000000" pitchFamily="2" charset="0"/>
                <a:ea typeface="Roboto" panose="02000000000000000000" pitchFamily="2" charset="0"/>
              </a:rPr>
              <a:t>, Prof. Vidya </a:t>
            </a:r>
            <a:r>
              <a:rPr lang="en-US" sz="1200" spc="-15" dirty="0" err="1">
                <a:solidFill>
                  <a:schemeClr val="tx2"/>
                </a:solidFill>
                <a:latin typeface="Roboto" panose="02000000000000000000" pitchFamily="2" charset="0"/>
                <a:ea typeface="Roboto" panose="02000000000000000000" pitchFamily="2" charset="0"/>
              </a:rPr>
              <a:t>Chitre</a:t>
            </a:r>
            <a:r>
              <a:rPr lang="en-US" sz="1200" spc="-15" dirty="0">
                <a:solidFill>
                  <a:schemeClr val="tx2"/>
                </a:solidFill>
                <a:latin typeface="Roboto" panose="02000000000000000000" pitchFamily="2" charset="0"/>
                <a:ea typeface="Roboto" panose="02000000000000000000" pitchFamily="2" charset="0"/>
              </a:rPr>
              <a:t> “A Study of Cyberbullying Detection Using Machine Learning Techniques”,</a:t>
            </a:r>
            <a:r>
              <a:rPr lang="en-US" sz="1200" spc="-20" dirty="0">
                <a:solidFill>
                  <a:schemeClr val="tx2"/>
                </a:solidFill>
                <a:latin typeface="Roboto" panose="02000000000000000000" pitchFamily="2" charset="0"/>
                <a:ea typeface="Roboto" panose="02000000000000000000" pitchFamily="2" charset="0"/>
              </a:rPr>
              <a:t> </a:t>
            </a:r>
            <a:r>
              <a:rPr lang="en-US" sz="1200" spc="-15" dirty="0">
                <a:solidFill>
                  <a:schemeClr val="tx2"/>
                </a:solidFill>
                <a:latin typeface="Roboto" panose="02000000000000000000" pitchFamily="2" charset="0"/>
                <a:ea typeface="Roboto" panose="02000000000000000000" pitchFamily="2" charset="0"/>
              </a:rPr>
              <a:t>IEEE, 2020</a:t>
            </a:r>
            <a:endParaRPr sz="1100" b="0" i="0" u="sng" strike="noStrike" cap="none" dirty="0">
              <a:solidFill>
                <a:schemeClr val="tx2"/>
              </a:solidFill>
              <a:latin typeface="Roboto" panose="02000000000000000000" pitchFamily="2" charset="0"/>
              <a:ea typeface="Roboto" panose="02000000000000000000" pitchFamily="2" charset="0"/>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500" dirty="0"/>
              <a:t>References</a:t>
            </a:r>
            <a:endParaRPr sz="2500" dirty="0"/>
          </a:p>
        </p:txBody>
      </p:sp>
      <p:sp>
        <p:nvSpPr>
          <p:cNvPr id="139" name="Google Shape;139;p13"/>
          <p:cNvSpPr txBox="1"/>
          <p:nvPr/>
        </p:nvSpPr>
        <p:spPr>
          <a:xfrm>
            <a:off x="311725" y="1323278"/>
            <a:ext cx="8740800" cy="3568389"/>
          </a:xfrm>
          <a:prstGeom prst="rect">
            <a:avLst/>
          </a:prstGeom>
          <a:noFill/>
          <a:ln>
            <a:noFill/>
          </a:ln>
        </p:spPr>
        <p:txBody>
          <a:bodyPr spcFirstLastPara="1" wrap="square" lIns="91425" tIns="91425" rIns="91425" bIns="91425" anchor="t" anchorCtr="0">
            <a:noAutofit/>
          </a:bodyPr>
          <a:lstStyle/>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dirty="0">
                <a:solidFill>
                  <a:schemeClr val="tx2"/>
                </a:solidFill>
                <a:latin typeface="Roboto" panose="02000000000000000000" pitchFamily="2" charset="0"/>
                <a:ea typeface="Roboto" panose="02000000000000000000" pitchFamily="2" charset="0"/>
              </a:rPr>
              <a:t>González-</a:t>
            </a:r>
            <a:r>
              <a:rPr lang="en-US" sz="1100" spc="-15" dirty="0" err="1">
                <a:solidFill>
                  <a:schemeClr val="tx2"/>
                </a:solidFill>
                <a:latin typeface="Roboto" panose="02000000000000000000" pitchFamily="2" charset="0"/>
                <a:ea typeface="Roboto" panose="02000000000000000000" pitchFamily="2" charset="0"/>
              </a:rPr>
              <a:t>Ibánez</a:t>
            </a:r>
            <a:r>
              <a:rPr lang="en-US" sz="1100" spc="-15" dirty="0">
                <a:solidFill>
                  <a:schemeClr val="tx2"/>
                </a:solidFill>
                <a:latin typeface="Roboto" panose="02000000000000000000" pitchFamily="2" charset="0"/>
                <a:ea typeface="Roboto" panose="02000000000000000000" pitchFamily="2" charset="0"/>
              </a:rPr>
              <a:t>, R. , </a:t>
            </a:r>
            <a:r>
              <a:rPr lang="en-US" sz="1100" spc="-15" dirty="0" err="1">
                <a:solidFill>
                  <a:schemeClr val="tx2"/>
                </a:solidFill>
                <a:latin typeface="Roboto" panose="02000000000000000000" pitchFamily="2" charset="0"/>
                <a:ea typeface="Roboto" panose="02000000000000000000" pitchFamily="2" charset="0"/>
              </a:rPr>
              <a:t>Muresan</a:t>
            </a:r>
            <a:r>
              <a:rPr lang="en-US" sz="1100" spc="-15" dirty="0">
                <a:solidFill>
                  <a:schemeClr val="tx2"/>
                </a:solidFill>
                <a:latin typeface="Roboto" panose="02000000000000000000" pitchFamily="2" charset="0"/>
                <a:ea typeface="Roboto" panose="02000000000000000000" pitchFamily="2" charset="0"/>
              </a:rPr>
              <a:t>, S. , &amp; </a:t>
            </a:r>
            <a:r>
              <a:rPr lang="en-US" sz="1100" spc="-15" dirty="0" err="1">
                <a:solidFill>
                  <a:schemeClr val="tx2"/>
                </a:solidFill>
                <a:latin typeface="Roboto" panose="02000000000000000000" pitchFamily="2" charset="0"/>
                <a:ea typeface="Roboto" panose="02000000000000000000" pitchFamily="2" charset="0"/>
              </a:rPr>
              <a:t>Wacholder</a:t>
            </a:r>
            <a:r>
              <a:rPr lang="en-US" sz="1100" spc="-15" dirty="0">
                <a:solidFill>
                  <a:schemeClr val="tx2"/>
                </a:solidFill>
                <a:latin typeface="Roboto" panose="02000000000000000000" pitchFamily="2" charset="0"/>
                <a:ea typeface="Roboto" panose="02000000000000000000" pitchFamily="2" charset="0"/>
              </a:rPr>
              <a:t>, N. (2011, June). Identifying sarcasm in twitter: A closer look. In Proceedings of the 49th Annual Meeting of the Association for Computational Linguistics: Human Language Technologies: Short Papers-volume2 (pp. 581–586), Portland, Oregon.</a:t>
            </a:r>
          </a:p>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dirty="0" err="1">
                <a:solidFill>
                  <a:schemeClr val="tx2"/>
                </a:solidFill>
                <a:latin typeface="Roboto" panose="02000000000000000000" pitchFamily="2" charset="0"/>
                <a:ea typeface="Roboto" panose="02000000000000000000" pitchFamily="2" charset="0"/>
              </a:rPr>
              <a:t>Ennaji</a:t>
            </a:r>
            <a:r>
              <a:rPr lang="en-US" sz="1100" spc="-15" dirty="0">
                <a:solidFill>
                  <a:schemeClr val="tx2"/>
                </a:solidFill>
                <a:latin typeface="Roboto" panose="02000000000000000000" pitchFamily="2" charset="0"/>
                <a:ea typeface="Roboto" panose="02000000000000000000" pitchFamily="2" charset="0"/>
              </a:rPr>
              <a:t>, F. Z. , El </a:t>
            </a:r>
            <a:r>
              <a:rPr lang="en-US" sz="1100" spc="-15" dirty="0" err="1">
                <a:solidFill>
                  <a:schemeClr val="tx2"/>
                </a:solidFill>
                <a:latin typeface="Roboto" panose="02000000000000000000" pitchFamily="2" charset="0"/>
                <a:ea typeface="Roboto" panose="02000000000000000000" pitchFamily="2" charset="0"/>
              </a:rPr>
              <a:t>Fazziki</a:t>
            </a:r>
            <a:r>
              <a:rPr lang="en-US" sz="1100" spc="-15" dirty="0">
                <a:solidFill>
                  <a:schemeClr val="tx2"/>
                </a:solidFill>
                <a:latin typeface="Roboto" panose="02000000000000000000" pitchFamily="2" charset="0"/>
                <a:ea typeface="Roboto" panose="02000000000000000000" pitchFamily="2" charset="0"/>
              </a:rPr>
              <a:t>, A. , </a:t>
            </a:r>
            <a:r>
              <a:rPr lang="en-US" sz="1100" spc="-15" dirty="0" err="1">
                <a:solidFill>
                  <a:schemeClr val="tx2"/>
                </a:solidFill>
                <a:latin typeface="Roboto" panose="02000000000000000000" pitchFamily="2" charset="0"/>
                <a:ea typeface="Roboto" panose="02000000000000000000" pitchFamily="2" charset="0"/>
              </a:rPr>
              <a:t>Sadgal</a:t>
            </a:r>
            <a:r>
              <a:rPr lang="en-US" sz="1100" spc="-15" dirty="0">
                <a:solidFill>
                  <a:schemeClr val="tx2"/>
                </a:solidFill>
                <a:latin typeface="Roboto" panose="02000000000000000000" pitchFamily="2" charset="0"/>
                <a:ea typeface="Roboto" panose="02000000000000000000" pitchFamily="2" charset="0"/>
              </a:rPr>
              <a:t>, M. , &amp; </a:t>
            </a:r>
            <a:r>
              <a:rPr lang="en-US" sz="1100" spc="-15" dirty="0" err="1">
                <a:solidFill>
                  <a:schemeClr val="tx2"/>
                </a:solidFill>
                <a:latin typeface="Roboto" panose="02000000000000000000" pitchFamily="2" charset="0"/>
                <a:ea typeface="Roboto" panose="02000000000000000000" pitchFamily="2" charset="0"/>
              </a:rPr>
              <a:t>Benslimane</a:t>
            </a:r>
            <a:r>
              <a:rPr lang="en-US" sz="1100" spc="-15" dirty="0">
                <a:solidFill>
                  <a:schemeClr val="tx2"/>
                </a:solidFill>
                <a:latin typeface="Roboto" panose="02000000000000000000" pitchFamily="2" charset="0"/>
                <a:ea typeface="Roboto" panose="02000000000000000000" pitchFamily="2" charset="0"/>
              </a:rPr>
              <a:t>, D. (2015, November). Social intelligence framework: Extracting and analyzing opinions for social CRM. In Computer Systems and Applications (AICCSA), 2015 IEEE/ACS 12th International Conference of (pp. 1–7). Marrakech, Morocco: IEEE.</a:t>
            </a:r>
            <a:endParaRPr lang="en-IN" sz="1100" spc="-15" dirty="0">
              <a:solidFill>
                <a:schemeClr val="tx2"/>
              </a:solidFill>
              <a:latin typeface="Roboto" panose="02000000000000000000" pitchFamily="2" charset="0"/>
              <a:ea typeface="Roboto" panose="02000000000000000000" pitchFamily="2" charset="0"/>
            </a:endParaRPr>
          </a:p>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dirty="0" err="1">
                <a:solidFill>
                  <a:schemeClr val="tx2"/>
                </a:solidFill>
                <a:latin typeface="Roboto" panose="02000000000000000000" pitchFamily="2" charset="0"/>
                <a:ea typeface="Roboto" panose="02000000000000000000" pitchFamily="2" charset="0"/>
              </a:rPr>
              <a:t>Barskar</a:t>
            </a:r>
            <a:r>
              <a:rPr lang="en-US" sz="1100" spc="-15" dirty="0">
                <a:solidFill>
                  <a:schemeClr val="tx2"/>
                </a:solidFill>
                <a:latin typeface="Roboto" panose="02000000000000000000" pitchFamily="2" charset="0"/>
                <a:ea typeface="Roboto" panose="02000000000000000000" pitchFamily="2" charset="0"/>
              </a:rPr>
              <a:t>, A. , &amp; </a:t>
            </a:r>
            <a:r>
              <a:rPr lang="en-US" sz="1100" spc="-15" dirty="0" err="1">
                <a:solidFill>
                  <a:schemeClr val="tx2"/>
                </a:solidFill>
                <a:latin typeface="Roboto" panose="02000000000000000000" pitchFamily="2" charset="0"/>
                <a:ea typeface="Roboto" panose="02000000000000000000" pitchFamily="2" charset="0"/>
              </a:rPr>
              <a:t>Phulre</a:t>
            </a:r>
            <a:r>
              <a:rPr lang="en-US" sz="1100" spc="-15" dirty="0">
                <a:solidFill>
                  <a:schemeClr val="tx2"/>
                </a:solidFill>
                <a:latin typeface="Roboto" panose="02000000000000000000" pitchFamily="2" charset="0"/>
                <a:ea typeface="Roboto" panose="02000000000000000000" pitchFamily="2" charset="0"/>
              </a:rPr>
              <a:t>, A. (2017). Opinion mining of twitter data using </a:t>
            </a:r>
            <a:r>
              <a:rPr lang="en-US" sz="1100" spc="-15" dirty="0" err="1">
                <a:solidFill>
                  <a:schemeClr val="tx2"/>
                </a:solidFill>
                <a:latin typeface="Roboto" panose="02000000000000000000" pitchFamily="2" charset="0"/>
                <a:ea typeface="Roboto" panose="02000000000000000000" pitchFamily="2" charset="0"/>
              </a:rPr>
              <a:t>Hadoop</a:t>
            </a:r>
            <a:r>
              <a:rPr lang="en-US" sz="1100" spc="-15" dirty="0">
                <a:solidFill>
                  <a:schemeClr val="tx2"/>
                </a:solidFill>
                <a:latin typeface="Roboto" panose="02000000000000000000" pitchFamily="2" charset="0"/>
                <a:ea typeface="Roboto" panose="02000000000000000000" pitchFamily="2" charset="0"/>
              </a:rPr>
              <a:t> and Apache Pig. International Journal of Computer Applications , 158, 9. doi:10.5120/ijca2017912854</a:t>
            </a:r>
            <a:endParaRPr lang="en-IN" sz="1100" spc="-15" dirty="0">
              <a:solidFill>
                <a:schemeClr val="tx2"/>
              </a:solidFill>
              <a:latin typeface="Roboto" panose="02000000000000000000" pitchFamily="2" charset="0"/>
              <a:ea typeface="Roboto" panose="02000000000000000000" pitchFamily="2" charset="0"/>
            </a:endParaRPr>
          </a:p>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dirty="0">
                <a:solidFill>
                  <a:schemeClr val="tx2"/>
                </a:solidFill>
                <a:latin typeface="Roboto" panose="02000000000000000000" pitchFamily="2" charset="0"/>
                <a:ea typeface="Roboto" panose="02000000000000000000" pitchFamily="2" charset="0"/>
              </a:rPr>
              <a:t>Tare, M. , </a:t>
            </a:r>
            <a:r>
              <a:rPr lang="en-US" sz="1100" spc="-15" dirty="0" err="1">
                <a:solidFill>
                  <a:schemeClr val="tx2"/>
                </a:solidFill>
                <a:latin typeface="Roboto" panose="02000000000000000000" pitchFamily="2" charset="0"/>
                <a:ea typeface="Roboto" panose="02000000000000000000" pitchFamily="2" charset="0"/>
              </a:rPr>
              <a:t>Gohokar</a:t>
            </a:r>
            <a:r>
              <a:rPr lang="en-US" sz="1100" spc="-15" dirty="0">
                <a:solidFill>
                  <a:schemeClr val="tx2"/>
                </a:solidFill>
                <a:latin typeface="Roboto" panose="02000000000000000000" pitchFamily="2" charset="0"/>
                <a:ea typeface="Roboto" panose="02000000000000000000" pitchFamily="2" charset="0"/>
              </a:rPr>
              <a:t>, I. , Sable, J. , </a:t>
            </a:r>
            <a:r>
              <a:rPr lang="en-US" sz="1100" spc="-15" dirty="0" err="1">
                <a:solidFill>
                  <a:schemeClr val="tx2"/>
                </a:solidFill>
                <a:latin typeface="Roboto" panose="02000000000000000000" pitchFamily="2" charset="0"/>
                <a:ea typeface="Roboto" panose="02000000000000000000" pitchFamily="2" charset="0"/>
              </a:rPr>
              <a:t>Paratwar</a:t>
            </a:r>
            <a:r>
              <a:rPr lang="en-US" sz="1100" spc="-15" dirty="0">
                <a:solidFill>
                  <a:schemeClr val="tx2"/>
                </a:solidFill>
                <a:latin typeface="Roboto" panose="02000000000000000000" pitchFamily="2" charset="0"/>
                <a:ea typeface="Roboto" panose="02000000000000000000" pitchFamily="2" charset="0"/>
              </a:rPr>
              <a:t>, D. , &amp; </a:t>
            </a:r>
            <a:r>
              <a:rPr lang="en-US" sz="1100" spc="-15" dirty="0" err="1">
                <a:solidFill>
                  <a:schemeClr val="tx2"/>
                </a:solidFill>
                <a:latin typeface="Roboto" panose="02000000000000000000" pitchFamily="2" charset="0"/>
                <a:ea typeface="Roboto" panose="02000000000000000000" pitchFamily="2" charset="0"/>
              </a:rPr>
              <a:t>Wajgi</a:t>
            </a:r>
            <a:r>
              <a:rPr lang="en-US" sz="1100" spc="-15" dirty="0">
                <a:solidFill>
                  <a:schemeClr val="tx2"/>
                </a:solidFill>
                <a:latin typeface="Roboto" panose="02000000000000000000" pitchFamily="2" charset="0"/>
                <a:ea typeface="Roboto" panose="02000000000000000000" pitchFamily="2" charset="0"/>
              </a:rPr>
              <a:t>, R. (2014). Multi-class tweet categorization using map reduce paradigm. International Journal of Computer Trends and Technology (IJCTT) , 9(2), 78–81. doi:10.14445/22312803/IJCTT-V9P117</a:t>
            </a:r>
            <a:endParaRPr lang="en-IN" sz="1100" spc="-15" dirty="0">
              <a:solidFill>
                <a:schemeClr val="tx2"/>
              </a:solidFill>
              <a:latin typeface="Roboto" panose="02000000000000000000" pitchFamily="2" charset="0"/>
              <a:ea typeface="Roboto" panose="02000000000000000000" pitchFamily="2" charset="0"/>
            </a:endParaRPr>
          </a:p>
          <a:p>
            <a:pPr marL="342900" marR="200025" lvl="0" indent="-342900">
              <a:lnSpc>
                <a:spcPct val="155000"/>
              </a:lnSpc>
              <a:spcBef>
                <a:spcPts val="755"/>
              </a:spcBef>
              <a:buClr>
                <a:schemeClr val="tx2"/>
              </a:buClr>
              <a:buSzPts val="1100"/>
              <a:buFont typeface="+mj-lt"/>
              <a:buAutoNum type="arabicPeriod" startAt="6"/>
              <a:tabLst>
                <a:tab pos="661670" algn="l"/>
              </a:tabLst>
            </a:pPr>
            <a:r>
              <a:rPr lang="en-US" sz="1100" spc="-15" dirty="0">
                <a:solidFill>
                  <a:schemeClr val="tx2"/>
                </a:solidFill>
                <a:latin typeface="Roboto" panose="02000000000000000000" pitchFamily="2" charset="0"/>
                <a:ea typeface="Roboto" panose="02000000000000000000" pitchFamily="2" charset="0"/>
              </a:rPr>
              <a:t> </a:t>
            </a:r>
            <a:r>
              <a:rPr lang="en-US" sz="1100" spc="-15" dirty="0" err="1">
                <a:solidFill>
                  <a:schemeClr val="tx2"/>
                </a:solidFill>
                <a:latin typeface="Roboto" panose="02000000000000000000" pitchFamily="2" charset="0"/>
                <a:ea typeface="Roboto" panose="02000000000000000000" pitchFamily="2" charset="0"/>
              </a:rPr>
              <a:t>Peiling</a:t>
            </a:r>
            <a:r>
              <a:rPr lang="en-US" sz="1100" spc="-15" dirty="0">
                <a:solidFill>
                  <a:schemeClr val="tx2"/>
                </a:solidFill>
                <a:latin typeface="Roboto" panose="02000000000000000000" pitchFamily="2" charset="0"/>
                <a:ea typeface="Roboto" panose="02000000000000000000" pitchFamily="2" charset="0"/>
              </a:rPr>
              <a:t> </a:t>
            </a:r>
            <a:r>
              <a:rPr lang="en-US" sz="1100" spc="-15" dirty="0" err="1">
                <a:solidFill>
                  <a:schemeClr val="tx2"/>
                </a:solidFill>
                <a:latin typeface="Roboto" panose="02000000000000000000" pitchFamily="2" charset="0"/>
                <a:ea typeface="Roboto" panose="02000000000000000000" pitchFamily="2" charset="0"/>
              </a:rPr>
              <a:t>Yia</a:t>
            </a:r>
            <a:r>
              <a:rPr lang="en-US" sz="1100" spc="-15" dirty="0">
                <a:solidFill>
                  <a:schemeClr val="tx2"/>
                </a:solidFill>
                <a:latin typeface="Roboto" panose="02000000000000000000" pitchFamily="2" charset="0"/>
                <a:ea typeface="Roboto" panose="02000000000000000000" pitchFamily="2" charset="0"/>
              </a:rPr>
              <a:t>, </a:t>
            </a:r>
            <a:r>
              <a:rPr lang="en-US" sz="1100" spc="-15" dirty="0" err="1">
                <a:solidFill>
                  <a:schemeClr val="tx2"/>
                </a:solidFill>
                <a:latin typeface="Roboto" panose="02000000000000000000" pitchFamily="2" charset="0"/>
                <a:ea typeface="Roboto" panose="02000000000000000000" pitchFamily="2" charset="0"/>
              </a:rPr>
              <a:t>Arkaitz</a:t>
            </a:r>
            <a:r>
              <a:rPr lang="en-US" sz="1100" spc="-15" dirty="0">
                <a:solidFill>
                  <a:schemeClr val="tx2"/>
                </a:solidFill>
                <a:latin typeface="Roboto" panose="02000000000000000000" pitchFamily="2" charset="0"/>
                <a:ea typeface="Roboto" panose="02000000000000000000" pitchFamily="2" charset="0"/>
              </a:rPr>
              <a:t> </a:t>
            </a:r>
            <a:r>
              <a:rPr lang="en-US" sz="1100" spc="-15" dirty="0" err="1">
                <a:solidFill>
                  <a:schemeClr val="tx2"/>
                </a:solidFill>
                <a:latin typeface="Roboto" panose="02000000000000000000" pitchFamily="2" charset="0"/>
                <a:ea typeface="Roboto" panose="02000000000000000000" pitchFamily="2" charset="0"/>
              </a:rPr>
              <a:t>Zubiaga</a:t>
            </a:r>
            <a:r>
              <a:rPr lang="en-US" sz="1100" spc="-15" dirty="0">
                <a:solidFill>
                  <a:schemeClr val="tx2"/>
                </a:solidFill>
                <a:latin typeface="Roboto" panose="02000000000000000000" pitchFamily="2" charset="0"/>
                <a:ea typeface="Roboto" panose="02000000000000000000" pitchFamily="2" charset="0"/>
              </a:rPr>
              <a:t>. Session-based </a:t>
            </a:r>
            <a:r>
              <a:rPr lang="en-US" sz="1100" spc="-15" dirty="0" err="1">
                <a:solidFill>
                  <a:schemeClr val="tx2"/>
                </a:solidFill>
                <a:latin typeface="Roboto" panose="02000000000000000000" pitchFamily="2" charset="0"/>
                <a:ea typeface="Roboto" panose="02000000000000000000" pitchFamily="2" charset="0"/>
              </a:rPr>
              <a:t>Cyberbullying</a:t>
            </a:r>
            <a:r>
              <a:rPr lang="en-US" sz="1100" spc="-15" dirty="0">
                <a:solidFill>
                  <a:schemeClr val="tx2"/>
                </a:solidFill>
                <a:latin typeface="Roboto" panose="02000000000000000000" pitchFamily="2" charset="0"/>
                <a:ea typeface="Roboto" panose="02000000000000000000" pitchFamily="2" charset="0"/>
              </a:rPr>
              <a:t> Detection in Social Media. </a:t>
            </a:r>
            <a:endParaRPr lang="en-IN" sz="1100" spc="-15" dirty="0">
              <a:solidFill>
                <a:schemeClr val="tx2"/>
              </a:solidFill>
              <a:latin typeface="Roboto" panose="02000000000000000000" pitchFamily="2" charset="0"/>
              <a:ea typeface="Roboto" panose="02000000000000000000" pitchFamily="2" charset="0"/>
            </a:endParaRPr>
          </a:p>
          <a:p>
            <a:pPr marL="228600" marR="0" lvl="0" indent="-158750" algn="l" rtl="0">
              <a:lnSpc>
                <a:spcPct val="115000"/>
              </a:lnSpc>
              <a:spcBef>
                <a:spcPts val="0"/>
              </a:spcBef>
              <a:spcAft>
                <a:spcPts val="0"/>
              </a:spcAft>
              <a:buClr>
                <a:schemeClr val="dk2"/>
              </a:buClr>
              <a:buSzPts val="1100"/>
              <a:buFont typeface="Arial"/>
              <a:buNone/>
            </a:pPr>
            <a:endParaRPr sz="1100" b="0" i="0" u="sng" strike="noStrike" cap="none" dirty="0">
              <a:solidFill>
                <a:srgbClr val="1967D2"/>
              </a:solidFill>
              <a:latin typeface="Roboto"/>
              <a:ea typeface="Roboto"/>
              <a:cs typeface="Roboto"/>
              <a:sym typeface="Roboto"/>
            </a:endParaRPr>
          </a:p>
          <a:p>
            <a:pPr marL="228600" marR="0" lvl="0" indent="-158750" algn="l" rtl="0">
              <a:lnSpc>
                <a:spcPct val="115000"/>
              </a:lnSpc>
              <a:spcBef>
                <a:spcPts val="0"/>
              </a:spcBef>
              <a:spcAft>
                <a:spcPts val="0"/>
              </a:spcAft>
              <a:buClr>
                <a:schemeClr val="dk2"/>
              </a:buClr>
              <a:buSzPts val="1100"/>
              <a:buFont typeface="Arial"/>
              <a:buNone/>
            </a:pPr>
            <a:endParaRPr sz="1100" b="0" i="0" u="sng" strike="noStrike" cap="none" dirty="0">
              <a:solidFill>
                <a:srgbClr val="1967D2"/>
              </a:solidFill>
              <a:latin typeface="Roboto"/>
              <a:ea typeface="Roboto"/>
              <a:cs typeface="Roboto"/>
              <a:sym typeface="Roboto"/>
            </a:endParaRPr>
          </a:p>
        </p:txBody>
      </p:sp>
    </p:spTree>
    <p:extLst>
      <p:ext uri="{BB962C8B-B14F-4D97-AF65-F5344CB8AC3E}">
        <p14:creationId xmlns:p14="http://schemas.microsoft.com/office/powerpoint/2010/main" val="127413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rot="-1062">
            <a:off x="224443" y="2010446"/>
            <a:ext cx="3883800" cy="560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IN" dirty="0"/>
              <a:t>Objective</a:t>
            </a:r>
            <a:endParaRPr dirty="0"/>
          </a:p>
        </p:txBody>
      </p:sp>
      <p:sp>
        <p:nvSpPr>
          <p:cNvPr id="68" name="Google Shape;68;p2"/>
          <p:cNvSpPr txBox="1">
            <a:spLocks noGrp="1"/>
          </p:cNvSpPr>
          <p:nvPr>
            <p:ph type="body" idx="1"/>
          </p:nvPr>
        </p:nvSpPr>
        <p:spPr>
          <a:xfrm>
            <a:off x="4511450" y="702900"/>
            <a:ext cx="4457100" cy="3737700"/>
          </a:xfrm>
          <a:prstGeom prst="rect">
            <a:avLst/>
          </a:prstGeom>
          <a:noFill/>
          <a:ln>
            <a:noFill/>
          </a:ln>
        </p:spPr>
        <p:txBody>
          <a:bodyPr spcFirstLastPara="1" wrap="square" lIns="91425" tIns="91425" rIns="91425" bIns="91425" anchor="t" anchorCtr="0">
            <a:noAutofit/>
          </a:bodyPr>
          <a:lstStyle/>
          <a:p>
            <a:pPr marL="285750" lvl="0" indent="-285750">
              <a:spcBef>
                <a:spcPts val="1200"/>
              </a:spcBef>
              <a:buFont typeface="Symbol" pitchFamily="18" charset="2"/>
              <a:buChar char=""/>
            </a:pPr>
            <a:r>
              <a:rPr lang="en-US" sz="1400" dirty="0"/>
              <a:t>The goal of this project is to create a system that can effectively detect and address </a:t>
            </a:r>
            <a:r>
              <a:rPr lang="en-US" sz="1400" dirty="0" err="1"/>
              <a:t>cyberbullying</a:t>
            </a:r>
            <a:r>
              <a:rPr lang="en-US" sz="1400" dirty="0"/>
              <a:t> on Twitter in real-time, providing a valuable tool for addressing this per</a:t>
            </a:r>
          </a:p>
          <a:p>
            <a:pPr marL="285750" lvl="0" indent="-285750">
              <a:spcBef>
                <a:spcPts val="1200"/>
              </a:spcBef>
              <a:buFont typeface="Symbol" pitchFamily="18" charset="2"/>
              <a:buChar char=""/>
            </a:pPr>
            <a:r>
              <a:rPr lang="en-US" sz="1400" dirty="0"/>
              <a:t>This will involve using </a:t>
            </a:r>
            <a:r>
              <a:rPr lang="en-US" sz="1400" dirty="0" err="1"/>
              <a:t>snscrape</a:t>
            </a:r>
            <a:r>
              <a:rPr lang="en-US" sz="1400" dirty="0"/>
              <a:t> to ingest streaming data from Twitter, processing the data using Spark NLP, and using pre-trained models from Spark NLP to detect and filter out potentially harmful messages in real-time problem.</a:t>
            </a:r>
            <a:endParaRPr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dirty="0"/>
              <a:t>Abstract</a:t>
            </a:r>
            <a:endParaRPr sz="2500" dirty="0"/>
          </a:p>
        </p:txBody>
      </p:sp>
      <p:sp>
        <p:nvSpPr>
          <p:cNvPr id="74" name="Google Shape;74;p3"/>
          <p:cNvSpPr txBox="1">
            <a:spLocks noGrp="1"/>
          </p:cNvSpPr>
          <p:nvPr>
            <p:ph type="body" idx="4294967295"/>
          </p:nvPr>
        </p:nvSpPr>
        <p:spPr>
          <a:xfrm>
            <a:off x="613061" y="1808017"/>
            <a:ext cx="7874535" cy="2774375"/>
          </a:xfrm>
          <a:prstGeom prst="rect">
            <a:avLst/>
          </a:prstGeom>
          <a:noFill/>
          <a:ln>
            <a:noFill/>
          </a:ln>
        </p:spPr>
        <p:txBody>
          <a:bodyPr spcFirstLastPara="1" wrap="square" lIns="91425" tIns="91425" rIns="91425" bIns="91425" anchor="t" anchorCtr="0">
            <a:noAutofit/>
          </a:bodyPr>
          <a:lstStyle/>
          <a:p>
            <a:pPr lvl="0" indent="-314325">
              <a:buSzPts val="1350"/>
              <a:buChar char="➔"/>
            </a:pPr>
            <a:r>
              <a:rPr lang="en-US" sz="1400" dirty="0"/>
              <a:t>Natural language processing (NLP) is a crucial component of many applications that involve working with text data. </a:t>
            </a:r>
          </a:p>
          <a:p>
            <a:pPr lvl="0" indent="-314325">
              <a:buSzPts val="1350"/>
              <a:buChar char="➔"/>
            </a:pPr>
            <a:r>
              <a:rPr lang="en-US" sz="1400" dirty="0"/>
              <a:t>In this project, we propose a real-time cyber bullying detection system for Twitter using Spark NLP, a powerful and scalable natural language processing library. </a:t>
            </a:r>
          </a:p>
          <a:p>
            <a:pPr lvl="0" indent="-314325">
              <a:buSzPts val="1350"/>
              <a:buChar char="➔"/>
            </a:pPr>
            <a:r>
              <a:rPr lang="en-US" sz="1400" dirty="0"/>
              <a:t>Our system ingests streaming data from Twitter using </a:t>
            </a:r>
            <a:r>
              <a:rPr lang="en-US" sz="1400" dirty="0" err="1"/>
              <a:t>snscrape</a:t>
            </a:r>
            <a:r>
              <a:rPr lang="en-US" sz="1400" dirty="0"/>
              <a:t> and processes it using Spark NLP. We use pre-trained models from Spark NLP for Cyber bullying in real-time. </a:t>
            </a:r>
          </a:p>
          <a:p>
            <a:pPr lvl="0" indent="-314325">
              <a:buSzPts val="1350"/>
              <a:buChar char="➔"/>
            </a:pPr>
            <a:r>
              <a:rPr lang="en-US" sz="1400" dirty="0"/>
              <a:t>Our results show that our system is able to effectively detect and filter out cyber bullying messages on Twitter in real-time, providing a valuable tool for addressing this pervasive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79" name="Google Shape;79;p4"/>
          <p:cNvGraphicFramePr/>
          <p:nvPr/>
        </p:nvGraphicFramePr>
        <p:xfrm>
          <a:off x="0" y="606172"/>
          <a:ext cx="9151450" cy="4538775"/>
        </p:xfrm>
        <a:graphic>
          <a:graphicData uri="http://schemas.openxmlformats.org/drawingml/2006/table">
            <a:tbl>
              <a:tblPr firstRow="1" bandRow="1">
                <a:noFill/>
                <a:tableStyleId>{13830024-B371-43B6-AC4A-FC862C640F13}</a:tableStyleId>
              </a:tblPr>
              <a:tblGrid>
                <a:gridCol w="587300">
                  <a:extLst>
                    <a:ext uri="{9D8B030D-6E8A-4147-A177-3AD203B41FA5}">
                      <a16:colId xmlns:a16="http://schemas.microsoft.com/office/drawing/2014/main" val="20000"/>
                    </a:ext>
                  </a:extLst>
                </a:gridCol>
                <a:gridCol w="1637750">
                  <a:extLst>
                    <a:ext uri="{9D8B030D-6E8A-4147-A177-3AD203B41FA5}">
                      <a16:colId xmlns:a16="http://schemas.microsoft.com/office/drawing/2014/main" val="20001"/>
                    </a:ext>
                  </a:extLst>
                </a:gridCol>
                <a:gridCol w="1949200">
                  <a:extLst>
                    <a:ext uri="{9D8B030D-6E8A-4147-A177-3AD203B41FA5}">
                      <a16:colId xmlns:a16="http://schemas.microsoft.com/office/drawing/2014/main" val="20002"/>
                    </a:ext>
                  </a:extLst>
                </a:gridCol>
                <a:gridCol w="1851125">
                  <a:extLst>
                    <a:ext uri="{9D8B030D-6E8A-4147-A177-3AD203B41FA5}">
                      <a16:colId xmlns:a16="http://schemas.microsoft.com/office/drawing/2014/main" val="20003"/>
                    </a:ext>
                  </a:extLst>
                </a:gridCol>
                <a:gridCol w="3126075">
                  <a:extLst>
                    <a:ext uri="{9D8B030D-6E8A-4147-A177-3AD203B41FA5}">
                      <a16:colId xmlns:a16="http://schemas.microsoft.com/office/drawing/2014/main" val="20004"/>
                    </a:ext>
                  </a:extLst>
                </a:gridCol>
              </a:tblGrid>
              <a:tr h="554850">
                <a:tc>
                  <a:txBody>
                    <a:bodyPr/>
                    <a:lstStyle/>
                    <a:p>
                      <a:pPr marL="0" marR="0" lvl="0" indent="0" algn="ctr" rtl="0">
                        <a:lnSpc>
                          <a:spcPct val="100000"/>
                        </a:lnSpc>
                        <a:spcBef>
                          <a:spcPts val="0"/>
                        </a:spcBef>
                        <a:spcAft>
                          <a:spcPts val="0"/>
                        </a:spcAft>
                        <a:buNone/>
                      </a:pPr>
                      <a:r>
                        <a:rPr lang="en-IN" sz="1400" u="none" strike="noStrike" cap="none" dirty="0"/>
                        <a:t>S.no</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Name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Authors</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dirty="0"/>
                        <a:t>Year of publication</a:t>
                      </a:r>
                      <a:endParaRPr sz="1400" u="none" strike="noStrike" cap="none" dirty="0"/>
                    </a:p>
                    <a:p>
                      <a:pPr marL="0" marR="0" lvl="0" indent="0" algn="ctr"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Summary</a:t>
                      </a:r>
                      <a:endParaRPr sz="1400" u="none" strike="noStrike" cap="none" dirty="0"/>
                    </a:p>
                  </a:txBody>
                  <a:tcPr marL="91450" marR="91450" marT="45725" marB="45725"/>
                </a:tc>
                <a:extLst>
                  <a:ext uri="{0D108BD9-81ED-4DB2-BD59-A6C34878D82A}">
                    <a16:rowId xmlns:a16="http://schemas.microsoft.com/office/drawing/2014/main" val="10000"/>
                  </a:ext>
                </a:extLst>
              </a:tr>
              <a:tr h="554850">
                <a:tc>
                  <a:txBody>
                    <a:bodyPr/>
                    <a:lstStyle/>
                    <a:p>
                      <a:pPr marL="0" marR="0" lvl="0" indent="0" algn="ctr" rtl="0">
                        <a:lnSpc>
                          <a:spcPct val="100000"/>
                        </a:lnSpc>
                        <a:spcBef>
                          <a:spcPts val="0"/>
                        </a:spcBef>
                        <a:spcAft>
                          <a:spcPts val="0"/>
                        </a:spcAft>
                        <a:buNone/>
                      </a:pPr>
                      <a:r>
                        <a:rPr lang="en-IN" sz="1000" u="none" strike="noStrike" cap="none" dirty="0"/>
                        <a:t>1</a:t>
                      </a:r>
                      <a:endParaRPr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000"/>
                        <a:buFont typeface="Arial"/>
                        <a:buNone/>
                      </a:pPr>
                      <a:r>
                        <a:rPr lang="en-IN" sz="1000" b="0" i="0" u="none" strike="noStrike" cap="none" dirty="0">
                          <a:solidFill>
                            <a:schemeClr val="dk1"/>
                          </a:solidFill>
                          <a:latin typeface="Arial"/>
                          <a:ea typeface="Arial"/>
                          <a:cs typeface="Arial"/>
                          <a:sym typeface="Arial"/>
                        </a:rPr>
                        <a:t>An Application to Detect Cyberbullying Using Machine Learning and Deep Learning Techniques</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solidFill>
                            <a:srgbClr val="242A39"/>
                          </a:solidFill>
                        </a:rPr>
                        <a:t>Mitushi Raj, Samridhi singh, Kanishka Solanki, Ramani Selvanambi</a:t>
                      </a:r>
                      <a:endParaRPr sz="1000" u="none" strike="noStrike" cap="none" dirty="0">
                        <a:solidFill>
                          <a:srgbClr val="242A39"/>
                        </a:solidFill>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2022</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The most accurate network is the CNN-BiLSTM network. While the CNN alone can only train local characteristics from word n-grams, the CNN-BiLSTM can also learn global features and long-term dependencies because to its LSTM layer.</a:t>
                      </a:r>
                      <a:endParaRPr sz="1000" u="none" strike="noStrike" cap="none" dirty="0"/>
                    </a:p>
                  </a:txBody>
                  <a:tcPr marL="91450" marR="91450" marT="45725" marB="45725"/>
                </a:tc>
                <a:extLst>
                  <a:ext uri="{0D108BD9-81ED-4DB2-BD59-A6C34878D82A}">
                    <a16:rowId xmlns:a16="http://schemas.microsoft.com/office/drawing/2014/main" val="10001"/>
                  </a:ext>
                </a:extLst>
              </a:tr>
              <a:tr h="570125">
                <a:tc>
                  <a:txBody>
                    <a:bodyPr/>
                    <a:lstStyle/>
                    <a:p>
                      <a:pPr marL="0" marR="0" lvl="0" indent="0" algn="ctr" rtl="0">
                        <a:lnSpc>
                          <a:spcPct val="100000"/>
                        </a:lnSpc>
                        <a:spcBef>
                          <a:spcPts val="0"/>
                        </a:spcBef>
                        <a:spcAft>
                          <a:spcPts val="0"/>
                        </a:spcAft>
                        <a:buNone/>
                      </a:pPr>
                      <a:r>
                        <a:rPr lang="en-IN" sz="1000" u="none" strike="noStrike" cap="none" dirty="0"/>
                        <a:t>2</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Cyber Bullying Detection on Social Media using Machine Learning</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Aditya Desai, Shashank Kalaskar, Omkar Kumbhar,  Rashmi Dhumal</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2021</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 semi-supervised approach in detecting cyberbullying based on the five features that can be used. The BERT model achieved 91.90% accuracy when trained over dual cycles which outperformed the traditional machine learning models</a:t>
                      </a:r>
                      <a:endParaRPr sz="1000" u="none" strike="noStrike" cap="none" dirty="0"/>
                    </a:p>
                  </a:txBody>
                  <a:tcPr marL="91450" marR="91450" marT="45725" marB="45725"/>
                </a:tc>
                <a:extLst>
                  <a:ext uri="{0D108BD9-81ED-4DB2-BD59-A6C34878D82A}">
                    <a16:rowId xmlns:a16="http://schemas.microsoft.com/office/drawing/2014/main" val="10002"/>
                  </a:ext>
                </a:extLst>
              </a:tr>
              <a:tr h="570125">
                <a:tc>
                  <a:txBody>
                    <a:bodyPr/>
                    <a:lstStyle/>
                    <a:p>
                      <a:pPr marL="0" marR="0" lvl="0" indent="0" algn="ctr" rtl="0">
                        <a:lnSpc>
                          <a:spcPct val="100000"/>
                        </a:lnSpc>
                        <a:spcBef>
                          <a:spcPts val="0"/>
                        </a:spcBef>
                        <a:spcAft>
                          <a:spcPts val="0"/>
                        </a:spcAft>
                        <a:buNone/>
                      </a:pPr>
                      <a:r>
                        <a:rPr lang="en-IN" sz="1000" b="0" u="none" strike="noStrike" cap="none" dirty="0"/>
                        <a:t>3</a:t>
                      </a:r>
                      <a:endParaRPr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000"/>
                        <a:buFont typeface="Arial"/>
                        <a:buNone/>
                      </a:pPr>
                      <a:r>
                        <a:rPr lang="en-IN" sz="1000" b="0" i="0" u="none" strike="noStrike" cap="none" dirty="0">
                          <a:solidFill>
                            <a:schemeClr val="dk1"/>
                          </a:solidFill>
                          <a:latin typeface="Arial"/>
                          <a:ea typeface="Arial"/>
                          <a:cs typeface="Arial"/>
                          <a:sym typeface="Arial"/>
                        </a:rPr>
                        <a:t>Cyber Bullying Detection for Twitter Using ML Classification Algorithms</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Muskan Patidar</a:t>
                      </a:r>
                      <a:endParaRPr sz="1000" u="none" strike="noStrike" cap="none" dirty="0">
                        <a:solidFill>
                          <a:srgbClr val="242A39"/>
                        </a:solidFill>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2021</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The study evaluated the current literature for several machine learning algorithms and discovered that the Naive bayes N-gram model that results in maximum 67% accuracy</a:t>
                      </a:r>
                      <a:endParaRPr sz="1000" u="none" strike="noStrike" cap="none" dirty="0"/>
                    </a:p>
                  </a:txBody>
                  <a:tcPr marL="91450" marR="91450" marT="45725" marB="45725"/>
                </a:tc>
                <a:extLst>
                  <a:ext uri="{0D108BD9-81ED-4DB2-BD59-A6C34878D82A}">
                    <a16:rowId xmlns:a16="http://schemas.microsoft.com/office/drawing/2014/main" val="10003"/>
                  </a:ext>
                </a:extLst>
              </a:tr>
              <a:tr h="570125">
                <a:tc>
                  <a:txBody>
                    <a:bodyPr/>
                    <a:lstStyle/>
                    <a:p>
                      <a:pPr marL="0" marR="0" lvl="0" indent="0" algn="ctr" rtl="0">
                        <a:lnSpc>
                          <a:spcPct val="100000"/>
                        </a:lnSpc>
                        <a:spcBef>
                          <a:spcPts val="0"/>
                        </a:spcBef>
                        <a:spcAft>
                          <a:spcPts val="0"/>
                        </a:spcAft>
                        <a:buNone/>
                      </a:pPr>
                      <a:r>
                        <a:rPr lang="en-IN" sz="1000" u="none" strike="noStrike" cap="none" dirty="0"/>
                        <a:t>4</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Accurate Cyberbullying Detection and Prevention on Social Media</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Andrea Pereraa , Pumudu Fernando</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2020</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In this paper, the author has presented the proposed solution which uses NLP techniques and supervised machine learning to detect cyberbullying accurately. The proposed solution resulted in 74.50% accuracy along with 74% precision, 74% recall and 74% F1 Score.</a:t>
                      </a:r>
                      <a:endParaRPr sz="1000" u="none" strike="noStrike" cap="none" dirty="0"/>
                    </a:p>
                  </a:txBody>
                  <a:tcPr marL="91450" marR="91450" marT="45725" marB="45725"/>
                </a:tc>
                <a:extLst>
                  <a:ext uri="{0D108BD9-81ED-4DB2-BD59-A6C34878D82A}">
                    <a16:rowId xmlns:a16="http://schemas.microsoft.com/office/drawing/2014/main" val="10004"/>
                  </a:ext>
                </a:extLst>
              </a:tr>
              <a:tr h="570125">
                <a:tc>
                  <a:txBody>
                    <a:bodyPr/>
                    <a:lstStyle/>
                    <a:p>
                      <a:pPr marL="0" marR="0" lvl="0" indent="0" algn="ctr" rtl="0">
                        <a:lnSpc>
                          <a:spcPct val="100000"/>
                        </a:lnSpc>
                        <a:spcBef>
                          <a:spcPts val="0"/>
                        </a:spcBef>
                        <a:spcAft>
                          <a:spcPts val="0"/>
                        </a:spcAft>
                        <a:buNone/>
                      </a:pPr>
                      <a:r>
                        <a:rPr lang="en-IN" sz="1000" u="none" strike="noStrike" cap="none" dirty="0"/>
                        <a:t>5</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 Study of </a:t>
                      </a:r>
                      <a:r>
                        <a:rPr lang="en-IN" sz="1000" u="none" strike="noStrike" cap="none" dirty="0">
                          <a:solidFill>
                            <a:srgbClr val="424A5C"/>
                          </a:solidFill>
                        </a:rPr>
                        <a:t>Cyberbullying</a:t>
                      </a:r>
                      <a:r>
                        <a:rPr lang="en-IN" sz="1000" u="none" strike="noStrike" cap="none" dirty="0"/>
                        <a:t> Detection Using Machine Learning Techniques</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Saloni Mahesh Kargutkar, Prof. Vidya Chitre</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2020</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The author employed a CNN implementation strategy with Keras in this paper, resulting in noisy labels.</a:t>
                      </a:r>
                      <a:endParaRPr sz="10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80" name="Google Shape;80;p4"/>
          <p:cNvSpPr txBox="1"/>
          <p:nvPr/>
        </p:nvSpPr>
        <p:spPr>
          <a:xfrm>
            <a:off x="7434" y="45720"/>
            <a:ext cx="9144000" cy="473844"/>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None/>
            </a:pPr>
            <a:r>
              <a:rPr lang="en-IN" sz="2500" b="1" i="0" u="none" strike="noStrike" cap="none" dirty="0">
                <a:solidFill>
                  <a:srgbClr val="002F4A"/>
                </a:solidFill>
                <a:latin typeface="Arial"/>
                <a:ea typeface="Arial"/>
                <a:cs typeface="Arial"/>
                <a:sym typeface="Arial"/>
              </a:rPr>
              <a:t>Literature survey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aphicFrame>
        <p:nvGraphicFramePr>
          <p:cNvPr id="85" name="Google Shape;85;p5"/>
          <p:cNvGraphicFramePr/>
          <p:nvPr/>
        </p:nvGraphicFramePr>
        <p:xfrm>
          <a:off x="0" y="626244"/>
          <a:ext cx="9151475" cy="4517300"/>
        </p:xfrm>
        <a:graphic>
          <a:graphicData uri="http://schemas.openxmlformats.org/drawingml/2006/table">
            <a:tbl>
              <a:tblPr firstRow="1" bandRow="1">
                <a:noFill/>
                <a:tableStyleId>{13830024-B371-43B6-AC4A-FC862C640F13}</a:tableStyleId>
              </a:tblPr>
              <a:tblGrid>
                <a:gridCol w="587300">
                  <a:extLst>
                    <a:ext uri="{9D8B030D-6E8A-4147-A177-3AD203B41FA5}">
                      <a16:colId xmlns:a16="http://schemas.microsoft.com/office/drawing/2014/main" val="20000"/>
                    </a:ext>
                  </a:extLst>
                </a:gridCol>
                <a:gridCol w="1658075">
                  <a:extLst>
                    <a:ext uri="{9D8B030D-6E8A-4147-A177-3AD203B41FA5}">
                      <a16:colId xmlns:a16="http://schemas.microsoft.com/office/drawing/2014/main" val="20001"/>
                    </a:ext>
                  </a:extLst>
                </a:gridCol>
                <a:gridCol w="1928900">
                  <a:extLst>
                    <a:ext uri="{9D8B030D-6E8A-4147-A177-3AD203B41FA5}">
                      <a16:colId xmlns:a16="http://schemas.microsoft.com/office/drawing/2014/main" val="20002"/>
                    </a:ext>
                  </a:extLst>
                </a:gridCol>
                <a:gridCol w="1851125">
                  <a:extLst>
                    <a:ext uri="{9D8B030D-6E8A-4147-A177-3AD203B41FA5}">
                      <a16:colId xmlns:a16="http://schemas.microsoft.com/office/drawing/2014/main" val="20003"/>
                    </a:ext>
                  </a:extLst>
                </a:gridCol>
                <a:gridCol w="3126075">
                  <a:extLst>
                    <a:ext uri="{9D8B030D-6E8A-4147-A177-3AD203B41FA5}">
                      <a16:colId xmlns:a16="http://schemas.microsoft.com/office/drawing/2014/main" val="20004"/>
                    </a:ext>
                  </a:extLst>
                </a:gridCol>
              </a:tblGrid>
              <a:tr h="554850">
                <a:tc>
                  <a:txBody>
                    <a:bodyPr/>
                    <a:lstStyle/>
                    <a:p>
                      <a:pPr marL="0" marR="0" lvl="0" indent="0" algn="ctr" rtl="0">
                        <a:lnSpc>
                          <a:spcPct val="100000"/>
                        </a:lnSpc>
                        <a:spcBef>
                          <a:spcPts val="0"/>
                        </a:spcBef>
                        <a:spcAft>
                          <a:spcPts val="0"/>
                        </a:spcAft>
                        <a:buNone/>
                      </a:pPr>
                      <a:r>
                        <a:rPr lang="en-IN" sz="1400" u="none" strike="noStrike" cap="none" dirty="0"/>
                        <a:t>S.no</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Name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Authors</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dirty="0"/>
                        <a:t>Year of publication</a:t>
                      </a:r>
                      <a:endParaRPr sz="1400" u="none" strike="noStrike" cap="none" dirty="0"/>
                    </a:p>
                    <a:p>
                      <a:pPr marL="0" marR="0" lvl="0" indent="0" algn="ctr"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Summary</a:t>
                      </a:r>
                      <a:endParaRPr sz="1400" u="none" strike="noStrike" cap="none" dirty="0"/>
                    </a:p>
                  </a:txBody>
                  <a:tcPr marL="91450" marR="91450" marT="45725" marB="45725"/>
                </a:tc>
                <a:extLst>
                  <a:ext uri="{0D108BD9-81ED-4DB2-BD59-A6C34878D82A}">
                    <a16:rowId xmlns:a16="http://schemas.microsoft.com/office/drawing/2014/main" val="10000"/>
                  </a:ext>
                </a:extLst>
              </a:tr>
              <a:tr h="554850">
                <a:tc>
                  <a:txBody>
                    <a:bodyPr/>
                    <a:lstStyle/>
                    <a:p>
                      <a:pPr marL="0" marR="0" lvl="0" indent="0" algn="ctr" rtl="0">
                        <a:lnSpc>
                          <a:spcPct val="100000"/>
                        </a:lnSpc>
                        <a:spcBef>
                          <a:spcPts val="0"/>
                        </a:spcBef>
                        <a:spcAft>
                          <a:spcPts val="0"/>
                        </a:spcAft>
                        <a:buNone/>
                      </a:pPr>
                      <a:r>
                        <a:rPr lang="en-IN" sz="1000" u="none" strike="noStrike" cap="none" dirty="0"/>
                        <a:t>6</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Opinion Mining of Twitter Data using Hadoop and Apache Pig </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Anjali Barskar and Ajay Phulre</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2017</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Pig is intended for deep Hadoop analysis and also integrates with the flume is ecosystem for data retrieval and storage in HDFS. We can also detect the polarity of the tweet, which tells us whether the tweet has a positive or negative meaning.</a:t>
                      </a:r>
                      <a:endParaRPr sz="1000" u="none" strike="noStrike" cap="none" dirty="0"/>
                    </a:p>
                  </a:txBody>
                  <a:tcPr marL="91450" marR="91450" marT="45725" marB="45725"/>
                </a:tc>
                <a:extLst>
                  <a:ext uri="{0D108BD9-81ED-4DB2-BD59-A6C34878D82A}">
                    <a16:rowId xmlns:a16="http://schemas.microsoft.com/office/drawing/2014/main" val="10001"/>
                  </a:ext>
                </a:extLst>
              </a:tr>
              <a:tr h="554850">
                <a:tc>
                  <a:txBody>
                    <a:bodyPr/>
                    <a:lstStyle/>
                    <a:p>
                      <a:pPr marL="0" marR="0" lvl="0" indent="0" algn="ctr" rtl="0">
                        <a:lnSpc>
                          <a:spcPct val="100000"/>
                        </a:lnSpc>
                        <a:spcBef>
                          <a:spcPts val="0"/>
                        </a:spcBef>
                        <a:spcAft>
                          <a:spcPts val="0"/>
                        </a:spcAft>
                        <a:buNone/>
                      </a:pPr>
                      <a:r>
                        <a:rPr lang="en-IN" sz="1000" u="none" strike="noStrike" cap="none" dirty="0"/>
                        <a:t>7</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Identifying sarcasm in twitter: a closer look</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González-Ibánez, Muresan, &amp; Wacholder</a:t>
                      </a:r>
                      <a:endParaRPr dirty="0"/>
                    </a:p>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Kumar &amp; Bala</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2016</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Tweepy and Twitter4j are used to stream Twitter tweets. Because of some limitations imposed by Twitter on the streaming API, one can only download a certain number of tweets in a particular time window. </a:t>
                      </a:r>
                      <a:endParaRPr sz="1000" u="none" strike="noStrike" cap="none" dirty="0"/>
                    </a:p>
                  </a:txBody>
                  <a:tcPr marL="91450" marR="91450" marT="45725" marB="45725"/>
                </a:tc>
                <a:extLst>
                  <a:ext uri="{0D108BD9-81ED-4DB2-BD59-A6C34878D82A}">
                    <a16:rowId xmlns:a16="http://schemas.microsoft.com/office/drawing/2014/main" val="10002"/>
                  </a:ext>
                </a:extLst>
              </a:tr>
              <a:tr h="554850">
                <a:tc>
                  <a:txBody>
                    <a:bodyPr/>
                    <a:lstStyle/>
                    <a:p>
                      <a:pPr marL="0" marR="0" lvl="0" indent="0" algn="ctr" rtl="0">
                        <a:lnSpc>
                          <a:spcPct val="100000"/>
                        </a:lnSpc>
                        <a:spcBef>
                          <a:spcPts val="0"/>
                        </a:spcBef>
                        <a:spcAft>
                          <a:spcPts val="0"/>
                        </a:spcAft>
                        <a:buNone/>
                      </a:pPr>
                      <a:r>
                        <a:rPr lang="en-IN" sz="1000" u="none" strike="noStrike" cap="none" dirty="0"/>
                        <a:t>8</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Big data emerging technologies: A case study with analyzing twitter data using apache hive</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Ennaji, El Fazziki, Sadgal, and Benslimane</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2015</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Hadoop framework for extracting and evaluating customers' opinions about a product from social networks, the provided framework extracts and analyses social customer relationship management opinions</a:t>
                      </a:r>
                      <a:endParaRPr sz="1000" u="none" strike="noStrike" cap="none" dirty="0"/>
                    </a:p>
                  </a:txBody>
                  <a:tcPr marL="91450" marR="91450" marT="45725" marB="45725"/>
                </a:tc>
                <a:extLst>
                  <a:ext uri="{0D108BD9-81ED-4DB2-BD59-A6C34878D82A}">
                    <a16:rowId xmlns:a16="http://schemas.microsoft.com/office/drawing/2014/main" val="10003"/>
                  </a:ext>
                </a:extLst>
              </a:tr>
              <a:tr h="554850">
                <a:tc>
                  <a:txBody>
                    <a:bodyPr/>
                    <a:lstStyle/>
                    <a:p>
                      <a:pPr marL="0" marR="0" lvl="0" indent="0" algn="ctr" rtl="0">
                        <a:lnSpc>
                          <a:spcPct val="100000"/>
                        </a:lnSpc>
                        <a:spcBef>
                          <a:spcPts val="0"/>
                        </a:spcBef>
                        <a:spcAft>
                          <a:spcPts val="0"/>
                        </a:spcAft>
                        <a:buNone/>
                      </a:pPr>
                      <a:r>
                        <a:rPr lang="en-IN" sz="1000" u="none" strike="noStrike" cap="none" dirty="0"/>
                        <a:t>9</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Multi-class tweet categorization using map reduce paradigm</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Mohit Tare, Indrajit Gohokar, Jayant Sable, Devendra Paratwar, Rakhi Wajgi</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2014</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To classify the vast quantity of tweets, a Naive Bayes algorithm was applied. Tweets were collected using the Twitter4j library, which leverages the Twitter REST API internally.</a:t>
                      </a:r>
                      <a:endParaRPr sz="1000" u="none" strike="noStrike" cap="none" dirty="0"/>
                    </a:p>
                  </a:txBody>
                  <a:tcPr marL="91450" marR="91450" marT="45725" marB="45725"/>
                </a:tc>
                <a:extLst>
                  <a:ext uri="{0D108BD9-81ED-4DB2-BD59-A6C34878D82A}">
                    <a16:rowId xmlns:a16="http://schemas.microsoft.com/office/drawing/2014/main" val="10004"/>
                  </a:ext>
                </a:extLst>
              </a:tr>
              <a:tr h="682050">
                <a:tc>
                  <a:txBody>
                    <a:bodyPr/>
                    <a:lstStyle/>
                    <a:p>
                      <a:pPr marL="0" marR="0" lvl="0" indent="0" algn="ctr" rtl="0">
                        <a:lnSpc>
                          <a:spcPct val="100000"/>
                        </a:lnSpc>
                        <a:spcBef>
                          <a:spcPts val="0"/>
                        </a:spcBef>
                        <a:spcAft>
                          <a:spcPts val="0"/>
                        </a:spcAft>
                        <a:buNone/>
                      </a:pPr>
                      <a:r>
                        <a:rPr lang="en-IN" sz="1000" u="none" strike="noStrike" cap="none" dirty="0"/>
                        <a:t>10</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Session-based Cyberbullying Detection in Social Media</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Peiling Yia, Arkaitz Zubiaga</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we review existing approaches to cyberbullying detection, with a particular focus on session-based bullying. We examine the Social media Session-based Cyberbullying Detection framework (SSCD)</a:t>
                      </a:r>
                      <a:endParaRPr sz="10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86" name="Google Shape;86;p5"/>
          <p:cNvSpPr txBox="1"/>
          <p:nvPr/>
        </p:nvSpPr>
        <p:spPr>
          <a:xfrm>
            <a:off x="0" y="68580"/>
            <a:ext cx="9144000" cy="473844"/>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None/>
            </a:pPr>
            <a:r>
              <a:rPr lang="en-IN" sz="2500" b="1" i="0" u="none" strike="noStrike" cap="none" dirty="0">
                <a:solidFill>
                  <a:srgbClr val="002F4A"/>
                </a:solidFill>
                <a:latin typeface="Arial"/>
                <a:ea typeface="Arial"/>
                <a:cs typeface="Arial"/>
                <a:sym typeface="Arial"/>
              </a:rPr>
              <a:t>Literature survey</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289925" y="1677825"/>
            <a:ext cx="3706500" cy="894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dirty="0"/>
              <a:t>Existing system</a:t>
            </a:r>
            <a:endParaRPr sz="2500" dirty="0"/>
          </a:p>
        </p:txBody>
      </p:sp>
      <p:sp>
        <p:nvSpPr>
          <p:cNvPr id="92" name="Google Shape;92;p6"/>
          <p:cNvSpPr txBox="1">
            <a:spLocks noGrp="1"/>
          </p:cNvSpPr>
          <p:nvPr>
            <p:ph type="body" idx="1"/>
          </p:nvPr>
        </p:nvSpPr>
        <p:spPr>
          <a:xfrm>
            <a:off x="4677375" y="642575"/>
            <a:ext cx="4166400" cy="37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300"/>
              <a:buNone/>
            </a:pPr>
            <a:endParaRPr sz="1360" dirty="0"/>
          </a:p>
          <a:p>
            <a:pPr marL="0" lvl="0" indent="0" algn="l" rtl="0">
              <a:lnSpc>
                <a:spcPct val="115000"/>
              </a:lnSpc>
              <a:spcBef>
                <a:spcPts val="1200"/>
              </a:spcBef>
              <a:spcAft>
                <a:spcPts val="0"/>
              </a:spcAft>
              <a:buSzPts val="130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1200"/>
              </a:spcAft>
              <a:buSzPts val="770"/>
              <a:buNone/>
            </a:pPr>
            <a:endParaRPr sz="1360" dirty="0"/>
          </a:p>
        </p:txBody>
      </p:sp>
      <p:sp>
        <p:nvSpPr>
          <p:cNvPr id="93" name="Google Shape;93;p6"/>
          <p:cNvSpPr txBox="1"/>
          <p:nvPr/>
        </p:nvSpPr>
        <p:spPr>
          <a:xfrm>
            <a:off x="4572000" y="642575"/>
            <a:ext cx="4166400" cy="3770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The existing system has three stages: gathering, preprocessing, and modelling.</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During the collection phase, multiple techniques like as Tweepy, and Twitter4j are utilized to stream Twitter tweets. These methods are confined to short-term data. </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Flume can be used to retrieve long-term data, but the current version is incompatible with the Twitter API.</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In model building phase classical Machine Learning approaches are used which results in lower accuracy and takes longer time to train.</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130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120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289925" y="1677825"/>
            <a:ext cx="3706500" cy="894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dirty="0"/>
              <a:t>Proposed system</a:t>
            </a:r>
            <a:endParaRPr sz="2500" dirty="0"/>
          </a:p>
        </p:txBody>
      </p:sp>
      <p:sp>
        <p:nvSpPr>
          <p:cNvPr id="99" name="Google Shape;99;p7"/>
          <p:cNvSpPr txBox="1">
            <a:spLocks noGrp="1"/>
          </p:cNvSpPr>
          <p:nvPr>
            <p:ph type="body" idx="1"/>
          </p:nvPr>
        </p:nvSpPr>
        <p:spPr>
          <a:xfrm>
            <a:off x="4687675" y="686400"/>
            <a:ext cx="4166400" cy="37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770"/>
              <a:buNone/>
            </a:pPr>
            <a:r>
              <a:rPr lang="en-IN" sz="1360" dirty="0"/>
              <a:t>Our solution is based on the spark. Essentially, our research attempts to gain insights on streaming data using spark. </a:t>
            </a:r>
            <a:endParaRPr sz="1360" dirty="0"/>
          </a:p>
          <a:p>
            <a:r>
              <a:rPr lang="en-US" sz="1400" dirty="0"/>
              <a:t>Ingest streaming data from Twitter using </a:t>
            </a:r>
            <a:r>
              <a:rPr lang="en-US" sz="1400" dirty="0" err="1"/>
              <a:t>snscrape</a:t>
            </a:r>
            <a:r>
              <a:rPr lang="en-US" sz="1400" dirty="0"/>
              <a:t>.</a:t>
            </a:r>
          </a:p>
          <a:p>
            <a:r>
              <a:rPr lang="en-US" sz="1400" dirty="0"/>
              <a:t>Preprocess the data using Spark NLP components, such as the Document Assembler, </a:t>
            </a:r>
            <a:r>
              <a:rPr lang="en-US" sz="1400" dirty="0" err="1"/>
              <a:t>Tokenizer</a:t>
            </a:r>
            <a:r>
              <a:rPr lang="en-US" sz="1400" dirty="0"/>
              <a:t>, and Normalizer, to convert the raw text into a format that can be processed by the system.</a:t>
            </a:r>
          </a:p>
          <a:p>
            <a:r>
              <a:rPr lang="en-US" sz="1400" dirty="0"/>
              <a:t>Use pre-trained models from Spark NLP to create </a:t>
            </a:r>
            <a:r>
              <a:rPr lang="en-US" sz="1400" dirty="0" err="1"/>
              <a:t>Embeddings</a:t>
            </a:r>
            <a:r>
              <a:rPr lang="en-US" sz="1400" dirty="0"/>
              <a:t> for the text </a:t>
            </a:r>
          </a:p>
          <a:p>
            <a:r>
              <a:rPr lang="en-US" sz="1400" dirty="0"/>
              <a:t>Filter out the identified messages in real-time to prevent them from being published on Twitter.</a:t>
            </a:r>
          </a:p>
          <a:p>
            <a:pPr marL="0" lvl="0" indent="0" algn="l" rtl="0">
              <a:lnSpc>
                <a:spcPct val="115000"/>
              </a:lnSpc>
              <a:spcBef>
                <a:spcPts val="1200"/>
              </a:spcBef>
              <a:spcAft>
                <a:spcPts val="0"/>
              </a:spcAft>
              <a:buSzPts val="1300"/>
              <a:buNone/>
            </a:pPr>
            <a:endParaRPr sz="1360" dirty="0"/>
          </a:p>
          <a:p>
            <a:pPr marL="0" lvl="0" indent="0" algn="l" rtl="0">
              <a:lnSpc>
                <a:spcPct val="115000"/>
              </a:lnSpc>
              <a:spcBef>
                <a:spcPts val="1200"/>
              </a:spcBef>
              <a:spcAft>
                <a:spcPts val="0"/>
              </a:spcAft>
              <a:buSzPts val="130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1200"/>
              </a:spcAft>
              <a:buSzPts val="770"/>
              <a:buNone/>
            </a:pPr>
            <a:endParaRPr sz="136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311700" y="4533250"/>
            <a:ext cx="7979400" cy="46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en-IN" sz="2000" b="1" dirty="0"/>
              <a:t>Architecture of the Project</a:t>
            </a:r>
            <a:endParaRPr sz="2000" b="1" dirty="0"/>
          </a:p>
        </p:txBody>
      </p:sp>
      <p:sp>
        <p:nvSpPr>
          <p:cNvPr id="106" name="Google Shape;106;p8"/>
          <p:cNvSpPr txBox="1"/>
          <p:nvPr/>
        </p:nvSpPr>
        <p:spPr>
          <a:xfrm>
            <a:off x="3953088" y="70625"/>
            <a:ext cx="1237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ourier New"/>
                <a:ea typeface="Courier New"/>
                <a:cs typeface="Courier New"/>
                <a:sym typeface="Courier New"/>
              </a:rPr>
              <a:t>Fig -1</a:t>
            </a:r>
            <a:endParaRPr sz="1400" b="0" i="0" u="none" strike="noStrike" cap="none" dirty="0">
              <a:solidFill>
                <a:srgbClr val="000000"/>
              </a:solidFill>
              <a:latin typeface="Courier New"/>
              <a:ea typeface="Courier New"/>
              <a:cs typeface="Courier New"/>
              <a:sym typeface="Courier New"/>
            </a:endParaRPr>
          </a:p>
        </p:txBody>
      </p:sp>
      <p:pic>
        <p:nvPicPr>
          <p:cNvPr id="1027" name="Picture 3" descr="C:\Users\DELL\Documents\7th sem\tweet analysis\flowch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463" y="470825"/>
            <a:ext cx="6348845" cy="3571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11700" y="448886"/>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dirty="0"/>
              <a:t>Methodology</a:t>
            </a:r>
            <a:endParaRPr dirty="0"/>
          </a:p>
        </p:txBody>
      </p:sp>
      <p:sp>
        <p:nvSpPr>
          <p:cNvPr id="112" name="Google Shape;112;p10"/>
          <p:cNvSpPr txBox="1"/>
          <p:nvPr/>
        </p:nvSpPr>
        <p:spPr>
          <a:xfrm>
            <a:off x="311700" y="1588175"/>
            <a:ext cx="8520600" cy="2893059"/>
          </a:xfrm>
          <a:prstGeom prst="rect">
            <a:avLst/>
          </a:prstGeom>
          <a:noFill/>
          <a:ln>
            <a:noFill/>
          </a:ln>
        </p:spPr>
        <p:txBody>
          <a:bodyPr spcFirstLastPara="1" wrap="square" lIns="91425" tIns="45700" rIns="91425" bIns="45700" anchor="t" anchorCtr="0">
            <a:spAutoFit/>
          </a:bodyPr>
          <a:lstStyle/>
          <a:p>
            <a:pPr lvl="0"/>
            <a:r>
              <a:rPr lang="en-US" dirty="0">
                <a:solidFill>
                  <a:srgbClr val="666666"/>
                </a:solidFill>
              </a:rPr>
              <a:t>The methodology for real-time </a:t>
            </a:r>
            <a:r>
              <a:rPr lang="en-US" dirty="0" err="1">
                <a:solidFill>
                  <a:srgbClr val="666666"/>
                </a:solidFill>
              </a:rPr>
              <a:t>cyberbullying</a:t>
            </a:r>
            <a:r>
              <a:rPr lang="en-US" dirty="0">
                <a:solidFill>
                  <a:srgbClr val="666666"/>
                </a:solidFill>
              </a:rPr>
              <a:t> detection on Twitter using Spark NLP would involve the following steps:</a:t>
            </a:r>
          </a:p>
          <a:p>
            <a:pPr lvl="0"/>
            <a:endParaRPr lang="en-US" dirty="0">
              <a:solidFill>
                <a:srgbClr val="666666"/>
              </a:solidFill>
            </a:endParaRPr>
          </a:p>
          <a:p>
            <a:pPr marL="285750" lvl="0" indent="-285750">
              <a:buFont typeface="Symbol" pitchFamily="18" charset="2"/>
              <a:buChar char="®"/>
            </a:pPr>
            <a:r>
              <a:rPr lang="en-US" dirty="0">
                <a:solidFill>
                  <a:srgbClr val="666666"/>
                </a:solidFill>
              </a:rPr>
              <a:t>Collect a dataset of tweets from </a:t>
            </a:r>
            <a:r>
              <a:rPr lang="en-US" dirty="0" err="1">
                <a:solidFill>
                  <a:srgbClr val="666666"/>
                </a:solidFill>
              </a:rPr>
              <a:t>Kaggle</a:t>
            </a:r>
            <a:r>
              <a:rPr lang="en-US" dirty="0">
                <a:solidFill>
                  <a:srgbClr val="666666"/>
                </a:solidFill>
              </a:rPr>
              <a:t>. This dataset will be used to train and evaluate the system.</a:t>
            </a:r>
          </a:p>
          <a:p>
            <a:pPr marL="285750" lvl="0" indent="-285750">
              <a:buFont typeface="Symbol" pitchFamily="18" charset="2"/>
              <a:buChar char="®"/>
            </a:pPr>
            <a:r>
              <a:rPr lang="en-US" dirty="0">
                <a:solidFill>
                  <a:srgbClr val="666666"/>
                </a:solidFill>
              </a:rPr>
              <a:t>Preprocess the collected data by cleaning and normalizing the text, removing any irrelevant or sensitive information, and organizing the data into a suitable format for analysis.</a:t>
            </a:r>
          </a:p>
          <a:p>
            <a:pPr marL="285750" lvl="0" indent="-285750">
              <a:buFont typeface="Symbol" pitchFamily="18" charset="2"/>
              <a:buChar char="®"/>
            </a:pPr>
            <a:r>
              <a:rPr lang="en-US" dirty="0">
                <a:solidFill>
                  <a:srgbClr val="666666"/>
                </a:solidFill>
              </a:rPr>
              <a:t>Perform feature engineering on the cleaned data by using Document Assembler  used to combine multiple columns of text data into a single column of document objects.</a:t>
            </a:r>
          </a:p>
          <a:p>
            <a:pPr marL="285750" lvl="0" indent="-285750">
              <a:buFont typeface="Symbol" pitchFamily="18" charset="2"/>
              <a:buChar char="®"/>
            </a:pPr>
            <a:r>
              <a:rPr lang="en-US" dirty="0">
                <a:solidFill>
                  <a:srgbClr val="666666"/>
                </a:solidFill>
              </a:rPr>
              <a:t>Convert the document object into a dense vector of numbers that represents sentence in the text using pre-trained models like Universal Sentence Encoder </a:t>
            </a:r>
          </a:p>
          <a:p>
            <a:pPr marL="285750" lvl="0" indent="-285750">
              <a:buFont typeface="Symbol" pitchFamily="18" charset="2"/>
              <a:buChar char="®"/>
            </a:pPr>
            <a:r>
              <a:rPr lang="en-US" dirty="0">
                <a:solidFill>
                  <a:srgbClr val="666666"/>
                </a:solidFill>
              </a:rPr>
              <a:t>Build a real-time </a:t>
            </a:r>
            <a:r>
              <a:rPr lang="en-US" dirty="0" err="1">
                <a:solidFill>
                  <a:srgbClr val="666666"/>
                </a:solidFill>
              </a:rPr>
              <a:t>cyberbullying</a:t>
            </a:r>
            <a:r>
              <a:rPr lang="en-US" dirty="0">
                <a:solidFill>
                  <a:srgbClr val="666666"/>
                </a:solidFill>
              </a:rPr>
              <a:t> detection model using the </a:t>
            </a:r>
            <a:r>
              <a:rPr lang="en-US" dirty="0" err="1">
                <a:solidFill>
                  <a:srgbClr val="666666"/>
                </a:solidFill>
              </a:rPr>
              <a:t>ClassifierDLApproach</a:t>
            </a:r>
            <a:r>
              <a:rPr lang="en-US" dirty="0">
                <a:solidFill>
                  <a:srgbClr val="666666"/>
                </a:solidFill>
              </a:rPr>
              <a:t>. The </a:t>
            </a:r>
            <a:r>
              <a:rPr lang="en-US" dirty="0" err="1">
                <a:solidFill>
                  <a:srgbClr val="666666"/>
                </a:solidFill>
              </a:rPr>
              <a:t>ClassifierDL</a:t>
            </a:r>
            <a:r>
              <a:rPr lang="en-US" dirty="0">
                <a:solidFill>
                  <a:srgbClr val="666666"/>
                </a:solidFill>
              </a:rPr>
              <a:t> annotator uses a deep learning model (DNNs) we have built inside </a:t>
            </a:r>
            <a:r>
              <a:rPr lang="en-US" dirty="0" err="1">
                <a:solidFill>
                  <a:srgbClr val="666666"/>
                </a:solidFill>
              </a:rPr>
              <a:t>TensorFlow</a:t>
            </a:r>
            <a:r>
              <a:rPr lang="en-US" dirty="0">
                <a:solidFill>
                  <a:srgbClr val="666666"/>
                </a:solidFill>
              </a:rPr>
              <a:t> and supports up to 100 classes.</a:t>
            </a: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1816</Words>
  <Application>Microsoft Office PowerPoint</Application>
  <PresentationFormat>On-screen Show (16:9)</PresentationFormat>
  <Paragraphs>160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Symbol</vt:lpstr>
      <vt:lpstr>Courier New</vt:lpstr>
      <vt:lpstr>Merriweather</vt:lpstr>
      <vt:lpstr>Arial</vt:lpstr>
      <vt:lpstr>Roboto</vt:lpstr>
      <vt:lpstr>Paradigm</vt:lpstr>
      <vt:lpstr>Real-time Cyberbullying Detection on Twitter Using SparkNLP</vt:lpstr>
      <vt:lpstr>Objective</vt:lpstr>
      <vt:lpstr>Abstract</vt:lpstr>
      <vt:lpstr>PowerPoint Presentation</vt:lpstr>
      <vt:lpstr>PowerPoint Presentation</vt:lpstr>
      <vt:lpstr>Existing system</vt:lpstr>
      <vt:lpstr>Proposed system</vt:lpstr>
      <vt:lpstr>PowerPoint Presentation</vt:lpstr>
      <vt:lpstr>Methodology</vt:lpstr>
      <vt:lpstr>Methodology</vt:lpstr>
      <vt:lpstr>Work done so far</vt:lpstr>
      <vt:lpstr>Software and Hardware requirement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Analytics</dc:title>
  <dc:creator>M R Naveen Kumar</dc:creator>
  <cp:lastModifiedBy>M R Naveen Kumar</cp:lastModifiedBy>
  <cp:revision>16</cp:revision>
  <dcterms:modified xsi:type="dcterms:W3CDTF">2023-01-27T06:47:03Z</dcterms:modified>
</cp:coreProperties>
</file>