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79" r:id="rId7"/>
    <p:sldId id="261" r:id="rId8"/>
    <p:sldId id="278" r:id="rId9"/>
    <p:sldId id="280" r:id="rId10"/>
    <p:sldId id="289" r:id="rId11"/>
    <p:sldId id="288" r:id="rId12"/>
    <p:sldId id="283" r:id="rId13"/>
    <p:sldId id="293" r:id="rId14"/>
    <p:sldId id="291" r:id="rId15"/>
    <p:sldId id="294" r:id="rId16"/>
    <p:sldId id="292" r:id="rId17"/>
    <p:sldId id="284" r:id="rId18"/>
    <p:sldId id="285" r:id="rId19"/>
    <p:sldId id="290" r:id="rId20"/>
    <p:sldId id="28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9494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Stock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By Team Data Nerds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A1EF82-C286-1A83-CDC4-205D70C1C7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755" y="2544978"/>
            <a:ext cx="5471351" cy="2520000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E9C91AE-04F8-5F3C-3E7C-EE2AA2F809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54271" y="2544978"/>
            <a:ext cx="5478910" cy="2520000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B4080F-25E0-7888-3925-FB0706F0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79656D-C2AE-6498-76D0-9CD8B567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ABD4471-B080-ED72-400C-C988BCFF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94C330-A991-B4A5-EABA-CB38A8999CCE}"/>
              </a:ext>
            </a:extLst>
          </p:cNvPr>
          <p:cNvSpPr txBox="1">
            <a:spLocks/>
          </p:cNvSpPr>
          <p:nvPr/>
        </p:nvSpPr>
        <p:spPr>
          <a:xfrm>
            <a:off x="811306" y="4646656"/>
            <a:ext cx="5539095" cy="10108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41F1846-9C97-5DE7-84C9-4B868A1E0050}"/>
              </a:ext>
            </a:extLst>
          </p:cNvPr>
          <p:cNvSpPr txBox="1">
            <a:spLocks/>
          </p:cNvSpPr>
          <p:nvPr/>
        </p:nvSpPr>
        <p:spPr>
          <a:xfrm>
            <a:off x="1497106" y="52675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</a:rPr>
              <a:t>Fig - 5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7DD5298-968B-E261-92E1-8F504A7A4B2D}"/>
              </a:ext>
            </a:extLst>
          </p:cNvPr>
          <p:cNvSpPr txBox="1">
            <a:spLocks/>
          </p:cNvSpPr>
          <p:nvPr/>
        </p:nvSpPr>
        <p:spPr>
          <a:xfrm>
            <a:off x="6836326" y="528693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</a:rPr>
              <a:t>Fig - 6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9403B44-29B7-B7A9-1290-80512A218C8C}"/>
              </a:ext>
            </a:extLst>
          </p:cNvPr>
          <p:cNvSpPr txBox="1">
            <a:spLocks/>
          </p:cNvSpPr>
          <p:nvPr/>
        </p:nvSpPr>
        <p:spPr>
          <a:xfrm>
            <a:off x="992092" y="1530294"/>
            <a:ext cx="9705792" cy="11324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sz="1400" dirty="0">
              <a:effectLst/>
              <a:ea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43518-F615-B3F1-3BF6-DF26E470A357}"/>
              </a:ext>
            </a:extLst>
          </p:cNvPr>
          <p:cNvSpPr txBox="1"/>
          <p:nvPr/>
        </p:nvSpPr>
        <p:spPr>
          <a:xfrm>
            <a:off x="2270312" y="1975225"/>
            <a:ext cx="2568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Training data prediction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091EBB-20FD-0181-C4ED-301B3D75D5AF}"/>
              </a:ext>
            </a:extLst>
          </p:cNvPr>
          <p:cNvSpPr txBox="1"/>
          <p:nvPr/>
        </p:nvSpPr>
        <p:spPr>
          <a:xfrm>
            <a:off x="7819465" y="1950610"/>
            <a:ext cx="2568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Testing data prediction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8501" y="544945"/>
            <a:ext cx="712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336405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6F915-1C99-5DB5-3EB7-B91FAA9D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E4-9A89-C437-1912-A0B22604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1308-72A5-4F29-5F13-015B3D83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DAE186-93CB-C4C4-80F4-C994A7FC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807"/>
            <a:ext cx="10515600" cy="1325563"/>
          </a:xfrm>
        </p:spPr>
        <p:txBody>
          <a:bodyPr/>
          <a:lstStyle/>
          <a:p>
            <a:r>
              <a:rPr lang="en-US" dirty="0"/>
              <a:t>Technical Analysis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A2788-99DA-0BCC-6BE7-41456EF65A9A}"/>
              </a:ext>
            </a:extLst>
          </p:cNvPr>
          <p:cNvSpPr txBox="1"/>
          <p:nvPr/>
        </p:nvSpPr>
        <p:spPr>
          <a:xfrm>
            <a:off x="1120588" y="1771370"/>
            <a:ext cx="10233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addition to prediction, technical analysis is done. This aids in comprehensive stock analysis and advises users on whether to purchase, sell, or keep a certain stock.</a:t>
            </a:r>
            <a:endParaRPr lang="en-IN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49C02D-A3C4-FFBB-2D9A-97A94B38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2521074"/>
            <a:ext cx="5692111" cy="295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CECB4B-AA82-D6FF-102D-278D073A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1074"/>
            <a:ext cx="5770166" cy="2952000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831A4976-FC82-AC74-A6A7-DB9ACD22E3C5}"/>
              </a:ext>
            </a:extLst>
          </p:cNvPr>
          <p:cNvSpPr txBox="1">
            <a:spLocks/>
          </p:cNvSpPr>
          <p:nvPr/>
        </p:nvSpPr>
        <p:spPr>
          <a:xfrm>
            <a:off x="976914" y="55495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949494"/>
                </a:solidFill>
              </a:rPr>
              <a:t>Fig – 7 Moving Averages Crossover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2DB248A-E5B6-F809-D4B9-70272DEBFC58}"/>
              </a:ext>
            </a:extLst>
          </p:cNvPr>
          <p:cNvSpPr txBox="1">
            <a:spLocks/>
          </p:cNvSpPr>
          <p:nvPr/>
        </p:nvSpPr>
        <p:spPr>
          <a:xfrm>
            <a:off x="6995400" y="55495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949494"/>
                </a:solidFill>
              </a:rPr>
              <a:t>Fig – 8 Exponential Moving Averages</a:t>
            </a:r>
          </a:p>
        </p:txBody>
      </p:sp>
    </p:spTree>
    <p:extLst>
      <p:ext uri="{BB962C8B-B14F-4D97-AF65-F5344CB8AC3E}">
        <p14:creationId xmlns:p14="http://schemas.microsoft.com/office/powerpoint/2010/main" val="420754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6F915-1C99-5DB5-3EB7-B91FAA9D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E4-9A89-C437-1912-A0B22604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949494"/>
                </a:solidFill>
              </a:rPr>
              <a:t>Data</a:t>
            </a:r>
            <a:r>
              <a:rPr lang="en-US" dirty="0"/>
              <a:t>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1308-72A5-4F29-5F13-015B3D83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A252C7-565E-0330-BF65-106418DD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06" y="3283674"/>
            <a:ext cx="7560000" cy="3072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BBCF38-A5C0-9634-75FD-96B0837F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59" y="241657"/>
            <a:ext cx="7560000" cy="304201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0EDE085-FD6A-C72E-19B0-610B7105B0C6}"/>
              </a:ext>
            </a:extLst>
          </p:cNvPr>
          <p:cNvSpPr txBox="1">
            <a:spLocks/>
          </p:cNvSpPr>
          <p:nvPr/>
        </p:nvSpPr>
        <p:spPr>
          <a:xfrm>
            <a:off x="8363832" y="1580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949494"/>
                </a:solidFill>
              </a:rPr>
              <a:t>Fig – 8 MACD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AF4BB30-57A3-2ECC-D452-A81DF6D4D96B}"/>
              </a:ext>
            </a:extLst>
          </p:cNvPr>
          <p:cNvSpPr txBox="1">
            <a:spLocks/>
          </p:cNvSpPr>
          <p:nvPr/>
        </p:nvSpPr>
        <p:spPr>
          <a:xfrm>
            <a:off x="8363832" y="46374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949494"/>
                </a:solidFill>
              </a:rPr>
              <a:t>Fig – 9 Bollinger Bands</a:t>
            </a:r>
          </a:p>
        </p:txBody>
      </p:sp>
    </p:spTree>
    <p:extLst>
      <p:ext uri="{BB962C8B-B14F-4D97-AF65-F5344CB8AC3E}">
        <p14:creationId xmlns:p14="http://schemas.microsoft.com/office/powerpoint/2010/main" val="8888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C2AE-F92A-FA88-4353-D090BE9D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403" y="1179091"/>
            <a:ext cx="8421688" cy="1325563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BFA01B2-8360-65DA-1957-D894617392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1156027"/>
              </p:ext>
            </p:extLst>
          </p:nvPr>
        </p:nvGraphicFramePr>
        <p:xfrm>
          <a:off x="1994647" y="4023331"/>
          <a:ext cx="3823446" cy="121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482">
                  <a:extLst>
                    <a:ext uri="{9D8B030D-6E8A-4147-A177-3AD203B41FA5}">
                      <a16:colId xmlns:a16="http://schemas.microsoft.com/office/drawing/2014/main" val="3099657628"/>
                    </a:ext>
                  </a:extLst>
                </a:gridCol>
                <a:gridCol w="1274482">
                  <a:extLst>
                    <a:ext uri="{9D8B030D-6E8A-4147-A177-3AD203B41FA5}">
                      <a16:colId xmlns:a16="http://schemas.microsoft.com/office/drawing/2014/main" val="2626622083"/>
                    </a:ext>
                  </a:extLst>
                </a:gridCol>
                <a:gridCol w="1274482">
                  <a:extLst>
                    <a:ext uri="{9D8B030D-6E8A-4147-A177-3AD203B41FA5}">
                      <a16:colId xmlns:a16="http://schemas.microsoft.com/office/drawing/2014/main" val="280391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Training Error Metrics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SBI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JSW Steel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47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RMSE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18.285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11.239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73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13.586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8.0152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65325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FC8D23E8-B23A-0856-E25C-18720C842B8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08387368"/>
              </p:ext>
            </p:extLst>
          </p:nvPr>
        </p:nvGraphicFramePr>
        <p:xfrm>
          <a:off x="6268245" y="4023331"/>
          <a:ext cx="3823446" cy="121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482">
                  <a:extLst>
                    <a:ext uri="{9D8B030D-6E8A-4147-A177-3AD203B41FA5}">
                      <a16:colId xmlns:a16="http://schemas.microsoft.com/office/drawing/2014/main" val="530017819"/>
                    </a:ext>
                  </a:extLst>
                </a:gridCol>
                <a:gridCol w="1274482">
                  <a:extLst>
                    <a:ext uri="{9D8B030D-6E8A-4147-A177-3AD203B41FA5}">
                      <a16:colId xmlns:a16="http://schemas.microsoft.com/office/drawing/2014/main" val="2613737427"/>
                    </a:ext>
                  </a:extLst>
                </a:gridCol>
                <a:gridCol w="1274482">
                  <a:extLst>
                    <a:ext uri="{9D8B030D-6E8A-4147-A177-3AD203B41FA5}">
                      <a16:colId xmlns:a16="http://schemas.microsoft.com/office/drawing/2014/main" val="157173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Testing Error Metrics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SBI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JSW Steel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42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RMSE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17.252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40.021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1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13.168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32.041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525007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1801FD5-5C51-CADC-3563-69B41B9A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26BD857-6122-FD2B-0FDD-ACE4D917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2AB15C2-82E5-3234-AC8F-AA49E281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61146C8-5800-167C-EDCE-C47BB9C9A6DA}"/>
              </a:ext>
            </a:extLst>
          </p:cNvPr>
          <p:cNvSpPr txBox="1">
            <a:spLocks/>
          </p:cNvSpPr>
          <p:nvPr/>
        </p:nvSpPr>
        <p:spPr>
          <a:xfrm>
            <a:off x="1027951" y="2697768"/>
            <a:ext cx="9705792" cy="11324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algn="just">
              <a:lnSpc>
                <a:spcPct val="150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When a model with many LSTM layers is run, say one with 128 units and a dropout of 0.2, another with 100 units and a dropout of 0.3, a third with 60 units and a dropout of 0.4, and a fourth with 60 units and a dropout of 0.5, To create an ideal stacked LSTM model, the model ran 50 epochs with 69 batches.</a:t>
            </a:r>
            <a:endParaRPr lang="en-IN" sz="1400" dirty="0">
              <a:effectLst/>
              <a:ea typeface="Calibri" panose="020F0502020204030204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1B8BC50-15A4-729E-EFF8-3375643F2076}"/>
              </a:ext>
            </a:extLst>
          </p:cNvPr>
          <p:cNvSpPr txBox="1">
            <a:spLocks/>
          </p:cNvSpPr>
          <p:nvPr/>
        </p:nvSpPr>
        <p:spPr>
          <a:xfrm>
            <a:off x="1918447" y="5434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- 1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8AD16F-529F-AC34-9C62-99939114EAB2}"/>
              </a:ext>
            </a:extLst>
          </p:cNvPr>
          <p:cNvSpPr txBox="1">
            <a:spLocks/>
          </p:cNvSpPr>
          <p:nvPr/>
        </p:nvSpPr>
        <p:spPr>
          <a:xfrm>
            <a:off x="6268245" y="54329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- 2</a:t>
            </a:r>
          </a:p>
        </p:txBody>
      </p:sp>
    </p:spTree>
    <p:extLst>
      <p:ext uri="{BB962C8B-B14F-4D97-AF65-F5344CB8AC3E}">
        <p14:creationId xmlns:p14="http://schemas.microsoft.com/office/powerpoint/2010/main" val="18222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600B-F013-8B1B-14E7-7B360F58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1125-288D-DC2E-76A1-41F3A89B1C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2864" y="2477637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E284A-01CE-AA75-631C-52BCAC61EE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5885" y="3069542"/>
            <a:ext cx="4031030" cy="203676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 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 character segmentation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Learns temporal relationships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Fast evaluation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LSTM are well-suited for Time Series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CA8F3-B56F-A863-7D20-E0C421FAF4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7059" y="2459520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19BD87-1B46-AB27-11BC-F4E063DF18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95085" y="3061540"/>
            <a:ext cx="4031030" cy="203676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Very slow training time (1-2 days)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Not very interpretable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Drop outs is much harder to implement in LSTM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It requires more memory to train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Easy to overfit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152B74A-791B-9053-74B3-30DCCA2BAAB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80BD2A0-9839-A126-34E6-F3A44B09C4B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57D3A0F-2F42-6101-0F8F-A7D0E08FED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5230761-5C5E-7D1C-E0CE-9AAB5B67E0ED}"/>
              </a:ext>
            </a:extLst>
          </p:cNvPr>
          <p:cNvSpPr txBox="1">
            <a:spLocks/>
          </p:cNvSpPr>
          <p:nvPr/>
        </p:nvSpPr>
        <p:spPr>
          <a:xfrm>
            <a:off x="2107963" y="1016877"/>
            <a:ext cx="6977904" cy="1037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</a:t>
            </a:r>
            <a:r>
              <a:rPr lang="en-IN" dirty="0"/>
              <a:t>ros and cons of lstm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E68CD8-7887-7500-4C64-6FDE0C61F212}"/>
              </a:ext>
            </a:extLst>
          </p:cNvPr>
          <p:cNvCxnSpPr>
            <a:stCxn id="2" idx="2"/>
            <a:endCxn id="2" idx="2"/>
          </p:cNvCxnSpPr>
          <p:nvPr/>
        </p:nvCxnSpPr>
        <p:spPr>
          <a:xfrm>
            <a:off x="6096000" y="22177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8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C636-178A-D135-EF9E-AA573457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189" y="1289624"/>
            <a:ext cx="6669740" cy="846301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18DDD-A574-822E-DC3C-02D2E2BE28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8189" y="2135925"/>
            <a:ext cx="6749783" cy="4220425"/>
          </a:xfrm>
        </p:spPr>
        <p:txBody>
          <a:bodyPr>
            <a:normAutofit/>
          </a:bodyPr>
          <a:lstStyle/>
          <a:p>
            <a:r>
              <a:rPr lang="en-US" dirty="0"/>
              <a:t>A neural network system based on RNN i.e., LSTM will be created to provide a well-suited model for carrying out stock price prediction while obtaining a lower error rate thanks to the proposed technique, which makes sure that all prior restrictions have been acknowledged. </a:t>
            </a:r>
          </a:p>
          <a:p>
            <a:r>
              <a:rPr lang="en-US" dirty="0"/>
              <a:t>Any stock that has been listed in the NIFTY50 can use this model. Our algorithm has two steps: </a:t>
            </a:r>
          </a:p>
          <a:p>
            <a:pPr marL="285750" indent="-285750">
              <a:buFont typeface="Tenorite" panose="00000500000000000000" pitchFamily="2" charset="0"/>
              <a:buChar char="›"/>
            </a:pPr>
            <a:r>
              <a:rPr lang="en-US" dirty="0"/>
              <a:t>The first predicts future prices using recent close prices, and </a:t>
            </a:r>
          </a:p>
          <a:p>
            <a:pPr marL="285750" indent="-285750">
              <a:buFont typeface="Tenorite" panose="00000500000000000000" pitchFamily="2" charset="0"/>
              <a:buChar char="›"/>
            </a:pPr>
            <a:r>
              <a:rPr lang="en-US" dirty="0"/>
              <a:t>The second advises users on whether to BUY, SELL, or HOLD a certain stock using technical indicators such the RSI, MACD, MA, BB, and EMA. By analyzing a stock that an investor wants to buy, this model, which can be used online, will save investors time.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559734F-2DE6-2386-9DB0-D66D51E2913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162860-05DE-8715-FC8A-57AAB14C554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B2AC3BA-DD2D-23B1-F6E2-25DC033215D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C636-178A-D135-EF9E-AA573457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190" y="1152771"/>
            <a:ext cx="6573951" cy="846301"/>
          </a:xfrm>
        </p:spPr>
        <p:txBody>
          <a:bodyPr/>
          <a:lstStyle/>
          <a:p>
            <a:pPr algn="ctr"/>
            <a:r>
              <a:rPr lang="en-US" dirty="0"/>
              <a:t>Refrences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18DDD-A574-822E-DC3C-02D2E2BE28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8190" y="1857645"/>
            <a:ext cx="6920112" cy="42204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[1] Y. Xia, Y. Liu and Z. Chen, ”Support Vector Regression for prediction of stock trend,” 2013 6th International Conference on Information Management, Innovation Management and Industrial Engineering, Xi’an, China, 2013, pp. 123-126, doi: 10.1109/ICIII.2013.6703098. </a:t>
            </a:r>
          </a:p>
          <a:p>
            <a:r>
              <a:rPr lang="en-US" dirty="0"/>
              <a:t>[2] Teja Kodali, ”Using kNN Classifier to Predict Whether the Price of Stock Will Increase”. [online]. Available: https://datascienceplus.com/knnclassifier-to-predict-price-of-stock/ </a:t>
            </a:r>
          </a:p>
          <a:p>
            <a:r>
              <a:rPr lang="en-US" dirty="0"/>
              <a:t>[3] Sai Krishna Lakshminarayanan and John McCrae, ”A Comparative Study of SVM and LSTM Deep Learning Algorithms for Stock Market Prediction”. [online]. Available: http://ceur-ws.org/Vol-2563/aics41.pdf</a:t>
            </a:r>
          </a:p>
          <a:p>
            <a:r>
              <a:rPr lang="en-US" dirty="0"/>
              <a:t>[4] D. Karmiani, R. Kazi, A. Nambisan, A. Shah and V. Kamble, ”Comparison of Predictive Algorithms: Backpropagation, SVM, LSTM and Kalman Filter for Stock Market,” 2019 Amity International Conference on Artificial Intelligence (AICAI), Dubai, United Arab Emirates, 2019, pp. 228-234, doi: 10.1109/AICAI.2019.8701258.</a:t>
            </a:r>
          </a:p>
          <a:p>
            <a:r>
              <a:rPr lang="en-US" dirty="0"/>
              <a:t>[5]  Raut Sushrut Deepak, Shinde Isha Uday, Dr. D. Malathi, “Machine  Learning Approach  In  Stock Market Prediction”, IJPAM 2017</a:t>
            </a:r>
          </a:p>
          <a:p>
            <a:r>
              <a:rPr lang="en-US" dirty="0"/>
              <a:t>[6] M.  S.  Hegde,  G.  Krishna and  R. Srinath,  "An Ensemble  Stock  Predictor  and  Recommender System,"  2018  International  Conference  on Advances  in  Computing,  Communications  and Informatics  (ICACCI),  Bangalore,  2018,  pp. 1981-1985</a:t>
            </a:r>
          </a:p>
          <a:p>
            <a:r>
              <a:rPr lang="en-US" dirty="0"/>
              <a:t>[7] M.  Roondiwala,  H.  Patel  and  S.  Varma, "Predicting  stock  prices  using  LSTM," International  Journal  of  Science  and  Research (IJSR), vol. 6, no. 4, pp. 1754-1756, 2017</a:t>
            </a:r>
          </a:p>
          <a:p>
            <a:r>
              <a:rPr lang="en-US" dirty="0"/>
              <a:t>https://towardsdatascience.com/making-a-trade-call-using-simple-moving-average-sma-crossover-strategy-python-implementation-29963326da7a</a:t>
            </a:r>
          </a:p>
          <a:p>
            <a:r>
              <a:rPr lang="en-US" dirty="0"/>
              <a:t>https://sentimentrader.com/blog/ultimate-guide-to-macd#:~:text=The%20optimal%20MACD%20setting%20was,ema%20of%20the%20MACD%20Line</a:t>
            </a:r>
          </a:p>
          <a:p>
            <a:r>
              <a:rPr lang="en-US" dirty="0"/>
              <a:t>https://medium.datadriveninvestor.com/3-simple-technical-indicators-for-long-term-investing-a100f02b9bed</a:t>
            </a:r>
          </a:p>
          <a:p>
            <a:r>
              <a:rPr lang="en-US" dirty="0"/>
              <a:t>https://blog.finology.in/investing/trend-analysis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559734F-2DE6-2386-9DB0-D66D51E2913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162860-05DE-8715-FC8A-57AAB14C554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B2AC3BA-DD2D-23B1-F6E2-25DC033215D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4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28E1-936E-6FB2-CC57-A203EFB3E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queries?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01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359808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600"/>
            <a:ext cx="6096000" cy="2906095"/>
          </a:xfrm>
        </p:spPr>
        <p:txBody>
          <a:bodyPr>
            <a:normAutofit fontScale="90000"/>
          </a:bodyPr>
          <a:lstStyle/>
          <a:p>
            <a:pPr algn="ctr"/>
            <a:r>
              <a:rPr lang="en-ZA" b="1" dirty="0"/>
              <a:t>Team Data Nerds</a:t>
            </a:r>
            <a:br>
              <a:rPr lang="en-ZA" dirty="0"/>
            </a:br>
            <a:br>
              <a:rPr lang="en-ZA" dirty="0"/>
            </a:br>
            <a:r>
              <a:rPr lang="en-ZA" b="1" dirty="0"/>
              <a:t>Mentor</a:t>
            </a:r>
            <a:r>
              <a:rPr lang="en-ZA" dirty="0"/>
              <a:t> – Dr.John Basha</a:t>
            </a:r>
            <a:br>
              <a:rPr lang="en-ZA" dirty="0"/>
            </a:br>
            <a:br>
              <a:rPr lang="en-ZA" dirty="0"/>
            </a:br>
            <a:r>
              <a:rPr lang="en-ZA" dirty="0"/>
              <a:t>M R Naveen Kumar – 19Btrcr005</a:t>
            </a:r>
            <a:br>
              <a:rPr lang="en-ZA" dirty="0"/>
            </a:br>
            <a:r>
              <a:rPr lang="en-ZA" dirty="0"/>
              <a:t>A Rishab Vanigotha – 19BTRCR018</a:t>
            </a:r>
            <a:br>
              <a:rPr lang="en-ZA" dirty="0"/>
            </a:br>
            <a:r>
              <a:rPr lang="en-ZA" dirty="0"/>
              <a:t>Sushil Bokade – 19BTRCR017</a:t>
            </a:r>
            <a:br>
              <a:rPr lang="en-ZA" dirty="0"/>
            </a:br>
            <a:r>
              <a:rPr lang="en-ZA" dirty="0"/>
              <a:t>chethan s Pandit – 19btrcR002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Data Nerds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DE8C-F8E7-2633-4BC6-D0FB3593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EB500-4579-3424-A3D5-52696455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28999"/>
            <a:ext cx="6087596" cy="23711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stock returns accurately is a very difficult task due to the volatile and non-linear nature of financial stock markets.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advent of artificial intelligence and increased computing power, programmed prediction methods have proven more effective in predicting stock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aims to build a model using Recurrent Neural Networks (RNN) and especially Long-Short Term Memory model (LSTM) with technical analysis to predict future stock market values.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B30D-C93F-9DF7-C0AF-A5D4050D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47C0-D467-91C4-1446-3B4270C9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80657-9D8A-A506-1187-4AFA26EA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>
            <a:normAutofit/>
          </a:bodyPr>
          <a:lstStyle/>
          <a:p>
            <a:r>
              <a:rPr lang="en-US" dirty="0"/>
              <a:t>According to data from the National stock exchange (NSE), there are 1.2 crore active investors in India, a country of 138 crore people, as of August 2021.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The value of stock groups is computed with high market capitalization. There are different technical parameters to obtain statistical data from the value of stock prices.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The stock values are generally dynamic, non-parametric, and non-linear; therefore, they often cause the weak performance of the statistical models and disability to predict the accurate values and movements.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This project is proposing a method for Stock Price Prediction and to identify trend of each stock with help of technical indicators.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0261-4BAF-A904-FEAF-5DCEAED7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9F747-4C3A-1BD5-0CEB-E35FB6540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268662"/>
            <a:ext cx="6311713" cy="269557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day, the stock market makes headlines. Every time it reaches a new high or low, you hear about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 efficient algorithm for predicting the short-term price of an individual stock could be developed, the rate of investment and business opportunities in the stock market could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stock prediction methods included the use of Artificial Neural Networks and Convolution Neural Networks, which have an average error loss of 20%.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report, we will investigate the feasibility of developing a model using Recurrent Neural Networks and Technical analysis to predict stock price with a lower percentage of error.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B6DE-3C17-8B15-3763-3874CA9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7691-7328-367B-F344-ABEAEDA3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89BAF-02FA-B88A-CEF5-F35C72F9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2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2215-5D8E-741A-1C74-FD8E4E7F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587644"/>
            <a:ext cx="8421688" cy="1325563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1641D-CF19-1AE1-6F21-FB0AC2D5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E39A0-2A56-8AD7-E0B4-48C3735D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BD7AE-51C8-9B63-2E49-A7C4C3B7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778FA22-C568-4F22-0077-EC43A2E8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A4E2E61-A47B-4BDA-3999-0BC87FE4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9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FBBCE-4489-C55D-1DF8-8644082A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819835"/>
            <a:ext cx="7964488" cy="4450521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There are various models available for predicting the price of stock market such as Supervised model and Deep learning models.</a:t>
            </a:r>
          </a:p>
          <a:p>
            <a:r>
              <a:rPr lang="en-US" sz="1400" dirty="0">
                <a:latin typeface="+mn-lt"/>
              </a:rPr>
              <a:t>When a market is in up or down trend we can use supervised learning models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Linear regression - It shows linear relationship between dependent and independent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Decision trees – It forms a tree like structure to solve regression problem. Decision trees regression normally use mean squared error (MSE) to decide to split a node in two or more sub-nodes.</a:t>
            </a:r>
          </a:p>
          <a:p>
            <a:r>
              <a:rPr lang="en-US" sz="1400" dirty="0">
                <a:latin typeface="+mn-lt"/>
              </a:rPr>
              <a:t>But most of the time market don’t be in a trend moreover it will be volatile or a ranging market.</a:t>
            </a:r>
          </a:p>
          <a:p>
            <a:r>
              <a:rPr lang="en-IN" sz="14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Dataset</a:t>
            </a:r>
            <a:r>
              <a:rPr lang="en-IN" sz="1400" b="1" dirty="0">
                <a:latin typeface="+mn-lt"/>
                <a:ea typeface="Calibri" panose="020F0502020204030204" pitchFamily="34" charset="0"/>
              </a:rPr>
              <a:t> - </a:t>
            </a:r>
            <a:r>
              <a:rPr lang="en-IN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 dataset will be obtained from the NSEpy python library. NSEpy is a library that allows you to extract historical and real-time data from the NSE's website. </a:t>
            </a:r>
          </a:p>
          <a:p>
            <a:r>
              <a:rPr lang="en-US" sz="1400" b="1" dirty="0">
                <a:latin typeface="+mn-lt"/>
              </a:rPr>
              <a:t>Model - </a:t>
            </a:r>
            <a:r>
              <a:rPr lang="en-US" sz="1400" dirty="0">
                <a:latin typeface="+mn-lt"/>
              </a:rPr>
              <a:t>LSTMs, or long-short-term memory networks, are a form of RNN that can learn long-term dependencies. </a:t>
            </a:r>
          </a:p>
          <a:p>
            <a:r>
              <a:rPr lang="en-US" sz="1400" dirty="0">
                <a:latin typeface="+mn-lt"/>
              </a:rPr>
              <a:t>They are now widely used and perform admirably in a wide range of settings. Long-term reliance is a problem that LSTMs were developed specifically to alleviate.</a:t>
            </a:r>
            <a:endParaRPr lang="en-I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292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7CF3-8B7D-BE99-3B7D-3D10A55A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CF84-7451-2A58-E01C-22DB07F6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BC3A-FDDA-3753-214F-94C5E514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CD02B-3C79-90E5-DB2D-94E38CA4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03872-2C1C-ED10-F242-89E16425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918" y="1466571"/>
            <a:ext cx="5570164" cy="4199627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CC28BAF-C704-0B60-A896-F02B436F4E36}"/>
              </a:ext>
            </a:extLst>
          </p:cNvPr>
          <p:cNvSpPr txBox="1">
            <a:spLocks/>
          </p:cNvSpPr>
          <p:nvPr/>
        </p:nvSpPr>
        <p:spPr>
          <a:xfrm>
            <a:off x="4038600" y="58287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- 1</a:t>
            </a:r>
          </a:p>
        </p:txBody>
      </p:sp>
    </p:spTree>
    <p:extLst>
      <p:ext uri="{BB962C8B-B14F-4D97-AF65-F5344CB8AC3E}">
        <p14:creationId xmlns:p14="http://schemas.microsoft.com/office/powerpoint/2010/main" val="145258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0952-94AA-D154-B8C9-BC1EC67D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only LSTM?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3E547-87BD-B539-01C4-1CE9F70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13F8-0687-0575-2B20-2391D068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8CB3-032C-C968-A4CD-5B4A2C8A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BA640-44DA-7C2F-94F1-FCF362CCC485}"/>
              </a:ext>
            </a:extLst>
          </p:cNvPr>
          <p:cNvSpPr txBox="1"/>
          <p:nvPr/>
        </p:nvSpPr>
        <p:spPr>
          <a:xfrm>
            <a:off x="838200" y="2253804"/>
            <a:ext cx="64097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RNNs have feedback loops in the recurrent layer. This lets them maintain information in ‘memory’ 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But, it can be difficult to train standard RNNs to solve problems that require learning long-term temporal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because the gradient of the loss function decays exponentially with time (called the vanishing gradient problem).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LSTMs deal with vanishing and exploding gradient problem by introducing new gates, such as input and forget gates, which allow for a better control over the gradient flow and enable better preservation of “long-range dependencies”.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long range dependency in RNN is resolved by increasing the number of repeating layer in LSTM.</a:t>
            </a:r>
            <a:endParaRPr lang="en-IN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B9B75D-1F6A-DC4F-CB61-27A9E22D4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6384"/>
          <a:stretch/>
        </p:blipFill>
        <p:spPr bwMode="auto">
          <a:xfrm>
            <a:off x="8328211" y="1233263"/>
            <a:ext cx="2878951" cy="257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58EFB97-A3CE-A66B-88B6-F7BC12008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8" r="34628"/>
          <a:stretch/>
        </p:blipFill>
        <p:spPr bwMode="auto">
          <a:xfrm>
            <a:off x="8328212" y="3816595"/>
            <a:ext cx="2878951" cy="25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BA1AC3B-A8D6-03F1-4E42-064D1E1124B7}"/>
              </a:ext>
            </a:extLst>
          </p:cNvPr>
          <p:cNvSpPr txBox="1">
            <a:spLocks/>
          </p:cNvSpPr>
          <p:nvPr/>
        </p:nvSpPr>
        <p:spPr>
          <a:xfrm>
            <a:off x="7710287" y="60494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- 3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C51B310-D292-32DB-5923-8C76A6A82E14}"/>
              </a:ext>
            </a:extLst>
          </p:cNvPr>
          <p:cNvSpPr txBox="1">
            <a:spLocks/>
          </p:cNvSpPr>
          <p:nvPr/>
        </p:nvSpPr>
        <p:spPr>
          <a:xfrm>
            <a:off x="7710287" y="3462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- 2</a:t>
            </a:r>
          </a:p>
        </p:txBody>
      </p:sp>
    </p:spTree>
    <p:extLst>
      <p:ext uri="{BB962C8B-B14F-4D97-AF65-F5344CB8AC3E}">
        <p14:creationId xmlns:p14="http://schemas.microsoft.com/office/powerpoint/2010/main" val="40113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09BE-977D-5268-A1A8-B909FD9C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A727-6654-39E7-0D65-78E89BED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549D-5208-A9E1-9B82-F37890F9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87769A-F578-B202-AB99-EC70144D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861" y="550617"/>
            <a:ext cx="5708277" cy="1037542"/>
          </a:xfrm>
        </p:spPr>
        <p:txBody>
          <a:bodyPr/>
          <a:lstStyle/>
          <a:p>
            <a:r>
              <a:rPr lang="en-US" dirty="0"/>
              <a:t>Working of lstm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06B070C9-5443-2562-AFD4-DB68FEC5D7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420" y="2053892"/>
                <a:ext cx="4969721" cy="376420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LSTMs are a type of recurrent neural network, but instead of simply feeding its outcome into the next part of the network, an LSTM does a bunch of math operations so it can have a better memory.</a:t>
                </a:r>
              </a:p>
              <a:p>
                <a:r>
                  <a:rPr lang="en-US" sz="1400" dirty="0"/>
                  <a:t>An LSTM has four “gates”:</a:t>
                </a:r>
              </a:p>
              <a:p>
                <a:pPr lvl="1"/>
                <a:r>
                  <a:rPr lang="en-US" sz="1400" dirty="0"/>
                  <a:t>Forget gate  </a:t>
                </a:r>
              </a:p>
              <a:p>
                <a:pPr marL="914400" lvl="2" indent="0">
                  <a:buNone/>
                </a:pPr>
                <a:r>
                  <a:rPr lang="en-US" sz="1400" dirty="0"/>
                  <a:t>f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(w</a:t>
                </a:r>
                <a:r>
                  <a:rPr lang="en-US" sz="1400" baseline="-25000" dirty="0"/>
                  <a:t>f</a:t>
                </a:r>
                <a:r>
                  <a:rPr lang="en-US" sz="1400" dirty="0"/>
                  <a:t>[h</a:t>
                </a:r>
                <a:r>
                  <a:rPr lang="en-US" sz="1400" baseline="-25000" dirty="0"/>
                  <a:t>t-1</a:t>
                </a:r>
                <a:r>
                  <a:rPr lang="en-US" sz="1400" dirty="0"/>
                  <a:t> , x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] + b</a:t>
                </a:r>
                <a:r>
                  <a:rPr lang="en-US" sz="1400" baseline="-25000" dirty="0"/>
                  <a:t>f</a:t>
                </a:r>
                <a:r>
                  <a:rPr lang="en-US" sz="1400" dirty="0"/>
                  <a:t>)</a:t>
                </a:r>
              </a:p>
              <a:p>
                <a:pPr lvl="1"/>
                <a:r>
                  <a:rPr lang="en-US" sz="1400" dirty="0"/>
                  <a:t>Input gate </a:t>
                </a:r>
              </a:p>
              <a:p>
                <a:pPr marL="914400" lvl="2" indent="0">
                  <a:buNone/>
                </a:pPr>
                <a:r>
                  <a:rPr lang="en-US" sz="1400" dirty="0"/>
                  <a:t>i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(w</a:t>
                </a:r>
                <a:r>
                  <a:rPr lang="en-US" sz="1400" baseline="-25000" dirty="0"/>
                  <a:t>i</a:t>
                </a:r>
                <a:r>
                  <a:rPr lang="en-US" sz="1400" dirty="0"/>
                  <a:t>[h</a:t>
                </a:r>
                <a:r>
                  <a:rPr lang="en-US" sz="1400" baseline="-25000" dirty="0"/>
                  <a:t>t-1</a:t>
                </a:r>
                <a:r>
                  <a:rPr lang="en-US" sz="1400" dirty="0"/>
                  <a:t> , x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] + b</a:t>
                </a:r>
                <a:r>
                  <a:rPr lang="en-US" sz="1400" baseline="-25000" dirty="0"/>
                  <a:t>i</a:t>
                </a:r>
                <a:r>
                  <a:rPr lang="en-US" sz="1400" dirty="0"/>
                  <a:t>)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= tanh(w</a:t>
                </a:r>
                <a:r>
                  <a:rPr lang="en-US" sz="1400" baseline="-25000" dirty="0"/>
                  <a:t>c</a:t>
                </a:r>
                <a:r>
                  <a:rPr lang="en-US" sz="1400" dirty="0"/>
                  <a:t>[h</a:t>
                </a:r>
                <a:r>
                  <a:rPr lang="en-US" sz="1400" baseline="-25000" dirty="0"/>
                  <a:t>t-1</a:t>
                </a:r>
                <a:r>
                  <a:rPr lang="en-US" sz="1400" dirty="0"/>
                  <a:t> , x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] + b</a:t>
                </a:r>
                <a:r>
                  <a:rPr lang="en-US" sz="1400" baseline="-25000" dirty="0"/>
                  <a:t>c</a:t>
                </a:r>
                <a:r>
                  <a:rPr lang="en-US" sz="1400" dirty="0"/>
                  <a:t>)</a:t>
                </a:r>
              </a:p>
              <a:p>
                <a:pPr marL="914400" lvl="2" indent="0">
                  <a:buNone/>
                </a:pPr>
                <a:r>
                  <a:rPr lang="en-US" sz="1400" dirty="0"/>
                  <a:t>C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 = f</a:t>
                </a:r>
                <a:r>
                  <a:rPr lang="en-US" sz="1400" baseline="-25000" dirty="0"/>
                  <a:t>t </a:t>
                </a:r>
                <a:r>
                  <a:rPr lang="en-US" sz="1400" dirty="0"/>
                  <a:t>* C</a:t>
                </a:r>
                <a:r>
                  <a:rPr lang="en-US" sz="1400" baseline="-25000" dirty="0"/>
                  <a:t>t -1</a:t>
                </a:r>
                <a:r>
                  <a:rPr lang="en-US" sz="1400" dirty="0"/>
                  <a:t> + i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  <a:p>
                <a:pPr lvl="1"/>
                <a:r>
                  <a:rPr lang="en-US" sz="1400" dirty="0"/>
                  <a:t>Output gate</a:t>
                </a:r>
              </a:p>
              <a:p>
                <a:pPr marL="914400" lvl="2" indent="0">
                  <a:buNone/>
                </a:pPr>
                <a:r>
                  <a:rPr lang="en-US" sz="1400" dirty="0"/>
                  <a:t>o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(w</a:t>
                </a:r>
                <a:r>
                  <a:rPr lang="en-US" sz="1400" baseline="-25000" dirty="0"/>
                  <a:t>o</a:t>
                </a:r>
                <a:r>
                  <a:rPr lang="en-US" sz="1400" dirty="0"/>
                  <a:t>[h</a:t>
                </a:r>
                <a:r>
                  <a:rPr lang="en-US" sz="1400" baseline="-25000" dirty="0"/>
                  <a:t>t-1</a:t>
                </a:r>
                <a:r>
                  <a:rPr lang="en-US" sz="1400" dirty="0"/>
                  <a:t> , x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] + b</a:t>
                </a:r>
                <a:r>
                  <a:rPr lang="en-US" sz="1400" baseline="-25000" dirty="0"/>
                  <a:t>o</a:t>
                </a:r>
                <a:r>
                  <a:rPr lang="en-US" sz="1400" dirty="0"/>
                  <a:t>)</a:t>
                </a:r>
              </a:p>
              <a:p>
                <a:pPr marL="914400" lvl="2" indent="0">
                  <a:buNone/>
                </a:pPr>
                <a:r>
                  <a:rPr lang="en-US" sz="1400" dirty="0"/>
                  <a:t>h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 = o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* tanh(C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)</a:t>
                </a:r>
              </a:p>
              <a:p>
                <a:pPr marL="914400" lvl="2" indent="0">
                  <a:buNone/>
                </a:pPr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06B070C9-5443-2562-AFD4-DB68FEC5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2053892"/>
                <a:ext cx="4969721" cy="3764201"/>
              </a:xfrm>
              <a:prstGeom prst="rect">
                <a:avLst/>
              </a:prstGeom>
              <a:blipFill>
                <a:blip r:embed="rId2"/>
                <a:stretch>
                  <a:fillRect l="-245" t="-9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Animated RNN, LSTM and GRU. Recurrent neural network cells in GIFs | by  Raimi Karim | Towards Data Science">
            <a:extLst>
              <a:ext uri="{FF2B5EF4-FFF2-40B4-BE49-F238E27FC236}">
                <a16:creationId xmlns:a16="http://schemas.microsoft.com/office/drawing/2014/main" id="{1FC54747-6B37-6767-1C74-EF9502E45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279" y="1839010"/>
            <a:ext cx="6692721" cy="443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A7A1C38-B087-D180-8083-674745DAC226}"/>
              </a:ext>
            </a:extLst>
          </p:cNvPr>
          <p:cNvSpPr txBox="1">
            <a:spLocks/>
          </p:cNvSpPr>
          <p:nvPr/>
        </p:nvSpPr>
        <p:spPr>
          <a:xfrm>
            <a:off x="65532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- 4</a:t>
            </a:r>
          </a:p>
        </p:txBody>
      </p:sp>
    </p:spTree>
    <p:extLst>
      <p:ext uri="{BB962C8B-B14F-4D97-AF65-F5344CB8AC3E}">
        <p14:creationId xmlns:p14="http://schemas.microsoft.com/office/powerpoint/2010/main" val="170021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purl.org/dc/dcmitype/"/>
    <ds:schemaRef ds:uri="http://purl.org/dc/elements/1.1/"/>
    <ds:schemaRef ds:uri="http://schemas.microsoft.com/sharepoint/v3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230e9df3-be65-4c73-a93b-d1236ebd677e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498</TotalTime>
  <Words>1625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inherit</vt:lpstr>
      <vt:lpstr>Tenorite</vt:lpstr>
      <vt:lpstr>Times New Roman</vt:lpstr>
      <vt:lpstr>Whitney</vt:lpstr>
      <vt:lpstr>Monoline</vt:lpstr>
      <vt:lpstr>Stock Price prediction</vt:lpstr>
      <vt:lpstr>Team Data Nerds  Mentor – Dr.John Basha  M R Naveen Kumar – 19Btrcr005 A Rishab Vanigotha – 19BTRCR018 Sushil Bokade – 19BTRCR017 chethan s Pandit – 19btrcR002</vt:lpstr>
      <vt:lpstr>Abstract</vt:lpstr>
      <vt:lpstr>Introduction</vt:lpstr>
      <vt:lpstr>Problem statement</vt:lpstr>
      <vt:lpstr>Methodology</vt:lpstr>
      <vt:lpstr>Work flow</vt:lpstr>
      <vt:lpstr>Why only LSTM?</vt:lpstr>
      <vt:lpstr>Working of lstm</vt:lpstr>
      <vt:lpstr>PowerPoint Presentation</vt:lpstr>
      <vt:lpstr>Technical Analysis</vt:lpstr>
      <vt:lpstr>PowerPoint Presentation</vt:lpstr>
      <vt:lpstr>results</vt:lpstr>
      <vt:lpstr>      </vt:lpstr>
      <vt:lpstr>conclusion</vt:lpstr>
      <vt:lpstr>Refrences</vt:lpstr>
      <vt:lpstr>Any queries?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Naveen Kumar</dc:creator>
  <cp:lastModifiedBy>Naveen Kumar</cp:lastModifiedBy>
  <cp:revision>11</cp:revision>
  <dcterms:created xsi:type="dcterms:W3CDTF">2022-04-26T07:56:11Z</dcterms:created>
  <dcterms:modified xsi:type="dcterms:W3CDTF">2022-06-22T03:13:49Z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