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20"/>
  </p:notesMasterIdLst>
  <p:handoutMasterIdLst>
    <p:handoutMasterId r:id="rId21"/>
  </p:handoutMasterIdLst>
  <p:sldIdLst>
    <p:sldId id="256" r:id="rId5"/>
    <p:sldId id="277" r:id="rId6"/>
    <p:sldId id="279" r:id="rId7"/>
    <p:sldId id="261" r:id="rId8"/>
    <p:sldId id="278" r:id="rId9"/>
    <p:sldId id="280" r:id="rId10"/>
    <p:sldId id="289" r:id="rId11"/>
    <p:sldId id="282" r:id="rId12"/>
    <p:sldId id="283" r:id="rId13"/>
    <p:sldId id="288" r:id="rId14"/>
    <p:sldId id="284" r:id="rId15"/>
    <p:sldId id="285" r:id="rId16"/>
    <p:sldId id="290" r:id="rId17"/>
    <p:sldId id="287" r:id="rId18"/>
    <p:sldId id="27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53"/>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5/11/2022</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5/11/2022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4.svg"/><Relationship Id="rId4" Type="http://schemas.openxmlformats.org/officeDocument/2006/relationships/image" Target="../media/image2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bg1"/>
                </a:solidFill>
                <a:latin typeface="+mj-lt"/>
                <a:ea typeface="+mj-ea"/>
                <a:cs typeface="+mj-cs"/>
              </a:defRPr>
            </a:lvl1pPr>
          </a:lstStyle>
          <a:p>
            <a:r>
              <a:rPr lang="en-US"/>
              <a:t>CLICK TO EDIT MASTER TITLE STYLE</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dirty="0"/>
              <a:t>Click icon to add chart</a:t>
            </a:r>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491003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56323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9084"/>
            <a:ext cx="10515600" cy="3695338"/>
          </a:xfrm>
        </p:spPr>
        <p:txBody>
          <a:bodyPr/>
          <a:lstStyle/>
          <a:p>
            <a:r>
              <a:rPr lang="en-US" dirty="0"/>
              <a:t>Click icon to add SmartArt graphic</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dirty="0"/>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dirty="0"/>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dirty="0"/>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dirty="0"/>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dirty="0"/>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dirty="0"/>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dirty="0"/>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dirty="0"/>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dirty="0"/>
              <a:t>Click icon to add picture</a:t>
            </a:r>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dirty="0"/>
              <a:t>Click icon to add picture</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dirty="0"/>
              <a:t>Click icon to add picture</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dirty="0"/>
              <a:t>Click icon to add picture</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a:lstStyle>
            <a:lvl1pPr>
              <a:defRPr sz="900"/>
            </a:lvl1pPr>
          </a:lstStyle>
          <a:p>
            <a:pPr algn="l"/>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tx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bg1"/>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79" r:id="rId13"/>
    <p:sldLayoutId id="2147483692" r:id="rId14"/>
    <p:sldLayoutId id="2147483681" r:id="rId15"/>
    <p:sldLayoutId id="2147483674" r:id="rId16"/>
    <p:sldLayoutId id="2147483675" r:id="rId17"/>
    <p:sldLayoutId id="2147483696" r:id="rId18"/>
    <p:sldLayoutId id="2147483677" r:id="rId19"/>
    <p:sldLayoutId id="2147483678" r:id="rId20"/>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hyperlink" Target="https://machinelearningmastery.com/time-series-prediction-lstm-recurrent-neural-networks-python-keras/" TargetMode="External"/><Relationship Id="rId2" Type="http://schemas.openxmlformats.org/officeDocument/2006/relationships/hyperlink" Target="https://doi.org/10.1109/UKSim.2014.67" TargetMode="External"/><Relationship Id="rId1" Type="http://schemas.openxmlformats.org/officeDocument/2006/relationships/slideLayout" Target="../slideLayouts/slideLayout8.xml"/><Relationship Id="rId4" Type="http://schemas.openxmlformats.org/officeDocument/2006/relationships/hyperlink" Target="https://doi.org/10.1109/CCWC.2019.8666592"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28.gif"/><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416040" y="4434840"/>
            <a:ext cx="4941771" cy="1122202"/>
          </a:xfrm>
        </p:spPr>
        <p:txBody>
          <a:bodyPr/>
          <a:lstStyle/>
          <a:p>
            <a:r>
              <a:rPr lang="en-US" dirty="0"/>
              <a:t>Stock Price prediction</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90"/>
            <a:ext cx="4941770" cy="396660"/>
          </a:xfrm>
        </p:spPr>
        <p:txBody>
          <a:bodyPr/>
          <a:lstStyle/>
          <a:p>
            <a:r>
              <a:rPr lang="en-US" dirty="0"/>
              <a:t>By Team Data Nerds</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B0952-94AA-D154-B8C9-BC1EC67D4E3C}"/>
              </a:ext>
            </a:extLst>
          </p:cNvPr>
          <p:cNvSpPr>
            <a:spLocks noGrp="1"/>
          </p:cNvSpPr>
          <p:nvPr>
            <p:ph type="title"/>
          </p:nvPr>
        </p:nvSpPr>
        <p:spPr/>
        <p:txBody>
          <a:bodyPr/>
          <a:lstStyle/>
          <a:p>
            <a:r>
              <a:rPr lang="en-US" dirty="0"/>
              <a:t>Why only LSTM?</a:t>
            </a:r>
            <a:endParaRPr lang="en-IN" dirty="0"/>
          </a:p>
        </p:txBody>
      </p:sp>
      <p:sp>
        <p:nvSpPr>
          <p:cNvPr id="4" name="Date Placeholder 3">
            <a:extLst>
              <a:ext uri="{FF2B5EF4-FFF2-40B4-BE49-F238E27FC236}">
                <a16:creationId xmlns:a16="http://schemas.microsoft.com/office/drawing/2014/main" id="{12B3E547-87BD-B539-01C4-1CE9F70B5218}"/>
              </a:ext>
            </a:extLst>
          </p:cNvPr>
          <p:cNvSpPr>
            <a:spLocks noGrp="1"/>
          </p:cNvSpPr>
          <p:nvPr>
            <p:ph type="dt" sz="half" idx="10"/>
          </p:nvPr>
        </p:nvSpPr>
        <p:spPr/>
        <p:txBody>
          <a:bodyPr/>
          <a:lstStyle/>
          <a:p>
            <a:r>
              <a:rPr lang="en-US" dirty="0"/>
              <a:t>2022</a:t>
            </a:r>
          </a:p>
        </p:txBody>
      </p:sp>
      <p:sp>
        <p:nvSpPr>
          <p:cNvPr id="5" name="Footer Placeholder 4">
            <a:extLst>
              <a:ext uri="{FF2B5EF4-FFF2-40B4-BE49-F238E27FC236}">
                <a16:creationId xmlns:a16="http://schemas.microsoft.com/office/drawing/2014/main" id="{F20213F8-0687-0575-2B20-2391D0683A3B}"/>
              </a:ext>
            </a:extLst>
          </p:cNvPr>
          <p:cNvSpPr>
            <a:spLocks noGrp="1"/>
          </p:cNvSpPr>
          <p:nvPr>
            <p:ph type="ftr" sz="quarter" idx="11"/>
          </p:nvPr>
        </p:nvSpPr>
        <p:spPr/>
        <p:txBody>
          <a:bodyPr/>
          <a:lstStyle/>
          <a:p>
            <a:r>
              <a:rPr lang="en-US" dirty="0"/>
              <a:t>Data Nerds</a:t>
            </a:r>
          </a:p>
        </p:txBody>
      </p:sp>
      <p:sp>
        <p:nvSpPr>
          <p:cNvPr id="6" name="Slide Number Placeholder 5">
            <a:extLst>
              <a:ext uri="{FF2B5EF4-FFF2-40B4-BE49-F238E27FC236}">
                <a16:creationId xmlns:a16="http://schemas.microsoft.com/office/drawing/2014/main" id="{D3938CB3-032C-C968-A4CD-5B4A2C8AB848}"/>
              </a:ext>
            </a:extLst>
          </p:cNvPr>
          <p:cNvSpPr>
            <a:spLocks noGrp="1"/>
          </p:cNvSpPr>
          <p:nvPr>
            <p:ph type="sldNum" sz="quarter" idx="12"/>
          </p:nvPr>
        </p:nvSpPr>
        <p:spPr/>
        <p:txBody>
          <a:bodyPr/>
          <a:lstStyle/>
          <a:p>
            <a:fld id="{B5CEABB6-07DC-46E8-9B57-56EC44A396E5}" type="slidenum">
              <a:rPr lang="en-US" smtClean="0"/>
              <a:t>10</a:t>
            </a:fld>
            <a:endParaRPr lang="en-US" dirty="0"/>
          </a:p>
        </p:txBody>
      </p:sp>
      <p:sp>
        <p:nvSpPr>
          <p:cNvPr id="8" name="TextBox 7">
            <a:extLst>
              <a:ext uri="{FF2B5EF4-FFF2-40B4-BE49-F238E27FC236}">
                <a16:creationId xmlns:a16="http://schemas.microsoft.com/office/drawing/2014/main" id="{E31BA640-44DA-7C2F-94F1-FCF362CCC485}"/>
              </a:ext>
            </a:extLst>
          </p:cNvPr>
          <p:cNvSpPr txBox="1"/>
          <p:nvPr/>
        </p:nvSpPr>
        <p:spPr>
          <a:xfrm>
            <a:off x="838200" y="2253804"/>
            <a:ext cx="6409764" cy="2677656"/>
          </a:xfrm>
          <a:prstGeom prst="rect">
            <a:avLst/>
          </a:prstGeom>
          <a:noFill/>
        </p:spPr>
        <p:txBody>
          <a:bodyPr wrap="square">
            <a:spAutoFit/>
          </a:bodyPr>
          <a:lstStyle/>
          <a:p>
            <a:pPr marL="285750" indent="-285750">
              <a:buFont typeface="Arial" panose="020B0604020202020204" pitchFamily="34" charset="0"/>
              <a:buChar char="•"/>
            </a:pPr>
            <a:r>
              <a:rPr lang="en-US" sz="1400" dirty="0"/>
              <a:t>RNNs have feedback loops in the recurrent layer. This lets them maintain information in ‘memory’ over time. </a:t>
            </a:r>
          </a:p>
          <a:p>
            <a:pPr marL="285750" indent="-285750">
              <a:buFont typeface="Arial" panose="020B0604020202020204" pitchFamily="34" charset="0"/>
              <a:buChar char="•"/>
            </a:pPr>
            <a:r>
              <a:rPr lang="en-US" sz="1400" dirty="0"/>
              <a:t>But, it can be difficult to train standard RNNs to solve problems that require learning long-term temporal dependencies.</a:t>
            </a:r>
          </a:p>
          <a:p>
            <a:pPr marL="285750" indent="-285750">
              <a:buFont typeface="Arial" panose="020B0604020202020204" pitchFamily="34" charset="0"/>
              <a:buChar char="•"/>
            </a:pPr>
            <a:r>
              <a:rPr lang="en-US" sz="1400" dirty="0"/>
              <a:t>This is because the gradient of the loss function decays exponentially with time (called the vanishing gradient problem).</a:t>
            </a:r>
          </a:p>
          <a:p>
            <a:pPr marL="285750" indent="-285750">
              <a:buFont typeface="Arial" panose="020B0604020202020204" pitchFamily="34" charset="0"/>
              <a:buChar char="•"/>
            </a:pPr>
            <a:r>
              <a:rPr lang="en-US" sz="1400" dirty="0"/>
              <a:t>LSTMs deal with vanishing and exploding gradient problem by introducing new gates, such as input and forget gates, which allow for a better control over the gradient flow and enable better preservation of “long-range dependencies”.</a:t>
            </a:r>
          </a:p>
          <a:p>
            <a:pPr marL="285750" indent="-285750">
              <a:buFont typeface="Arial" panose="020B0604020202020204" pitchFamily="34" charset="0"/>
              <a:buChar char="•"/>
            </a:pPr>
            <a:r>
              <a:rPr lang="en-US" sz="1400" dirty="0"/>
              <a:t>The long range dependency in RNN is resolved by increasing the number of repeating layer in LSTM.</a:t>
            </a:r>
            <a:endParaRPr lang="en-IN" sz="1400" dirty="0"/>
          </a:p>
        </p:txBody>
      </p:sp>
      <p:pic>
        <p:nvPicPr>
          <p:cNvPr id="1026" name="Picture 2">
            <a:extLst>
              <a:ext uri="{FF2B5EF4-FFF2-40B4-BE49-F238E27FC236}">
                <a16:creationId xmlns:a16="http://schemas.microsoft.com/office/drawing/2014/main" id="{10B9B75D-1F6A-DC4F-CB61-27A9E22D4B4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 r="66384"/>
          <a:stretch/>
        </p:blipFill>
        <p:spPr bwMode="auto">
          <a:xfrm>
            <a:off x="8328212" y="1240249"/>
            <a:ext cx="2878951" cy="257634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558EFB97-A3CE-A66B-88B6-F7BC120089B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3608" r="34628"/>
          <a:stretch/>
        </p:blipFill>
        <p:spPr bwMode="auto">
          <a:xfrm>
            <a:off x="8328212" y="3816595"/>
            <a:ext cx="2878951" cy="25979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1387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5600B-F013-8B1B-14E7-7B360F581A27}"/>
              </a:ext>
            </a:extLst>
          </p:cNvPr>
          <p:cNvSpPr>
            <a:spLocks noGrp="1"/>
          </p:cNvSpPr>
          <p:nvPr>
            <p:ph type="title"/>
          </p:nvPr>
        </p:nvSpPr>
        <p:spPr/>
        <p:txBody>
          <a:bodyPr>
            <a:normAutofit fontScale="90000"/>
          </a:bodyPr>
          <a:lstStyle/>
          <a:p>
            <a:br>
              <a:rPr lang="en-US" dirty="0"/>
            </a:br>
            <a:br>
              <a:rPr lang="en-US" dirty="0"/>
            </a:br>
            <a:br>
              <a:rPr lang="en-US" dirty="0"/>
            </a:br>
            <a:r>
              <a:rPr lang="en-US" dirty="0"/>
              <a:t>   </a:t>
            </a:r>
            <a:endParaRPr lang="en-IN" dirty="0"/>
          </a:p>
        </p:txBody>
      </p:sp>
      <p:sp>
        <p:nvSpPr>
          <p:cNvPr id="3" name="Text Placeholder 2">
            <a:extLst>
              <a:ext uri="{FF2B5EF4-FFF2-40B4-BE49-F238E27FC236}">
                <a16:creationId xmlns:a16="http://schemas.microsoft.com/office/drawing/2014/main" id="{FEB61125-288D-DC2E-76A1-41F3A89B1C0D}"/>
              </a:ext>
            </a:extLst>
          </p:cNvPr>
          <p:cNvSpPr>
            <a:spLocks noGrp="1"/>
          </p:cNvSpPr>
          <p:nvPr>
            <p:ph type="body" sz="quarter" idx="13"/>
          </p:nvPr>
        </p:nvSpPr>
        <p:spPr>
          <a:xfrm>
            <a:off x="732864" y="2477637"/>
            <a:ext cx="4031945" cy="365125"/>
          </a:xfrm>
        </p:spPr>
        <p:txBody>
          <a:bodyPr>
            <a:normAutofit lnSpcReduction="10000"/>
          </a:bodyPr>
          <a:lstStyle/>
          <a:p>
            <a:r>
              <a:rPr lang="en-US" dirty="0"/>
              <a:t>Advantages</a:t>
            </a:r>
            <a:endParaRPr lang="en-IN" dirty="0"/>
          </a:p>
        </p:txBody>
      </p:sp>
      <p:sp>
        <p:nvSpPr>
          <p:cNvPr id="4" name="Text Placeholder 3">
            <a:extLst>
              <a:ext uri="{FF2B5EF4-FFF2-40B4-BE49-F238E27FC236}">
                <a16:creationId xmlns:a16="http://schemas.microsoft.com/office/drawing/2014/main" id="{CD6E284A-01CE-AA75-631C-52BCAC61EEA8}"/>
              </a:ext>
            </a:extLst>
          </p:cNvPr>
          <p:cNvSpPr>
            <a:spLocks noGrp="1"/>
          </p:cNvSpPr>
          <p:nvPr>
            <p:ph type="body" sz="quarter" idx="15"/>
          </p:nvPr>
        </p:nvSpPr>
        <p:spPr>
          <a:xfrm>
            <a:off x="1565885" y="3069542"/>
            <a:ext cx="4031030" cy="2036763"/>
          </a:xfrm>
        </p:spPr>
        <p:txBody>
          <a:bodyPr>
            <a:normAutofit/>
          </a:bodyPr>
          <a:lstStyle/>
          <a:p>
            <a:pPr marL="285750" indent="-285750" algn="l">
              <a:buFont typeface="Arial" panose="020B0604020202020204" pitchFamily="34" charset="0"/>
              <a:buChar char="•"/>
            </a:pPr>
            <a:r>
              <a:rPr lang="en-US" dirty="0"/>
              <a:t>No feature engineering</a:t>
            </a:r>
          </a:p>
          <a:p>
            <a:pPr marL="285750" indent="-285750" algn="l">
              <a:buFont typeface="Arial" panose="020B0604020202020204" pitchFamily="34" charset="0"/>
              <a:buChar char="•"/>
            </a:pPr>
            <a:r>
              <a:rPr lang="en-US" dirty="0"/>
              <a:t>No character segmentation</a:t>
            </a:r>
          </a:p>
          <a:p>
            <a:pPr marL="285750" indent="-285750" algn="l">
              <a:buFont typeface="Arial" panose="020B0604020202020204" pitchFamily="34" charset="0"/>
              <a:buChar char="•"/>
            </a:pPr>
            <a:r>
              <a:rPr lang="en-US" dirty="0"/>
              <a:t>Learns temporal relationships</a:t>
            </a:r>
          </a:p>
          <a:p>
            <a:pPr marL="285750" indent="-285750" algn="l">
              <a:buFont typeface="Arial" panose="020B0604020202020204" pitchFamily="34" charset="0"/>
              <a:buChar char="•"/>
            </a:pPr>
            <a:r>
              <a:rPr lang="en-US" dirty="0"/>
              <a:t>Fast evaluation</a:t>
            </a:r>
          </a:p>
          <a:p>
            <a:pPr marL="285750" indent="-285750" algn="l">
              <a:buFont typeface="Arial" panose="020B0604020202020204" pitchFamily="34" charset="0"/>
              <a:buChar char="•"/>
            </a:pPr>
            <a:r>
              <a:rPr lang="en-IN" dirty="0"/>
              <a:t>LSTM are well-suited for Time Series data</a:t>
            </a:r>
          </a:p>
        </p:txBody>
      </p:sp>
      <p:sp>
        <p:nvSpPr>
          <p:cNvPr id="5" name="Text Placeholder 4">
            <a:extLst>
              <a:ext uri="{FF2B5EF4-FFF2-40B4-BE49-F238E27FC236}">
                <a16:creationId xmlns:a16="http://schemas.microsoft.com/office/drawing/2014/main" id="{A64CA8F3-B56F-A863-7D20-E0C421FAF4E6}"/>
              </a:ext>
            </a:extLst>
          </p:cNvPr>
          <p:cNvSpPr>
            <a:spLocks noGrp="1"/>
          </p:cNvSpPr>
          <p:nvPr>
            <p:ph type="body" sz="quarter" idx="16"/>
          </p:nvPr>
        </p:nvSpPr>
        <p:spPr>
          <a:xfrm>
            <a:off x="5827059" y="2459520"/>
            <a:ext cx="4031945" cy="365125"/>
          </a:xfrm>
        </p:spPr>
        <p:txBody>
          <a:bodyPr>
            <a:normAutofit lnSpcReduction="10000"/>
          </a:bodyPr>
          <a:lstStyle/>
          <a:p>
            <a:r>
              <a:rPr lang="en-US" dirty="0"/>
              <a:t>Disadvantages</a:t>
            </a:r>
            <a:endParaRPr lang="en-IN" dirty="0"/>
          </a:p>
        </p:txBody>
      </p:sp>
      <p:sp>
        <p:nvSpPr>
          <p:cNvPr id="6" name="Text Placeholder 5">
            <a:extLst>
              <a:ext uri="{FF2B5EF4-FFF2-40B4-BE49-F238E27FC236}">
                <a16:creationId xmlns:a16="http://schemas.microsoft.com/office/drawing/2014/main" id="{1119BD87-1B46-AB27-11BC-F4E063DF18A1}"/>
              </a:ext>
            </a:extLst>
          </p:cNvPr>
          <p:cNvSpPr>
            <a:spLocks noGrp="1"/>
          </p:cNvSpPr>
          <p:nvPr>
            <p:ph type="body" sz="quarter" idx="17"/>
          </p:nvPr>
        </p:nvSpPr>
        <p:spPr>
          <a:xfrm>
            <a:off x="6595085" y="3061540"/>
            <a:ext cx="4031030" cy="2036763"/>
          </a:xfrm>
        </p:spPr>
        <p:txBody>
          <a:bodyPr>
            <a:normAutofit/>
          </a:bodyPr>
          <a:lstStyle/>
          <a:p>
            <a:pPr marL="285750" indent="-285750" algn="l">
              <a:buFont typeface="Arial" panose="020B0604020202020204" pitchFamily="34" charset="0"/>
              <a:buChar char="•"/>
            </a:pPr>
            <a:r>
              <a:rPr lang="en-US" dirty="0"/>
              <a:t>Very slow training time (1-2 days)   </a:t>
            </a:r>
          </a:p>
          <a:p>
            <a:pPr marL="285750" indent="-285750" algn="l">
              <a:buFont typeface="Arial" panose="020B0604020202020204" pitchFamily="34" charset="0"/>
              <a:buChar char="•"/>
            </a:pPr>
            <a:r>
              <a:rPr lang="en-US" dirty="0"/>
              <a:t>Not very interpretable</a:t>
            </a:r>
            <a:endParaRPr lang="en-IN" dirty="0"/>
          </a:p>
          <a:p>
            <a:pPr marL="285750" indent="-285750" algn="l">
              <a:buFont typeface="Arial" panose="020B0604020202020204" pitchFamily="34" charset="0"/>
              <a:buChar char="•"/>
            </a:pPr>
            <a:r>
              <a:rPr lang="en-IN" dirty="0"/>
              <a:t>Drop outs is much harder to implement in LSTM</a:t>
            </a:r>
          </a:p>
          <a:p>
            <a:pPr marL="285750" indent="-285750" algn="l">
              <a:buFont typeface="Arial" panose="020B0604020202020204" pitchFamily="34" charset="0"/>
              <a:buChar char="•"/>
            </a:pPr>
            <a:r>
              <a:rPr lang="en-IN" dirty="0"/>
              <a:t>It requires more memory to train</a:t>
            </a:r>
          </a:p>
          <a:p>
            <a:pPr marL="285750" indent="-285750" algn="l">
              <a:buFont typeface="Arial" panose="020B0604020202020204" pitchFamily="34" charset="0"/>
              <a:buChar char="•"/>
            </a:pPr>
            <a:r>
              <a:rPr lang="en-IN" dirty="0"/>
              <a:t>Easy to overfit</a:t>
            </a:r>
            <a:endParaRPr lang="en-US" dirty="0"/>
          </a:p>
        </p:txBody>
      </p:sp>
      <p:sp>
        <p:nvSpPr>
          <p:cNvPr id="11" name="Date Placeholder 10">
            <a:extLst>
              <a:ext uri="{FF2B5EF4-FFF2-40B4-BE49-F238E27FC236}">
                <a16:creationId xmlns:a16="http://schemas.microsoft.com/office/drawing/2014/main" id="{D152B74A-791B-9053-74B3-30DCCA2BAAB7}"/>
              </a:ext>
            </a:extLst>
          </p:cNvPr>
          <p:cNvSpPr>
            <a:spLocks noGrp="1"/>
          </p:cNvSpPr>
          <p:nvPr>
            <p:ph type="dt" sz="half" idx="20"/>
          </p:nvPr>
        </p:nvSpPr>
        <p:spPr/>
        <p:txBody>
          <a:bodyPr/>
          <a:lstStyle/>
          <a:p>
            <a:r>
              <a:rPr lang="en-US" dirty="0"/>
              <a:t>2022</a:t>
            </a:r>
          </a:p>
        </p:txBody>
      </p:sp>
      <p:sp>
        <p:nvSpPr>
          <p:cNvPr id="12" name="Footer Placeholder 11">
            <a:extLst>
              <a:ext uri="{FF2B5EF4-FFF2-40B4-BE49-F238E27FC236}">
                <a16:creationId xmlns:a16="http://schemas.microsoft.com/office/drawing/2014/main" id="{280BD2A0-9839-A126-34E6-F3A44B09C4B5}"/>
              </a:ext>
            </a:extLst>
          </p:cNvPr>
          <p:cNvSpPr>
            <a:spLocks noGrp="1"/>
          </p:cNvSpPr>
          <p:nvPr>
            <p:ph type="ftr" sz="quarter" idx="21"/>
          </p:nvPr>
        </p:nvSpPr>
        <p:spPr/>
        <p:txBody>
          <a:bodyPr/>
          <a:lstStyle/>
          <a:p>
            <a:r>
              <a:rPr lang="en-US" dirty="0"/>
              <a:t>Data Nerds</a:t>
            </a:r>
          </a:p>
        </p:txBody>
      </p:sp>
      <p:sp>
        <p:nvSpPr>
          <p:cNvPr id="13" name="Slide Number Placeholder 12">
            <a:extLst>
              <a:ext uri="{FF2B5EF4-FFF2-40B4-BE49-F238E27FC236}">
                <a16:creationId xmlns:a16="http://schemas.microsoft.com/office/drawing/2014/main" id="{457D3A0F-2F42-6101-0F8F-A7D0E08FED64}"/>
              </a:ext>
            </a:extLst>
          </p:cNvPr>
          <p:cNvSpPr>
            <a:spLocks noGrp="1"/>
          </p:cNvSpPr>
          <p:nvPr>
            <p:ph type="sldNum" sz="quarter" idx="22"/>
          </p:nvPr>
        </p:nvSpPr>
        <p:spPr/>
        <p:txBody>
          <a:bodyPr/>
          <a:lstStyle/>
          <a:p>
            <a:fld id="{B5CEABB6-07DC-46E8-9B57-56EC44A396E5}" type="slidenum">
              <a:rPr lang="en-US" smtClean="0"/>
              <a:t>11</a:t>
            </a:fld>
            <a:endParaRPr lang="en-US" dirty="0"/>
          </a:p>
        </p:txBody>
      </p:sp>
      <p:sp>
        <p:nvSpPr>
          <p:cNvPr id="14" name="Title 1">
            <a:extLst>
              <a:ext uri="{FF2B5EF4-FFF2-40B4-BE49-F238E27FC236}">
                <a16:creationId xmlns:a16="http://schemas.microsoft.com/office/drawing/2014/main" id="{75230761-5C5E-7D1C-E0CE-9AAB5B67E0ED}"/>
              </a:ext>
            </a:extLst>
          </p:cNvPr>
          <p:cNvSpPr txBox="1">
            <a:spLocks/>
          </p:cNvSpPr>
          <p:nvPr/>
        </p:nvSpPr>
        <p:spPr>
          <a:xfrm>
            <a:off x="2107963" y="1016877"/>
            <a:ext cx="6977904" cy="103754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lang="en-US" sz="2800" kern="1200" cap="all" spc="150" baseline="0" dirty="0">
                <a:solidFill>
                  <a:schemeClr val="bg1"/>
                </a:solidFill>
                <a:latin typeface="+mj-lt"/>
                <a:ea typeface="+mj-ea"/>
                <a:cs typeface="+mj-cs"/>
              </a:defRPr>
            </a:lvl1pPr>
          </a:lstStyle>
          <a:p>
            <a:r>
              <a:rPr lang="en-US" dirty="0"/>
              <a:t>P</a:t>
            </a:r>
            <a:r>
              <a:rPr lang="en-IN" dirty="0"/>
              <a:t>ros and cons of lstm</a:t>
            </a:r>
          </a:p>
        </p:txBody>
      </p:sp>
      <p:cxnSp>
        <p:nvCxnSpPr>
          <p:cNvPr id="16" name="Straight Connector 15">
            <a:extLst>
              <a:ext uri="{FF2B5EF4-FFF2-40B4-BE49-F238E27FC236}">
                <a16:creationId xmlns:a16="http://schemas.microsoft.com/office/drawing/2014/main" id="{DFE68CD8-7887-7500-4C64-6FDE0C61F212}"/>
              </a:ext>
            </a:extLst>
          </p:cNvPr>
          <p:cNvCxnSpPr>
            <a:stCxn id="2" idx="2"/>
            <a:endCxn id="2" idx="2"/>
          </p:cNvCxnSpPr>
          <p:nvPr/>
        </p:nvCxnSpPr>
        <p:spPr>
          <a:xfrm>
            <a:off x="6096000" y="2217740"/>
            <a:ext cx="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8888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AC636-178A-D135-EF9E-AA5734571F92}"/>
              </a:ext>
            </a:extLst>
          </p:cNvPr>
          <p:cNvSpPr>
            <a:spLocks noGrp="1"/>
          </p:cNvSpPr>
          <p:nvPr>
            <p:ph type="title"/>
          </p:nvPr>
        </p:nvSpPr>
        <p:spPr/>
        <p:txBody>
          <a:bodyPr/>
          <a:lstStyle/>
          <a:p>
            <a:r>
              <a:rPr lang="en-US" dirty="0"/>
              <a:t>conclusion</a:t>
            </a:r>
            <a:endParaRPr lang="en-IN" dirty="0"/>
          </a:p>
        </p:txBody>
      </p:sp>
      <p:sp>
        <p:nvSpPr>
          <p:cNvPr id="4" name="Text Placeholder 3">
            <a:extLst>
              <a:ext uri="{FF2B5EF4-FFF2-40B4-BE49-F238E27FC236}">
                <a16:creationId xmlns:a16="http://schemas.microsoft.com/office/drawing/2014/main" id="{69A18DDD-A574-822E-DC3C-02D2E2BE2874}"/>
              </a:ext>
            </a:extLst>
          </p:cNvPr>
          <p:cNvSpPr>
            <a:spLocks noGrp="1"/>
          </p:cNvSpPr>
          <p:nvPr>
            <p:ph type="body" sz="quarter" idx="15"/>
          </p:nvPr>
        </p:nvSpPr>
        <p:spPr>
          <a:xfrm>
            <a:off x="6096000" y="1839715"/>
            <a:ext cx="5431971" cy="4220425"/>
          </a:xfrm>
        </p:spPr>
        <p:txBody>
          <a:bodyPr>
            <a:normAutofit/>
          </a:bodyPr>
          <a:lstStyle/>
          <a:p>
            <a:r>
              <a:rPr lang="en-US" dirty="0"/>
              <a:t>In this presentation we have gone through various methodologies and found that LSTM outperforms all other Supervised and Deep Learning models.</a:t>
            </a:r>
            <a:r>
              <a:rPr lang="en-IN" dirty="0"/>
              <a:t> </a:t>
            </a:r>
            <a:r>
              <a:rPr lang="en-US" dirty="0"/>
              <a:t>Stock market is a time series data, So, we’re using LSTM which is used for time-series problem. Technical Analysis provides various momentum indicators, supporting LSTM to predict and analyze the future trend of the market. we have got to know that LSTM enable RNN to remember inputs for a long time as LSTM uses the memory.</a:t>
            </a:r>
          </a:p>
        </p:txBody>
      </p:sp>
      <p:sp>
        <p:nvSpPr>
          <p:cNvPr id="9" name="Date Placeholder 8">
            <a:extLst>
              <a:ext uri="{FF2B5EF4-FFF2-40B4-BE49-F238E27FC236}">
                <a16:creationId xmlns:a16="http://schemas.microsoft.com/office/drawing/2014/main" id="{9559734F-2DE6-2386-9DB0-D66D51E29130}"/>
              </a:ext>
            </a:extLst>
          </p:cNvPr>
          <p:cNvSpPr>
            <a:spLocks noGrp="1"/>
          </p:cNvSpPr>
          <p:nvPr>
            <p:ph type="dt" sz="half" idx="20"/>
          </p:nvPr>
        </p:nvSpPr>
        <p:spPr/>
        <p:txBody>
          <a:bodyPr/>
          <a:lstStyle/>
          <a:p>
            <a:r>
              <a:rPr lang="en-US" dirty="0"/>
              <a:t>2022</a:t>
            </a:r>
          </a:p>
        </p:txBody>
      </p:sp>
      <p:sp>
        <p:nvSpPr>
          <p:cNvPr id="10" name="Footer Placeholder 9">
            <a:extLst>
              <a:ext uri="{FF2B5EF4-FFF2-40B4-BE49-F238E27FC236}">
                <a16:creationId xmlns:a16="http://schemas.microsoft.com/office/drawing/2014/main" id="{93162860-05DE-8715-FC8A-57AAB14C5545}"/>
              </a:ext>
            </a:extLst>
          </p:cNvPr>
          <p:cNvSpPr>
            <a:spLocks noGrp="1"/>
          </p:cNvSpPr>
          <p:nvPr>
            <p:ph type="ftr" sz="quarter" idx="21"/>
          </p:nvPr>
        </p:nvSpPr>
        <p:spPr/>
        <p:txBody>
          <a:bodyPr/>
          <a:lstStyle/>
          <a:p>
            <a:r>
              <a:rPr lang="en-US" dirty="0"/>
              <a:t>Data Nerds</a:t>
            </a:r>
          </a:p>
        </p:txBody>
      </p:sp>
      <p:sp>
        <p:nvSpPr>
          <p:cNvPr id="11" name="Slide Number Placeholder 10">
            <a:extLst>
              <a:ext uri="{FF2B5EF4-FFF2-40B4-BE49-F238E27FC236}">
                <a16:creationId xmlns:a16="http://schemas.microsoft.com/office/drawing/2014/main" id="{DB2AC3BA-DD2D-23B1-F6E2-25DC033215D2}"/>
              </a:ext>
            </a:extLst>
          </p:cNvPr>
          <p:cNvSpPr>
            <a:spLocks noGrp="1"/>
          </p:cNvSpPr>
          <p:nvPr>
            <p:ph type="sldNum" sz="quarter" idx="22"/>
          </p:nvPr>
        </p:nvSpPr>
        <p:spPr/>
        <p:txBody>
          <a:bodyPr/>
          <a:lstStyle/>
          <a:p>
            <a:fld id="{B5CEABB6-07DC-46E8-9B57-56EC44A396E5}" type="slidenum">
              <a:rPr lang="en-US" smtClean="0"/>
              <a:pPr/>
              <a:t>12</a:t>
            </a:fld>
            <a:endParaRPr lang="en-US" dirty="0"/>
          </a:p>
        </p:txBody>
      </p:sp>
    </p:spTree>
    <p:extLst>
      <p:ext uri="{BB962C8B-B14F-4D97-AF65-F5344CB8AC3E}">
        <p14:creationId xmlns:p14="http://schemas.microsoft.com/office/powerpoint/2010/main" val="957838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AC636-178A-D135-EF9E-AA5734571F92}"/>
              </a:ext>
            </a:extLst>
          </p:cNvPr>
          <p:cNvSpPr>
            <a:spLocks noGrp="1"/>
          </p:cNvSpPr>
          <p:nvPr>
            <p:ph type="title"/>
          </p:nvPr>
        </p:nvSpPr>
        <p:spPr/>
        <p:txBody>
          <a:bodyPr/>
          <a:lstStyle/>
          <a:p>
            <a:r>
              <a:rPr lang="en-US" dirty="0"/>
              <a:t>Refrences</a:t>
            </a:r>
            <a:endParaRPr lang="en-IN" dirty="0"/>
          </a:p>
        </p:txBody>
      </p:sp>
      <p:sp>
        <p:nvSpPr>
          <p:cNvPr id="4" name="Text Placeholder 3">
            <a:extLst>
              <a:ext uri="{FF2B5EF4-FFF2-40B4-BE49-F238E27FC236}">
                <a16:creationId xmlns:a16="http://schemas.microsoft.com/office/drawing/2014/main" id="{69A18DDD-A574-822E-DC3C-02D2E2BE2874}"/>
              </a:ext>
            </a:extLst>
          </p:cNvPr>
          <p:cNvSpPr>
            <a:spLocks noGrp="1"/>
          </p:cNvSpPr>
          <p:nvPr>
            <p:ph type="body" sz="quarter" idx="15"/>
          </p:nvPr>
        </p:nvSpPr>
        <p:spPr>
          <a:xfrm>
            <a:off x="6096000" y="1839715"/>
            <a:ext cx="5431971" cy="4220425"/>
          </a:xfrm>
        </p:spPr>
        <p:txBody>
          <a:bodyPr>
            <a:normAutofit/>
          </a:bodyPr>
          <a:lstStyle/>
          <a:p>
            <a:pPr marL="342900" indent="-342900">
              <a:buFont typeface="+mj-lt"/>
              <a:buAutoNum type="arabicPeriod"/>
            </a:pPr>
            <a:r>
              <a:rPr lang="en-US" dirty="0"/>
              <a:t>Atsalakis GS, Valavanis KP. Forecasting stock market short-term trends using a neuro-fuzzy based methodology. Expert Syst Appl. 2009;36(7):10696–707.</a:t>
            </a:r>
          </a:p>
          <a:p>
            <a:pPr marL="342900" indent="-342900">
              <a:buFont typeface="+mj-lt"/>
              <a:buAutoNum type="arabicPeriod"/>
            </a:pPr>
            <a:r>
              <a:rPr lang="en-US" b="0" i="0" dirty="0">
                <a:solidFill>
                  <a:srgbClr val="333333"/>
                </a:solidFill>
                <a:effectLst/>
                <a:latin typeface="Georgia" panose="02040502050405020303" pitchFamily="18" charset="0"/>
              </a:rPr>
              <a:t>Ayo CK. Stock price prediction using the ARIMA model. In: 2014 UKSim-AMSS 16th international conference on computer modelling and simulation. 2014. </a:t>
            </a:r>
            <a:r>
              <a:rPr lang="en-US" b="0" i="0" dirty="0">
                <a:solidFill>
                  <a:srgbClr val="004B83"/>
                </a:solidFill>
                <a:effectLst/>
                <a:latin typeface="Georgia" panose="02040502050405020303" pitchFamily="18" charset="0"/>
                <a:hlinkClick r:id="rId2"/>
              </a:rPr>
              <a:t>https://doi.org/10.1109/UKSim.2014.67</a:t>
            </a:r>
            <a:r>
              <a:rPr lang="en-US" b="0" i="0" dirty="0">
                <a:solidFill>
                  <a:srgbClr val="333333"/>
                </a:solidFill>
                <a:effectLst/>
                <a:latin typeface="Georgia" panose="02040502050405020303" pitchFamily="18" charset="0"/>
              </a:rPr>
              <a:t>.</a:t>
            </a:r>
          </a:p>
          <a:p>
            <a:pPr marL="342900" indent="-342900">
              <a:buFont typeface="+mj-lt"/>
              <a:buAutoNum type="arabicPeriod"/>
            </a:pPr>
            <a:r>
              <a:rPr lang="en-US" b="0" i="0" dirty="0">
                <a:solidFill>
                  <a:srgbClr val="333333"/>
                </a:solidFill>
                <a:effectLst/>
                <a:latin typeface="Georgia" panose="02040502050405020303" pitchFamily="18" charset="0"/>
              </a:rPr>
              <a:t>Brownlee J. Deep learning for time series forecasting: predict the future with MLPs, CNNs and LSTMs in Python. Machine Learning Mastery. 2018. </a:t>
            </a:r>
            <a:r>
              <a:rPr lang="en-US" b="0" i="0" dirty="0">
                <a:solidFill>
                  <a:srgbClr val="004B83"/>
                </a:solidFill>
                <a:effectLst/>
                <a:latin typeface="Georgia" panose="02040502050405020303" pitchFamily="18" charset="0"/>
                <a:hlinkClick r:id="rId3"/>
              </a:rPr>
              <a:t>https://machinelearningmastery.com/time-series-prediction-lstm-recurrent-neural-networks-python-keras/</a:t>
            </a:r>
            <a:endParaRPr lang="en-US" b="0" i="0" dirty="0">
              <a:solidFill>
                <a:srgbClr val="004B83"/>
              </a:solidFill>
              <a:effectLst/>
              <a:latin typeface="Georgia" panose="02040502050405020303" pitchFamily="18" charset="0"/>
            </a:endParaRPr>
          </a:p>
          <a:p>
            <a:pPr marL="342900" indent="-342900">
              <a:buFont typeface="+mj-lt"/>
              <a:buAutoNum type="arabicPeriod"/>
            </a:pPr>
            <a:r>
              <a:rPr lang="en-US" b="0" i="0" dirty="0">
                <a:solidFill>
                  <a:srgbClr val="333333"/>
                </a:solidFill>
                <a:effectLst/>
                <a:latin typeface="Georgia" panose="02040502050405020303" pitchFamily="18" charset="0"/>
              </a:rPr>
              <a:t>Eapen J, Bein D, Verma A. Novel deep learning model with CNN and bi-directional LSTM for improved stock market index prediction. In: 2019 IEEE 9th annual computing and communication workshop and conference (CCWC). 2019. pp. 264–70. </a:t>
            </a:r>
            <a:r>
              <a:rPr lang="en-US" b="0" i="0" dirty="0">
                <a:solidFill>
                  <a:srgbClr val="004B83"/>
                </a:solidFill>
                <a:effectLst/>
                <a:latin typeface="Georgia" panose="02040502050405020303" pitchFamily="18" charset="0"/>
                <a:hlinkClick r:id="rId4"/>
              </a:rPr>
              <a:t>https://doi.org/10.1109/CCWC.2019.8666592</a:t>
            </a:r>
            <a:r>
              <a:rPr lang="en-US" b="0" i="0" dirty="0">
                <a:solidFill>
                  <a:srgbClr val="333333"/>
                </a:solidFill>
                <a:effectLst/>
                <a:latin typeface="Georgia" panose="02040502050405020303" pitchFamily="18" charset="0"/>
              </a:rPr>
              <a:t>.</a:t>
            </a:r>
            <a:endParaRPr lang="en-US" dirty="0"/>
          </a:p>
        </p:txBody>
      </p:sp>
      <p:sp>
        <p:nvSpPr>
          <p:cNvPr id="9" name="Date Placeholder 8">
            <a:extLst>
              <a:ext uri="{FF2B5EF4-FFF2-40B4-BE49-F238E27FC236}">
                <a16:creationId xmlns:a16="http://schemas.microsoft.com/office/drawing/2014/main" id="{9559734F-2DE6-2386-9DB0-D66D51E29130}"/>
              </a:ext>
            </a:extLst>
          </p:cNvPr>
          <p:cNvSpPr>
            <a:spLocks noGrp="1"/>
          </p:cNvSpPr>
          <p:nvPr>
            <p:ph type="dt" sz="half" idx="20"/>
          </p:nvPr>
        </p:nvSpPr>
        <p:spPr/>
        <p:txBody>
          <a:bodyPr/>
          <a:lstStyle/>
          <a:p>
            <a:r>
              <a:rPr lang="en-US" dirty="0"/>
              <a:t>2022</a:t>
            </a:r>
          </a:p>
        </p:txBody>
      </p:sp>
      <p:sp>
        <p:nvSpPr>
          <p:cNvPr id="10" name="Footer Placeholder 9">
            <a:extLst>
              <a:ext uri="{FF2B5EF4-FFF2-40B4-BE49-F238E27FC236}">
                <a16:creationId xmlns:a16="http://schemas.microsoft.com/office/drawing/2014/main" id="{93162860-05DE-8715-FC8A-57AAB14C5545}"/>
              </a:ext>
            </a:extLst>
          </p:cNvPr>
          <p:cNvSpPr>
            <a:spLocks noGrp="1"/>
          </p:cNvSpPr>
          <p:nvPr>
            <p:ph type="ftr" sz="quarter" idx="21"/>
          </p:nvPr>
        </p:nvSpPr>
        <p:spPr/>
        <p:txBody>
          <a:bodyPr/>
          <a:lstStyle/>
          <a:p>
            <a:r>
              <a:rPr lang="en-US" dirty="0"/>
              <a:t>Data Nerds</a:t>
            </a:r>
          </a:p>
        </p:txBody>
      </p:sp>
      <p:sp>
        <p:nvSpPr>
          <p:cNvPr id="11" name="Slide Number Placeholder 10">
            <a:extLst>
              <a:ext uri="{FF2B5EF4-FFF2-40B4-BE49-F238E27FC236}">
                <a16:creationId xmlns:a16="http://schemas.microsoft.com/office/drawing/2014/main" id="{DB2AC3BA-DD2D-23B1-F6E2-25DC033215D2}"/>
              </a:ext>
            </a:extLst>
          </p:cNvPr>
          <p:cNvSpPr>
            <a:spLocks noGrp="1"/>
          </p:cNvSpPr>
          <p:nvPr>
            <p:ph type="sldNum" sz="quarter" idx="22"/>
          </p:nvPr>
        </p:nvSpPr>
        <p:spPr/>
        <p:txBody>
          <a:bodyPr/>
          <a:lstStyle/>
          <a:p>
            <a:fld id="{B5CEABB6-07DC-46E8-9B57-56EC44A396E5}" type="slidenum">
              <a:rPr lang="en-US" smtClean="0"/>
              <a:pPr/>
              <a:t>13</a:t>
            </a:fld>
            <a:endParaRPr lang="en-US" dirty="0"/>
          </a:p>
        </p:txBody>
      </p:sp>
    </p:spTree>
    <p:extLst>
      <p:ext uri="{BB962C8B-B14F-4D97-AF65-F5344CB8AC3E}">
        <p14:creationId xmlns:p14="http://schemas.microsoft.com/office/powerpoint/2010/main" val="5476402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928E1-936E-6FB2-CC57-A203EFB3E05F}"/>
              </a:ext>
            </a:extLst>
          </p:cNvPr>
          <p:cNvSpPr>
            <a:spLocks noGrp="1"/>
          </p:cNvSpPr>
          <p:nvPr>
            <p:ph type="ctrTitle"/>
          </p:nvPr>
        </p:nvSpPr>
        <p:spPr/>
        <p:txBody>
          <a:bodyPr/>
          <a:lstStyle/>
          <a:p>
            <a:r>
              <a:rPr lang="en-US" dirty="0"/>
              <a:t>Any queries?</a:t>
            </a:r>
            <a:endParaRPr lang="en-IN" dirty="0"/>
          </a:p>
        </p:txBody>
      </p:sp>
    </p:spTree>
    <p:extLst>
      <p:ext uri="{BB962C8B-B14F-4D97-AF65-F5344CB8AC3E}">
        <p14:creationId xmlns:p14="http://schemas.microsoft.com/office/powerpoint/2010/main" val="1812013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823012" y="2341878"/>
            <a:ext cx="4179570" cy="1524735"/>
          </a:xfrm>
        </p:spPr>
        <p:txBody>
          <a:bodyPr/>
          <a:lstStyle/>
          <a:p>
            <a:r>
              <a:rPr lang="en-US" dirty="0"/>
              <a:t>THANK YOU</a:t>
            </a:r>
          </a:p>
        </p:txBody>
      </p:sp>
      <p:sp>
        <p:nvSpPr>
          <p:cNvPr id="4" name="Date Placeholder 3">
            <a:extLst>
              <a:ext uri="{FF2B5EF4-FFF2-40B4-BE49-F238E27FC236}">
                <a16:creationId xmlns:a16="http://schemas.microsoft.com/office/drawing/2014/main" id="{72DA7980-C870-4C9A-84FA-4120D8AF5DE8}"/>
              </a:ext>
            </a:extLst>
          </p:cNvPr>
          <p:cNvSpPr>
            <a:spLocks noGrp="1"/>
          </p:cNvSpPr>
          <p:nvPr>
            <p:ph type="dt" sz="half" idx="10"/>
          </p:nvPr>
        </p:nvSpPr>
        <p:spPr>
          <a:xfrm>
            <a:off x="4267200" y="6356350"/>
            <a:ext cx="1774371" cy="365125"/>
          </a:xfrm>
        </p:spPr>
        <p:txBody>
          <a:bodyPr/>
          <a:lstStyle/>
          <a:p>
            <a:r>
              <a:rPr lang="en-US" dirty="0"/>
              <a:t>2022</a:t>
            </a:r>
          </a:p>
        </p:txBody>
      </p:sp>
      <p:sp>
        <p:nvSpPr>
          <p:cNvPr id="5" name="Footer Placeholder 4">
            <a:extLst>
              <a:ext uri="{FF2B5EF4-FFF2-40B4-BE49-F238E27FC236}">
                <a16:creationId xmlns:a16="http://schemas.microsoft.com/office/drawing/2014/main" id="{0DFADE42-1A3F-40C8-A071-E57644F3D843}"/>
              </a:ext>
            </a:extLst>
          </p:cNvPr>
          <p:cNvSpPr>
            <a:spLocks noGrp="1"/>
          </p:cNvSpPr>
          <p:nvPr>
            <p:ph type="ftr" sz="quarter" idx="11"/>
          </p:nvPr>
        </p:nvSpPr>
        <p:spPr>
          <a:xfrm>
            <a:off x="6479721" y="6356350"/>
            <a:ext cx="2661557" cy="365125"/>
          </a:xfrm>
        </p:spPr>
        <p:txBody>
          <a:bodyPr/>
          <a:lstStyle/>
          <a:p>
            <a:r>
              <a:rPr lang="en-US" dirty="0"/>
              <a:t>Data Nerds</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15</a:t>
            </a:fld>
            <a:endParaRPr lang="en-US" dirty="0"/>
          </a:p>
        </p:txBody>
      </p: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0" y="1715976"/>
            <a:ext cx="6096000" cy="2906095"/>
          </a:xfrm>
        </p:spPr>
        <p:txBody>
          <a:bodyPr>
            <a:normAutofit fontScale="90000"/>
          </a:bodyPr>
          <a:lstStyle/>
          <a:p>
            <a:pPr algn="ctr"/>
            <a:r>
              <a:rPr lang="en-ZA" b="1" dirty="0"/>
              <a:t>Team Data Nerds</a:t>
            </a:r>
            <a:br>
              <a:rPr lang="en-ZA" dirty="0"/>
            </a:br>
            <a:br>
              <a:rPr lang="en-ZA" dirty="0"/>
            </a:br>
            <a:r>
              <a:rPr lang="en-ZA" b="1" dirty="0"/>
              <a:t>Mentor</a:t>
            </a:r>
            <a:r>
              <a:rPr lang="en-ZA" dirty="0"/>
              <a:t> – Dr.John Basha</a:t>
            </a:r>
            <a:br>
              <a:rPr lang="en-ZA" dirty="0"/>
            </a:br>
            <a:br>
              <a:rPr lang="en-ZA" dirty="0"/>
            </a:br>
            <a:r>
              <a:rPr lang="en-ZA" dirty="0"/>
              <a:t>chethan s Pandit – 19btrct002</a:t>
            </a:r>
            <a:br>
              <a:rPr lang="en-ZA" dirty="0"/>
            </a:br>
            <a:r>
              <a:rPr lang="en-ZA" dirty="0"/>
              <a:t>M R Naveen Kumar – 19Btrcr005</a:t>
            </a:r>
            <a:br>
              <a:rPr lang="en-ZA" dirty="0"/>
            </a:br>
            <a:r>
              <a:rPr lang="en-ZA" dirty="0"/>
              <a:t>Sushil Bokade – 19BTRCR017</a:t>
            </a:r>
            <a:br>
              <a:rPr lang="en-ZA" dirty="0"/>
            </a:br>
            <a:r>
              <a:rPr lang="en-ZA" dirty="0"/>
              <a:t>A Rishab Vanigotha – 19BTRCR018</a:t>
            </a:r>
          </a:p>
        </p:txBody>
      </p:sp>
      <p:sp>
        <p:nvSpPr>
          <p:cNvPr id="6" name="Date Placeholder 5">
            <a:extLst>
              <a:ext uri="{FF2B5EF4-FFF2-40B4-BE49-F238E27FC236}">
                <a16:creationId xmlns:a16="http://schemas.microsoft.com/office/drawing/2014/main" id="{B69DF042-37C5-4E09-AA4C-AA66649C9533}"/>
              </a:ext>
            </a:extLst>
          </p:cNvPr>
          <p:cNvSpPr>
            <a:spLocks noGrp="1"/>
          </p:cNvSpPr>
          <p:nvPr>
            <p:ph type="dt" sz="half" idx="10"/>
          </p:nvPr>
        </p:nvSpPr>
        <p:spPr>
          <a:xfrm>
            <a:off x="1333500" y="6356350"/>
            <a:ext cx="985157" cy="365125"/>
          </a:xfrm>
        </p:spPr>
        <p:txBody>
          <a:bodyPr/>
          <a:lstStyle/>
          <a:p>
            <a:r>
              <a:rPr lang="en-US" dirty="0"/>
              <a:t>2022</a:t>
            </a:r>
          </a:p>
        </p:txBody>
      </p:sp>
      <p:sp>
        <p:nvSpPr>
          <p:cNvPr id="5" name="Footer Placeholder 4">
            <a:extLst>
              <a:ext uri="{FF2B5EF4-FFF2-40B4-BE49-F238E27FC236}">
                <a16:creationId xmlns:a16="http://schemas.microsoft.com/office/drawing/2014/main" id="{AF29EA23-F34E-486A-B8B2-0C3019266975}"/>
              </a:ext>
            </a:extLst>
          </p:cNvPr>
          <p:cNvSpPr>
            <a:spLocks noGrp="1"/>
          </p:cNvSpPr>
          <p:nvPr>
            <p:ph type="ftr" sz="quarter" idx="11"/>
          </p:nvPr>
        </p:nvSpPr>
        <p:spPr>
          <a:xfrm>
            <a:off x="2669886" y="6356349"/>
            <a:ext cx="2482842" cy="365125"/>
          </a:xfrm>
        </p:spPr>
        <p:txBody>
          <a:bodyPr/>
          <a:lstStyle/>
          <a:p>
            <a:r>
              <a:rPr lang="en-ZA" dirty="0"/>
              <a:t>Data Nerds</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ZA" smtClean="0"/>
              <a:pPr/>
              <a:t>2</a:t>
            </a:fld>
            <a:endParaRPr lang="en-ZA" dirty="0"/>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DE8C-F8E7-2633-4BC6-D0FB3593529B}"/>
              </a:ext>
            </a:extLst>
          </p:cNvPr>
          <p:cNvSpPr>
            <a:spLocks noGrp="1"/>
          </p:cNvSpPr>
          <p:nvPr>
            <p:ph type="title"/>
          </p:nvPr>
        </p:nvSpPr>
        <p:spPr/>
        <p:txBody>
          <a:bodyPr/>
          <a:lstStyle/>
          <a:p>
            <a:r>
              <a:rPr lang="en-US" dirty="0"/>
              <a:t>Abstract</a:t>
            </a:r>
            <a:endParaRPr lang="en-IN" dirty="0"/>
          </a:p>
        </p:txBody>
      </p:sp>
      <p:sp>
        <p:nvSpPr>
          <p:cNvPr id="3" name="Text Placeholder 2">
            <a:extLst>
              <a:ext uri="{FF2B5EF4-FFF2-40B4-BE49-F238E27FC236}">
                <a16:creationId xmlns:a16="http://schemas.microsoft.com/office/drawing/2014/main" id="{6FDEB500-4579-3424-A3D5-52696455CBFC}"/>
              </a:ext>
            </a:extLst>
          </p:cNvPr>
          <p:cNvSpPr>
            <a:spLocks noGrp="1"/>
          </p:cNvSpPr>
          <p:nvPr>
            <p:ph type="body" idx="1"/>
          </p:nvPr>
        </p:nvSpPr>
        <p:spPr>
          <a:xfrm>
            <a:off x="1362075" y="3428999"/>
            <a:ext cx="6087596" cy="2371165"/>
          </a:xfrm>
        </p:spPr>
        <p:txBody>
          <a:bodyPr>
            <a:normAutofit/>
          </a:bodyPr>
          <a:lstStyle/>
          <a:p>
            <a:pPr marL="285750" indent="-285750">
              <a:buFont typeface="Arial" panose="020B0604020202020204" pitchFamily="34" charset="0"/>
              <a:buChar char="•"/>
            </a:pPr>
            <a:r>
              <a:rPr lang="en-US" dirty="0"/>
              <a:t>Predicting stock returns accurately is a very difficult task due to the volatile and non-linear nature of financial stock markets. </a:t>
            </a:r>
          </a:p>
          <a:p>
            <a:pPr marL="285750" indent="-285750">
              <a:buFont typeface="Arial" panose="020B0604020202020204" pitchFamily="34" charset="0"/>
              <a:buChar char="•"/>
            </a:pPr>
            <a:r>
              <a:rPr lang="en-US" dirty="0"/>
              <a:t>With the advent of artificial intelligence and increased computing power, programmed prediction methods have proven more effective in predicting stock prices.</a:t>
            </a:r>
          </a:p>
          <a:p>
            <a:pPr marL="285750" indent="-285750">
              <a:buFont typeface="Arial" panose="020B0604020202020204" pitchFamily="34" charset="0"/>
              <a:buChar char="•"/>
            </a:pPr>
            <a:r>
              <a:rPr lang="en-US" dirty="0"/>
              <a:t>This project aims to build a model using Recurrent Neural Networks (RNN) and especially Long-Short Term Memory model (LSTM) with technical analysis to predict future stock market values.</a:t>
            </a:r>
          </a:p>
          <a:p>
            <a:endParaRPr lang="en-IN" dirty="0"/>
          </a:p>
        </p:txBody>
      </p:sp>
      <p:sp>
        <p:nvSpPr>
          <p:cNvPr id="4" name="Date Placeholder 3">
            <a:extLst>
              <a:ext uri="{FF2B5EF4-FFF2-40B4-BE49-F238E27FC236}">
                <a16:creationId xmlns:a16="http://schemas.microsoft.com/office/drawing/2014/main" id="{1FEFB30D-C93F-9DF7-C0AF-A5D4050DB71E}"/>
              </a:ext>
            </a:extLst>
          </p:cNvPr>
          <p:cNvSpPr>
            <a:spLocks noGrp="1"/>
          </p:cNvSpPr>
          <p:nvPr>
            <p:ph type="dt" sz="half" idx="10"/>
          </p:nvPr>
        </p:nvSpPr>
        <p:spPr/>
        <p:txBody>
          <a:bodyPr/>
          <a:lstStyle/>
          <a:p>
            <a:r>
              <a:rPr lang="en-US" dirty="0"/>
              <a:t>2022</a:t>
            </a:r>
          </a:p>
        </p:txBody>
      </p:sp>
      <p:sp>
        <p:nvSpPr>
          <p:cNvPr id="5" name="Footer Placeholder 4">
            <a:extLst>
              <a:ext uri="{FF2B5EF4-FFF2-40B4-BE49-F238E27FC236}">
                <a16:creationId xmlns:a16="http://schemas.microsoft.com/office/drawing/2014/main" id="{ADB447C0-D467-91C4-1446-3B4270C906F1}"/>
              </a:ext>
            </a:extLst>
          </p:cNvPr>
          <p:cNvSpPr>
            <a:spLocks noGrp="1"/>
          </p:cNvSpPr>
          <p:nvPr>
            <p:ph type="ftr" sz="quarter" idx="11"/>
          </p:nvPr>
        </p:nvSpPr>
        <p:spPr/>
        <p:txBody>
          <a:bodyPr/>
          <a:lstStyle/>
          <a:p>
            <a:r>
              <a:rPr lang="en-US" dirty="0"/>
              <a:t>Data Nerds</a:t>
            </a:r>
          </a:p>
        </p:txBody>
      </p:sp>
      <p:sp>
        <p:nvSpPr>
          <p:cNvPr id="6" name="Slide Number Placeholder 5">
            <a:extLst>
              <a:ext uri="{FF2B5EF4-FFF2-40B4-BE49-F238E27FC236}">
                <a16:creationId xmlns:a16="http://schemas.microsoft.com/office/drawing/2014/main" id="{27180657-9D8A-A506-1187-4AFA26EAE882}"/>
              </a:ext>
            </a:extLst>
          </p:cNvPr>
          <p:cNvSpPr>
            <a:spLocks noGrp="1"/>
          </p:cNvSpPr>
          <p:nvPr>
            <p:ph type="sldNum" sz="quarter" idx="12"/>
          </p:nvPr>
        </p:nvSpPr>
        <p:spPr/>
        <p:txBody>
          <a:bodyPr/>
          <a:lstStyle/>
          <a:p>
            <a:fld id="{B5CEABB6-07DC-46E8-9B57-56EC44A396E5}" type="slidenum">
              <a:rPr lang="en-US" smtClean="0"/>
              <a:t>3</a:t>
            </a:fld>
            <a:endParaRPr lang="en-US" dirty="0"/>
          </a:p>
        </p:txBody>
      </p:sp>
    </p:spTree>
    <p:extLst>
      <p:ext uri="{BB962C8B-B14F-4D97-AF65-F5344CB8AC3E}">
        <p14:creationId xmlns:p14="http://schemas.microsoft.com/office/powerpoint/2010/main" val="3829269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838200" y="5509419"/>
            <a:ext cx="4082142" cy="585788"/>
          </a:xfrm>
        </p:spPr>
        <p:txBody>
          <a:bodyPr/>
          <a:lstStyle/>
          <a:p>
            <a:r>
              <a:rPr lang="en-US" dirty="0"/>
              <a:t>Introduction</a:t>
            </a:r>
          </a:p>
        </p:txBody>
      </p:sp>
      <p:sp>
        <p:nvSpPr>
          <p:cNvPr id="3" name="Content Placeholder 2">
            <a:extLst>
              <a:ext uri="{FF2B5EF4-FFF2-40B4-BE49-F238E27FC236}">
                <a16:creationId xmlns:a16="http://schemas.microsoft.com/office/drawing/2014/main" id="{7D779DE4-CAEA-4617-897E-FEC9A2AC2D6A}"/>
              </a:ext>
            </a:extLst>
          </p:cNvPr>
          <p:cNvSpPr>
            <a:spLocks noGrp="1"/>
          </p:cNvSpPr>
          <p:nvPr>
            <p:ph type="body" sz="quarter" idx="13"/>
          </p:nvPr>
        </p:nvSpPr>
        <p:spPr>
          <a:xfrm>
            <a:off x="148318" y="1481138"/>
            <a:ext cx="2141764" cy="514350"/>
          </a:xfrm>
        </p:spPr>
        <p:txBody>
          <a:bodyPr vert="horz" lIns="91440" tIns="45720" rIns="91440" bIns="45720" rtlCol="0" anchor="ctr">
            <a:normAutofit/>
          </a:bodyPr>
          <a:lstStyle/>
          <a:p>
            <a:r>
              <a:rPr lang="en-US" dirty="0"/>
              <a:t>MARKET</a:t>
            </a:r>
          </a:p>
        </p:txBody>
      </p:sp>
      <p:sp>
        <p:nvSpPr>
          <p:cNvPr id="4" name="Text Placeholder 3">
            <a:extLst>
              <a:ext uri="{FF2B5EF4-FFF2-40B4-BE49-F238E27FC236}">
                <a16:creationId xmlns:a16="http://schemas.microsoft.com/office/drawing/2014/main" id="{F5FF1291-56EB-4A7B-A198-1D91F9ECC5D3}"/>
              </a:ext>
            </a:extLst>
          </p:cNvPr>
          <p:cNvSpPr>
            <a:spLocks noGrp="1"/>
          </p:cNvSpPr>
          <p:nvPr>
            <p:ph type="body" sz="quarter" idx="14"/>
          </p:nvPr>
        </p:nvSpPr>
        <p:spPr>
          <a:xfrm>
            <a:off x="714375" y="2557463"/>
            <a:ext cx="2141764" cy="514350"/>
          </a:xfrm>
        </p:spPr>
        <p:txBody>
          <a:bodyPr/>
          <a:lstStyle/>
          <a:p>
            <a:r>
              <a:rPr lang="en-US" dirty="0"/>
              <a:t>value</a:t>
            </a:r>
          </a:p>
        </p:txBody>
      </p:sp>
      <p:sp>
        <p:nvSpPr>
          <p:cNvPr id="5" name="Text Placeholder 4">
            <a:extLst>
              <a:ext uri="{FF2B5EF4-FFF2-40B4-BE49-F238E27FC236}">
                <a16:creationId xmlns:a16="http://schemas.microsoft.com/office/drawing/2014/main" id="{6184E21C-7534-4FB5-9709-F7D1A11034F3}"/>
              </a:ext>
            </a:extLst>
          </p:cNvPr>
          <p:cNvSpPr>
            <a:spLocks noGrp="1"/>
          </p:cNvSpPr>
          <p:nvPr>
            <p:ph type="body" sz="quarter" idx="15"/>
          </p:nvPr>
        </p:nvSpPr>
        <p:spPr>
          <a:xfrm>
            <a:off x="1320800" y="3633788"/>
            <a:ext cx="2141764" cy="514350"/>
          </a:xfrm>
        </p:spPr>
        <p:txBody>
          <a:bodyPr/>
          <a:lstStyle/>
          <a:p>
            <a:r>
              <a:rPr lang="en-US" dirty="0"/>
              <a:t>Model</a:t>
            </a:r>
          </a:p>
        </p:txBody>
      </p:sp>
      <p:sp>
        <p:nvSpPr>
          <p:cNvPr id="6" name="Text Placeholder 5">
            <a:extLst>
              <a:ext uri="{FF2B5EF4-FFF2-40B4-BE49-F238E27FC236}">
                <a16:creationId xmlns:a16="http://schemas.microsoft.com/office/drawing/2014/main" id="{5C594564-4FC6-401A-8586-44735EE819EC}"/>
              </a:ext>
            </a:extLst>
          </p:cNvPr>
          <p:cNvSpPr>
            <a:spLocks noGrp="1"/>
          </p:cNvSpPr>
          <p:nvPr>
            <p:ph type="body" sz="quarter" idx="16"/>
          </p:nvPr>
        </p:nvSpPr>
        <p:spPr>
          <a:xfrm>
            <a:off x="1905000" y="4710114"/>
            <a:ext cx="2141764" cy="514350"/>
          </a:xfrm>
        </p:spPr>
        <p:txBody>
          <a:bodyPr/>
          <a:lstStyle/>
          <a:p>
            <a:r>
              <a:rPr lang="en-US" dirty="0"/>
              <a:t>To-do</a:t>
            </a:r>
          </a:p>
        </p:txBody>
      </p:sp>
      <p:sp>
        <p:nvSpPr>
          <p:cNvPr id="7" name="Text Placeholder 6">
            <a:extLst>
              <a:ext uri="{FF2B5EF4-FFF2-40B4-BE49-F238E27FC236}">
                <a16:creationId xmlns:a16="http://schemas.microsoft.com/office/drawing/2014/main" id="{D7EB25CA-DA83-483D-AF83-0001BDF2DE2B}"/>
              </a:ext>
            </a:extLst>
          </p:cNvPr>
          <p:cNvSpPr>
            <a:spLocks noGrp="1"/>
          </p:cNvSpPr>
          <p:nvPr>
            <p:ph type="body" sz="quarter" idx="17"/>
          </p:nvPr>
        </p:nvSpPr>
        <p:spPr>
          <a:xfrm>
            <a:off x="4401535" y="1594478"/>
            <a:ext cx="5539095" cy="1010842"/>
          </a:xfrm>
        </p:spPr>
        <p:txBody>
          <a:bodyPr>
            <a:normAutofit/>
          </a:bodyPr>
          <a:lstStyle/>
          <a:p>
            <a:r>
              <a:rPr lang="en-US" dirty="0"/>
              <a:t>According to data from the National stock exchange (NSE), there are 1.2 crore active investors in India, a country of 138 crore people, as of August 2021. </a:t>
            </a:r>
          </a:p>
        </p:txBody>
      </p:sp>
      <p:sp>
        <p:nvSpPr>
          <p:cNvPr id="8" name="Text Placeholder 7">
            <a:extLst>
              <a:ext uri="{FF2B5EF4-FFF2-40B4-BE49-F238E27FC236}">
                <a16:creationId xmlns:a16="http://schemas.microsoft.com/office/drawing/2014/main" id="{B46CE8C6-E12D-4A0D-8553-7FFA31941D56}"/>
              </a:ext>
            </a:extLst>
          </p:cNvPr>
          <p:cNvSpPr>
            <a:spLocks noGrp="1"/>
          </p:cNvSpPr>
          <p:nvPr>
            <p:ph type="body" sz="quarter" idx="18"/>
          </p:nvPr>
        </p:nvSpPr>
        <p:spPr>
          <a:xfrm>
            <a:off x="4986028" y="2673328"/>
            <a:ext cx="5539095" cy="1010842"/>
          </a:xfrm>
        </p:spPr>
        <p:txBody>
          <a:bodyPr/>
          <a:lstStyle/>
          <a:p>
            <a:r>
              <a:rPr lang="en-US" dirty="0"/>
              <a:t>The value of stock groups is computed with high market capitalization. There are different technical parameters to obtain statistical data from the value of stock prices.</a:t>
            </a:r>
          </a:p>
        </p:txBody>
      </p:sp>
      <p:sp>
        <p:nvSpPr>
          <p:cNvPr id="9" name="Text Placeholder 8">
            <a:extLst>
              <a:ext uri="{FF2B5EF4-FFF2-40B4-BE49-F238E27FC236}">
                <a16:creationId xmlns:a16="http://schemas.microsoft.com/office/drawing/2014/main" id="{1C7D5285-85DF-4331-A6FA-1AE847CA47AE}"/>
              </a:ext>
            </a:extLst>
          </p:cNvPr>
          <p:cNvSpPr>
            <a:spLocks noGrp="1"/>
          </p:cNvSpPr>
          <p:nvPr>
            <p:ph type="body" sz="quarter" idx="19"/>
          </p:nvPr>
        </p:nvSpPr>
        <p:spPr>
          <a:xfrm>
            <a:off x="5576937" y="3755394"/>
            <a:ext cx="5539095" cy="1010842"/>
          </a:xfrm>
        </p:spPr>
        <p:txBody>
          <a:bodyPr/>
          <a:lstStyle/>
          <a:p>
            <a:r>
              <a:rPr lang="en-US" dirty="0"/>
              <a:t>The stock values are generally dynamic, non-parametric, and non-linear; therefore, they often cause the weak performance of the statistical models and disability to predict the accurate values and movements.</a:t>
            </a:r>
          </a:p>
        </p:txBody>
      </p:sp>
      <p:sp>
        <p:nvSpPr>
          <p:cNvPr id="10" name="Text Placeholder 9">
            <a:extLst>
              <a:ext uri="{FF2B5EF4-FFF2-40B4-BE49-F238E27FC236}">
                <a16:creationId xmlns:a16="http://schemas.microsoft.com/office/drawing/2014/main" id="{02D305EF-9A88-496B-BFC1-D589A01EE381}"/>
              </a:ext>
            </a:extLst>
          </p:cNvPr>
          <p:cNvSpPr>
            <a:spLocks noGrp="1"/>
          </p:cNvSpPr>
          <p:nvPr>
            <p:ph type="body" sz="quarter" idx="20"/>
          </p:nvPr>
        </p:nvSpPr>
        <p:spPr>
          <a:xfrm>
            <a:off x="6175279" y="4824430"/>
            <a:ext cx="5539095" cy="1010842"/>
          </a:xfrm>
        </p:spPr>
        <p:txBody>
          <a:bodyPr/>
          <a:lstStyle/>
          <a:p>
            <a:r>
              <a:rPr lang="en-US" dirty="0"/>
              <a:t>This project is proposing a method for Stock Price Prediction and to identify trend of each stock with help of technical indicators.</a:t>
            </a:r>
          </a:p>
        </p:txBody>
      </p:sp>
      <p:sp>
        <p:nvSpPr>
          <p:cNvPr id="11" name="Date Placeholder 10">
            <a:extLst>
              <a:ext uri="{FF2B5EF4-FFF2-40B4-BE49-F238E27FC236}">
                <a16:creationId xmlns:a16="http://schemas.microsoft.com/office/drawing/2014/main" id="{40BF6865-7FAE-4B56-A995-ADF1582DCC64}"/>
              </a:ext>
            </a:extLst>
          </p:cNvPr>
          <p:cNvSpPr>
            <a:spLocks noGrp="1"/>
          </p:cNvSpPr>
          <p:nvPr>
            <p:ph type="dt" sz="half" idx="10"/>
          </p:nvPr>
        </p:nvSpPr>
        <p:spPr>
          <a:xfrm>
            <a:off x="838200" y="6356350"/>
            <a:ext cx="2743200" cy="365125"/>
          </a:xfrm>
        </p:spPr>
        <p:txBody>
          <a:bodyPr/>
          <a:lstStyle/>
          <a:p>
            <a:r>
              <a:rPr lang="en-US" dirty="0"/>
              <a:t>2022</a:t>
            </a:r>
          </a:p>
        </p:txBody>
      </p:sp>
      <p:sp>
        <p:nvSpPr>
          <p:cNvPr id="80" name="Footer Placeholder 79">
            <a:extLst>
              <a:ext uri="{FF2B5EF4-FFF2-40B4-BE49-F238E27FC236}">
                <a16:creationId xmlns:a16="http://schemas.microsoft.com/office/drawing/2014/main" id="{81398ED2-66DB-46EA-8D89-B07A5C039997}"/>
              </a:ext>
            </a:extLst>
          </p:cNvPr>
          <p:cNvSpPr>
            <a:spLocks noGrp="1"/>
          </p:cNvSpPr>
          <p:nvPr>
            <p:ph type="ftr" sz="quarter" idx="11"/>
          </p:nvPr>
        </p:nvSpPr>
        <p:spPr>
          <a:xfrm>
            <a:off x="6175279" y="6356350"/>
            <a:ext cx="1808712" cy="365125"/>
          </a:xfrm>
        </p:spPr>
        <p:txBody>
          <a:bodyPr/>
          <a:lstStyle/>
          <a:p>
            <a:r>
              <a:rPr lang="en-US" dirty="0"/>
              <a:t>Data Nerds</a:t>
            </a:r>
          </a:p>
        </p:txBody>
      </p:sp>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a:lstStyle/>
          <a:p>
            <a:fld id="{B5CEABB6-07DC-46E8-9B57-56EC44A396E5}" type="slidenum">
              <a:rPr lang="en-US" smtClean="0"/>
              <a:pPr/>
              <a:t>4</a:t>
            </a:fld>
            <a:endParaRPr lang="en-US" dirty="0"/>
          </a:p>
        </p:txBody>
      </p:sp>
    </p:spTree>
    <p:extLst>
      <p:ext uri="{BB962C8B-B14F-4D97-AF65-F5344CB8AC3E}">
        <p14:creationId xmlns:p14="http://schemas.microsoft.com/office/powerpoint/2010/main" val="1738561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C0261-4BAF-A904-FEAF-5DCEAED7F0A7}"/>
              </a:ext>
            </a:extLst>
          </p:cNvPr>
          <p:cNvSpPr>
            <a:spLocks noGrp="1"/>
          </p:cNvSpPr>
          <p:nvPr>
            <p:ph type="title"/>
          </p:nvPr>
        </p:nvSpPr>
        <p:spPr/>
        <p:txBody>
          <a:bodyPr/>
          <a:lstStyle/>
          <a:p>
            <a:r>
              <a:rPr lang="en-US" dirty="0"/>
              <a:t>Problem statement</a:t>
            </a:r>
            <a:endParaRPr lang="en-IN" dirty="0"/>
          </a:p>
        </p:txBody>
      </p:sp>
      <p:sp>
        <p:nvSpPr>
          <p:cNvPr id="3" name="Text Placeholder 2">
            <a:extLst>
              <a:ext uri="{FF2B5EF4-FFF2-40B4-BE49-F238E27FC236}">
                <a16:creationId xmlns:a16="http://schemas.microsoft.com/office/drawing/2014/main" id="{A209F747-4C3A-1BD5-0CEB-E35FB6540535}"/>
              </a:ext>
            </a:extLst>
          </p:cNvPr>
          <p:cNvSpPr>
            <a:spLocks noGrp="1"/>
          </p:cNvSpPr>
          <p:nvPr>
            <p:ph type="body" idx="1"/>
          </p:nvPr>
        </p:nvSpPr>
        <p:spPr>
          <a:xfrm>
            <a:off x="1362075" y="3268662"/>
            <a:ext cx="6311713" cy="2695576"/>
          </a:xfrm>
        </p:spPr>
        <p:txBody>
          <a:bodyPr>
            <a:normAutofit lnSpcReduction="10000"/>
          </a:bodyPr>
          <a:lstStyle/>
          <a:p>
            <a:pPr marL="285750" indent="-285750">
              <a:buFont typeface="Arial" panose="020B0604020202020204" pitchFamily="34" charset="0"/>
              <a:buChar char="•"/>
            </a:pPr>
            <a:r>
              <a:rPr lang="en-US" dirty="0"/>
              <a:t>Every day, the stock market makes headlines. Every time it reaches a new high or low, you hear about it. </a:t>
            </a:r>
          </a:p>
          <a:p>
            <a:pPr marL="285750" indent="-285750">
              <a:buFont typeface="Arial" panose="020B0604020202020204" pitchFamily="34" charset="0"/>
              <a:buChar char="•"/>
            </a:pPr>
            <a:r>
              <a:rPr lang="en-US" dirty="0"/>
              <a:t>If an efficient algorithm for predicting the short-term price of an individual stock could be developed, the rate of investment and business opportunities in the stock market could increase.</a:t>
            </a:r>
          </a:p>
          <a:p>
            <a:pPr marL="285750" indent="-285750">
              <a:buFont typeface="Arial" panose="020B0604020202020204" pitchFamily="34" charset="0"/>
              <a:buChar char="•"/>
            </a:pPr>
            <a:r>
              <a:rPr lang="en-US" dirty="0"/>
              <a:t>Previous stock prediction methods included the use of Artificial Neural Networks and Convolution Neural Networks, which have an average error loss of 20%.</a:t>
            </a:r>
          </a:p>
          <a:p>
            <a:pPr marL="285750" indent="-285750">
              <a:buFont typeface="Arial" panose="020B0604020202020204" pitchFamily="34" charset="0"/>
              <a:buChar char="•"/>
            </a:pPr>
            <a:r>
              <a:rPr lang="en-US" dirty="0"/>
              <a:t>In this report, we will investigate the feasibility of developing a model using Recurrent Neural Networks and Technical analysis to predict stock price with a lower percentage of error.</a:t>
            </a:r>
            <a:endParaRPr lang="en-IN" dirty="0"/>
          </a:p>
        </p:txBody>
      </p:sp>
      <p:sp>
        <p:nvSpPr>
          <p:cNvPr id="4" name="Date Placeholder 3">
            <a:extLst>
              <a:ext uri="{FF2B5EF4-FFF2-40B4-BE49-F238E27FC236}">
                <a16:creationId xmlns:a16="http://schemas.microsoft.com/office/drawing/2014/main" id="{0CD3B6DE-3C17-8B15-3763-3874CA9234E9}"/>
              </a:ext>
            </a:extLst>
          </p:cNvPr>
          <p:cNvSpPr>
            <a:spLocks noGrp="1"/>
          </p:cNvSpPr>
          <p:nvPr>
            <p:ph type="dt" sz="half" idx="10"/>
          </p:nvPr>
        </p:nvSpPr>
        <p:spPr/>
        <p:txBody>
          <a:bodyPr/>
          <a:lstStyle/>
          <a:p>
            <a:r>
              <a:rPr lang="en-US" dirty="0"/>
              <a:t>2022</a:t>
            </a:r>
          </a:p>
        </p:txBody>
      </p:sp>
      <p:sp>
        <p:nvSpPr>
          <p:cNvPr id="5" name="Footer Placeholder 4">
            <a:extLst>
              <a:ext uri="{FF2B5EF4-FFF2-40B4-BE49-F238E27FC236}">
                <a16:creationId xmlns:a16="http://schemas.microsoft.com/office/drawing/2014/main" id="{20EE7691-7328-367B-F344-ABEAEDA3C2C8}"/>
              </a:ext>
            </a:extLst>
          </p:cNvPr>
          <p:cNvSpPr>
            <a:spLocks noGrp="1"/>
          </p:cNvSpPr>
          <p:nvPr>
            <p:ph type="ftr" sz="quarter" idx="11"/>
          </p:nvPr>
        </p:nvSpPr>
        <p:spPr/>
        <p:txBody>
          <a:bodyPr/>
          <a:lstStyle/>
          <a:p>
            <a:r>
              <a:rPr lang="en-US" dirty="0"/>
              <a:t>Data Nerds</a:t>
            </a:r>
          </a:p>
        </p:txBody>
      </p:sp>
      <p:sp>
        <p:nvSpPr>
          <p:cNvPr id="6" name="Slide Number Placeholder 5">
            <a:extLst>
              <a:ext uri="{FF2B5EF4-FFF2-40B4-BE49-F238E27FC236}">
                <a16:creationId xmlns:a16="http://schemas.microsoft.com/office/drawing/2014/main" id="{BEA89BAF-02FA-B88A-CEF5-F35C72F9BE78}"/>
              </a:ext>
            </a:extLst>
          </p:cNvPr>
          <p:cNvSpPr>
            <a:spLocks noGrp="1"/>
          </p:cNvSpPr>
          <p:nvPr>
            <p:ph type="sldNum" sz="quarter" idx="12"/>
          </p:nvPr>
        </p:nvSpPr>
        <p:spPr/>
        <p:txBody>
          <a:bodyPr/>
          <a:lstStyle/>
          <a:p>
            <a:fld id="{B5CEABB6-07DC-46E8-9B57-56EC44A396E5}" type="slidenum">
              <a:rPr lang="en-US" smtClean="0"/>
              <a:t>5</a:t>
            </a:fld>
            <a:endParaRPr lang="en-US" dirty="0"/>
          </a:p>
        </p:txBody>
      </p:sp>
    </p:spTree>
    <p:extLst>
      <p:ext uri="{BB962C8B-B14F-4D97-AF65-F5344CB8AC3E}">
        <p14:creationId xmlns:p14="http://schemas.microsoft.com/office/powerpoint/2010/main" val="899726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42215-5D8E-741A-1C74-FD8E4E7F26E2}"/>
              </a:ext>
            </a:extLst>
          </p:cNvPr>
          <p:cNvSpPr>
            <a:spLocks noGrp="1"/>
          </p:cNvSpPr>
          <p:nvPr>
            <p:ph type="title"/>
          </p:nvPr>
        </p:nvSpPr>
        <p:spPr>
          <a:xfrm>
            <a:off x="2476500" y="587644"/>
            <a:ext cx="8421688" cy="1325563"/>
          </a:xfrm>
        </p:spPr>
        <p:txBody>
          <a:bodyPr/>
          <a:lstStyle/>
          <a:p>
            <a:r>
              <a:rPr lang="en-US" dirty="0"/>
              <a:t>Methodology</a:t>
            </a:r>
            <a:endParaRPr lang="en-IN" dirty="0"/>
          </a:p>
        </p:txBody>
      </p:sp>
      <p:sp>
        <p:nvSpPr>
          <p:cNvPr id="3" name="Text Placeholder 2">
            <a:extLst>
              <a:ext uri="{FF2B5EF4-FFF2-40B4-BE49-F238E27FC236}">
                <a16:creationId xmlns:a16="http://schemas.microsoft.com/office/drawing/2014/main" id="{BF8DB4AC-1DB0-0FFA-00BF-A09FC3036C4F}"/>
              </a:ext>
            </a:extLst>
          </p:cNvPr>
          <p:cNvSpPr>
            <a:spLocks noGrp="1"/>
          </p:cNvSpPr>
          <p:nvPr>
            <p:ph type="body" idx="1"/>
          </p:nvPr>
        </p:nvSpPr>
        <p:spPr>
          <a:xfrm>
            <a:off x="2658036" y="1667438"/>
            <a:ext cx="8421688" cy="4458793"/>
          </a:xfrm>
        </p:spPr>
        <p:txBody>
          <a:bodyPr/>
          <a:lstStyle/>
          <a:p>
            <a:r>
              <a:rPr lang="en-US" sz="1400" dirty="0">
                <a:latin typeface="+mn-lt"/>
              </a:rPr>
              <a:t>There are various models available for predicting the price of stock market such as Supervised model and Deep learning models.</a:t>
            </a:r>
          </a:p>
          <a:p>
            <a:r>
              <a:rPr lang="en-US" sz="1400" dirty="0">
                <a:latin typeface="+mn-lt"/>
              </a:rPr>
              <a:t>When a market is in up or down trend we can use supervised learning models like</a:t>
            </a:r>
          </a:p>
          <a:p>
            <a:pPr marL="285750" indent="-285750">
              <a:buFont typeface="Arial" panose="020B0604020202020204" pitchFamily="34" charset="0"/>
              <a:buChar char="•"/>
            </a:pPr>
            <a:r>
              <a:rPr lang="en-US" sz="1400" dirty="0">
                <a:latin typeface="+mn-lt"/>
              </a:rPr>
              <a:t>Linear regression - It shows linear relationship between dependent and independent variables.</a:t>
            </a:r>
          </a:p>
          <a:p>
            <a:pPr marL="285750" indent="-285750">
              <a:buFont typeface="Arial" panose="020B0604020202020204" pitchFamily="34" charset="0"/>
              <a:buChar char="•"/>
            </a:pPr>
            <a:r>
              <a:rPr lang="en-US" sz="1400" dirty="0">
                <a:latin typeface="+mn-lt"/>
              </a:rPr>
              <a:t>Support Vector Regression - Support Vector Regression is a supervised learning algorithm that is used to predict discrete values. In SVR, the best fit line is the hyperplane that has the maximum number of points</a:t>
            </a:r>
          </a:p>
          <a:p>
            <a:pPr marL="285750" indent="-285750">
              <a:buFont typeface="Arial" panose="020B0604020202020204" pitchFamily="34" charset="0"/>
              <a:buChar char="•"/>
            </a:pPr>
            <a:r>
              <a:rPr lang="en-US" sz="1400" dirty="0">
                <a:latin typeface="+mn-lt"/>
              </a:rPr>
              <a:t>Decision trees – It forms a tree like structure to solve regression problem. Decision trees regression normally use mean squared error (MSE) to decide to split a node in two or more sub-nodes.</a:t>
            </a:r>
          </a:p>
          <a:p>
            <a:r>
              <a:rPr lang="en-US" sz="1400" dirty="0">
                <a:latin typeface="+mn-lt"/>
              </a:rPr>
              <a:t>But most of the time market don’t be in a trend moreover it will be volatile or a ranging market.</a:t>
            </a:r>
          </a:p>
          <a:p>
            <a:r>
              <a:rPr lang="en-US" sz="1400" dirty="0">
                <a:latin typeface="+mn-lt"/>
              </a:rPr>
              <a:t>For such cases we are going to use deep learning model i.e., LSTM in RNN with technical indicators.</a:t>
            </a:r>
          </a:p>
          <a:p>
            <a:r>
              <a:rPr lang="en-US" sz="1400" b="1" dirty="0">
                <a:latin typeface="+mn-lt"/>
              </a:rPr>
              <a:t>Long Short Term Memory </a:t>
            </a:r>
            <a:r>
              <a:rPr lang="en-US" sz="1400" dirty="0">
                <a:latin typeface="+mn-lt"/>
              </a:rPr>
              <a:t>Network is an advanced RNN, a sequential network, that allows information to persist. It is capable of handling the vanishing gradient problem faced by RNN.</a:t>
            </a:r>
          </a:p>
        </p:txBody>
      </p:sp>
      <p:sp>
        <p:nvSpPr>
          <p:cNvPr id="7" name="Date Placeholder 6">
            <a:extLst>
              <a:ext uri="{FF2B5EF4-FFF2-40B4-BE49-F238E27FC236}">
                <a16:creationId xmlns:a16="http://schemas.microsoft.com/office/drawing/2014/main" id="{57B1641D-CF19-1AE1-6F21-FB0AC2D5260E}"/>
              </a:ext>
            </a:extLst>
          </p:cNvPr>
          <p:cNvSpPr>
            <a:spLocks noGrp="1"/>
          </p:cNvSpPr>
          <p:nvPr>
            <p:ph type="dt" sz="half" idx="10"/>
          </p:nvPr>
        </p:nvSpPr>
        <p:spPr/>
        <p:txBody>
          <a:bodyPr/>
          <a:lstStyle/>
          <a:p>
            <a:r>
              <a:rPr lang="en-US" dirty="0"/>
              <a:t>2022</a:t>
            </a:r>
          </a:p>
        </p:txBody>
      </p:sp>
      <p:sp>
        <p:nvSpPr>
          <p:cNvPr id="8" name="Footer Placeholder 7">
            <a:extLst>
              <a:ext uri="{FF2B5EF4-FFF2-40B4-BE49-F238E27FC236}">
                <a16:creationId xmlns:a16="http://schemas.microsoft.com/office/drawing/2014/main" id="{C66E39A0-2A56-8AD7-E0B4-48C3735DA10F}"/>
              </a:ext>
            </a:extLst>
          </p:cNvPr>
          <p:cNvSpPr>
            <a:spLocks noGrp="1"/>
          </p:cNvSpPr>
          <p:nvPr>
            <p:ph type="ftr" sz="quarter" idx="11"/>
          </p:nvPr>
        </p:nvSpPr>
        <p:spPr/>
        <p:txBody>
          <a:bodyPr/>
          <a:lstStyle/>
          <a:p>
            <a:r>
              <a:rPr lang="en-US" dirty="0"/>
              <a:t>Data Nerds</a:t>
            </a:r>
          </a:p>
        </p:txBody>
      </p:sp>
      <p:sp>
        <p:nvSpPr>
          <p:cNvPr id="9" name="Slide Number Placeholder 8">
            <a:extLst>
              <a:ext uri="{FF2B5EF4-FFF2-40B4-BE49-F238E27FC236}">
                <a16:creationId xmlns:a16="http://schemas.microsoft.com/office/drawing/2014/main" id="{EDFBD7AE-51C8-9B63-2E49-A7C4C3B7E5C4}"/>
              </a:ext>
            </a:extLst>
          </p:cNvPr>
          <p:cNvSpPr>
            <a:spLocks noGrp="1"/>
          </p:cNvSpPr>
          <p:nvPr>
            <p:ph type="sldNum" sz="quarter" idx="12"/>
          </p:nvPr>
        </p:nvSpPr>
        <p:spPr/>
        <p:txBody>
          <a:bodyPr/>
          <a:lstStyle/>
          <a:p>
            <a:fld id="{B5CEABB6-07DC-46E8-9B57-56EC44A396E5}" type="slidenum">
              <a:rPr lang="en-US" smtClean="0"/>
              <a:t>6</a:t>
            </a:fld>
            <a:endParaRPr lang="en-US" dirty="0"/>
          </a:p>
        </p:txBody>
      </p:sp>
      <p:sp>
        <p:nvSpPr>
          <p:cNvPr id="12" name="Rectangle 3">
            <a:extLst>
              <a:ext uri="{FF2B5EF4-FFF2-40B4-BE49-F238E27FC236}">
                <a16:creationId xmlns:a16="http://schemas.microsoft.com/office/drawing/2014/main" id="{9778FA22-C568-4F22-0077-EC43A2E8C579}"/>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5">
            <a:extLst>
              <a:ext uri="{FF2B5EF4-FFF2-40B4-BE49-F238E27FC236}">
                <a16:creationId xmlns:a16="http://schemas.microsoft.com/office/drawing/2014/main" id="{DA4E2E61-A47B-4BDA-3999-0BC87FE4AA77}"/>
              </a:ext>
            </a:extLst>
          </p:cNvPr>
          <p:cNvSpPr>
            <a:spLocks noChangeArrowheads="1"/>
          </p:cNvSpPr>
          <p:nvPr/>
        </p:nvSpPr>
        <p:spPr bwMode="auto">
          <a:xfrm>
            <a:off x="152400" y="152400"/>
            <a:ext cx="889000" cy="0"/>
          </a:xfrm>
          <a:prstGeom prst="rect">
            <a:avLst/>
          </a:prstGeom>
          <a:solidFill>
            <a:srgbClr val="40444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DCDDDE"/>
                </a:solidFill>
                <a:effectLst/>
                <a:latin typeface="Whitney"/>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42926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97CF3-8B7D-BE99-3B7D-3D10A55A4B6E}"/>
              </a:ext>
            </a:extLst>
          </p:cNvPr>
          <p:cNvSpPr>
            <a:spLocks noGrp="1"/>
          </p:cNvSpPr>
          <p:nvPr>
            <p:ph type="title"/>
          </p:nvPr>
        </p:nvSpPr>
        <p:spPr/>
        <p:txBody>
          <a:bodyPr/>
          <a:lstStyle/>
          <a:p>
            <a:r>
              <a:rPr lang="en-US" dirty="0"/>
              <a:t>Work flow</a:t>
            </a:r>
            <a:endParaRPr lang="en-IN" dirty="0"/>
          </a:p>
        </p:txBody>
      </p:sp>
      <p:sp>
        <p:nvSpPr>
          <p:cNvPr id="4" name="Date Placeholder 3">
            <a:extLst>
              <a:ext uri="{FF2B5EF4-FFF2-40B4-BE49-F238E27FC236}">
                <a16:creationId xmlns:a16="http://schemas.microsoft.com/office/drawing/2014/main" id="{0BF3CF84-7451-2A58-E01C-22DB07F62E40}"/>
              </a:ext>
            </a:extLst>
          </p:cNvPr>
          <p:cNvSpPr>
            <a:spLocks noGrp="1"/>
          </p:cNvSpPr>
          <p:nvPr>
            <p:ph type="dt" sz="half" idx="10"/>
          </p:nvPr>
        </p:nvSpPr>
        <p:spPr/>
        <p:txBody>
          <a:bodyPr/>
          <a:lstStyle/>
          <a:p>
            <a:r>
              <a:rPr lang="en-US" dirty="0"/>
              <a:t>2022</a:t>
            </a:r>
          </a:p>
        </p:txBody>
      </p:sp>
      <p:sp>
        <p:nvSpPr>
          <p:cNvPr id="5" name="Footer Placeholder 4">
            <a:extLst>
              <a:ext uri="{FF2B5EF4-FFF2-40B4-BE49-F238E27FC236}">
                <a16:creationId xmlns:a16="http://schemas.microsoft.com/office/drawing/2014/main" id="{65D5BC3A-FDDA-3753-214F-94C5E5145AE5}"/>
              </a:ext>
            </a:extLst>
          </p:cNvPr>
          <p:cNvSpPr>
            <a:spLocks noGrp="1"/>
          </p:cNvSpPr>
          <p:nvPr>
            <p:ph type="ftr" sz="quarter" idx="11"/>
          </p:nvPr>
        </p:nvSpPr>
        <p:spPr/>
        <p:txBody>
          <a:bodyPr/>
          <a:lstStyle/>
          <a:p>
            <a:r>
              <a:rPr lang="en-US" dirty="0"/>
              <a:t>Data Nerds</a:t>
            </a:r>
          </a:p>
        </p:txBody>
      </p:sp>
      <p:sp>
        <p:nvSpPr>
          <p:cNvPr id="6" name="Slide Number Placeholder 5">
            <a:extLst>
              <a:ext uri="{FF2B5EF4-FFF2-40B4-BE49-F238E27FC236}">
                <a16:creationId xmlns:a16="http://schemas.microsoft.com/office/drawing/2014/main" id="{F3DCD02B-3C79-90E5-DB2D-94E38CA47456}"/>
              </a:ext>
            </a:extLst>
          </p:cNvPr>
          <p:cNvSpPr>
            <a:spLocks noGrp="1"/>
          </p:cNvSpPr>
          <p:nvPr>
            <p:ph type="sldNum" sz="quarter" idx="12"/>
          </p:nvPr>
        </p:nvSpPr>
        <p:spPr/>
        <p:txBody>
          <a:bodyPr/>
          <a:lstStyle/>
          <a:p>
            <a:fld id="{B5CEABB6-07DC-46E8-9B57-56EC44A396E5}" type="slidenum">
              <a:rPr lang="en-US" smtClean="0"/>
              <a:t>7</a:t>
            </a:fld>
            <a:endParaRPr lang="en-US" dirty="0"/>
          </a:p>
        </p:txBody>
      </p:sp>
      <p:pic>
        <p:nvPicPr>
          <p:cNvPr id="12" name="Picture 11">
            <a:extLst>
              <a:ext uri="{FF2B5EF4-FFF2-40B4-BE49-F238E27FC236}">
                <a16:creationId xmlns:a16="http://schemas.microsoft.com/office/drawing/2014/main" id="{96F7EDEC-A423-F698-CDAA-758CE281E60F}"/>
              </a:ext>
            </a:extLst>
          </p:cNvPr>
          <p:cNvPicPr>
            <a:picLocks noChangeAspect="1"/>
          </p:cNvPicPr>
          <p:nvPr/>
        </p:nvPicPr>
        <p:blipFill>
          <a:blip r:embed="rId2"/>
          <a:stretch>
            <a:fillRect/>
          </a:stretch>
        </p:blipFill>
        <p:spPr>
          <a:xfrm>
            <a:off x="2731153" y="1690688"/>
            <a:ext cx="7076837" cy="4061853"/>
          </a:xfrm>
          <a:prstGeom prst="rect">
            <a:avLst/>
          </a:prstGeom>
        </p:spPr>
      </p:pic>
    </p:spTree>
    <p:extLst>
      <p:ext uri="{BB962C8B-B14F-4D97-AF65-F5344CB8AC3E}">
        <p14:creationId xmlns:p14="http://schemas.microsoft.com/office/powerpoint/2010/main" val="1452589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35B09BE-977D-5268-A1A8-B909FD9CA24A}"/>
              </a:ext>
            </a:extLst>
          </p:cNvPr>
          <p:cNvSpPr>
            <a:spLocks noGrp="1"/>
          </p:cNvSpPr>
          <p:nvPr>
            <p:ph type="dt" sz="half" idx="10"/>
          </p:nvPr>
        </p:nvSpPr>
        <p:spPr/>
        <p:txBody>
          <a:bodyPr/>
          <a:lstStyle/>
          <a:p>
            <a:r>
              <a:rPr lang="en-US" dirty="0"/>
              <a:t>2022</a:t>
            </a:r>
          </a:p>
        </p:txBody>
      </p:sp>
      <p:sp>
        <p:nvSpPr>
          <p:cNvPr id="5" name="Footer Placeholder 4">
            <a:extLst>
              <a:ext uri="{FF2B5EF4-FFF2-40B4-BE49-F238E27FC236}">
                <a16:creationId xmlns:a16="http://schemas.microsoft.com/office/drawing/2014/main" id="{AE9DA727-6654-39E7-0D65-78E89BED5DCE}"/>
              </a:ext>
            </a:extLst>
          </p:cNvPr>
          <p:cNvSpPr>
            <a:spLocks noGrp="1"/>
          </p:cNvSpPr>
          <p:nvPr>
            <p:ph type="ftr" sz="quarter" idx="11"/>
          </p:nvPr>
        </p:nvSpPr>
        <p:spPr/>
        <p:txBody>
          <a:bodyPr/>
          <a:lstStyle/>
          <a:p>
            <a:r>
              <a:rPr lang="en-US" dirty="0"/>
              <a:t>Data Nerds</a:t>
            </a:r>
          </a:p>
        </p:txBody>
      </p:sp>
      <p:sp>
        <p:nvSpPr>
          <p:cNvPr id="6" name="Slide Number Placeholder 5">
            <a:extLst>
              <a:ext uri="{FF2B5EF4-FFF2-40B4-BE49-F238E27FC236}">
                <a16:creationId xmlns:a16="http://schemas.microsoft.com/office/drawing/2014/main" id="{7DFD549D-5208-A9E1-9B82-F37890F93D83}"/>
              </a:ext>
            </a:extLst>
          </p:cNvPr>
          <p:cNvSpPr>
            <a:spLocks noGrp="1"/>
          </p:cNvSpPr>
          <p:nvPr>
            <p:ph type="sldNum" sz="quarter" idx="12"/>
          </p:nvPr>
        </p:nvSpPr>
        <p:spPr/>
        <p:txBody>
          <a:bodyPr/>
          <a:lstStyle/>
          <a:p>
            <a:fld id="{B5CEABB6-07DC-46E8-9B57-56EC44A396E5}" type="slidenum">
              <a:rPr lang="en-US" smtClean="0"/>
              <a:t>8</a:t>
            </a:fld>
            <a:endParaRPr lang="en-US" dirty="0"/>
          </a:p>
        </p:txBody>
      </p:sp>
      <p:pic>
        <p:nvPicPr>
          <p:cNvPr id="2050" name="Picture 2">
            <a:extLst>
              <a:ext uri="{FF2B5EF4-FFF2-40B4-BE49-F238E27FC236}">
                <a16:creationId xmlns:a16="http://schemas.microsoft.com/office/drawing/2014/main" id="{4E06C0BE-1F6A-5270-BB9A-7994D6E9B1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91217" y="1766895"/>
            <a:ext cx="4803337" cy="4066317"/>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DD87769A-F578-B202-AB99-EC70144DC843}"/>
              </a:ext>
            </a:extLst>
          </p:cNvPr>
          <p:cNvSpPr>
            <a:spLocks noGrp="1"/>
          </p:cNvSpPr>
          <p:nvPr>
            <p:ph type="title"/>
          </p:nvPr>
        </p:nvSpPr>
        <p:spPr>
          <a:xfrm>
            <a:off x="3241861" y="550617"/>
            <a:ext cx="5708277" cy="1037542"/>
          </a:xfrm>
        </p:spPr>
        <p:txBody>
          <a:bodyPr/>
          <a:lstStyle/>
          <a:p>
            <a:r>
              <a:rPr lang="en-US" dirty="0"/>
              <a:t>Working of rnn</a:t>
            </a:r>
            <a:endParaRPr lang="en-IN" dirty="0"/>
          </a:p>
        </p:txBody>
      </p:sp>
      <p:sp>
        <p:nvSpPr>
          <p:cNvPr id="9" name="Text Placeholder 2">
            <a:extLst>
              <a:ext uri="{FF2B5EF4-FFF2-40B4-BE49-F238E27FC236}">
                <a16:creationId xmlns:a16="http://schemas.microsoft.com/office/drawing/2014/main" id="{06B070C9-5443-2562-AFD4-DB68FEC5D743}"/>
              </a:ext>
            </a:extLst>
          </p:cNvPr>
          <p:cNvSpPr txBox="1">
            <a:spLocks/>
          </p:cNvSpPr>
          <p:nvPr/>
        </p:nvSpPr>
        <p:spPr>
          <a:xfrm>
            <a:off x="385657" y="2330265"/>
            <a:ext cx="6862482" cy="293957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t>The input layer 'x' receives and analyses the neural network's input before passing it on to the middle layer.</a:t>
            </a:r>
          </a:p>
          <a:p>
            <a:r>
              <a:rPr lang="en-US" sz="1400" dirty="0"/>
              <a:t>Multiple hidden layers can be found in the middle layer 'h,' each having its own activation functions, weights, and biases. </a:t>
            </a:r>
          </a:p>
          <a:p>
            <a:r>
              <a:rPr lang="en-US" sz="1400" dirty="0"/>
              <a:t>You can utilize a recurrent neural network if the various parameters of different hidden layers are not affected by the preceding layer, i.e. the neural network does not have memory.</a:t>
            </a:r>
          </a:p>
          <a:p>
            <a:r>
              <a:rPr lang="en-US" sz="1400" dirty="0"/>
              <a:t>The different activation functions, weights, and biases will be standardized by the Recurrent Neural Network such that each hidden layer has the same characteristics.</a:t>
            </a:r>
          </a:p>
          <a:p>
            <a:r>
              <a:rPr lang="en-US" sz="1400" dirty="0"/>
              <a:t> Then, rather than producing numerous hidden layers, it will generate only one and loop over it as many times as necessary.</a:t>
            </a:r>
          </a:p>
        </p:txBody>
      </p:sp>
    </p:spTree>
    <p:extLst>
      <p:ext uri="{BB962C8B-B14F-4D97-AF65-F5344CB8AC3E}">
        <p14:creationId xmlns:p14="http://schemas.microsoft.com/office/powerpoint/2010/main" val="1972807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35B09BE-977D-5268-A1A8-B909FD9CA24A}"/>
              </a:ext>
            </a:extLst>
          </p:cNvPr>
          <p:cNvSpPr>
            <a:spLocks noGrp="1"/>
          </p:cNvSpPr>
          <p:nvPr>
            <p:ph type="dt" sz="half" idx="10"/>
          </p:nvPr>
        </p:nvSpPr>
        <p:spPr/>
        <p:txBody>
          <a:bodyPr/>
          <a:lstStyle/>
          <a:p>
            <a:r>
              <a:rPr lang="en-US" dirty="0"/>
              <a:t>2022</a:t>
            </a:r>
          </a:p>
        </p:txBody>
      </p:sp>
      <p:sp>
        <p:nvSpPr>
          <p:cNvPr id="5" name="Footer Placeholder 4">
            <a:extLst>
              <a:ext uri="{FF2B5EF4-FFF2-40B4-BE49-F238E27FC236}">
                <a16:creationId xmlns:a16="http://schemas.microsoft.com/office/drawing/2014/main" id="{AE9DA727-6654-39E7-0D65-78E89BED5DCE}"/>
              </a:ext>
            </a:extLst>
          </p:cNvPr>
          <p:cNvSpPr>
            <a:spLocks noGrp="1"/>
          </p:cNvSpPr>
          <p:nvPr>
            <p:ph type="ftr" sz="quarter" idx="11"/>
          </p:nvPr>
        </p:nvSpPr>
        <p:spPr/>
        <p:txBody>
          <a:bodyPr/>
          <a:lstStyle/>
          <a:p>
            <a:r>
              <a:rPr lang="en-US" dirty="0"/>
              <a:t>Data Nerds</a:t>
            </a:r>
          </a:p>
        </p:txBody>
      </p:sp>
      <p:sp>
        <p:nvSpPr>
          <p:cNvPr id="6" name="Slide Number Placeholder 5">
            <a:extLst>
              <a:ext uri="{FF2B5EF4-FFF2-40B4-BE49-F238E27FC236}">
                <a16:creationId xmlns:a16="http://schemas.microsoft.com/office/drawing/2014/main" id="{7DFD549D-5208-A9E1-9B82-F37890F93D83}"/>
              </a:ext>
            </a:extLst>
          </p:cNvPr>
          <p:cNvSpPr>
            <a:spLocks noGrp="1"/>
          </p:cNvSpPr>
          <p:nvPr>
            <p:ph type="sldNum" sz="quarter" idx="12"/>
          </p:nvPr>
        </p:nvSpPr>
        <p:spPr/>
        <p:txBody>
          <a:bodyPr/>
          <a:lstStyle/>
          <a:p>
            <a:fld id="{B5CEABB6-07DC-46E8-9B57-56EC44A396E5}" type="slidenum">
              <a:rPr lang="en-US" smtClean="0"/>
              <a:t>9</a:t>
            </a:fld>
            <a:endParaRPr lang="en-US" dirty="0"/>
          </a:p>
        </p:txBody>
      </p:sp>
      <p:sp>
        <p:nvSpPr>
          <p:cNvPr id="8" name="Title 1">
            <a:extLst>
              <a:ext uri="{FF2B5EF4-FFF2-40B4-BE49-F238E27FC236}">
                <a16:creationId xmlns:a16="http://schemas.microsoft.com/office/drawing/2014/main" id="{DD87769A-F578-B202-AB99-EC70144DC843}"/>
              </a:ext>
            </a:extLst>
          </p:cNvPr>
          <p:cNvSpPr>
            <a:spLocks noGrp="1"/>
          </p:cNvSpPr>
          <p:nvPr>
            <p:ph type="title"/>
          </p:nvPr>
        </p:nvSpPr>
        <p:spPr>
          <a:xfrm>
            <a:off x="3241861" y="550617"/>
            <a:ext cx="5708277" cy="1037542"/>
          </a:xfrm>
        </p:spPr>
        <p:txBody>
          <a:bodyPr/>
          <a:lstStyle/>
          <a:p>
            <a:r>
              <a:rPr lang="en-US" dirty="0"/>
              <a:t>Working of lstm</a:t>
            </a:r>
            <a:endParaRPr lang="en-IN" dirty="0"/>
          </a:p>
        </p:txBody>
      </p:sp>
      <p:sp>
        <p:nvSpPr>
          <p:cNvPr id="9" name="Text Placeholder 2">
            <a:extLst>
              <a:ext uri="{FF2B5EF4-FFF2-40B4-BE49-F238E27FC236}">
                <a16:creationId xmlns:a16="http://schemas.microsoft.com/office/drawing/2014/main" id="{06B070C9-5443-2562-AFD4-DB68FEC5D743}"/>
              </a:ext>
            </a:extLst>
          </p:cNvPr>
          <p:cNvSpPr txBox="1">
            <a:spLocks/>
          </p:cNvSpPr>
          <p:nvPr/>
        </p:nvSpPr>
        <p:spPr>
          <a:xfrm>
            <a:off x="328420" y="2009874"/>
            <a:ext cx="6505960" cy="35751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t>LSTMs are a type of recurrent neural network, but instead of simply feeding its outcome into the next part of the network, an LSTM does a bunch of math operations so it can have a better memory.</a:t>
            </a:r>
          </a:p>
          <a:p>
            <a:r>
              <a:rPr lang="en-US" sz="1400" dirty="0"/>
              <a:t>An LSTM has four “gates”: forget, remember, learn and use(or output)</a:t>
            </a:r>
          </a:p>
          <a:p>
            <a:r>
              <a:rPr lang="en-US" sz="1400" dirty="0"/>
              <a:t>The long-term info goes into the forget gate, where, shocker, some of it is forgotten (the irrelevant parts).</a:t>
            </a:r>
          </a:p>
          <a:p>
            <a:r>
              <a:rPr lang="en-US" sz="1400" dirty="0"/>
              <a:t>The short-term info and “E” go into the learn gate. This gate decides what info will be learned. information that passes the </a:t>
            </a:r>
          </a:p>
          <a:p>
            <a:r>
              <a:rPr lang="en-US" sz="1400" dirty="0"/>
              <a:t>Forget gate -it is not forgotten, forgotten info stays at the gate and info that passes </a:t>
            </a:r>
          </a:p>
          <a:p>
            <a:r>
              <a:rPr lang="en-US" sz="1400" dirty="0"/>
              <a:t>Learn gate -  it is learned will go to the remember gate </a:t>
            </a:r>
          </a:p>
          <a:p>
            <a:r>
              <a:rPr lang="en-US" sz="1400" dirty="0"/>
              <a:t>Remember gate - which makes up the new long term memory and</a:t>
            </a:r>
          </a:p>
          <a:p>
            <a:r>
              <a:rPr lang="en-US" sz="1400" dirty="0"/>
              <a:t>Use gate - which updates short term memory + is the outcome of the network.</a:t>
            </a:r>
          </a:p>
          <a:p>
            <a:endParaRPr lang="en-US" sz="1400" dirty="0"/>
          </a:p>
          <a:p>
            <a:endParaRPr lang="en-US" sz="1400" dirty="0"/>
          </a:p>
        </p:txBody>
      </p:sp>
      <p:pic>
        <p:nvPicPr>
          <p:cNvPr id="3" name="Picture 2">
            <a:extLst>
              <a:ext uri="{FF2B5EF4-FFF2-40B4-BE49-F238E27FC236}">
                <a16:creationId xmlns:a16="http://schemas.microsoft.com/office/drawing/2014/main" id="{B553DA37-CE43-A8C3-FA1A-3149519E3CE6}"/>
              </a:ext>
            </a:extLst>
          </p:cNvPr>
          <p:cNvPicPr>
            <a:picLocks noChangeAspect="1"/>
          </p:cNvPicPr>
          <p:nvPr/>
        </p:nvPicPr>
        <p:blipFill>
          <a:blip r:embed="rId2"/>
          <a:stretch>
            <a:fillRect/>
          </a:stretch>
        </p:blipFill>
        <p:spPr>
          <a:xfrm>
            <a:off x="7091082" y="2750646"/>
            <a:ext cx="4849906" cy="1822244"/>
          </a:xfrm>
          <a:prstGeom prst="rect">
            <a:avLst/>
          </a:prstGeom>
        </p:spPr>
      </p:pic>
    </p:spTree>
    <p:extLst>
      <p:ext uri="{BB962C8B-B14F-4D97-AF65-F5344CB8AC3E}">
        <p14:creationId xmlns:p14="http://schemas.microsoft.com/office/powerpoint/2010/main" val="1700215453"/>
      </p:ext>
    </p:extLst>
  </p:cSld>
  <p:clrMapOvr>
    <a:masterClrMapping/>
  </p:clrMapOvr>
</p:sld>
</file>

<file path=ppt/theme/theme1.xml><?xml version="1.0" encoding="utf-8"?>
<a:theme xmlns:a="http://schemas.openxmlformats.org/drawingml/2006/main" name="Monolin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dark sales pitch_tm22318419_Win32_LW__SL_v3" id="{25F84EBA-C1D2-4AFA-BE29-F69FFF8F2DC6}" vid="{6C5BA4FE-EBF3-4DA8-82DB-24F1AF7B6C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01E84A1C-2814-43A7-9448-348326113A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D446390-8521-40A2-A462-EA068123BED9}">
  <ds:schemaRefs>
    <ds:schemaRef ds:uri="http://schemas.microsoft.com/sharepoint/v3/contenttype/forms"/>
  </ds:schemaRefs>
</ds:datastoreItem>
</file>

<file path=customXml/itemProps3.xml><?xml version="1.0" encoding="utf-8"?>
<ds:datastoreItem xmlns:ds="http://schemas.openxmlformats.org/officeDocument/2006/customXml" ds:itemID="{B5BA3906-9696-4247-AC0D-DD5C26B2A70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sales pitch</Template>
  <TotalTime>389</TotalTime>
  <Words>1344</Words>
  <Application>Microsoft Office PowerPoint</Application>
  <PresentationFormat>Widescreen</PresentationFormat>
  <Paragraphs>115</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Georgia</vt:lpstr>
      <vt:lpstr>inherit</vt:lpstr>
      <vt:lpstr>Tenorite</vt:lpstr>
      <vt:lpstr>Whitney</vt:lpstr>
      <vt:lpstr>Monoline</vt:lpstr>
      <vt:lpstr>Stock Price prediction</vt:lpstr>
      <vt:lpstr>Team Data Nerds  Mentor – Dr.John Basha  chethan s Pandit – 19btrct002 M R Naveen Kumar – 19Btrcr005 Sushil Bokade – 19BTRCR017 A Rishab Vanigotha – 19BTRCR018</vt:lpstr>
      <vt:lpstr>Abstract</vt:lpstr>
      <vt:lpstr>Introduction</vt:lpstr>
      <vt:lpstr>Problem statement</vt:lpstr>
      <vt:lpstr>Methodology</vt:lpstr>
      <vt:lpstr>Work flow</vt:lpstr>
      <vt:lpstr>Working of rnn</vt:lpstr>
      <vt:lpstr>Working of lstm</vt:lpstr>
      <vt:lpstr>Why only LSTM?</vt:lpstr>
      <vt:lpstr>      </vt:lpstr>
      <vt:lpstr>conclusion</vt:lpstr>
      <vt:lpstr>Refrences</vt:lpstr>
      <vt:lpstr>Any queries?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Price prediction</dc:title>
  <dc:creator>Naveen Kumar</dc:creator>
  <cp:lastModifiedBy>Naveen Kumar</cp:lastModifiedBy>
  <cp:revision>7</cp:revision>
  <dcterms:created xsi:type="dcterms:W3CDTF">2022-04-26T07:56:11Z</dcterms:created>
  <dcterms:modified xsi:type="dcterms:W3CDTF">2022-05-11T10:02:07Z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