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8" r:id="rId3"/>
    <p:sldId id="262" r:id="rId4"/>
    <p:sldId id="312" r:id="rId5"/>
    <p:sldId id="265" r:id="rId6"/>
    <p:sldId id="314" r:id="rId7"/>
    <p:sldId id="279" r:id="rId8"/>
    <p:sldId id="315" r:id="rId9"/>
    <p:sldId id="316" r:id="rId10"/>
    <p:sldId id="317" r:id="rId11"/>
    <p:sldId id="319" r:id="rId12"/>
    <p:sldId id="263" r:id="rId13"/>
    <p:sldId id="318" r:id="rId14"/>
    <p:sldId id="323" r:id="rId15"/>
    <p:sldId id="325" r:id="rId16"/>
    <p:sldId id="320" r:id="rId17"/>
    <p:sldId id="322" r:id="rId18"/>
  </p:sldIdLst>
  <p:sldSz cx="9144000" cy="5143500" type="screen16x9"/>
  <p:notesSz cx="6858000" cy="9144000"/>
  <p:embeddedFontLst>
    <p:embeddedFont>
      <p:font typeface="Montserrat ExtraBold" panose="00000900000000000000" pitchFamily="2" charset="0"/>
      <p:bold r:id="rId20"/>
      <p:boldItalic r:id="rId21"/>
    </p:embeddedFont>
    <p:embeddedFont>
      <p:font typeface="Oxygen" panose="02000503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DBD4C9-20C1-4E36-9A06-56FFB651244A}">
  <a:tblStyle styleId="{2FDBD4C9-20C1-4E36-9A06-56FFB65124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927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699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76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2029ff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2029ff2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99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2029ff21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2029ff21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93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96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2683643" y="35162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271188" y="1074650"/>
            <a:ext cx="6609900" cy="231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rot="5400000">
            <a:off x="-855401" y="274475"/>
            <a:ext cx="1705200" cy="17052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724259">
            <a:off x="315785" y="1683179"/>
            <a:ext cx="452995" cy="452995"/>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722653">
            <a:off x="2362952" y="4875547"/>
            <a:ext cx="437145" cy="437145"/>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723737">
            <a:off x="8486705" y="3388820"/>
            <a:ext cx="1030444" cy="1030444"/>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327"/>
        <p:cNvGrpSpPr/>
        <p:nvPr/>
      </p:nvGrpSpPr>
      <p:grpSpPr>
        <a:xfrm>
          <a:off x="0" y="0"/>
          <a:ext cx="0" cy="0"/>
          <a:chOff x="0" y="0"/>
          <a:chExt cx="0" cy="0"/>
        </a:xfrm>
      </p:grpSpPr>
      <p:pic>
        <p:nvPicPr>
          <p:cNvPr id="328" name="Google Shape;328;p34"/>
          <p:cNvPicPr preferRelativeResize="0"/>
          <p:nvPr/>
        </p:nvPicPr>
        <p:blipFill>
          <a:blip r:embed="rId3">
            <a:alphaModFix amt="49000"/>
          </a:blip>
          <a:stretch>
            <a:fillRect/>
          </a:stretch>
        </p:blipFill>
        <p:spPr>
          <a:xfrm rot="6786017" flipH="1">
            <a:off x="-2215630" y="1004870"/>
            <a:ext cx="6747132" cy="3280279"/>
          </a:xfrm>
          <a:prstGeom prst="rect">
            <a:avLst/>
          </a:prstGeom>
          <a:noFill/>
          <a:ln>
            <a:noFill/>
          </a:ln>
        </p:spPr>
      </p:pic>
      <p:grpSp>
        <p:nvGrpSpPr>
          <p:cNvPr id="329" name="Google Shape;329;p34"/>
          <p:cNvGrpSpPr/>
          <p:nvPr/>
        </p:nvGrpSpPr>
        <p:grpSpPr>
          <a:xfrm rot="5400000" flipH="1">
            <a:off x="-591034" y="652627"/>
            <a:ext cx="1482300" cy="1765375"/>
            <a:chOff x="307037" y="4131480"/>
            <a:chExt cx="1482300" cy="1765375"/>
          </a:xfrm>
        </p:grpSpPr>
        <p:sp>
          <p:nvSpPr>
            <p:cNvPr id="330" name="Google Shape;330;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4"/>
          <p:cNvSpPr/>
          <p:nvPr/>
        </p:nvSpPr>
        <p:spPr>
          <a:xfrm rot="3678880">
            <a:off x="8399963" y="1025937"/>
            <a:ext cx="348126" cy="348126"/>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rot="3678203">
            <a:off x="8589000" y="1448465"/>
            <a:ext cx="923419" cy="923419"/>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rot="3677995">
            <a:off x="8664221" y="2217693"/>
            <a:ext cx="183664" cy="183664"/>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4"/>
          <p:cNvGrpSpPr/>
          <p:nvPr/>
        </p:nvGrpSpPr>
        <p:grpSpPr>
          <a:xfrm>
            <a:off x="7471966" y="4126177"/>
            <a:ext cx="1482300" cy="1765375"/>
            <a:chOff x="307037" y="4131480"/>
            <a:chExt cx="1482300" cy="1765375"/>
          </a:xfrm>
        </p:grpSpPr>
        <p:sp>
          <p:nvSpPr>
            <p:cNvPr id="336" name="Google Shape;336;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2"/>
            </a:gs>
            <a:gs pos="100000">
              <a:schemeClr val="accent4"/>
            </a:gs>
          </a:gsLst>
          <a:lin ang="2700006" scaled="0"/>
        </a:gra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721600" y="2005975"/>
            <a:ext cx="967500" cy="36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3" name="Google Shape;33;p5"/>
          <p:cNvSpPr txBox="1">
            <a:spLocks noGrp="1"/>
          </p:cNvSpPr>
          <p:nvPr>
            <p:ph type="subTitle" idx="2"/>
          </p:nvPr>
        </p:nvSpPr>
        <p:spPr>
          <a:xfrm>
            <a:off x="6454950" y="3595375"/>
            <a:ext cx="969300" cy="365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rtl="0">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4" name="Google Shape;34;p5"/>
          <p:cNvSpPr txBox="1">
            <a:spLocks noGrp="1"/>
          </p:cNvSpPr>
          <p:nvPr>
            <p:ph type="subTitle" idx="3"/>
          </p:nvPr>
        </p:nvSpPr>
        <p:spPr>
          <a:xfrm>
            <a:off x="3118200" y="1563776"/>
            <a:ext cx="2907600" cy="12495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 name="Google Shape;35;p5"/>
          <p:cNvSpPr txBox="1">
            <a:spLocks noGrp="1"/>
          </p:cNvSpPr>
          <p:nvPr>
            <p:ph type="subTitle" idx="4"/>
          </p:nvPr>
        </p:nvSpPr>
        <p:spPr>
          <a:xfrm>
            <a:off x="3118200" y="3151825"/>
            <a:ext cx="2907600" cy="12528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 name="Google Shape;36;p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5"/>
          <p:cNvSpPr/>
          <p:nvPr/>
        </p:nvSpPr>
        <p:spPr>
          <a:xfrm rot="-4042443" flipH="1">
            <a:off x="8116358" y="1579077"/>
            <a:ext cx="1087823" cy="10878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5"/>
          <p:cNvPicPr preferRelativeResize="0"/>
          <p:nvPr/>
        </p:nvPicPr>
        <p:blipFill>
          <a:blip r:embed="rId2">
            <a:alphaModFix amt="49000"/>
          </a:blip>
          <a:stretch>
            <a:fillRect/>
          </a:stretch>
        </p:blipFill>
        <p:spPr>
          <a:xfrm rot="-3764270" flipH="1">
            <a:off x="5752471" y="1265756"/>
            <a:ext cx="5990528" cy="2912435"/>
          </a:xfrm>
          <a:prstGeom prst="rect">
            <a:avLst/>
          </a:prstGeom>
          <a:noFill/>
          <a:ln>
            <a:noFill/>
          </a:ln>
        </p:spPr>
      </p:pic>
      <p:sp>
        <p:nvSpPr>
          <p:cNvPr id="39" name="Google Shape;39;p5"/>
          <p:cNvSpPr/>
          <p:nvPr/>
        </p:nvSpPr>
        <p:spPr>
          <a:xfrm rot="-4041400" flipH="1">
            <a:off x="7486457" y="4335735"/>
            <a:ext cx="394292" cy="3942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4041400" flipH="1">
            <a:off x="8278905" y="2554164"/>
            <a:ext cx="394292" cy="3942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4040686" flipH="1">
            <a:off x="8560718" y="2497082"/>
            <a:ext cx="186923" cy="1869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4044515" flipH="1">
            <a:off x="8487615" y="439029"/>
            <a:ext cx="185862" cy="18586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2">
            <a:alphaModFix amt="50000"/>
          </a:blip>
          <a:stretch>
            <a:fillRect/>
          </a:stretch>
        </p:blipFill>
        <p:spPr>
          <a:xfrm rot="-3395984" flipH="1">
            <a:off x="-3016530" y="-102269"/>
            <a:ext cx="5990530" cy="2912436"/>
          </a:xfrm>
          <a:prstGeom prst="rect">
            <a:avLst/>
          </a:prstGeom>
          <a:noFill/>
          <a:ln>
            <a:noFill/>
          </a:ln>
        </p:spPr>
      </p:pic>
      <p:grpSp>
        <p:nvGrpSpPr>
          <p:cNvPr id="44" name="Google Shape;44;p5"/>
          <p:cNvGrpSpPr/>
          <p:nvPr/>
        </p:nvGrpSpPr>
        <p:grpSpPr>
          <a:xfrm flipH="1">
            <a:off x="-21142" y="4141005"/>
            <a:ext cx="1482300" cy="1765375"/>
            <a:chOff x="307037" y="4131480"/>
            <a:chExt cx="1482300" cy="1765375"/>
          </a:xfrm>
        </p:grpSpPr>
        <p:sp>
          <p:nvSpPr>
            <p:cNvPr id="45" name="Google Shape;45;p5"/>
            <p:cNvSpPr/>
            <p:nvPr/>
          </p:nvSpPr>
          <p:spPr>
            <a:xfrm>
              <a:off x="307037" y="4414555"/>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3675020">
              <a:off x="522899" y="420198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2"/>
            </a:gs>
            <a:gs pos="100000">
              <a:schemeClr val="accent4"/>
            </a:gs>
          </a:gsLst>
          <a:lin ang="2700006" scaled="0"/>
        </a:gradFill>
        <a:effectLst/>
      </p:bgPr>
    </p:bg>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7"/>
          <p:cNvSpPr/>
          <p:nvPr/>
        </p:nvSpPr>
        <p:spPr>
          <a:xfrm>
            <a:off x="468700" y="-468525"/>
            <a:ext cx="1247700" cy="1247700"/>
          </a:xfrm>
          <a:prstGeom prst="donut">
            <a:avLst>
              <a:gd name="adj"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468700" y="540000"/>
            <a:ext cx="444300" cy="4443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2"/>
            </a:gs>
            <a:gs pos="100000">
              <a:schemeClr val="accent4"/>
            </a:gs>
          </a:gsLst>
          <a:lin ang="2698631" scaled="0"/>
        </a:gradFill>
        <a:effectLst/>
      </p:bgPr>
    </p:bg>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37075" y="1241975"/>
            <a:ext cx="2900700" cy="450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16"/>
          <p:cNvSpPr txBox="1">
            <a:spLocks noGrp="1"/>
          </p:cNvSpPr>
          <p:nvPr>
            <p:ph type="subTitle" idx="1"/>
          </p:nvPr>
        </p:nvSpPr>
        <p:spPr>
          <a:xfrm>
            <a:off x="720150" y="1688375"/>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08" name="Google Shape;108;p16"/>
          <p:cNvSpPr txBox="1">
            <a:spLocks noGrp="1"/>
          </p:cNvSpPr>
          <p:nvPr>
            <p:ph type="title" idx="2" hasCustomPrompt="1"/>
          </p:nvPr>
        </p:nvSpPr>
        <p:spPr>
          <a:xfrm rot="1446">
            <a:off x="4746002" y="1271685"/>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6"/>
          <p:cNvSpPr txBox="1">
            <a:spLocks noGrp="1"/>
          </p:cNvSpPr>
          <p:nvPr>
            <p:ph type="title" idx="3" hasCustomPrompt="1"/>
          </p:nvPr>
        </p:nvSpPr>
        <p:spPr>
          <a:xfrm>
            <a:off x="3683077"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6"/>
          <p:cNvSpPr txBox="1">
            <a:spLocks noGrp="1"/>
          </p:cNvSpPr>
          <p:nvPr>
            <p:ph type="title" idx="4" hasCustomPrompt="1"/>
          </p:nvPr>
        </p:nvSpPr>
        <p:spPr>
          <a:xfrm>
            <a:off x="3683077"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1" name="Google Shape;111;p16"/>
          <p:cNvSpPr txBox="1">
            <a:spLocks noGrp="1"/>
          </p:cNvSpPr>
          <p:nvPr>
            <p:ph type="title" idx="5"/>
          </p:nvPr>
        </p:nvSpPr>
        <p:spPr>
          <a:xfrm>
            <a:off x="720156" y="2456165"/>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2" name="Google Shape;112;p16"/>
          <p:cNvSpPr txBox="1">
            <a:spLocks noGrp="1"/>
          </p:cNvSpPr>
          <p:nvPr>
            <p:ph type="subTitle" idx="6"/>
          </p:nvPr>
        </p:nvSpPr>
        <p:spPr>
          <a:xfrm>
            <a:off x="720150" y="2903463"/>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3" name="Google Shape;113;p16"/>
          <p:cNvSpPr txBox="1">
            <a:spLocks noGrp="1"/>
          </p:cNvSpPr>
          <p:nvPr>
            <p:ph type="title" idx="7"/>
          </p:nvPr>
        </p:nvSpPr>
        <p:spPr>
          <a:xfrm>
            <a:off x="720156" y="3663340"/>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4" name="Google Shape;114;p16"/>
          <p:cNvSpPr txBox="1">
            <a:spLocks noGrp="1"/>
          </p:cNvSpPr>
          <p:nvPr>
            <p:ph type="subTitle" idx="8"/>
          </p:nvPr>
        </p:nvSpPr>
        <p:spPr>
          <a:xfrm>
            <a:off x="720150" y="4111538"/>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5" name="Google Shape;115;p16"/>
          <p:cNvSpPr txBox="1">
            <a:spLocks noGrp="1"/>
          </p:cNvSpPr>
          <p:nvPr>
            <p:ph type="title" idx="9"/>
          </p:nvPr>
        </p:nvSpPr>
        <p:spPr>
          <a:xfrm>
            <a:off x="5527081" y="36493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6"/>
          <p:cNvSpPr txBox="1">
            <a:spLocks noGrp="1"/>
          </p:cNvSpPr>
          <p:nvPr>
            <p:ph type="subTitle" idx="13"/>
          </p:nvPr>
        </p:nvSpPr>
        <p:spPr>
          <a:xfrm>
            <a:off x="6087600" y="4111538"/>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7" name="Google Shape;117;p16"/>
          <p:cNvSpPr txBox="1">
            <a:spLocks noGrp="1"/>
          </p:cNvSpPr>
          <p:nvPr>
            <p:ph type="title" idx="14"/>
          </p:nvPr>
        </p:nvSpPr>
        <p:spPr>
          <a:xfrm>
            <a:off x="5527081" y="24561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6"/>
          <p:cNvSpPr txBox="1">
            <a:spLocks noGrp="1"/>
          </p:cNvSpPr>
          <p:nvPr>
            <p:ph type="subTitle" idx="15"/>
          </p:nvPr>
        </p:nvSpPr>
        <p:spPr>
          <a:xfrm>
            <a:off x="6087600" y="290346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9" name="Google Shape;119;p16"/>
          <p:cNvSpPr txBox="1">
            <a:spLocks noGrp="1"/>
          </p:cNvSpPr>
          <p:nvPr>
            <p:ph type="title" idx="16"/>
          </p:nvPr>
        </p:nvSpPr>
        <p:spPr>
          <a:xfrm>
            <a:off x="5527081" y="124331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16"/>
          <p:cNvSpPr txBox="1">
            <a:spLocks noGrp="1"/>
          </p:cNvSpPr>
          <p:nvPr>
            <p:ph type="subTitle" idx="17"/>
          </p:nvPr>
        </p:nvSpPr>
        <p:spPr>
          <a:xfrm>
            <a:off x="6087600" y="168701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1" name="Google Shape;121;p16"/>
          <p:cNvSpPr txBox="1">
            <a:spLocks noGrp="1"/>
          </p:cNvSpPr>
          <p:nvPr>
            <p:ph type="title" idx="18" hasCustomPrompt="1"/>
          </p:nvPr>
        </p:nvSpPr>
        <p:spPr>
          <a:xfrm rot="1444">
            <a:off x="3682627" y="1270785"/>
            <a:ext cx="714000" cy="395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2" name="Google Shape;122;p16"/>
          <p:cNvSpPr txBox="1">
            <a:spLocks noGrp="1"/>
          </p:cNvSpPr>
          <p:nvPr>
            <p:ph type="title" idx="19" hasCustomPrompt="1"/>
          </p:nvPr>
        </p:nvSpPr>
        <p:spPr>
          <a:xfrm rot="1446">
            <a:off x="4746002"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6"/>
          <p:cNvSpPr txBox="1">
            <a:spLocks noGrp="1"/>
          </p:cNvSpPr>
          <p:nvPr>
            <p:ph type="title" idx="20" hasCustomPrompt="1"/>
          </p:nvPr>
        </p:nvSpPr>
        <p:spPr>
          <a:xfrm rot="1446">
            <a:off x="4746002"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 name="Google Shape;124;p16"/>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5" name="Google Shape;125;p16"/>
          <p:cNvPicPr preferRelativeResize="0"/>
          <p:nvPr/>
        </p:nvPicPr>
        <p:blipFill>
          <a:blip r:embed="rId2">
            <a:alphaModFix/>
          </a:blip>
          <a:stretch>
            <a:fillRect/>
          </a:stretch>
        </p:blipFill>
        <p:spPr>
          <a:xfrm rot="6055276" flipH="1">
            <a:off x="-1736979" y="-1077849"/>
            <a:ext cx="6190999" cy="3675799"/>
          </a:xfrm>
          <a:prstGeom prst="rect">
            <a:avLst/>
          </a:prstGeom>
          <a:noFill/>
          <a:ln>
            <a:noFill/>
          </a:ln>
        </p:spPr>
      </p:pic>
      <p:pic>
        <p:nvPicPr>
          <p:cNvPr id="126" name="Google Shape;126;p16"/>
          <p:cNvPicPr preferRelativeResize="0"/>
          <p:nvPr/>
        </p:nvPicPr>
        <p:blipFill>
          <a:blip r:embed="rId2">
            <a:alphaModFix/>
          </a:blip>
          <a:stretch>
            <a:fillRect/>
          </a:stretch>
        </p:blipFill>
        <p:spPr>
          <a:xfrm rot="9266930" flipH="1">
            <a:off x="4081972" y="4543876"/>
            <a:ext cx="6190998" cy="3675799"/>
          </a:xfrm>
          <a:prstGeom prst="rect">
            <a:avLst/>
          </a:prstGeom>
          <a:noFill/>
          <a:ln>
            <a:noFill/>
          </a:ln>
        </p:spPr>
      </p:pic>
      <p:sp>
        <p:nvSpPr>
          <p:cNvPr id="127" name="Google Shape;127;p16"/>
          <p:cNvSpPr/>
          <p:nvPr/>
        </p:nvSpPr>
        <p:spPr>
          <a:xfrm rot="10800000" flipH="1">
            <a:off x="255074" y="-544499"/>
            <a:ext cx="1084500" cy="10845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rot="-3674066" flipH="1">
            <a:off x="8734836" y="4235285"/>
            <a:ext cx="283027" cy="28302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3676082" flipH="1">
            <a:off x="166511" y="1495229"/>
            <a:ext cx="124191" cy="124191"/>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MAIN_POINT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subTitle" idx="1"/>
          </p:nvPr>
        </p:nvSpPr>
        <p:spPr>
          <a:xfrm rot="318">
            <a:off x="1324700" y="2652900"/>
            <a:ext cx="6494400" cy="107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p:nvPr>
        </p:nvSpPr>
        <p:spPr>
          <a:xfrm>
            <a:off x="720000" y="1419000"/>
            <a:ext cx="7704000" cy="123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pic>
        <p:nvPicPr>
          <p:cNvPr id="206" name="Google Shape;206;p25"/>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207" name="Google Shape;207;p25"/>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2"/>
            </a:gs>
            <a:gs pos="100000">
              <a:schemeClr val="accent4"/>
            </a:gs>
          </a:gsLst>
          <a:lin ang="2698631" scaled="0"/>
        </a:gradFill>
        <a:effectLst/>
      </p:bgPr>
    </p:bg>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8"/>
          <p:cNvSpPr txBox="1">
            <a:spLocks noGrp="1"/>
          </p:cNvSpPr>
          <p:nvPr>
            <p:ph type="title" idx="2"/>
          </p:nvPr>
        </p:nvSpPr>
        <p:spPr>
          <a:xfrm>
            <a:off x="940913" y="1788688"/>
            <a:ext cx="2432400" cy="3579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28"/>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1" name="Google Shape;241;p28"/>
          <p:cNvSpPr txBox="1">
            <a:spLocks noGrp="1"/>
          </p:cNvSpPr>
          <p:nvPr>
            <p:ph type="title" idx="3"/>
          </p:nvPr>
        </p:nvSpPr>
        <p:spPr>
          <a:xfrm>
            <a:off x="5772755" y="1777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2" name="Google Shape;242;p28"/>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28"/>
          <p:cNvSpPr txBox="1">
            <a:spLocks noGrp="1"/>
          </p:cNvSpPr>
          <p:nvPr>
            <p:ph type="title" idx="5"/>
          </p:nvPr>
        </p:nvSpPr>
        <p:spPr>
          <a:xfrm>
            <a:off x="940938" y="3406850"/>
            <a:ext cx="2432400" cy="356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4" name="Google Shape;244;p28"/>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28"/>
          <p:cNvSpPr txBox="1">
            <a:spLocks noGrp="1"/>
          </p:cNvSpPr>
          <p:nvPr>
            <p:ph type="title" idx="7"/>
          </p:nvPr>
        </p:nvSpPr>
        <p:spPr>
          <a:xfrm>
            <a:off x="5772743" y="3406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6" name="Google Shape;246;p28"/>
          <p:cNvSpPr txBox="1">
            <a:spLocks noGrp="1"/>
          </p:cNvSpPr>
          <p:nvPr>
            <p:ph type="subTitle" idx="8"/>
          </p:nvPr>
        </p:nvSpPr>
        <p:spPr>
          <a:xfrm>
            <a:off x="5772752" y="3728469"/>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47" name="Google Shape;247;p28"/>
          <p:cNvPicPr preferRelativeResize="0"/>
          <p:nvPr/>
        </p:nvPicPr>
        <p:blipFill>
          <a:blip r:embed="rId2">
            <a:alphaModFix amt="60000"/>
          </a:blip>
          <a:stretch>
            <a:fillRect/>
          </a:stretch>
        </p:blipFill>
        <p:spPr>
          <a:xfrm rot="3092066" flipH="1">
            <a:off x="6101000" y="183101"/>
            <a:ext cx="5188645" cy="2522600"/>
          </a:xfrm>
          <a:prstGeom prst="rect">
            <a:avLst/>
          </a:prstGeom>
          <a:noFill/>
          <a:ln>
            <a:noFill/>
          </a:ln>
        </p:spPr>
      </p:pic>
      <p:sp>
        <p:nvSpPr>
          <p:cNvPr id="248" name="Google Shape;248;p28"/>
          <p:cNvSpPr/>
          <p:nvPr/>
        </p:nvSpPr>
        <p:spPr>
          <a:xfrm rot="-3675020" flipH="1">
            <a:off x="6499692" y="119809"/>
            <a:ext cx="394192" cy="3941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rot="-3672803" flipH="1">
            <a:off x="8684843" y="783673"/>
            <a:ext cx="186897" cy="18689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rot="-3675020" flipH="1">
            <a:off x="8894229" y="2919909"/>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321" name="Google Shape;321;p33"/>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84500"/>
            <a:ext cx="7704000" cy="32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xygen"/>
              <a:buChar char="●"/>
              <a:defRPr>
                <a:solidFill>
                  <a:schemeClr val="lt1"/>
                </a:solidFill>
                <a:latin typeface="Oxygen"/>
                <a:ea typeface="Oxygen"/>
                <a:cs typeface="Oxygen"/>
                <a:sym typeface="Oxygen"/>
              </a:defRPr>
            </a:lvl1pPr>
            <a:lvl2pPr marL="914400" lvl="1"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2pPr>
            <a:lvl3pPr marL="1371600" lvl="2"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3pPr>
            <a:lvl4pPr marL="1828800" lvl="3"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4pPr>
            <a:lvl5pPr marL="2286000" lvl="4"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5pPr>
            <a:lvl6pPr marL="2743200" lvl="5"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6pPr>
            <a:lvl7pPr marL="3200400" lvl="6"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7pPr>
            <a:lvl8pPr marL="3657600" lvl="7"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8pPr>
            <a:lvl9pPr marL="4114800" lvl="8" indent="-317500">
              <a:lnSpc>
                <a:spcPct val="100000"/>
              </a:lnSpc>
              <a:spcBef>
                <a:spcPts val="1600"/>
              </a:spcBef>
              <a:spcAft>
                <a:spcPts val="1600"/>
              </a:spcAft>
              <a:buClr>
                <a:schemeClr val="lt1"/>
              </a:buClr>
              <a:buSzPts val="1400"/>
              <a:buFont typeface="Oxygen"/>
              <a:buChar char="■"/>
              <a:defRPr>
                <a:solidFill>
                  <a:schemeClr val="lt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61" r:id="rId5"/>
    <p:sldLayoutId id="2147483662" r:id="rId6"/>
    <p:sldLayoutId id="2147483671" r:id="rId7"/>
    <p:sldLayoutId id="2147483674"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irjet.net/archives/V7/i6/IRJET-V7I6913.pdf" TargetMode="External"/><Relationship Id="rId2" Type="http://schemas.openxmlformats.org/officeDocument/2006/relationships/hyperlink" Target="https://www.researchgate.net/publication/339406698_An_Examination_System_Automation_Using_Natural_Language_Processing" TargetMode="External"/><Relationship Id="rId1" Type="http://schemas.openxmlformats.org/officeDocument/2006/relationships/slideLayout" Target="../slideLayouts/slideLayout4.xml"/><Relationship Id="rId5" Type="http://schemas.openxmlformats.org/officeDocument/2006/relationships/hyperlink" Target="http://repository.londonmet.ac.uk/3447/1/Paper.pdf" TargetMode="External"/><Relationship Id="rId4" Type="http://schemas.openxmlformats.org/officeDocument/2006/relationships/hyperlink" Target="https://link.springer.com/chapter/10.1007/978-3-030-10752-9_1#Sec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subTitle" idx="1"/>
          </p:nvPr>
        </p:nvSpPr>
        <p:spPr>
          <a:xfrm rot="-546">
            <a:off x="2683732" y="2594442"/>
            <a:ext cx="3776700" cy="14613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Dr. S VIJAY KUMAR - MENTOR</a:t>
            </a:r>
          </a:p>
          <a:p>
            <a:pPr marL="0" lvl="0" indent="0" algn="ctr" rtl="0">
              <a:spcBef>
                <a:spcPts val="0"/>
              </a:spcBef>
              <a:spcAft>
                <a:spcPts val="0"/>
              </a:spcAft>
              <a:buNone/>
            </a:pPr>
            <a:r>
              <a:rPr lang="en-IN" dirty="0"/>
              <a:t>19BTRCR005 – M R NAVEEN KUMAR</a:t>
            </a:r>
          </a:p>
          <a:p>
            <a:pPr marL="0" lvl="0" indent="0" algn="ctr" rtl="0">
              <a:spcBef>
                <a:spcPts val="0"/>
              </a:spcBef>
              <a:spcAft>
                <a:spcPts val="0"/>
              </a:spcAft>
              <a:buNone/>
            </a:pPr>
            <a:r>
              <a:rPr lang="en-IN" dirty="0"/>
              <a:t>19BTRCR018 – A RISHAB VANIGOTHA</a:t>
            </a:r>
          </a:p>
          <a:p>
            <a:pPr marL="0" lvl="0" indent="0" algn="ctr" rtl="0">
              <a:spcBef>
                <a:spcPts val="0"/>
              </a:spcBef>
              <a:spcAft>
                <a:spcPts val="0"/>
              </a:spcAft>
              <a:buNone/>
            </a:pPr>
            <a:r>
              <a:rPr lang="en-IN" dirty="0"/>
              <a:t>19BTRCR023 – K V ABHIRAM</a:t>
            </a:r>
          </a:p>
          <a:p>
            <a:pPr marL="0" lvl="0" indent="0" algn="ctr" rtl="0">
              <a:spcBef>
                <a:spcPts val="0"/>
              </a:spcBef>
              <a:spcAft>
                <a:spcPts val="0"/>
              </a:spcAft>
              <a:buNone/>
            </a:pPr>
            <a:r>
              <a:rPr lang="en-IN" dirty="0"/>
              <a:t>19BTRCR024 – KEERTHI U S</a:t>
            </a:r>
          </a:p>
          <a:p>
            <a:pPr marL="0" lvl="0" indent="0" algn="ctr" rtl="0">
              <a:spcBef>
                <a:spcPts val="0"/>
              </a:spcBef>
              <a:spcAft>
                <a:spcPts val="0"/>
              </a:spcAft>
              <a:buNone/>
            </a:pPr>
            <a:r>
              <a:rPr lang="en-IN" dirty="0"/>
              <a:t>19BTRCR026 – MILAN HUNDIA JAIN</a:t>
            </a:r>
          </a:p>
          <a:p>
            <a:pPr marL="0" lvl="0" indent="0" algn="ctr" rtl="0">
              <a:spcBef>
                <a:spcPts val="0"/>
              </a:spcBef>
              <a:spcAft>
                <a:spcPts val="0"/>
              </a:spcAft>
              <a:buNone/>
            </a:pPr>
            <a:endParaRPr lang="en-IN" dirty="0"/>
          </a:p>
          <a:p>
            <a:pPr marL="0" lvl="0" indent="0" algn="ctr" rtl="0">
              <a:spcBef>
                <a:spcPts val="0"/>
              </a:spcBef>
              <a:spcAft>
                <a:spcPts val="0"/>
              </a:spcAft>
              <a:buNone/>
            </a:pPr>
            <a:endParaRPr dirty="0"/>
          </a:p>
        </p:txBody>
      </p:sp>
      <p:sp>
        <p:nvSpPr>
          <p:cNvPr id="349" name="Google Shape;349;p38"/>
          <p:cNvSpPr txBox="1">
            <a:spLocks noGrp="1"/>
          </p:cNvSpPr>
          <p:nvPr>
            <p:ph type="ctrTitle"/>
          </p:nvPr>
        </p:nvSpPr>
        <p:spPr>
          <a:xfrm>
            <a:off x="1267050" y="1147866"/>
            <a:ext cx="6609900" cy="8394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NLP Automation</a:t>
            </a:r>
            <a:endParaRPr dirty="0"/>
          </a:p>
        </p:txBody>
      </p:sp>
      <p:cxnSp>
        <p:nvCxnSpPr>
          <p:cNvPr id="350" name="Google Shape;350;p38"/>
          <p:cNvCxnSpPr/>
          <p:nvPr/>
        </p:nvCxnSpPr>
        <p:spPr>
          <a:xfrm>
            <a:off x="2068200" y="2124719"/>
            <a:ext cx="5007600" cy="0"/>
          </a:xfrm>
          <a:prstGeom prst="straightConnector1">
            <a:avLst/>
          </a:prstGeom>
          <a:noFill/>
          <a:ln w="19050" cap="flat" cmpd="sng">
            <a:solidFill>
              <a:schemeClr val="accent5"/>
            </a:solidFill>
            <a:prstDash val="solid"/>
            <a:round/>
            <a:headEnd type="oval" w="med" len="med"/>
            <a:tailEnd type="oval" w="med" len="med"/>
          </a:ln>
        </p:spPr>
      </p:cxnSp>
      <p:sp>
        <p:nvSpPr>
          <p:cNvPr id="351" name="Google Shape;351;p38"/>
          <p:cNvSpPr/>
          <p:nvPr/>
        </p:nvSpPr>
        <p:spPr>
          <a:xfrm rot="-1724014">
            <a:off x="6598440" y="-101545"/>
            <a:ext cx="234016" cy="234016"/>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PROPOSED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03132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This system performs the basic exploratory data analysis, text preprocessing, and models required for NLP.</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has the ability to create models through a web-based graphical user interface.</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just requires a dataset as input, and our web GUI outputs a dataset based on the user's option of word or phrase analysis.</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user does not need any prior coding knowledge.</a:t>
            </a:r>
          </a:p>
        </p:txBody>
      </p:sp>
    </p:spTree>
    <p:extLst>
      <p:ext uri="{BB962C8B-B14F-4D97-AF65-F5344CB8AC3E}">
        <p14:creationId xmlns:p14="http://schemas.microsoft.com/office/powerpoint/2010/main" val="403834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SCHEMATIC DIAGRAM</a:t>
            </a:r>
          </a:p>
        </p:txBody>
      </p:sp>
      <p:pic>
        <p:nvPicPr>
          <p:cNvPr id="5" name="Picture 4">
            <a:extLst>
              <a:ext uri="{FF2B5EF4-FFF2-40B4-BE49-F238E27FC236}">
                <a16:creationId xmlns:a16="http://schemas.microsoft.com/office/drawing/2014/main" id="{A2F9AB76-7787-1B29-9A80-25F3BCD45F78}"/>
              </a:ext>
            </a:extLst>
          </p:cNvPr>
          <p:cNvPicPr>
            <a:picLocks noChangeAspect="1"/>
          </p:cNvPicPr>
          <p:nvPr/>
        </p:nvPicPr>
        <p:blipFill rotWithShape="1">
          <a:blip r:embed="rId2"/>
          <a:srcRect t="994" r="1301" b="1159"/>
          <a:stretch/>
        </p:blipFill>
        <p:spPr>
          <a:xfrm>
            <a:off x="1625795" y="1494263"/>
            <a:ext cx="5815785" cy="32561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3372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792224" y="1466239"/>
            <a:ext cx="5559552" cy="327643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We begin with loading the dataset file in csv format in the webpage.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explore the selected text column using various exploratory data analysis techniques.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Then, we perform text processing like data cleaning , lexical analysis (tokenization, stop word removal, stemming, etc.,), followed by sentence level analysis (semantic, syntactic, pragmatic, and disclosure analysis).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After finishing the textual analysis, we perform Feature extraction where we extract useful features from the processed data.</a:t>
            </a:r>
          </a:p>
        </p:txBody>
      </p:sp>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347216" y="524312"/>
            <a:ext cx="6449568" cy="4288381"/>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Then, you can select a model for building out of given 3 models:</a:t>
            </a:r>
          </a:p>
          <a:p>
            <a:pPr marL="742950" lvl="1" indent="-285750" algn="l">
              <a:buFont typeface="Courier New" panose="02070309020205020404" pitchFamily="49" charset="0"/>
              <a:buChar char="o"/>
            </a:pPr>
            <a:r>
              <a:rPr lang="en-US" dirty="0"/>
              <a:t>Named – Entity Recognition</a:t>
            </a:r>
          </a:p>
          <a:p>
            <a:pPr marL="742950" lvl="1" indent="-285750" algn="l">
              <a:buFont typeface="Courier New" panose="02070309020205020404" pitchFamily="49" charset="0"/>
              <a:buChar char="o"/>
            </a:pPr>
            <a:r>
              <a:rPr lang="en-US" dirty="0"/>
              <a:t>Text Summarization</a:t>
            </a:r>
          </a:p>
          <a:p>
            <a:pPr marL="742950" lvl="1" indent="-285750" algn="l">
              <a:buFont typeface="Courier New" panose="02070309020205020404" pitchFamily="49" charset="0"/>
              <a:buChar char="o"/>
            </a:pPr>
            <a:r>
              <a:rPr lang="en-US" dirty="0"/>
              <a:t>Key word Extraction</a:t>
            </a:r>
          </a:p>
          <a:p>
            <a:pPr marL="742950" lvl="1" indent="-285750" algn="l">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For model building we use Transformers , a type of neural network architecture that uses encoders and decoders with positional embeddings to process the language.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been shown to outperform recurrent neural networks (RNNs) on a variety of natural language processing (NLP) tasks, such as text classification, machine translation, question answering, and text generation</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ability to capture long term dependencies in text and process the text parallelly</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This section concludes with the creation of a user-friendly web-based interface that generates the desired output.</a:t>
            </a:r>
          </a:p>
        </p:txBody>
      </p: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4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7F83A0F2-1C94-69CE-1221-1BCB825B8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975" y="1515696"/>
            <a:ext cx="6876050" cy="2704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311E6B0A-47EB-B954-6942-E5BB617418BE}"/>
              </a:ext>
            </a:extLst>
          </p:cNvPr>
          <p:cNvSpPr txBox="1"/>
          <p:nvPr/>
        </p:nvSpPr>
        <p:spPr>
          <a:xfrm>
            <a:off x="2689050" y="4462572"/>
            <a:ext cx="3997233" cy="877163"/>
          </a:xfrm>
          <a:prstGeom prst="rect">
            <a:avLst/>
          </a:prstGeom>
          <a:noFill/>
        </p:spPr>
        <p:txBody>
          <a:bodyPr wrap="square" rtlCol="0">
            <a:spAutoFit/>
          </a:bodyPr>
          <a:lstStyle/>
          <a:p>
            <a:pPr algn="just" rtl="0" fontAlgn="base">
              <a:spcBef>
                <a:spcPts val="0"/>
              </a:spcBef>
              <a:spcAft>
                <a:spcPts val="600"/>
              </a:spcAft>
            </a:pPr>
            <a:r>
              <a:rPr lang="en-US" sz="1800" b="0" i="0" u="none" strike="noStrike" dirty="0">
                <a:solidFill>
                  <a:schemeClr val="bg1"/>
                </a:solidFill>
                <a:effectLst/>
                <a:latin typeface="Montserrat ExtraBold" panose="00000900000000000000" pitchFamily="2" charset="0"/>
              </a:rPr>
              <a:t>Fig: Text Preprocessing Tasks</a:t>
            </a:r>
          </a:p>
          <a:p>
            <a:br>
              <a:rPr lang="en-US" dirty="0"/>
            </a:br>
            <a:endParaRPr lang="en-US" dirty="0"/>
          </a:p>
        </p:txBody>
      </p:sp>
    </p:spTree>
    <p:extLst>
      <p:ext uri="{BB962C8B-B14F-4D97-AF65-F5344CB8AC3E}">
        <p14:creationId xmlns:p14="http://schemas.microsoft.com/office/powerpoint/2010/main" val="305542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11E6B0A-47EB-B954-6942-E5BB617418BE}"/>
              </a:ext>
            </a:extLst>
          </p:cNvPr>
          <p:cNvSpPr txBox="1"/>
          <p:nvPr/>
        </p:nvSpPr>
        <p:spPr>
          <a:xfrm>
            <a:off x="3122737" y="4504373"/>
            <a:ext cx="3178785" cy="369332"/>
          </a:xfrm>
          <a:prstGeom prst="rect">
            <a:avLst/>
          </a:prstGeom>
          <a:noFill/>
        </p:spPr>
        <p:txBody>
          <a:bodyPr wrap="square" rtlCol="0">
            <a:spAutoFit/>
          </a:bodyPr>
          <a:lstStyle/>
          <a:p>
            <a:pPr algn="just" rtl="0" fontAlgn="base">
              <a:spcBef>
                <a:spcPts val="0"/>
              </a:spcBef>
              <a:spcAft>
                <a:spcPts val="600"/>
              </a:spcAft>
            </a:pPr>
            <a:r>
              <a:rPr lang="en-US" sz="1800" b="0" i="0" u="none" strike="noStrike" dirty="0">
                <a:solidFill>
                  <a:schemeClr val="bg1"/>
                </a:solidFill>
                <a:effectLst/>
                <a:latin typeface="Montserrat ExtraBold" panose="00000900000000000000" pitchFamily="2" charset="0"/>
              </a:rPr>
              <a:t>Fig: Text Summarization</a:t>
            </a:r>
          </a:p>
        </p:txBody>
      </p:sp>
      <p:pic>
        <p:nvPicPr>
          <p:cNvPr id="2050" name="Picture 2">
            <a:extLst>
              <a:ext uri="{FF2B5EF4-FFF2-40B4-BE49-F238E27FC236}">
                <a16:creationId xmlns:a16="http://schemas.microsoft.com/office/drawing/2014/main" id="{1DF58B83-D4A3-47F2-801D-647BF3A19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52" y="1334676"/>
            <a:ext cx="6430895" cy="2992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464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CONCLUSION</a:t>
            </a:r>
          </a:p>
        </p:txBody>
      </p:sp>
      <p:sp>
        <p:nvSpPr>
          <p:cNvPr id="4" name="TextBox 3">
            <a:extLst>
              <a:ext uri="{FF2B5EF4-FFF2-40B4-BE49-F238E27FC236}">
                <a16:creationId xmlns:a16="http://schemas.microsoft.com/office/drawing/2014/main" id="{635ED73B-F2D3-A05C-7A97-52A3592EFE5F}"/>
              </a:ext>
            </a:extLst>
          </p:cNvPr>
          <p:cNvSpPr txBox="1"/>
          <p:nvPr/>
        </p:nvSpPr>
        <p:spPr>
          <a:xfrm>
            <a:off x="1219458" y="1522108"/>
            <a:ext cx="6891528" cy="332398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Automation of natural language processing is an ongoing process that is becoming increasingly important as businesses strive to become more efficient and productive.</a:t>
            </a:r>
          </a:p>
          <a:p>
            <a:pPr>
              <a:buClr>
                <a:schemeClr val="bg1"/>
              </a:buCl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By automating natural language processing tasks, individuals and businesses can save time and resources while still delivering accurate results.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Automation helps to reduce the cost of human </a:t>
            </a:r>
            <a:r>
              <a:rPr lang="en-US" dirty="0" err="1">
                <a:solidFill>
                  <a:schemeClr val="bg1"/>
                </a:solidFill>
                <a:latin typeface="Oxygen" panose="02000503000000000000" pitchFamily="2" charset="0"/>
              </a:rPr>
              <a:t>labour</a:t>
            </a:r>
            <a:r>
              <a:rPr lang="en-US" dirty="0">
                <a:solidFill>
                  <a:schemeClr val="bg1"/>
                </a:solidFill>
                <a:latin typeface="Oxygen" panose="02000503000000000000" pitchFamily="2" charset="0"/>
              </a:rPr>
              <a:t> while improving the quality of results.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With the help of a Web-based interface one can effectively use automation to streamline their natural language processing tasks and improve the accuracy of their results.</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p:txBody>
      </p:sp>
    </p:spTree>
    <p:extLst>
      <p:ext uri="{BB962C8B-B14F-4D97-AF65-F5344CB8AC3E}">
        <p14:creationId xmlns:p14="http://schemas.microsoft.com/office/powerpoint/2010/main" val="13214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1192242"/>
            <a:ext cx="7704000" cy="329100"/>
          </a:xfrm>
        </p:spPr>
        <p:txBody>
          <a:bodyPr/>
          <a:lstStyle/>
          <a:p>
            <a:r>
              <a:rPr lang="en-IN" dirty="0"/>
              <a:t>REFERENCES</a:t>
            </a:r>
          </a:p>
        </p:txBody>
      </p:sp>
      <p:sp>
        <p:nvSpPr>
          <p:cNvPr id="4" name="TextBox 3">
            <a:extLst>
              <a:ext uri="{FF2B5EF4-FFF2-40B4-BE49-F238E27FC236}">
                <a16:creationId xmlns:a16="http://schemas.microsoft.com/office/drawing/2014/main" id="{635ED73B-F2D3-A05C-7A97-52A3592EFE5F}"/>
              </a:ext>
            </a:extLst>
          </p:cNvPr>
          <p:cNvSpPr txBox="1"/>
          <p:nvPr/>
        </p:nvSpPr>
        <p:spPr>
          <a:xfrm>
            <a:off x="1219458" y="1901250"/>
            <a:ext cx="6891528" cy="2031325"/>
          </a:xfrm>
          <a:prstGeom prst="rect">
            <a:avLst/>
          </a:prstGeom>
          <a:noFill/>
        </p:spPr>
        <p:txBody>
          <a:bodyPr wrap="square">
            <a:spAutoFit/>
          </a:bodyPr>
          <a:lstStyle/>
          <a:p>
            <a:pPr marL="342900" indent="-342900">
              <a:buClr>
                <a:schemeClr val="bg1"/>
              </a:buClr>
              <a:buFont typeface="+mj-lt"/>
              <a:buAutoNum type="arabicPeriod"/>
            </a:pPr>
            <a:r>
              <a:rPr lang="en-US" dirty="0">
                <a:solidFill>
                  <a:schemeClr val="bg1"/>
                </a:solidFill>
                <a:latin typeface="Oxygen" panose="02000503000000000000" pitchFamily="2" charset="0"/>
                <a:hlinkClick r:id="rId2"/>
              </a:rPr>
              <a:t>https://www.researchgate.net/publication/339406698_An_Examination_System_Automation_Using_Natural_Language_Processing</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3"/>
              </a:rPr>
              <a:t>https://www.irjet.net/archives/V7/i6/IRJET-V7I6913.pdf</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4"/>
              </a:rPr>
              <a:t>https://link.springer.com/chapter/10.1007/978-3-030-10752-9_1#Sec9</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5"/>
              </a:rPr>
              <a:t>http://repository.londonmet.ac.uk/3447/1/Paper.pdf</a:t>
            </a: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p:txBody>
      </p:sp>
    </p:spTree>
    <p:extLst>
      <p:ext uri="{BB962C8B-B14F-4D97-AF65-F5344CB8AC3E}">
        <p14:creationId xmlns:p14="http://schemas.microsoft.com/office/powerpoint/2010/main" val="194189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p:nvPr/>
        </p:nvSpPr>
        <p:spPr>
          <a:xfrm rot="5400000">
            <a:off x="2304569" y="-20696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rot="5400000">
            <a:off x="2304569"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rot="5400000">
            <a:off x="2304569" y="174798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rot="5400000">
            <a:off x="6389819" y="-20381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rot="5400000">
            <a:off x="6387994"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rot="5400000">
            <a:off x="6387994" y="1733122"/>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txBox="1">
            <a:spLocks noGrp="1"/>
          </p:cNvSpPr>
          <p:nvPr>
            <p:ph type="title"/>
          </p:nvPr>
        </p:nvSpPr>
        <p:spPr>
          <a:xfrm>
            <a:off x="735394" y="1379135"/>
            <a:ext cx="2900700" cy="4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71" name="Google Shape;371;p40"/>
          <p:cNvSpPr txBox="1">
            <a:spLocks noGrp="1"/>
          </p:cNvSpPr>
          <p:nvPr>
            <p:ph type="title" idx="2"/>
          </p:nvPr>
        </p:nvSpPr>
        <p:spPr>
          <a:xfrm rot="1446">
            <a:off x="4744321" y="1408845"/>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2" name="Google Shape;372;p40"/>
          <p:cNvSpPr txBox="1">
            <a:spLocks noGrp="1"/>
          </p:cNvSpPr>
          <p:nvPr>
            <p:ph type="title" idx="3"/>
          </p:nvPr>
        </p:nvSpPr>
        <p:spPr>
          <a:xfrm>
            <a:off x="3681396"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73" name="Google Shape;373;p40"/>
          <p:cNvSpPr txBox="1">
            <a:spLocks noGrp="1"/>
          </p:cNvSpPr>
          <p:nvPr>
            <p:ph type="title" idx="4"/>
          </p:nvPr>
        </p:nvSpPr>
        <p:spPr>
          <a:xfrm>
            <a:off x="3681396"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74" name="Google Shape;374;p40"/>
          <p:cNvSpPr txBox="1">
            <a:spLocks noGrp="1"/>
          </p:cNvSpPr>
          <p:nvPr>
            <p:ph type="title" idx="5"/>
          </p:nvPr>
        </p:nvSpPr>
        <p:spPr>
          <a:xfrm>
            <a:off x="718475" y="2349485"/>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sp>
        <p:nvSpPr>
          <p:cNvPr id="376" name="Google Shape;376;p40"/>
          <p:cNvSpPr txBox="1">
            <a:spLocks noGrp="1"/>
          </p:cNvSpPr>
          <p:nvPr>
            <p:ph type="title" idx="7"/>
          </p:nvPr>
        </p:nvSpPr>
        <p:spPr>
          <a:xfrm>
            <a:off x="718475" y="3333187"/>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EXISTING SYSTEM</a:t>
            </a:r>
            <a:endParaRPr dirty="0"/>
          </a:p>
        </p:txBody>
      </p:sp>
      <p:sp>
        <p:nvSpPr>
          <p:cNvPr id="378" name="Google Shape;378;p40"/>
          <p:cNvSpPr txBox="1">
            <a:spLocks noGrp="1"/>
          </p:cNvSpPr>
          <p:nvPr>
            <p:ph type="title" idx="9"/>
          </p:nvPr>
        </p:nvSpPr>
        <p:spPr>
          <a:xfrm>
            <a:off x="5525400" y="3319212"/>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PROPOSED SYSTEM</a:t>
            </a:r>
            <a:endParaRPr dirty="0"/>
          </a:p>
        </p:txBody>
      </p:sp>
      <p:sp>
        <p:nvSpPr>
          <p:cNvPr id="380" name="Google Shape;380;p40"/>
          <p:cNvSpPr txBox="1">
            <a:spLocks noGrp="1"/>
          </p:cNvSpPr>
          <p:nvPr>
            <p:ph type="title" idx="14"/>
          </p:nvPr>
        </p:nvSpPr>
        <p:spPr>
          <a:xfrm>
            <a:off x="5326223" y="2349485"/>
            <a:ext cx="3097777"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LITERATURE SURVEY</a:t>
            </a:r>
            <a:endParaRPr dirty="0"/>
          </a:p>
        </p:txBody>
      </p:sp>
      <p:sp>
        <p:nvSpPr>
          <p:cNvPr id="382" name="Google Shape;382;p40"/>
          <p:cNvSpPr txBox="1">
            <a:spLocks noGrp="1"/>
          </p:cNvSpPr>
          <p:nvPr>
            <p:ph type="title" idx="16"/>
          </p:nvPr>
        </p:nvSpPr>
        <p:spPr>
          <a:xfrm>
            <a:off x="5525400" y="1380475"/>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OBJECTIVES</a:t>
            </a:r>
            <a:endParaRPr dirty="0"/>
          </a:p>
        </p:txBody>
      </p:sp>
      <p:sp>
        <p:nvSpPr>
          <p:cNvPr id="384" name="Google Shape;384;p40"/>
          <p:cNvSpPr txBox="1">
            <a:spLocks noGrp="1"/>
          </p:cNvSpPr>
          <p:nvPr>
            <p:ph type="title" idx="18"/>
          </p:nvPr>
        </p:nvSpPr>
        <p:spPr>
          <a:xfrm rot="1444">
            <a:off x="3680946" y="1407945"/>
            <a:ext cx="714000" cy="3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5" name="Google Shape;385;p40"/>
          <p:cNvSpPr txBox="1">
            <a:spLocks noGrp="1"/>
          </p:cNvSpPr>
          <p:nvPr>
            <p:ph type="title" idx="19"/>
          </p:nvPr>
        </p:nvSpPr>
        <p:spPr>
          <a:xfrm rot="1446">
            <a:off x="4744321"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6" name="Google Shape;386;p40"/>
          <p:cNvSpPr txBox="1">
            <a:spLocks noGrp="1"/>
          </p:cNvSpPr>
          <p:nvPr>
            <p:ph type="title" idx="20"/>
          </p:nvPr>
        </p:nvSpPr>
        <p:spPr>
          <a:xfrm rot="1446">
            <a:off x="4744321"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87" name="Google Shape;387;p40"/>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388" name="Google Shape;388;p40"/>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14" name="Google Shape;365;p40">
            <a:extLst>
              <a:ext uri="{FF2B5EF4-FFF2-40B4-BE49-F238E27FC236}">
                <a16:creationId xmlns:a16="http://schemas.microsoft.com/office/drawing/2014/main" id="{150089EB-CB94-85AA-C2DD-6B4CF80EACE5}"/>
              </a:ext>
            </a:extLst>
          </p:cNvPr>
          <p:cNvSpPr/>
          <p:nvPr/>
        </p:nvSpPr>
        <p:spPr>
          <a:xfrm rot="5400000">
            <a:off x="2301063" y="2729897"/>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8;p40">
            <a:extLst>
              <a:ext uri="{FF2B5EF4-FFF2-40B4-BE49-F238E27FC236}">
                <a16:creationId xmlns:a16="http://schemas.microsoft.com/office/drawing/2014/main" id="{263970FB-4574-53E8-6167-15F0D932D282}"/>
              </a:ext>
            </a:extLst>
          </p:cNvPr>
          <p:cNvSpPr/>
          <p:nvPr/>
        </p:nvSpPr>
        <p:spPr>
          <a:xfrm rot="5400000">
            <a:off x="6384488" y="2715034"/>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3;p40">
            <a:extLst>
              <a:ext uri="{FF2B5EF4-FFF2-40B4-BE49-F238E27FC236}">
                <a16:creationId xmlns:a16="http://schemas.microsoft.com/office/drawing/2014/main" id="{8F9B1EA5-BD58-5970-84AB-4B623C425D88}"/>
              </a:ext>
            </a:extLst>
          </p:cNvPr>
          <p:cNvSpPr txBox="1">
            <a:spLocks/>
          </p:cNvSpPr>
          <p:nvPr/>
        </p:nvSpPr>
        <p:spPr>
          <a:xfrm>
            <a:off x="3677890"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07</a:t>
            </a:r>
          </a:p>
        </p:txBody>
      </p:sp>
      <p:sp>
        <p:nvSpPr>
          <p:cNvPr id="17" name="Google Shape;376;p40">
            <a:extLst>
              <a:ext uri="{FF2B5EF4-FFF2-40B4-BE49-F238E27FC236}">
                <a16:creationId xmlns:a16="http://schemas.microsoft.com/office/drawing/2014/main" id="{0EE808BC-F5AF-8C6A-43E5-05B83990D70C}"/>
              </a:ext>
            </a:extLst>
          </p:cNvPr>
          <p:cNvSpPr txBox="1">
            <a:spLocks/>
          </p:cNvSpPr>
          <p:nvPr/>
        </p:nvSpPr>
        <p:spPr>
          <a:xfrm>
            <a:off x="714969" y="4315099"/>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METHODOLOGY</a:t>
            </a:r>
          </a:p>
        </p:txBody>
      </p:sp>
      <p:sp>
        <p:nvSpPr>
          <p:cNvPr id="18" name="Google Shape;378;p40">
            <a:extLst>
              <a:ext uri="{FF2B5EF4-FFF2-40B4-BE49-F238E27FC236}">
                <a16:creationId xmlns:a16="http://schemas.microsoft.com/office/drawing/2014/main" id="{7F67F9DA-7C58-60E0-4A2F-862FFEE4A6BB}"/>
              </a:ext>
            </a:extLst>
          </p:cNvPr>
          <p:cNvSpPr txBox="1">
            <a:spLocks/>
          </p:cNvSpPr>
          <p:nvPr/>
        </p:nvSpPr>
        <p:spPr>
          <a:xfrm>
            <a:off x="5521894" y="4301124"/>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RESULTS</a:t>
            </a:r>
          </a:p>
        </p:txBody>
      </p:sp>
      <p:sp>
        <p:nvSpPr>
          <p:cNvPr id="19" name="Google Shape;386;p40">
            <a:extLst>
              <a:ext uri="{FF2B5EF4-FFF2-40B4-BE49-F238E27FC236}">
                <a16:creationId xmlns:a16="http://schemas.microsoft.com/office/drawing/2014/main" id="{1C19C24F-8E0D-C84B-B005-A21AA0889A96}"/>
              </a:ext>
            </a:extLst>
          </p:cNvPr>
          <p:cNvSpPr txBox="1">
            <a:spLocks/>
          </p:cNvSpPr>
          <p:nvPr/>
        </p:nvSpPr>
        <p:spPr>
          <a:xfrm rot="1446">
            <a:off x="4740815"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computer program's capacity to comprehend natural language, or human language as it is spoken and written, is known as natural language processing (NLP). It is a part of machine intelligence (AI).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Natural Language Processing (NLP) is a field of study focused on allowing computers to understand, interpret, and generate human language.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automation of NLP tasks has become increasingly important as the amount of unstructured text data continues to grow. </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development of web interfaces and tools that simplify and automate NLP tasks is crucial in allowing users to analyze and understand their data without the need for extensive technical knowledge.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is widely used for applications like NER(Named Entity Recognition), Text Classification, Text Generation, Text Mask Prediction etc.</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requires a lot of tedious tasks to be done. It requires a lot of effort and time.</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8999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487" name="Google Shape;487;p47"/>
          <p:cNvSpPr txBox="1">
            <a:spLocks noGrp="1"/>
          </p:cNvSpPr>
          <p:nvPr>
            <p:ph type="title" idx="2"/>
          </p:nvPr>
        </p:nvSpPr>
        <p:spPr>
          <a:xfrm>
            <a:off x="940913" y="1788688"/>
            <a:ext cx="2432400" cy="35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DESIGN</a:t>
            </a:r>
            <a:endParaRPr dirty="0"/>
          </a:p>
        </p:txBody>
      </p:sp>
      <p:sp>
        <p:nvSpPr>
          <p:cNvPr id="488" name="Google Shape;488;p47"/>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Web interface for NLP tasks.</a:t>
            </a:r>
          </a:p>
        </p:txBody>
      </p:sp>
      <p:sp>
        <p:nvSpPr>
          <p:cNvPr id="489" name="Google Shape;489;p47"/>
          <p:cNvSpPr txBox="1">
            <a:spLocks noGrp="1"/>
          </p:cNvSpPr>
          <p:nvPr>
            <p:ph type="title" idx="3"/>
          </p:nvPr>
        </p:nvSpPr>
        <p:spPr>
          <a:xfrm>
            <a:off x="5772755" y="1777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PROVIDE</a:t>
            </a:r>
            <a:endParaRPr dirty="0"/>
          </a:p>
        </p:txBody>
      </p:sp>
      <p:sp>
        <p:nvSpPr>
          <p:cNvPr id="490" name="Google Shape;490;p47"/>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User-friendly environment for performing NLP tasks</a:t>
            </a:r>
            <a:endParaRPr dirty="0"/>
          </a:p>
        </p:txBody>
      </p:sp>
      <p:sp>
        <p:nvSpPr>
          <p:cNvPr id="491" name="Google Shape;491;p47"/>
          <p:cNvSpPr txBox="1">
            <a:spLocks noGrp="1"/>
          </p:cNvSpPr>
          <p:nvPr>
            <p:ph type="title" idx="5"/>
          </p:nvPr>
        </p:nvSpPr>
        <p:spPr>
          <a:xfrm>
            <a:off x="940938" y="3406850"/>
            <a:ext cx="2432400" cy="35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OPTIMIZE</a:t>
            </a:r>
            <a:endParaRPr dirty="0"/>
          </a:p>
        </p:txBody>
      </p:sp>
      <p:sp>
        <p:nvSpPr>
          <p:cNvPr id="492" name="Google Shape;492;p47"/>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NLP Workflow for efficiency and effectiveness</a:t>
            </a:r>
            <a:endParaRPr dirty="0"/>
          </a:p>
        </p:txBody>
      </p:sp>
      <p:sp>
        <p:nvSpPr>
          <p:cNvPr id="493" name="Google Shape;493;p47"/>
          <p:cNvSpPr txBox="1">
            <a:spLocks noGrp="1"/>
          </p:cNvSpPr>
          <p:nvPr>
            <p:ph type="title" idx="7"/>
          </p:nvPr>
        </p:nvSpPr>
        <p:spPr>
          <a:xfrm>
            <a:off x="5772743" y="3406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MAKE</a:t>
            </a:r>
            <a:endParaRPr dirty="0"/>
          </a:p>
        </p:txBody>
      </p:sp>
      <p:sp>
        <p:nvSpPr>
          <p:cNvPr id="494" name="Google Shape;494;p47"/>
          <p:cNvSpPr txBox="1">
            <a:spLocks noGrp="1"/>
          </p:cNvSpPr>
          <p:nvPr>
            <p:ph type="subTitle" idx="8"/>
          </p:nvPr>
        </p:nvSpPr>
        <p:spPr>
          <a:xfrm>
            <a:off x="5772743" y="37961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NLP more accessible to a wider audience by reducing need of expertise.</a:t>
            </a:r>
            <a:endParaRPr dirty="0"/>
          </a:p>
        </p:txBody>
      </p:sp>
      <p:sp>
        <p:nvSpPr>
          <p:cNvPr id="495" name="Google Shape;495;p47"/>
          <p:cNvSpPr/>
          <p:nvPr/>
        </p:nvSpPr>
        <p:spPr>
          <a:xfrm flipH="1">
            <a:off x="3729788"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47"/>
          <p:cNvGrpSpPr/>
          <p:nvPr/>
        </p:nvGrpSpPr>
        <p:grpSpPr>
          <a:xfrm>
            <a:off x="3878120" y="1778190"/>
            <a:ext cx="332725" cy="378910"/>
            <a:chOff x="4812507" y="3377390"/>
            <a:chExt cx="332725" cy="378910"/>
          </a:xfrm>
        </p:grpSpPr>
        <p:sp>
          <p:nvSpPr>
            <p:cNvPr id="497" name="Google Shape;497;p47"/>
            <p:cNvSpPr/>
            <p:nvPr/>
          </p:nvSpPr>
          <p:spPr>
            <a:xfrm>
              <a:off x="4812507" y="3377390"/>
              <a:ext cx="332725" cy="378910"/>
            </a:xfrm>
            <a:custGeom>
              <a:avLst/>
              <a:gdLst/>
              <a:ahLst/>
              <a:cxnLst/>
              <a:rect l="l" t="t" r="r" b="b"/>
              <a:pathLst>
                <a:path w="8818" h="10042" extrusionOk="0">
                  <a:moveTo>
                    <a:pt x="3854" y="571"/>
                  </a:moveTo>
                  <a:cubicBezTo>
                    <a:pt x="3923" y="571"/>
                    <a:pt x="3993" y="574"/>
                    <a:pt x="4064" y="578"/>
                  </a:cubicBezTo>
                  <a:cubicBezTo>
                    <a:pt x="5784" y="686"/>
                    <a:pt x="7115" y="2135"/>
                    <a:pt x="7115" y="3860"/>
                  </a:cubicBezTo>
                  <a:lnTo>
                    <a:pt x="7115" y="3874"/>
                  </a:lnTo>
                  <a:lnTo>
                    <a:pt x="7974" y="6242"/>
                  </a:lnTo>
                  <a:lnTo>
                    <a:pt x="7115" y="6242"/>
                  </a:lnTo>
                  <a:lnTo>
                    <a:pt x="7115" y="7680"/>
                  </a:lnTo>
                  <a:lnTo>
                    <a:pt x="5344" y="7680"/>
                  </a:lnTo>
                  <a:lnTo>
                    <a:pt x="5344" y="9451"/>
                  </a:lnTo>
                  <a:lnTo>
                    <a:pt x="1780" y="9451"/>
                  </a:lnTo>
                  <a:lnTo>
                    <a:pt x="1780" y="6336"/>
                  </a:lnTo>
                  <a:lnTo>
                    <a:pt x="1681" y="6248"/>
                  </a:lnTo>
                  <a:cubicBezTo>
                    <a:pt x="988" y="5632"/>
                    <a:pt x="592" y="4748"/>
                    <a:pt x="592" y="3823"/>
                  </a:cubicBezTo>
                  <a:cubicBezTo>
                    <a:pt x="592" y="2030"/>
                    <a:pt x="2055" y="571"/>
                    <a:pt x="3854" y="571"/>
                  </a:cubicBezTo>
                  <a:close/>
                  <a:moveTo>
                    <a:pt x="3853" y="0"/>
                  </a:moveTo>
                  <a:cubicBezTo>
                    <a:pt x="1730" y="0"/>
                    <a:pt x="1" y="1718"/>
                    <a:pt x="1" y="3831"/>
                  </a:cubicBezTo>
                  <a:cubicBezTo>
                    <a:pt x="1" y="4876"/>
                    <a:pt x="432" y="5877"/>
                    <a:pt x="1190" y="6599"/>
                  </a:cubicBezTo>
                  <a:lnTo>
                    <a:pt x="1190" y="10042"/>
                  </a:lnTo>
                  <a:lnTo>
                    <a:pt x="5914" y="10042"/>
                  </a:lnTo>
                  <a:lnTo>
                    <a:pt x="5914" y="8270"/>
                  </a:lnTo>
                  <a:lnTo>
                    <a:pt x="7705" y="8270"/>
                  </a:lnTo>
                  <a:lnTo>
                    <a:pt x="7705" y="6833"/>
                  </a:lnTo>
                  <a:lnTo>
                    <a:pt x="8817" y="6833"/>
                  </a:lnTo>
                  <a:lnTo>
                    <a:pt x="7705" y="3778"/>
                  </a:lnTo>
                  <a:cubicBezTo>
                    <a:pt x="7677" y="1691"/>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7"/>
            <p:cNvSpPr/>
            <p:nvPr/>
          </p:nvSpPr>
          <p:spPr>
            <a:xfrm>
              <a:off x="4868540" y="3431649"/>
              <a:ext cx="179041" cy="179078"/>
            </a:xfrm>
            <a:custGeom>
              <a:avLst/>
              <a:gdLst/>
              <a:ahLst/>
              <a:cxnLst/>
              <a:rect l="l" t="t" r="r" b="b"/>
              <a:pathLst>
                <a:path w="4745" h="4746" extrusionOk="0">
                  <a:moveTo>
                    <a:pt x="2677" y="626"/>
                  </a:moveTo>
                  <a:cubicBezTo>
                    <a:pt x="3423" y="751"/>
                    <a:pt x="4014" y="1341"/>
                    <a:pt x="4139" y="2087"/>
                  </a:cubicBezTo>
                  <a:lnTo>
                    <a:pt x="2677" y="2087"/>
                  </a:lnTo>
                  <a:lnTo>
                    <a:pt x="2677" y="626"/>
                  </a:lnTo>
                  <a:close/>
                  <a:moveTo>
                    <a:pt x="2086" y="616"/>
                  </a:moveTo>
                  <a:lnTo>
                    <a:pt x="2086" y="2251"/>
                  </a:lnTo>
                  <a:lnTo>
                    <a:pt x="931" y="3406"/>
                  </a:lnTo>
                  <a:cubicBezTo>
                    <a:pt x="723" y="3115"/>
                    <a:pt x="600" y="2758"/>
                    <a:pt x="600" y="2373"/>
                  </a:cubicBezTo>
                  <a:cubicBezTo>
                    <a:pt x="600" y="1491"/>
                    <a:pt x="1244" y="757"/>
                    <a:pt x="2086" y="616"/>
                  </a:cubicBezTo>
                  <a:close/>
                  <a:moveTo>
                    <a:pt x="4129" y="2678"/>
                  </a:moveTo>
                  <a:cubicBezTo>
                    <a:pt x="3988" y="3521"/>
                    <a:pt x="3254" y="4164"/>
                    <a:pt x="2372" y="4164"/>
                  </a:cubicBezTo>
                  <a:cubicBezTo>
                    <a:pt x="1987" y="4164"/>
                    <a:pt x="1631" y="4042"/>
                    <a:pt x="1339" y="3834"/>
                  </a:cubicBezTo>
                  <a:lnTo>
                    <a:pt x="2495" y="2678"/>
                  </a:lnTo>
                  <a:close/>
                  <a:moveTo>
                    <a:pt x="2372" y="1"/>
                  </a:moveTo>
                  <a:cubicBezTo>
                    <a:pt x="1064" y="1"/>
                    <a:pt x="0" y="1065"/>
                    <a:pt x="0" y="2373"/>
                  </a:cubicBezTo>
                  <a:cubicBezTo>
                    <a:pt x="0" y="3681"/>
                    <a:pt x="1064" y="4745"/>
                    <a:pt x="2372" y="4745"/>
                  </a:cubicBezTo>
                  <a:cubicBezTo>
                    <a:pt x="3680" y="4745"/>
                    <a:pt x="4745" y="3681"/>
                    <a:pt x="4745" y="2373"/>
                  </a:cubicBezTo>
                  <a:cubicBezTo>
                    <a:pt x="4745" y="1065"/>
                    <a:pt x="3680" y="1"/>
                    <a:pt x="237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9" name="Google Shape;499;p47"/>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500" name="Google Shape;500;p47"/>
          <p:cNvSpPr/>
          <p:nvPr/>
        </p:nvSpPr>
        <p:spPr>
          <a:xfrm flipH="1">
            <a:off x="3729776"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47"/>
          <p:cNvCxnSpPr>
            <a:stCxn id="495" idx="6"/>
            <a:endCxn id="487" idx="3"/>
          </p:cNvCxnSpPr>
          <p:nvPr/>
        </p:nvCxnSpPr>
        <p:spPr>
          <a:xfrm rot="10800000">
            <a:off x="3373388" y="1967650"/>
            <a:ext cx="356400" cy="0"/>
          </a:xfrm>
          <a:prstGeom prst="straightConnector1">
            <a:avLst/>
          </a:prstGeom>
          <a:noFill/>
          <a:ln w="19050" cap="flat" cmpd="sng">
            <a:solidFill>
              <a:schemeClr val="accent5"/>
            </a:solidFill>
            <a:prstDash val="solid"/>
            <a:round/>
            <a:headEnd type="none" w="med" len="med"/>
            <a:tailEnd type="oval" w="med" len="med"/>
          </a:ln>
        </p:spPr>
      </p:cxnSp>
      <p:cxnSp>
        <p:nvCxnSpPr>
          <p:cNvPr id="502" name="Google Shape;502;p47"/>
          <p:cNvCxnSpPr>
            <a:stCxn id="500" idx="6"/>
            <a:endCxn id="491" idx="3"/>
          </p:cNvCxnSpPr>
          <p:nvPr/>
        </p:nvCxnSpPr>
        <p:spPr>
          <a:xfrm rot="10800000">
            <a:off x="3373376" y="3585200"/>
            <a:ext cx="356400" cy="0"/>
          </a:xfrm>
          <a:prstGeom prst="straightConnector1">
            <a:avLst/>
          </a:prstGeom>
          <a:noFill/>
          <a:ln w="19050" cap="flat" cmpd="sng">
            <a:solidFill>
              <a:schemeClr val="accent5"/>
            </a:solidFill>
            <a:prstDash val="solid"/>
            <a:round/>
            <a:headEnd type="none" w="med" len="med"/>
            <a:tailEnd type="oval" w="med" len="med"/>
          </a:ln>
        </p:spPr>
      </p:cxnSp>
      <p:sp>
        <p:nvSpPr>
          <p:cNvPr id="503" name="Google Shape;503;p47"/>
          <p:cNvSpPr/>
          <p:nvPr/>
        </p:nvSpPr>
        <p:spPr>
          <a:xfrm>
            <a:off x="3878128" y="3384593"/>
            <a:ext cx="332687" cy="378947"/>
          </a:xfrm>
          <a:custGeom>
            <a:avLst/>
            <a:gdLst/>
            <a:ahLst/>
            <a:cxnLst/>
            <a:rect l="l" t="t" r="r" b="b"/>
            <a:pathLst>
              <a:path w="8817" h="10043" extrusionOk="0">
                <a:moveTo>
                  <a:pt x="3855" y="1724"/>
                </a:moveTo>
                <a:cubicBezTo>
                  <a:pt x="4901" y="1724"/>
                  <a:pt x="5768" y="2500"/>
                  <a:pt x="5911" y="3505"/>
                </a:cubicBezTo>
                <a:lnTo>
                  <a:pt x="1799" y="3505"/>
                </a:lnTo>
                <a:cubicBezTo>
                  <a:pt x="1943" y="2500"/>
                  <a:pt x="2810" y="1724"/>
                  <a:pt x="3855" y="1724"/>
                </a:cubicBezTo>
                <a:close/>
                <a:moveTo>
                  <a:pt x="3854" y="570"/>
                </a:moveTo>
                <a:cubicBezTo>
                  <a:pt x="3923" y="570"/>
                  <a:pt x="3993" y="573"/>
                  <a:pt x="4064" y="577"/>
                </a:cubicBezTo>
                <a:cubicBezTo>
                  <a:pt x="5785" y="686"/>
                  <a:pt x="7115" y="2134"/>
                  <a:pt x="7115" y="3859"/>
                </a:cubicBezTo>
                <a:lnTo>
                  <a:pt x="7115" y="3873"/>
                </a:lnTo>
                <a:lnTo>
                  <a:pt x="7974" y="6242"/>
                </a:lnTo>
                <a:lnTo>
                  <a:pt x="7115" y="6242"/>
                </a:lnTo>
                <a:lnTo>
                  <a:pt x="7115" y="7679"/>
                </a:lnTo>
                <a:lnTo>
                  <a:pt x="5344" y="7679"/>
                </a:lnTo>
                <a:lnTo>
                  <a:pt x="5344" y="9451"/>
                </a:lnTo>
                <a:lnTo>
                  <a:pt x="4162" y="9451"/>
                </a:lnTo>
                <a:lnTo>
                  <a:pt x="4162" y="4096"/>
                </a:lnTo>
                <a:lnTo>
                  <a:pt x="6524" y="4096"/>
                </a:lnTo>
                <a:lnTo>
                  <a:pt x="6524" y="3829"/>
                </a:lnTo>
                <a:cubicBezTo>
                  <a:pt x="6524" y="2382"/>
                  <a:pt x="5382" y="1175"/>
                  <a:pt x="3934" y="1134"/>
                </a:cubicBezTo>
                <a:cubicBezTo>
                  <a:pt x="3909" y="1133"/>
                  <a:pt x="3883" y="1133"/>
                  <a:pt x="3858" y="1133"/>
                </a:cubicBezTo>
                <a:cubicBezTo>
                  <a:pt x="2387" y="1133"/>
                  <a:pt x="1190" y="2329"/>
                  <a:pt x="1190" y="3801"/>
                </a:cubicBezTo>
                <a:lnTo>
                  <a:pt x="1190" y="4096"/>
                </a:lnTo>
                <a:lnTo>
                  <a:pt x="3572" y="4096"/>
                </a:lnTo>
                <a:lnTo>
                  <a:pt x="3572" y="9451"/>
                </a:lnTo>
                <a:lnTo>
                  <a:pt x="1779" y="9451"/>
                </a:lnTo>
                <a:lnTo>
                  <a:pt x="1779" y="6335"/>
                </a:lnTo>
                <a:lnTo>
                  <a:pt x="1681" y="6248"/>
                </a:lnTo>
                <a:cubicBezTo>
                  <a:pt x="988" y="5631"/>
                  <a:pt x="592" y="4747"/>
                  <a:pt x="592" y="3822"/>
                </a:cubicBezTo>
                <a:cubicBezTo>
                  <a:pt x="592" y="2029"/>
                  <a:pt x="2054" y="570"/>
                  <a:pt x="3854" y="570"/>
                </a:cubicBezTo>
                <a:close/>
                <a:moveTo>
                  <a:pt x="3853" y="0"/>
                </a:moveTo>
                <a:cubicBezTo>
                  <a:pt x="1729" y="0"/>
                  <a:pt x="1" y="1718"/>
                  <a:pt x="1" y="3831"/>
                </a:cubicBezTo>
                <a:cubicBezTo>
                  <a:pt x="1" y="4876"/>
                  <a:pt x="432" y="5877"/>
                  <a:pt x="1189" y="6598"/>
                </a:cubicBezTo>
                <a:lnTo>
                  <a:pt x="1189" y="10042"/>
                </a:lnTo>
                <a:lnTo>
                  <a:pt x="5914" y="10042"/>
                </a:lnTo>
                <a:lnTo>
                  <a:pt x="5914" y="8270"/>
                </a:lnTo>
                <a:lnTo>
                  <a:pt x="7705" y="8270"/>
                </a:lnTo>
                <a:lnTo>
                  <a:pt x="7705" y="6832"/>
                </a:lnTo>
                <a:lnTo>
                  <a:pt x="8816" y="6832"/>
                </a:lnTo>
                <a:lnTo>
                  <a:pt x="7705" y="3779"/>
                </a:lnTo>
                <a:cubicBezTo>
                  <a:pt x="7677" y="1690"/>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7"/>
          <p:cNvSpPr/>
          <p:nvPr/>
        </p:nvSpPr>
        <p:spPr>
          <a:xfrm flipH="1">
            <a:off x="4813613"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7"/>
          <p:cNvSpPr/>
          <p:nvPr/>
        </p:nvSpPr>
        <p:spPr>
          <a:xfrm flipH="1">
            <a:off x="4813601"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47"/>
          <p:cNvGrpSpPr/>
          <p:nvPr/>
        </p:nvGrpSpPr>
        <p:grpSpPr>
          <a:xfrm>
            <a:off x="4961976" y="1777850"/>
            <a:ext cx="332650" cy="379589"/>
            <a:chOff x="7253764" y="3377050"/>
            <a:chExt cx="332650" cy="379589"/>
          </a:xfrm>
        </p:grpSpPr>
        <p:sp>
          <p:nvSpPr>
            <p:cNvPr id="507" name="Google Shape;507;p47"/>
            <p:cNvSpPr/>
            <p:nvPr/>
          </p:nvSpPr>
          <p:spPr>
            <a:xfrm>
              <a:off x="7253764" y="3377050"/>
              <a:ext cx="332650" cy="379589"/>
            </a:xfrm>
            <a:custGeom>
              <a:avLst/>
              <a:gdLst/>
              <a:ahLst/>
              <a:cxnLst/>
              <a:rect l="l" t="t" r="r" b="b"/>
              <a:pathLst>
                <a:path w="8816" h="10060" extrusionOk="0">
                  <a:moveTo>
                    <a:pt x="3852" y="589"/>
                  </a:moveTo>
                  <a:cubicBezTo>
                    <a:pt x="3921" y="589"/>
                    <a:pt x="3992" y="591"/>
                    <a:pt x="4062" y="595"/>
                  </a:cubicBezTo>
                  <a:cubicBezTo>
                    <a:pt x="5784" y="704"/>
                    <a:pt x="7114" y="2152"/>
                    <a:pt x="7114" y="3877"/>
                  </a:cubicBezTo>
                  <a:lnTo>
                    <a:pt x="7114" y="3892"/>
                  </a:lnTo>
                  <a:lnTo>
                    <a:pt x="7974" y="6260"/>
                  </a:lnTo>
                  <a:lnTo>
                    <a:pt x="7114" y="6260"/>
                  </a:lnTo>
                  <a:lnTo>
                    <a:pt x="7114" y="7698"/>
                  </a:lnTo>
                  <a:lnTo>
                    <a:pt x="5342" y="7698"/>
                  </a:lnTo>
                  <a:lnTo>
                    <a:pt x="5342" y="9469"/>
                  </a:lnTo>
                  <a:lnTo>
                    <a:pt x="1779" y="9469"/>
                  </a:lnTo>
                  <a:lnTo>
                    <a:pt x="1779" y="6354"/>
                  </a:lnTo>
                  <a:lnTo>
                    <a:pt x="1681" y="6265"/>
                  </a:lnTo>
                  <a:cubicBezTo>
                    <a:pt x="988" y="5649"/>
                    <a:pt x="590" y="4765"/>
                    <a:pt x="590" y="3840"/>
                  </a:cubicBezTo>
                  <a:cubicBezTo>
                    <a:pt x="590" y="2047"/>
                    <a:pt x="2053" y="589"/>
                    <a:pt x="3852" y="589"/>
                  </a:cubicBezTo>
                  <a:close/>
                  <a:moveTo>
                    <a:pt x="3852" y="1"/>
                  </a:moveTo>
                  <a:cubicBezTo>
                    <a:pt x="1728" y="1"/>
                    <a:pt x="0" y="1723"/>
                    <a:pt x="0" y="3841"/>
                  </a:cubicBezTo>
                  <a:cubicBezTo>
                    <a:pt x="0" y="4889"/>
                    <a:pt x="432" y="5893"/>
                    <a:pt x="1188" y="6615"/>
                  </a:cubicBezTo>
                  <a:lnTo>
                    <a:pt x="1188" y="10059"/>
                  </a:lnTo>
                  <a:lnTo>
                    <a:pt x="5933" y="10059"/>
                  </a:lnTo>
                  <a:lnTo>
                    <a:pt x="5933" y="8287"/>
                  </a:lnTo>
                  <a:lnTo>
                    <a:pt x="7705" y="8287"/>
                  </a:lnTo>
                  <a:lnTo>
                    <a:pt x="7705" y="6851"/>
                  </a:lnTo>
                  <a:lnTo>
                    <a:pt x="8815" y="6851"/>
                  </a:lnTo>
                  <a:lnTo>
                    <a:pt x="7705" y="3788"/>
                  </a:lnTo>
                  <a:cubicBezTo>
                    <a:pt x="7676" y="1696"/>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7"/>
            <p:cNvSpPr/>
            <p:nvPr/>
          </p:nvSpPr>
          <p:spPr>
            <a:xfrm>
              <a:off x="7297005" y="3433649"/>
              <a:ext cx="203869" cy="130592"/>
            </a:xfrm>
            <a:custGeom>
              <a:avLst/>
              <a:gdLst/>
              <a:ahLst/>
              <a:cxnLst/>
              <a:rect l="l" t="t" r="r" b="b"/>
              <a:pathLst>
                <a:path w="5403" h="3461" extrusionOk="0">
                  <a:moveTo>
                    <a:pt x="3146" y="591"/>
                  </a:moveTo>
                  <a:cubicBezTo>
                    <a:pt x="3640" y="591"/>
                    <a:pt x="4041" y="990"/>
                    <a:pt x="4042" y="1480"/>
                  </a:cubicBezTo>
                  <a:lnTo>
                    <a:pt x="4039" y="1750"/>
                  </a:lnTo>
                  <a:lnTo>
                    <a:pt x="4303" y="1781"/>
                  </a:lnTo>
                  <a:cubicBezTo>
                    <a:pt x="4603" y="1816"/>
                    <a:pt x="4822" y="2088"/>
                    <a:pt x="4783" y="2395"/>
                  </a:cubicBezTo>
                  <a:cubicBezTo>
                    <a:pt x="4750" y="2658"/>
                    <a:pt x="4495" y="2870"/>
                    <a:pt x="4232" y="2870"/>
                  </a:cubicBezTo>
                  <a:lnTo>
                    <a:pt x="1179" y="2870"/>
                  </a:lnTo>
                  <a:cubicBezTo>
                    <a:pt x="1179" y="2870"/>
                    <a:pt x="633" y="2630"/>
                    <a:pt x="633" y="2329"/>
                  </a:cubicBezTo>
                  <a:cubicBezTo>
                    <a:pt x="633" y="2051"/>
                    <a:pt x="840" y="1818"/>
                    <a:pt x="1115" y="1786"/>
                  </a:cubicBezTo>
                  <a:lnTo>
                    <a:pt x="1381" y="1756"/>
                  </a:lnTo>
                  <a:lnTo>
                    <a:pt x="1381" y="1490"/>
                  </a:lnTo>
                  <a:lnTo>
                    <a:pt x="1362" y="1480"/>
                  </a:lnTo>
                  <a:cubicBezTo>
                    <a:pt x="1362" y="1156"/>
                    <a:pt x="1628" y="891"/>
                    <a:pt x="1955" y="891"/>
                  </a:cubicBezTo>
                  <a:cubicBezTo>
                    <a:pt x="2032" y="891"/>
                    <a:pt x="2106" y="906"/>
                    <a:pt x="2177" y="934"/>
                  </a:cubicBezTo>
                  <a:lnTo>
                    <a:pt x="2363" y="1008"/>
                  </a:lnTo>
                  <a:lnTo>
                    <a:pt x="2502" y="864"/>
                  </a:lnTo>
                  <a:cubicBezTo>
                    <a:pt x="2673" y="688"/>
                    <a:pt x="2902" y="591"/>
                    <a:pt x="3146" y="591"/>
                  </a:cubicBezTo>
                  <a:close/>
                  <a:moveTo>
                    <a:pt x="3153" y="1"/>
                  </a:moveTo>
                  <a:cubicBezTo>
                    <a:pt x="2810" y="1"/>
                    <a:pt x="2486" y="116"/>
                    <a:pt x="2224" y="329"/>
                  </a:cubicBezTo>
                  <a:cubicBezTo>
                    <a:pt x="2140" y="310"/>
                    <a:pt x="2055" y="300"/>
                    <a:pt x="1967" y="300"/>
                  </a:cubicBezTo>
                  <a:cubicBezTo>
                    <a:pt x="1395" y="300"/>
                    <a:pt x="917" y="708"/>
                    <a:pt x="809" y="1248"/>
                  </a:cubicBezTo>
                  <a:cubicBezTo>
                    <a:pt x="329" y="1414"/>
                    <a:pt x="1" y="1888"/>
                    <a:pt x="46" y="2422"/>
                  </a:cubicBezTo>
                  <a:cubicBezTo>
                    <a:pt x="97" y="3013"/>
                    <a:pt x="604" y="3460"/>
                    <a:pt x="1197" y="3460"/>
                  </a:cubicBezTo>
                  <a:lnTo>
                    <a:pt x="4222" y="3460"/>
                  </a:lnTo>
                  <a:cubicBezTo>
                    <a:pt x="4830" y="3460"/>
                    <a:pt x="5345" y="2991"/>
                    <a:pt x="5376" y="2384"/>
                  </a:cubicBezTo>
                  <a:cubicBezTo>
                    <a:pt x="5403" y="1867"/>
                    <a:pt x="5082" y="1413"/>
                    <a:pt x="4616" y="1251"/>
                  </a:cubicBezTo>
                  <a:cubicBezTo>
                    <a:pt x="4505" y="544"/>
                    <a:pt x="3891" y="1"/>
                    <a:pt x="3153"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7"/>
          <p:cNvGrpSpPr/>
          <p:nvPr/>
        </p:nvGrpSpPr>
        <p:grpSpPr>
          <a:xfrm>
            <a:off x="4961976" y="3384609"/>
            <a:ext cx="332650" cy="378947"/>
            <a:chOff x="7253764" y="3978959"/>
            <a:chExt cx="332650" cy="378947"/>
          </a:xfrm>
        </p:grpSpPr>
        <p:sp>
          <p:nvSpPr>
            <p:cNvPr id="510" name="Google Shape;510;p47"/>
            <p:cNvSpPr/>
            <p:nvPr/>
          </p:nvSpPr>
          <p:spPr>
            <a:xfrm>
              <a:off x="7253764" y="3978959"/>
              <a:ext cx="332650" cy="378947"/>
            </a:xfrm>
            <a:custGeom>
              <a:avLst/>
              <a:gdLst/>
              <a:ahLst/>
              <a:cxnLst/>
              <a:rect l="l" t="t" r="r" b="b"/>
              <a:pathLst>
                <a:path w="8816" h="10043" extrusionOk="0">
                  <a:moveTo>
                    <a:pt x="3852" y="572"/>
                  </a:moveTo>
                  <a:cubicBezTo>
                    <a:pt x="3921" y="572"/>
                    <a:pt x="3992" y="574"/>
                    <a:pt x="4062" y="579"/>
                  </a:cubicBezTo>
                  <a:cubicBezTo>
                    <a:pt x="5784" y="686"/>
                    <a:pt x="7114" y="2136"/>
                    <a:pt x="7114" y="3859"/>
                  </a:cubicBezTo>
                  <a:lnTo>
                    <a:pt x="7114" y="3875"/>
                  </a:lnTo>
                  <a:lnTo>
                    <a:pt x="7974" y="6243"/>
                  </a:lnTo>
                  <a:lnTo>
                    <a:pt x="7114" y="6243"/>
                  </a:lnTo>
                  <a:lnTo>
                    <a:pt x="7114" y="7680"/>
                  </a:lnTo>
                  <a:lnTo>
                    <a:pt x="5342" y="7680"/>
                  </a:lnTo>
                  <a:lnTo>
                    <a:pt x="5342" y="9452"/>
                  </a:lnTo>
                  <a:lnTo>
                    <a:pt x="1779" y="9452"/>
                  </a:lnTo>
                  <a:lnTo>
                    <a:pt x="1779" y="6337"/>
                  </a:lnTo>
                  <a:lnTo>
                    <a:pt x="1681" y="6248"/>
                  </a:lnTo>
                  <a:cubicBezTo>
                    <a:pt x="988" y="5631"/>
                    <a:pt x="590" y="4747"/>
                    <a:pt x="590" y="3823"/>
                  </a:cubicBezTo>
                  <a:cubicBezTo>
                    <a:pt x="590" y="2030"/>
                    <a:pt x="2053" y="572"/>
                    <a:pt x="3852" y="572"/>
                  </a:cubicBezTo>
                  <a:close/>
                  <a:moveTo>
                    <a:pt x="3852" y="1"/>
                  </a:moveTo>
                  <a:cubicBezTo>
                    <a:pt x="1728" y="1"/>
                    <a:pt x="0" y="1719"/>
                    <a:pt x="0" y="3832"/>
                  </a:cubicBezTo>
                  <a:cubicBezTo>
                    <a:pt x="0" y="4877"/>
                    <a:pt x="432" y="5878"/>
                    <a:pt x="1188" y="6599"/>
                  </a:cubicBezTo>
                  <a:lnTo>
                    <a:pt x="1188" y="10043"/>
                  </a:lnTo>
                  <a:lnTo>
                    <a:pt x="5914" y="10043"/>
                  </a:lnTo>
                  <a:lnTo>
                    <a:pt x="5914" y="8270"/>
                  </a:lnTo>
                  <a:lnTo>
                    <a:pt x="7705" y="8270"/>
                  </a:lnTo>
                  <a:lnTo>
                    <a:pt x="7705" y="6834"/>
                  </a:lnTo>
                  <a:lnTo>
                    <a:pt x="8815" y="6834"/>
                  </a:lnTo>
                  <a:lnTo>
                    <a:pt x="7705" y="3779"/>
                  </a:lnTo>
                  <a:cubicBezTo>
                    <a:pt x="7676" y="1690"/>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7"/>
            <p:cNvSpPr/>
            <p:nvPr/>
          </p:nvSpPr>
          <p:spPr>
            <a:xfrm>
              <a:off x="7321607" y="4032691"/>
              <a:ext cx="156024" cy="180173"/>
            </a:xfrm>
            <a:custGeom>
              <a:avLst/>
              <a:gdLst/>
              <a:ahLst/>
              <a:cxnLst/>
              <a:rect l="l" t="t" r="r" b="b"/>
              <a:pathLst>
                <a:path w="4135" h="4775" extrusionOk="0">
                  <a:moveTo>
                    <a:pt x="2058" y="683"/>
                  </a:moveTo>
                  <a:lnTo>
                    <a:pt x="3239" y="1365"/>
                  </a:lnTo>
                  <a:lnTo>
                    <a:pt x="2058" y="2046"/>
                  </a:lnTo>
                  <a:lnTo>
                    <a:pt x="877" y="1365"/>
                  </a:lnTo>
                  <a:lnTo>
                    <a:pt x="2058" y="683"/>
                  </a:lnTo>
                  <a:close/>
                  <a:moveTo>
                    <a:pt x="591" y="1876"/>
                  </a:moveTo>
                  <a:lnTo>
                    <a:pt x="1773" y="2559"/>
                  </a:lnTo>
                  <a:lnTo>
                    <a:pt x="1773" y="3923"/>
                  </a:lnTo>
                  <a:lnTo>
                    <a:pt x="591" y="3240"/>
                  </a:lnTo>
                  <a:lnTo>
                    <a:pt x="591" y="1876"/>
                  </a:lnTo>
                  <a:close/>
                  <a:moveTo>
                    <a:pt x="3544" y="1876"/>
                  </a:moveTo>
                  <a:lnTo>
                    <a:pt x="3544" y="3240"/>
                  </a:lnTo>
                  <a:lnTo>
                    <a:pt x="2363" y="3923"/>
                  </a:lnTo>
                  <a:lnTo>
                    <a:pt x="2363" y="2559"/>
                  </a:lnTo>
                  <a:lnTo>
                    <a:pt x="3544" y="1876"/>
                  </a:lnTo>
                  <a:close/>
                  <a:moveTo>
                    <a:pt x="2068" y="1"/>
                  </a:moveTo>
                  <a:lnTo>
                    <a:pt x="1" y="1194"/>
                  </a:lnTo>
                  <a:lnTo>
                    <a:pt x="1" y="3581"/>
                  </a:lnTo>
                  <a:lnTo>
                    <a:pt x="2068" y="4775"/>
                  </a:lnTo>
                  <a:lnTo>
                    <a:pt x="4135" y="3581"/>
                  </a:lnTo>
                  <a:lnTo>
                    <a:pt x="4135" y="1194"/>
                  </a:lnTo>
                  <a:lnTo>
                    <a:pt x="2068"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2" name="Google Shape;512;p47"/>
          <p:cNvCxnSpPr>
            <a:cxnSpLocks/>
            <a:stCxn id="504" idx="2"/>
            <a:endCxn id="489" idx="1"/>
          </p:cNvCxnSpPr>
          <p:nvPr/>
        </p:nvCxnSpPr>
        <p:spPr>
          <a:xfrm rot="10800000" flipH="1">
            <a:off x="5443013" y="1956250"/>
            <a:ext cx="329700" cy="11400"/>
          </a:xfrm>
          <a:prstGeom prst="straightConnector1">
            <a:avLst/>
          </a:prstGeom>
          <a:noFill/>
          <a:ln w="19050" cap="flat" cmpd="sng">
            <a:solidFill>
              <a:schemeClr val="accent5"/>
            </a:solidFill>
            <a:prstDash val="solid"/>
            <a:round/>
            <a:headEnd type="none" w="med" len="med"/>
            <a:tailEnd type="oval" w="med" len="med"/>
          </a:ln>
        </p:spPr>
      </p:cxnSp>
      <p:cxnSp>
        <p:nvCxnSpPr>
          <p:cNvPr id="513" name="Google Shape;513;p47"/>
          <p:cNvCxnSpPr>
            <a:stCxn id="505" idx="2"/>
            <a:endCxn id="493" idx="1"/>
          </p:cNvCxnSpPr>
          <p:nvPr/>
        </p:nvCxnSpPr>
        <p:spPr>
          <a:xfrm>
            <a:off x="5443001" y="3585200"/>
            <a:ext cx="329700" cy="0"/>
          </a:xfrm>
          <a:prstGeom prst="straightConnector1">
            <a:avLst/>
          </a:prstGeom>
          <a:noFill/>
          <a:ln w="19050" cap="flat" cmpd="sng">
            <a:solidFill>
              <a:schemeClr val="accent5"/>
            </a:solidFill>
            <a:prstDash val="solid"/>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Our project aims to provide assistance for the developers and organizations performing Natural Language Processing.</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are proposing the idea of creating a web interface that automates the processing of natural languages and performs NLP(Natural Language Processing) tasks.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interface would also perform modelling of the processed data.</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will be making use of SOTA(State Of The Art) models.</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29758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graphicFrame>
        <p:nvGraphicFramePr>
          <p:cNvPr id="734" name="Google Shape;734;p61"/>
          <p:cNvGraphicFramePr/>
          <p:nvPr>
            <p:extLst>
              <p:ext uri="{D42A27DB-BD31-4B8C-83A1-F6EECF244321}">
                <p14:modId xmlns:p14="http://schemas.microsoft.com/office/powerpoint/2010/main" val="2871658837"/>
              </p:ext>
            </p:extLst>
          </p:nvPr>
        </p:nvGraphicFramePr>
        <p:xfrm>
          <a:off x="787323" y="1765772"/>
          <a:ext cx="7569353" cy="2694716"/>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71415">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97388">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1</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An Examination System Automation Using Natural Language Processing</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b="0" i="0" kern="1200" dirty="0">
                          <a:solidFill>
                            <a:schemeClr val="bg1"/>
                          </a:solidFill>
                          <a:effectLst/>
                          <a:latin typeface="Oxygen" panose="02000503000000000000" pitchFamily="2" charset="0"/>
                          <a:ea typeface="+mn-ea"/>
                          <a:cs typeface="+mn-cs"/>
                        </a:rPr>
                        <a:t>Manjusha Pandey </a:t>
                      </a:r>
                      <a:r>
                        <a:rPr lang="en-IN" sz="1000" b="0" i="0" kern="1200" dirty="0" err="1">
                          <a:solidFill>
                            <a:schemeClr val="bg1"/>
                          </a:solidFill>
                          <a:effectLst/>
                          <a:latin typeface="Oxygen" panose="02000503000000000000" pitchFamily="2" charset="0"/>
                          <a:ea typeface="+mn-ea"/>
                          <a:cs typeface="+mn-cs"/>
                        </a:rPr>
                        <a:t>Indrashis</a:t>
                      </a:r>
                      <a:r>
                        <a:rPr lang="en-IN" sz="1000" b="0" i="0" kern="1200" dirty="0">
                          <a:solidFill>
                            <a:schemeClr val="bg1"/>
                          </a:solidFill>
                          <a:effectLst/>
                          <a:latin typeface="Oxygen" panose="02000503000000000000" pitchFamily="2" charset="0"/>
                          <a:ea typeface="+mn-ea"/>
                          <a:cs typeface="+mn-cs"/>
                        </a:rPr>
                        <a:t> Das Siddharth S. </a:t>
                      </a:r>
                      <a:r>
                        <a:rPr lang="en-IN" sz="1000" b="0" i="0" kern="1200" dirty="0" err="1">
                          <a:solidFill>
                            <a:schemeClr val="bg1"/>
                          </a:solidFill>
                          <a:effectLst/>
                          <a:latin typeface="Oxygen" panose="02000503000000000000" pitchFamily="2" charset="0"/>
                          <a:ea typeface="+mn-ea"/>
                          <a:cs typeface="+mn-cs"/>
                        </a:rPr>
                        <a:t>Rautaray</a:t>
                      </a:r>
                      <a:endParaRPr lang="en-IN" sz="1000" b="0" i="0" kern="1200" dirty="0">
                        <a:solidFill>
                          <a:schemeClr val="bg1"/>
                        </a:solidFill>
                        <a:effectLst/>
                        <a:latin typeface="Oxygen" panose="02000503000000000000" pitchFamily="2" charset="0"/>
                        <a:ea typeface="+mn-ea"/>
                        <a:cs typeface="+mn-cs"/>
                      </a:endParaRPr>
                    </a:p>
                    <a:p>
                      <a:r>
                        <a:rPr lang="en-IN" sz="1000" b="0" i="0" kern="1200" dirty="0" err="1">
                          <a:solidFill>
                            <a:schemeClr val="bg1"/>
                          </a:solidFill>
                          <a:effectLst/>
                          <a:latin typeface="Oxygen" panose="02000503000000000000" pitchFamily="2" charset="0"/>
                          <a:ea typeface="+mn-ea"/>
                          <a:cs typeface="+mn-cs"/>
                        </a:rPr>
                        <a:t>bharat</a:t>
                      </a:r>
                      <a:r>
                        <a:rPr lang="en-IN" sz="1000" b="0" i="0" kern="1200" dirty="0">
                          <a:solidFill>
                            <a:schemeClr val="bg1"/>
                          </a:solidFill>
                          <a:effectLst/>
                          <a:latin typeface="Oxygen" panose="02000503000000000000" pitchFamily="2" charset="0"/>
                          <a:ea typeface="+mn-ea"/>
                          <a:cs typeface="+mn-cs"/>
                        </a:rPr>
                        <a:t> </a:t>
                      </a:r>
                      <a:r>
                        <a:rPr lang="en-IN" sz="1000" b="0" i="0" kern="1200" dirty="0" err="1">
                          <a:solidFill>
                            <a:schemeClr val="bg1"/>
                          </a:solidFill>
                          <a:effectLst/>
                          <a:latin typeface="Oxygen" panose="02000503000000000000" pitchFamily="2" charset="0"/>
                          <a:ea typeface="+mn-ea"/>
                          <a:cs typeface="+mn-cs"/>
                        </a:rPr>
                        <a:t>sharma</a:t>
                      </a:r>
                      <a:endParaRPr lang="en-IN" sz="1000" b="0" i="0" kern="1200" dirty="0">
                        <a:solidFill>
                          <a:schemeClr val="bg1"/>
                        </a:solidFill>
                        <a:effectLst/>
                        <a:latin typeface="Oxygen" panose="02000503000000000000" pitchFamily="2" charset="0"/>
                        <a:ea typeface="+mn-ea"/>
                        <a:cs typeface="+mn-cs"/>
                      </a:endParaRP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In this study, they attempt to automate the process of scoring answers. Essentially, a descriptive online examination system is where the data comes from. The data is analyzed and the model assigns marks to the answers provided. The back-end is written in Python, and NLTK and the NLTK library is used for natural language processing and database purposes.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25913">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2</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 Survey on Text Pre-Processing &amp; Feature Extraction Techniques in Natural Language Processing</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Ayisha</a:t>
                      </a:r>
                      <a:r>
                        <a:rPr lang="en-US" sz="1000" u="none" dirty="0">
                          <a:solidFill>
                            <a:schemeClr val="bg1"/>
                          </a:solidFill>
                          <a:latin typeface="Oxygen" panose="02000503000000000000" pitchFamily="2" charset="0"/>
                        </a:rPr>
                        <a:t> Tabassum, Dr. Rajendra R. Patil</a:t>
                      </a: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This study discovered that text preprocessing methods are a significant factor in raising the accuracy of any method for text-based machine learning. The sequence of The result is influenced by the NLP pipeline, which is made. It is found that  </a:t>
                      </a:r>
                      <a:r>
                        <a:rPr lang="en-US" sz="1000" b="0" i="0" kern="1200" dirty="0" err="1">
                          <a:solidFill>
                            <a:schemeClr val="bg1"/>
                          </a:solidFill>
                          <a:effectLst/>
                          <a:latin typeface="Oxygen" panose="02000503000000000000" pitchFamily="2" charset="0"/>
                          <a:ea typeface="+mn-ea"/>
                          <a:cs typeface="+mn-cs"/>
                        </a:rPr>
                        <a:t>StopWords</a:t>
                      </a:r>
                      <a:r>
                        <a:rPr lang="en-US" sz="1000" b="0" i="0" kern="1200" dirty="0">
                          <a:solidFill>
                            <a:schemeClr val="bg1"/>
                          </a:solidFill>
                          <a:effectLst/>
                          <a:latin typeface="Oxygen" panose="02000503000000000000" pitchFamily="2" charset="0"/>
                          <a:ea typeface="+mn-ea"/>
                          <a:cs typeface="+mn-cs"/>
                        </a:rPr>
                        <a:t> removal, punctuation, and tokenization are the popular and effective text formatting techniques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762" name="Google Shape;762;p61"/>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aphicFrame>
        <p:nvGraphicFramePr>
          <p:cNvPr id="734" name="Google Shape;734;p61"/>
          <p:cNvGraphicFramePr/>
          <p:nvPr>
            <p:extLst>
              <p:ext uri="{D42A27DB-BD31-4B8C-83A1-F6EECF244321}">
                <p14:modId xmlns:p14="http://schemas.microsoft.com/office/powerpoint/2010/main" val="3259328647"/>
              </p:ext>
            </p:extLst>
          </p:nvPr>
        </p:nvGraphicFramePr>
        <p:xfrm>
          <a:off x="787323" y="1736037"/>
          <a:ext cx="7569353" cy="2620373"/>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11916">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19900">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3</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Automation in Systematic, Scoping and Rapid Reviews by an NLP Toolkit: A Case Study in Enhanced Living Environments</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Eftim</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Zdravevski</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Petre</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Lameski</a:t>
                      </a:r>
                      <a:r>
                        <a:rPr lang="en-US" sz="1000" u="none" dirty="0">
                          <a:solidFill>
                            <a:schemeClr val="bg1"/>
                          </a:solidFill>
                          <a:latin typeface="Oxygen" panose="02000503000000000000" pitchFamily="2" charset="0"/>
                        </a:rPr>
                        <a:t>, Vladimir </a:t>
                      </a:r>
                      <a:r>
                        <a:rPr lang="en-US" sz="1000" u="none" dirty="0" err="1">
                          <a:solidFill>
                            <a:schemeClr val="bg1"/>
                          </a:solidFill>
                          <a:latin typeface="Oxygen" panose="02000503000000000000" pitchFamily="2" charset="0"/>
                        </a:rPr>
                        <a:t>Trajkovik</a:t>
                      </a:r>
                      <a:r>
                        <a:rPr lang="en-US" sz="1000" u="none" dirty="0">
                          <a:solidFill>
                            <a:schemeClr val="bg1"/>
                          </a:solidFill>
                          <a:latin typeface="Oxygen" panose="02000503000000000000" pitchFamily="2" charset="0"/>
                        </a:rPr>
                        <a:t>, Ivan </a:t>
                      </a:r>
                      <a:r>
                        <a:rPr lang="en-US" sz="1000" u="none" dirty="0" err="1">
                          <a:solidFill>
                            <a:schemeClr val="bg1"/>
                          </a:solidFill>
                          <a:latin typeface="Oxygen" panose="02000503000000000000" pitchFamily="2" charset="0"/>
                        </a:rPr>
                        <a:t>Chorbev</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Rossitza</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Goleva</a:t>
                      </a:r>
                      <a:r>
                        <a:rPr lang="en-US" sz="1000" u="none" dirty="0">
                          <a:solidFill>
                            <a:schemeClr val="bg1"/>
                          </a:solidFill>
                          <a:latin typeface="Oxygen" panose="02000503000000000000" pitchFamily="2" charset="0"/>
                        </a:rPr>
                        <a:t>, Nuno Pombo &amp; Nuno M. Garcia</a:t>
                      </a:r>
                    </a:p>
                    <a:p>
                      <a:r>
                        <a:rPr lang="en-US" sz="1000" u="none" dirty="0">
                          <a:solidFill>
                            <a:schemeClr val="bg1"/>
                          </a:solidFill>
                          <a:latin typeface="Oxygen" panose="02000503000000000000" pitchFamily="2" charset="0"/>
                        </a:rPr>
                        <a:t>YOP - 2019</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In this paper, they present an NLP toolkit for surveying scientific articles and trend analysis meta-studies. By leveraging NLP, it facilitates a robust and comprehensive eligibility and relevance analysis of articles. The framework is able to analyze the abstracts of over 70000 articles automatically.</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88557">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4</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Natural Language Processing approach to NLP Meta model automation </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a:solidFill>
                            <a:schemeClr val="bg1"/>
                          </a:solidFill>
                          <a:latin typeface="Oxygen" panose="02000503000000000000" pitchFamily="2" charset="0"/>
                        </a:rPr>
                        <a:t>Mohammad Hossein ,Hassan B. Kazemian, Karim Ouazzane, Chris Chandler</a:t>
                      </a:r>
                    </a:p>
                    <a:p>
                      <a:r>
                        <a:rPr lang="en-IN" sz="1000" u="none">
                          <a:solidFill>
                            <a:schemeClr val="bg1"/>
                          </a:solidFill>
                          <a:latin typeface="Oxygen" panose="02000503000000000000" pitchFamily="2" charset="0"/>
                        </a:rPr>
                        <a:t>YOP - 2018</a:t>
                      </a:r>
                      <a:endParaRPr lang="en-US" sz="1000" u="none">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An intelligent software has been developed which is able perform as a competent NLP practitioner or psychologist. Results by the software were compared to the obtained results by the practitioner. A more efficient performance of the software, with a high level of accuracy and reliability, was observed.</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Google Shape;733;p61">
            <a:extLst>
              <a:ext uri="{FF2B5EF4-FFF2-40B4-BE49-F238E27FC236}">
                <a16:creationId xmlns:a16="http://schemas.microsoft.com/office/drawing/2014/main" id="{7253A225-05CD-7C91-6D1D-750FEF5477C3}"/>
              </a:ext>
            </a:extLst>
          </p:cNvPr>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cxnSp>
        <p:nvCxnSpPr>
          <p:cNvPr id="5" name="Google Shape;762;p61">
            <a:extLst>
              <a:ext uri="{FF2B5EF4-FFF2-40B4-BE49-F238E27FC236}">
                <a16:creationId xmlns:a16="http://schemas.microsoft.com/office/drawing/2014/main" id="{4E970913-97B6-FC28-A022-263A4392BF51}"/>
              </a:ext>
            </a:extLst>
          </p:cNvPr>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84124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EXISTING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03132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existing system is essentially a Python library that does automated exploratory data analysis, data cleaning and preprocessing for machine learning and natural language processing.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also offers widget-based data analysis, which gives a graphical user interface and allows users to do any function by just ticking a checkbox.</a:t>
            </a:r>
          </a:p>
          <a:p>
            <a:pPr>
              <a:buClr>
                <a:schemeClr val="bg1"/>
              </a:buCl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Word Analysis and Basic EDA Analysis are two forms of exploratory data analysis that are available</a:t>
            </a:r>
          </a:p>
        </p:txBody>
      </p:sp>
    </p:spTree>
    <p:extLst>
      <p:ext uri="{BB962C8B-B14F-4D97-AF65-F5344CB8AC3E}">
        <p14:creationId xmlns:p14="http://schemas.microsoft.com/office/powerpoint/2010/main" val="2797393622"/>
      </p:ext>
    </p:extLst>
  </p:cSld>
  <p:clrMapOvr>
    <a:masterClrMapping/>
  </p:clrMapOvr>
</p:sld>
</file>

<file path=ppt/theme/theme1.xml><?xml version="1.0" encoding="utf-8"?>
<a:theme xmlns:a="http://schemas.openxmlformats.org/drawingml/2006/main" name="Intelligent Process Automation (IPA) for Business by Slidesgo">
  <a:themeElements>
    <a:clrScheme name="Simple Light">
      <a:dk1>
        <a:srgbClr val="141414"/>
      </a:dk1>
      <a:lt1>
        <a:srgbClr val="FBFBFB"/>
      </a:lt1>
      <a:dk2>
        <a:srgbClr val="EEF0EB"/>
      </a:dk2>
      <a:lt2>
        <a:srgbClr val="BCB2B0"/>
      </a:lt2>
      <a:accent1>
        <a:srgbClr val="C4B9C8"/>
      </a:accent1>
      <a:accent2>
        <a:srgbClr val="5B3B5A"/>
      </a:accent2>
      <a:accent3>
        <a:srgbClr val="153243"/>
      </a:accent3>
      <a:accent4>
        <a:srgbClr val="284B63"/>
      </a:accent4>
      <a:accent5>
        <a:srgbClr val="AADDE0"/>
      </a:accent5>
      <a:accent6>
        <a:srgbClr val="535353"/>
      </a:accent6>
      <a:hlink>
        <a:srgbClr val="FBFB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4884</TotalTime>
  <Words>1216</Words>
  <Application>Microsoft Office PowerPoint</Application>
  <PresentationFormat>On-screen Show (16:9)</PresentationFormat>
  <Paragraphs>140</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Montserrat ExtraBold</vt:lpstr>
      <vt:lpstr>Arial</vt:lpstr>
      <vt:lpstr>Oxygen</vt:lpstr>
      <vt:lpstr>Courier New</vt:lpstr>
      <vt:lpstr>Intelligent Process Automation (IPA) for Business by Slidesgo</vt:lpstr>
      <vt:lpstr>NLP Automation</vt:lpstr>
      <vt:lpstr>INTRODUCTION</vt:lpstr>
      <vt:lpstr>INTRODUCTION</vt:lpstr>
      <vt:lpstr>INTRODUCTION</vt:lpstr>
      <vt:lpstr>OBJECTIVES</vt:lpstr>
      <vt:lpstr>ABSTRACT</vt:lpstr>
      <vt:lpstr>LITERATURE SURVEY</vt:lpstr>
      <vt:lpstr>LITERATURE SURVEY</vt:lpstr>
      <vt:lpstr>EXISTING SYSTEM</vt:lpstr>
      <vt:lpstr>PROPOSED SYSTEM</vt:lpstr>
      <vt:lpstr>SCHEMATIC DIAGRAM</vt:lpstr>
      <vt:lpstr>METHODOLOGY</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Automation</dc:title>
  <dc:creator>keerthi</dc:creator>
  <cp:lastModifiedBy>M R Naveen Kumar</cp:lastModifiedBy>
  <cp:revision>7</cp:revision>
  <dcterms:modified xsi:type="dcterms:W3CDTF">2023-05-23T09:03:15Z</dcterms:modified>
</cp:coreProperties>
</file>