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xKwSYdGLQg6Azp5DbZTfbSo10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/>
          <p:nvPr>
            <p:ph type="ctrTitle"/>
          </p:nvPr>
        </p:nvSpPr>
        <p:spPr>
          <a:xfrm>
            <a:off x="762000" y="1524000"/>
            <a:ext cx="10668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" type="subTitle"/>
          </p:nvPr>
        </p:nvSpPr>
        <p:spPr>
          <a:xfrm>
            <a:off x="762000" y="4571999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1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 rot="5400000">
            <a:off x="4186958" y="-1138958"/>
            <a:ext cx="3818083" cy="10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 rot="5400000">
            <a:off x="7619997" y="2286000"/>
            <a:ext cx="533400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 rot="5400000">
            <a:off x="1905000" y="-381000"/>
            <a:ext cx="5334001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762000" y="1524000"/>
            <a:ext cx="10668000" cy="303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762000" y="4589463"/>
            <a:ext cx="106680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762000" y="2285999"/>
            <a:ext cx="5151119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6278879" y="2285999"/>
            <a:ext cx="5151121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762000" y="2285999"/>
            <a:ext cx="5151119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7"/>
          <p:cNvSpPr txBox="1"/>
          <p:nvPr>
            <p:ph idx="2" type="body"/>
          </p:nvPr>
        </p:nvSpPr>
        <p:spPr>
          <a:xfrm>
            <a:off x="762000" y="3048000"/>
            <a:ext cx="5151119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3" type="body"/>
          </p:nvPr>
        </p:nvSpPr>
        <p:spPr>
          <a:xfrm>
            <a:off x="6278878" y="2286000"/>
            <a:ext cx="5151122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7"/>
          <p:cNvSpPr txBox="1"/>
          <p:nvPr>
            <p:ph idx="4" type="body"/>
          </p:nvPr>
        </p:nvSpPr>
        <p:spPr>
          <a:xfrm>
            <a:off x="6278878" y="3048000"/>
            <a:ext cx="515112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762000" y="761998"/>
            <a:ext cx="3810000" cy="1524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5334000" y="762001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8"/>
          <p:cNvSpPr txBox="1"/>
          <p:nvPr>
            <p:ph idx="2" type="body"/>
          </p:nvPr>
        </p:nvSpPr>
        <p:spPr>
          <a:xfrm>
            <a:off x="762000" y="2286000"/>
            <a:ext cx="3810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8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762001" y="762000"/>
            <a:ext cx="38099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/>
          <p:nvPr>
            <p:ph idx="2" type="pic"/>
          </p:nvPr>
        </p:nvSpPr>
        <p:spPr>
          <a:xfrm>
            <a:off x="5334000" y="762001"/>
            <a:ext cx="6021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762001" y="2286000"/>
            <a:ext cx="38099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9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8157843" y="6244836"/>
            <a:ext cx="4034156" cy="613164"/>
          </a:xfrm>
          <a:custGeom>
            <a:rect b="b" l="l" r="r" t="t"/>
            <a:pathLst>
              <a:path extrusionOk="0" h="613164" w="4034156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0"/>
          <p:cNvSpPr/>
          <p:nvPr/>
        </p:nvSpPr>
        <p:spPr>
          <a:xfrm>
            <a:off x="1" y="688126"/>
            <a:ext cx="448491" cy="1634252"/>
          </a:xfrm>
          <a:custGeom>
            <a:rect b="b" l="l" r="r" t="t"/>
            <a:pathLst>
              <a:path extrusionOk="0" h="1634252" w="448491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10"/>
          <p:cNvSpPr/>
          <p:nvPr/>
        </p:nvSpPr>
        <p:spPr>
          <a:xfrm>
            <a:off x="7309459" y="6144069"/>
            <a:ext cx="4418271" cy="718159"/>
          </a:xfrm>
          <a:custGeom>
            <a:rect b="b" l="l" r="r" t="t"/>
            <a:pathLst>
              <a:path extrusionOk="0" h="718159" w="4418271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" name="Google Shape;9;p10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0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6824" l="0" r="-2" t="5635"/>
          <a:stretch/>
        </p:blipFill>
        <p:spPr>
          <a:xfrm>
            <a:off x="83470" y="-1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 flipH="1">
            <a:off x="5886451" y="529224"/>
            <a:ext cx="6305549" cy="6328777"/>
          </a:xfrm>
          <a:custGeom>
            <a:rect b="b" l="l" r="r" t="t"/>
            <a:pathLst>
              <a:path extrusionOk="0" h="6498740" w="4212773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/>
          <p:nvPr/>
        </p:nvSpPr>
        <p:spPr>
          <a:xfrm flipH="1">
            <a:off x="6061608" y="311727"/>
            <a:ext cx="6130391" cy="6546274"/>
          </a:xfrm>
          <a:custGeom>
            <a:rect b="b" l="l" r="r" t="t"/>
            <a:pathLst>
              <a:path extrusionOk="0" h="6858000" w="2154655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cap="flat" cmpd="sng" w="19050">
            <a:solidFill>
              <a:srgbClr val="76D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7620000" y="4665944"/>
            <a:ext cx="3810000" cy="18789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Alimurtaza Merchant 191IT205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Abhinav Bharali 191IT201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Naveen Shenoy  191IT134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Pratham Nayak   191IT241</a:t>
            </a:r>
            <a:endParaRPr sz="2000"/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6362179" y="2956620"/>
            <a:ext cx="5777629" cy="1618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/>
              <a:t>IT 203 MINI-PROJECT PRESENTATION 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8972811" y="2156564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close up of a logo&#10;&#10;Description automatically generated"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41504" y="1087021"/>
            <a:ext cx="2845366" cy="199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-6" l="19654" r="19474" t="0"/>
          <a:stretch/>
        </p:blipFill>
        <p:spPr>
          <a:xfrm>
            <a:off x="6693385" y="10"/>
            <a:ext cx="5498613" cy="5968088"/>
          </a:xfrm>
          <a:custGeom>
            <a:rect b="b" l="l" r="r" t="t"/>
            <a:pathLst>
              <a:path extrusionOk="0" h="6028256" w="5578824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2"/>
          <p:cNvSpPr/>
          <p:nvPr/>
        </p:nvSpPr>
        <p:spPr>
          <a:xfrm flipH="1">
            <a:off x="6487883" y="0"/>
            <a:ext cx="5704117" cy="6096000"/>
          </a:xfrm>
          <a:custGeom>
            <a:rect b="b" l="l" r="r" t="t"/>
            <a:pathLst>
              <a:path extrusionOk="0" h="6096000" w="5704117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cap="flat" cmpd="sng" w="19050">
            <a:solidFill>
              <a:srgbClr val="76D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852235" y="1955132"/>
            <a:ext cx="5684923" cy="4100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0"/>
              <a:buNone/>
            </a:pPr>
            <a:r>
              <a:rPr lang="en-US" sz="2380">
                <a:solidFill>
                  <a:srgbClr val="FFFFFF"/>
                </a:solidFill>
              </a:rPr>
              <a:t>Doctor-Patient Combined Matching Problem &amp; Its Solving Algorithms (DPCMP)</a:t>
            </a:r>
            <a:endParaRPr sz="238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380"/>
              <a:buNone/>
            </a:pPr>
            <a:r>
              <a:rPr lang="en-US" sz="2380">
                <a:solidFill>
                  <a:srgbClr val="FFFFFF"/>
                </a:solidFill>
              </a:rPr>
              <a:t>Overview: A mathematical model of the DPCMP is constructed, and improved ant colony optimization algorithms are designed. Finally, certain examples verify the effectiveness and good performances of the proposed methods.</a:t>
            </a:r>
            <a:endParaRPr sz="2380"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r>
              <a:t/>
            </a:r>
            <a:endParaRPr sz="2380"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r>
              <a:t/>
            </a:r>
            <a:endParaRPr sz="2380"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r>
              <a:t/>
            </a:r>
            <a:endParaRPr sz="2380"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r>
              <a:t/>
            </a:r>
            <a:endParaRPr sz="2380">
              <a:solidFill>
                <a:srgbClr val="FFFFFF"/>
              </a:solidFill>
            </a:endParaRPr>
          </a:p>
        </p:txBody>
      </p:sp>
      <p:sp>
        <p:nvSpPr>
          <p:cNvPr id="103" name="Google Shape;103;p2"/>
          <p:cNvSpPr txBox="1"/>
          <p:nvPr>
            <p:ph type="title"/>
          </p:nvPr>
        </p:nvSpPr>
        <p:spPr>
          <a:xfrm>
            <a:off x="381000" y="501316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Problem Statement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-6" l="28401" r="9913" t="0"/>
          <a:stretch/>
        </p:blipFill>
        <p:spPr>
          <a:xfrm>
            <a:off x="6613174" y="10"/>
            <a:ext cx="5578824" cy="6028246"/>
          </a:xfrm>
          <a:custGeom>
            <a:rect b="b" l="l" r="r" t="t"/>
            <a:pathLst>
              <a:path extrusionOk="0" h="6028256" w="5578824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 flipH="1">
            <a:off x="6487883" y="0"/>
            <a:ext cx="5704117" cy="6096000"/>
          </a:xfrm>
          <a:custGeom>
            <a:rect b="b" l="l" r="r" t="t"/>
            <a:pathLst>
              <a:path extrusionOk="0" h="6096000" w="5704117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cap="flat" cmpd="sng" w="19050">
            <a:solidFill>
              <a:srgbClr val="76D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762000" y="2286000"/>
            <a:ext cx="5334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Disease is relatively stable (not an emergency)</a:t>
            </a:r>
            <a:endParaRPr/>
          </a:p>
          <a:p>
            <a:pPr indent="-228600" lvl="0" marL="228600" rtl="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Disease is not cross-infectious</a:t>
            </a:r>
            <a:endParaRPr/>
          </a:p>
          <a:p>
            <a:pPr indent="-228600" lvl="0" marL="228600" rtl="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Knowledge sharing between doctors and patients greatly affect the treatment of diseases</a:t>
            </a:r>
            <a:endParaRPr/>
          </a:p>
        </p:txBody>
      </p:sp>
      <p:sp>
        <p:nvSpPr>
          <p:cNvPr id="112" name="Google Shape;112;p3"/>
          <p:cNvSpPr txBox="1"/>
          <p:nvPr>
            <p:ph type="title"/>
          </p:nvPr>
        </p:nvSpPr>
        <p:spPr>
          <a:xfrm>
            <a:off x="762000" y="762000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Assumptions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8157843" y="6244836"/>
            <a:ext cx="4034156" cy="613164"/>
          </a:xfrm>
          <a:custGeom>
            <a:rect b="b" l="l" r="r" t="t"/>
            <a:pathLst>
              <a:path extrusionOk="0" h="613164" w="4034156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" y="688126"/>
            <a:ext cx="448491" cy="1634252"/>
          </a:xfrm>
          <a:custGeom>
            <a:rect b="b" l="l" r="r" t="t"/>
            <a:pathLst>
              <a:path extrusionOk="0" h="1634252" w="448491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7309459" y="6144069"/>
            <a:ext cx="4418271" cy="718159"/>
          </a:xfrm>
          <a:custGeom>
            <a:rect b="b" l="l" r="r" t="t"/>
            <a:pathLst>
              <a:path extrusionOk="0" h="718159" w="4418271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Chart&#10;&#10;Description automatically generated" id="121" name="Google Shape;121;p4"/>
          <p:cNvPicPr preferRelativeResize="0"/>
          <p:nvPr/>
        </p:nvPicPr>
        <p:blipFill rotWithShape="1">
          <a:blip r:embed="rId3">
            <a:alphaModFix/>
          </a:blip>
          <a:srcRect b="2" l="21288" r="20229" t="0"/>
          <a:stretch/>
        </p:blipFill>
        <p:spPr>
          <a:xfrm>
            <a:off x="6613174" y="10"/>
            <a:ext cx="5578824" cy="6028246"/>
          </a:xfrm>
          <a:custGeom>
            <a:rect b="b" l="l" r="r" t="t"/>
            <a:pathLst>
              <a:path extrusionOk="0" h="6028256" w="5578824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 flipH="1">
            <a:off x="6487883" y="0"/>
            <a:ext cx="5704117" cy="6096000"/>
          </a:xfrm>
          <a:custGeom>
            <a:rect b="b" l="l" r="r" t="t"/>
            <a:pathLst>
              <a:path extrusionOk="0" h="6096000" w="5704117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cap="flat" cmpd="sng" w="19050">
            <a:solidFill>
              <a:srgbClr val="76D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762000" y="2286000"/>
            <a:ext cx="5334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The </a:t>
            </a:r>
            <a:r>
              <a:rPr b="1" lang="en-US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ant colony optimization algorithm</a:t>
            </a:r>
            <a:r>
              <a:rPr lang="en-US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 (</a:t>
            </a:r>
            <a:r>
              <a:rPr b="1" lang="en-US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ACO</a:t>
            </a:r>
            <a:r>
              <a:rPr lang="en-US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) is a probabilistic technique for solving computational problems which can be reduced to finding good paths through graphs.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The pheromone-based communication of biological  ants is often the predominant paradigm used.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Combinations of Artificial Ants and Local Search  algorithms have become a method of choice for numerous optimization tasks</a:t>
            </a:r>
            <a:endParaRPr/>
          </a:p>
          <a:p>
            <a:pPr indent="9525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762000" y="762000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Ant Colony  Optimization Algorithm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6613174" y="0"/>
            <a:ext cx="5578824" cy="6028256"/>
          </a:xfrm>
          <a:custGeom>
            <a:rect b="b" l="l" r="r" t="t"/>
            <a:pathLst>
              <a:path extrusionOk="0" h="6028256" w="5578824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1" name="Google Shape;131;p5"/>
          <p:cNvSpPr/>
          <p:nvPr/>
        </p:nvSpPr>
        <p:spPr>
          <a:xfrm flipH="1">
            <a:off x="6487883" y="0"/>
            <a:ext cx="5704117" cy="6096000"/>
          </a:xfrm>
          <a:custGeom>
            <a:rect b="b" l="l" r="r" t="t"/>
            <a:pathLst>
              <a:path extrusionOk="0" h="6096000" w="5704117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cap="flat" cmpd="sng" w="19050">
            <a:solidFill>
              <a:srgbClr val="76D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762000" y="2286000"/>
            <a:ext cx="5334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b="1" lang="en-US" sz="2400">
                <a:solidFill>
                  <a:srgbClr val="FFFFFF"/>
                </a:solidFill>
              </a:rPr>
              <a:t>Undirected Graph Construction</a:t>
            </a:r>
            <a:r>
              <a:rPr lang="en-US" sz="2400">
                <a:solidFill>
                  <a:srgbClr val="FFFFFF"/>
                </a:solidFill>
              </a:rPr>
              <a:t>:</a:t>
            </a:r>
            <a:endParaRPr/>
          </a:p>
          <a:p>
            <a:pPr indent="0" lvl="0" marL="0" rtl="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sz="2400">
                <a:solidFill>
                  <a:srgbClr val="FFFFFF"/>
                </a:solidFill>
              </a:rPr>
              <a:t>Constructed an undirected Graph represented by adjacency matrix where edge represents two patient groups can be grouped together.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3" name="Google Shape;133;p5"/>
          <p:cNvSpPr txBox="1"/>
          <p:nvPr>
            <p:ph type="title"/>
          </p:nvPr>
        </p:nvSpPr>
        <p:spPr>
          <a:xfrm>
            <a:off x="762000" y="762000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Work Done</a:t>
            </a:r>
            <a:endParaRPr/>
          </a:p>
        </p:txBody>
      </p:sp>
      <p:pic>
        <p:nvPicPr>
          <p:cNvPr descr="Statistics"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771525"/>
            <a:ext cx="53340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b="-6" l="17615" r="20700" t="0"/>
          <a:stretch/>
        </p:blipFill>
        <p:spPr>
          <a:xfrm>
            <a:off x="6853805" y="10"/>
            <a:ext cx="5338193" cy="5767562"/>
          </a:xfrm>
          <a:custGeom>
            <a:rect b="b" l="l" r="r" t="t"/>
            <a:pathLst>
              <a:path extrusionOk="0" h="6028256" w="5578824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 flipH="1">
            <a:off x="6487883" y="0"/>
            <a:ext cx="5704117" cy="6096000"/>
          </a:xfrm>
          <a:custGeom>
            <a:rect b="b" l="l" r="r" t="t"/>
            <a:pathLst>
              <a:path extrusionOk="0" h="6096000" w="5704117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cap="flat" cmpd="sng" w="19050">
            <a:solidFill>
              <a:srgbClr val="76D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762000" y="1884948"/>
            <a:ext cx="5454316" cy="3880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1" lang="en-US" sz="1800" u="sng">
                <a:solidFill>
                  <a:srgbClr val="FFFFFF"/>
                </a:solidFill>
              </a:rPr>
              <a:t>Route construction: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800">
                <a:solidFill>
                  <a:srgbClr val="FFFFFF"/>
                </a:solidFill>
              </a:rPr>
              <a:t>The four processes during the route construction are:</a:t>
            </a:r>
            <a:endParaRPr sz="1800">
              <a:solidFill>
                <a:srgbClr val="FFFFFF"/>
              </a:solidFill>
            </a:endParaRPr>
          </a:p>
          <a:p>
            <a:pPr indent="-228600" lvl="0" marL="228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1800">
                <a:solidFill>
                  <a:srgbClr val="FFFFFF"/>
                </a:solidFill>
              </a:rPr>
              <a:t>Choose the next group based on a probability function of two attraction measures.</a:t>
            </a:r>
            <a:endParaRPr sz="1800">
              <a:solidFill>
                <a:srgbClr val="FFFFFF"/>
              </a:solidFill>
            </a:endParaRPr>
          </a:p>
          <a:p>
            <a:pPr indent="-228600" lvl="0" marL="228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1800">
                <a:solidFill>
                  <a:srgbClr val="FFFFFF"/>
                </a:solidFill>
              </a:rPr>
              <a:t>Keep a history of the groups visited during the current route.</a:t>
            </a:r>
            <a:endParaRPr sz="1800">
              <a:solidFill>
                <a:srgbClr val="FFFFFF"/>
              </a:solidFill>
            </a:endParaRPr>
          </a:p>
          <a:p>
            <a:pPr indent="-228600" lvl="0" marL="228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1800">
                <a:solidFill>
                  <a:srgbClr val="FFFFFF"/>
                </a:solidFill>
              </a:rPr>
              <a:t>Update the set of allowed groups selected in the next step.</a:t>
            </a:r>
            <a:endParaRPr sz="1800">
              <a:solidFill>
                <a:srgbClr val="FFFFFF"/>
              </a:solidFill>
            </a:endParaRPr>
          </a:p>
          <a:p>
            <a:pPr indent="-228600" lvl="0" marL="228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1800">
                <a:solidFill>
                  <a:srgbClr val="FFFFFF"/>
                </a:solidFill>
              </a:rPr>
              <a:t>Update the trail intensities of the edges visited. Then, local search procedures are applied to enhance the solution quality.  </a:t>
            </a:r>
            <a:endParaRPr sz="1800">
              <a:solidFill>
                <a:srgbClr val="FFFFFF"/>
              </a:solidFill>
            </a:endParaRPr>
          </a:p>
          <a:p>
            <a:pPr indent="-1333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143" name="Google Shape;143;p6"/>
          <p:cNvSpPr txBox="1"/>
          <p:nvPr>
            <p:ph type="title"/>
          </p:nvPr>
        </p:nvSpPr>
        <p:spPr>
          <a:xfrm>
            <a:off x="762000" y="461211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Work Done (Contd.)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8122584" y="0"/>
                </a:moveTo>
                <a:lnTo>
                  <a:pt x="12192000" y="0"/>
                </a:lnTo>
                <a:lnTo>
                  <a:pt x="12192000" y="4873590"/>
                </a:lnTo>
                <a:lnTo>
                  <a:pt x="10378112" y="6858000"/>
                </a:lnTo>
                <a:lnTo>
                  <a:pt x="0" y="6858000"/>
                </a:lnTo>
                <a:lnTo>
                  <a:pt x="0" y="6089634"/>
                </a:lnTo>
                <a:lnTo>
                  <a:pt x="3284" y="6081001"/>
                </a:lnTo>
                <a:cubicBezTo>
                  <a:pt x="61888" y="5940761"/>
                  <a:pt x="130457" y="5801643"/>
                  <a:pt x="208318" y="5663571"/>
                </a:cubicBezTo>
                <a:cubicBezTo>
                  <a:pt x="675237" y="4835483"/>
                  <a:pt x="1476533" y="4045730"/>
                  <a:pt x="2466868" y="3280365"/>
                </a:cubicBezTo>
                <a:cubicBezTo>
                  <a:pt x="3457206" y="2515002"/>
                  <a:pt x="4636583" y="1774030"/>
                  <a:pt x="5859655" y="1043504"/>
                </a:cubicBezTo>
                <a:cubicBezTo>
                  <a:pt x="6636899" y="579200"/>
                  <a:pt x="7344556" y="254766"/>
                  <a:pt x="8002287" y="3739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373371" y="0"/>
            <a:ext cx="7017182" cy="6858000"/>
          </a:xfrm>
          <a:custGeom>
            <a:rect b="b" l="l" r="r" t="t"/>
            <a:pathLst>
              <a:path extrusionOk="0" h="6858000" w="7017182">
                <a:moveTo>
                  <a:pt x="0" y="6858000"/>
                </a:moveTo>
                <a:lnTo>
                  <a:pt x="15548" y="6741317"/>
                </a:lnTo>
                <a:cubicBezTo>
                  <a:pt x="78957" y="6364051"/>
                  <a:pt x="206325" y="5994870"/>
                  <a:pt x="387858" y="5632555"/>
                </a:cubicBezTo>
                <a:cubicBezTo>
                  <a:pt x="823302" y="4763361"/>
                  <a:pt x="1570584" y="3934404"/>
                  <a:pt x="2494163" y="3131046"/>
                </a:cubicBezTo>
                <a:cubicBezTo>
                  <a:pt x="3417744" y="2327690"/>
                  <a:pt x="4517622" y="1549936"/>
                  <a:pt x="5658249" y="783147"/>
                </a:cubicBezTo>
                <a:cubicBezTo>
                  <a:pt x="6072451" y="504660"/>
                  <a:pt x="6465461" y="274112"/>
                  <a:pt x="6840702" y="85078"/>
                </a:cubicBezTo>
                <a:lnTo>
                  <a:pt x="7017182" y="0"/>
                </a:lnTo>
              </a:path>
            </a:pathLst>
          </a:custGeom>
          <a:noFill/>
          <a:ln cap="flat" cmpd="sng" w="19050">
            <a:solidFill>
              <a:srgbClr val="76D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1" name="Google Shape;151;p7"/>
          <p:cNvSpPr txBox="1"/>
          <p:nvPr>
            <p:ph type="title"/>
          </p:nvPr>
        </p:nvSpPr>
        <p:spPr>
          <a:xfrm>
            <a:off x="718750" y="762000"/>
            <a:ext cx="304800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Work Done(Contd.)</a:t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10275486" y="4489505"/>
            <a:ext cx="1916515" cy="2396561"/>
          </a:xfrm>
          <a:custGeom>
            <a:rect b="b" l="l" r="r" t="t"/>
            <a:pathLst>
              <a:path extrusionOk="0" h="2396561" w="1916515">
                <a:moveTo>
                  <a:pt x="1916515" y="0"/>
                </a:moveTo>
                <a:lnTo>
                  <a:pt x="1914345" y="2682"/>
                </a:lnTo>
                <a:cubicBezTo>
                  <a:pt x="1430582" y="598348"/>
                  <a:pt x="941296" y="1216779"/>
                  <a:pt x="452700" y="1832365"/>
                </a:cubicBezTo>
                <a:cubicBezTo>
                  <a:pt x="310552" y="2011075"/>
                  <a:pt x="0" y="2396561"/>
                  <a:pt x="0" y="2396561"/>
                </a:cubicBezTo>
              </a:path>
            </a:pathLst>
          </a:custGeom>
          <a:noFill/>
          <a:ln cap="flat" cmpd="sng" w="19050">
            <a:solidFill>
              <a:srgbClr val="76D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53" name="Google Shape;153;p7"/>
          <p:cNvGrpSpPr/>
          <p:nvPr/>
        </p:nvGrpSpPr>
        <p:grpSpPr>
          <a:xfrm>
            <a:off x="3588734" y="1645413"/>
            <a:ext cx="7991660" cy="3667849"/>
            <a:chOff x="0" y="883000"/>
            <a:chExt cx="7991660" cy="3667849"/>
          </a:xfrm>
        </p:grpSpPr>
        <p:sp>
          <p:nvSpPr>
            <p:cNvPr id="154" name="Google Shape;154;p7"/>
            <p:cNvSpPr/>
            <p:nvPr/>
          </p:nvSpPr>
          <p:spPr>
            <a:xfrm>
              <a:off x="0" y="883000"/>
              <a:ext cx="7991660" cy="1630155"/>
            </a:xfrm>
            <a:prstGeom prst="roundRect">
              <a:avLst>
                <a:gd fmla="val 10000" name="adj"/>
              </a:avLst>
            </a:prstGeom>
            <a:solidFill>
              <a:srgbClr val="2CB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493121" y="1249785"/>
              <a:ext cx="896585" cy="89658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882829" y="883000"/>
              <a:ext cx="6108830" cy="1630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 txBox="1"/>
            <p:nvPr/>
          </p:nvSpPr>
          <p:spPr>
            <a:xfrm>
              <a:off x="1882829" y="883000"/>
              <a:ext cx="6108830" cy="1630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2525" lIns="172525" spcFirstLastPara="1" rIns="172525" wrap="square" tIns="17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venir"/>
                <a:buNone/>
              </a:pPr>
              <a:r>
                <a:rPr b="1" lang="en-US" sz="1500" u="sng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Local Search:</a:t>
              </a:r>
              <a:r>
                <a:rPr b="1" lang="en-US" sz="15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r>
                <a:rPr lang="en-US" sz="15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The aim of the LS operation is to improve the solution by performing small changes that lead to a neighbouring solution of better quality. After m ants create routes, the LS procedure is started. For the implementation of the local search operation in the paper, we have used the Random-restructure.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0" y="2920694"/>
              <a:ext cx="7991660" cy="1630155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493121" y="3287479"/>
              <a:ext cx="896585" cy="89658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1882829" y="2920694"/>
              <a:ext cx="6108830" cy="1630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 txBox="1"/>
            <p:nvPr/>
          </p:nvSpPr>
          <p:spPr>
            <a:xfrm>
              <a:off x="1882829" y="2920694"/>
              <a:ext cx="6108830" cy="1630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2525" lIns="172525" spcFirstLastPara="1" rIns="172525" wrap="square" tIns="17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venir"/>
                <a:buNone/>
              </a:pPr>
              <a:r>
                <a:rPr b="1" lang="en-US" sz="1500" u="sng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Random-restructure</a:t>
              </a:r>
              <a:r>
                <a:rPr b="1" lang="en-US" sz="15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:</a:t>
              </a:r>
              <a:r>
                <a:rPr b="0"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In</a:t>
              </a:r>
              <a:r>
                <a:rPr b="0" lang="en-US" sz="15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this method,</a:t>
              </a:r>
              <a:r>
                <a:rPr b="0"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the</a:t>
              </a:r>
              <a:r>
                <a:rPr b="0" lang="en-US" sz="15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solution sequence is divided into two parts </a:t>
              </a:r>
              <a:r>
                <a:rPr b="0"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at</a:t>
              </a:r>
              <a:r>
                <a:rPr b="0" lang="en-US" sz="15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r>
                <a:rPr b="0"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randomly selected </a:t>
              </a:r>
              <a:r>
                <a:rPr b="0" lang="en-US" sz="15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element. The first part of the sequence does not change, and the second part of the sequence is regenerated.</a:t>
              </a:r>
              <a:endParaRPr b="0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6435910" y="2"/>
            <a:ext cx="5756090" cy="3960681"/>
          </a:xfrm>
          <a:custGeom>
            <a:rect b="b" l="l" r="r" t="t"/>
            <a:pathLst>
              <a:path extrusionOk="0" h="3960681" w="5756090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6674051" y="-22158"/>
            <a:ext cx="5517949" cy="4594156"/>
          </a:xfrm>
          <a:custGeom>
            <a:rect b="b" l="l" r="r" t="t"/>
            <a:pathLst>
              <a:path extrusionOk="0" h="3979876" w="5799259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cap="flat" cmpd="sng" w="19050">
            <a:solidFill>
              <a:srgbClr val="76D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Chart, line chart&#10;&#10;Description automatically generated" id="169" name="Google Shape;16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5973" y="717794"/>
            <a:ext cx="4739012" cy="28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/>
          <p:nvPr/>
        </p:nvSpPr>
        <p:spPr>
          <a:xfrm>
            <a:off x="3028871" y="4949376"/>
            <a:ext cx="5796193" cy="1908627"/>
          </a:xfrm>
          <a:custGeom>
            <a:rect b="b" l="l" r="r" t="t"/>
            <a:pathLst>
              <a:path extrusionOk="0" h="1908627" w="5796193">
                <a:moveTo>
                  <a:pt x="3174283" y="18"/>
                </a:moveTo>
                <a:cubicBezTo>
                  <a:pt x="3946119" y="-4705"/>
                  <a:pt x="4675803" y="959667"/>
                  <a:pt x="5218462" y="1459807"/>
                </a:cubicBezTo>
                <a:cubicBezTo>
                  <a:pt x="5237529" y="1477442"/>
                  <a:pt x="5268648" y="1503898"/>
                  <a:pt x="5309125" y="1537598"/>
                </a:cubicBezTo>
                <a:cubicBezTo>
                  <a:pt x="5427311" y="1636255"/>
                  <a:pt x="5560174" y="1732098"/>
                  <a:pt x="5693890" y="1830997"/>
                </a:cubicBezTo>
                <a:lnTo>
                  <a:pt x="5796193" y="1908627"/>
                </a:lnTo>
                <a:lnTo>
                  <a:pt x="0" y="1908627"/>
                </a:lnTo>
                <a:lnTo>
                  <a:pt x="36796" y="1862978"/>
                </a:lnTo>
                <a:cubicBezTo>
                  <a:pt x="326152" y="1521692"/>
                  <a:pt x="689989" y="1221705"/>
                  <a:pt x="930039" y="1021399"/>
                </a:cubicBezTo>
                <a:cubicBezTo>
                  <a:pt x="1540951" y="511494"/>
                  <a:pt x="2324829" y="5378"/>
                  <a:pt x="3174283" y="1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762000" y="2286001"/>
            <a:ext cx="5334000" cy="30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Performance of the random algorithm with ACO is quite poor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The ACO algorithm predicts values which are quite close to the actual or optimal value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The ACO with LS algorithm is a slight improvement upon the normal ACO algorithm </a:t>
            </a:r>
            <a:endParaRPr/>
          </a:p>
        </p:txBody>
      </p:sp>
      <p:sp>
        <p:nvSpPr>
          <p:cNvPr id="172" name="Google Shape;172;p8"/>
          <p:cNvSpPr txBox="1"/>
          <p:nvPr>
            <p:ph type="title"/>
          </p:nvPr>
        </p:nvSpPr>
        <p:spPr>
          <a:xfrm>
            <a:off x="762000" y="762000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Results &amp; Analysis</a:t>
            </a:r>
            <a:br>
              <a:rPr lang="en-US" sz="3200"/>
            </a:br>
            <a:br>
              <a:rPr lang="en-US" sz="3200"/>
            </a:br>
            <a:endParaRPr sz="3200"/>
          </a:p>
        </p:txBody>
      </p:sp>
      <p:pic>
        <p:nvPicPr>
          <p:cNvPr descr="Chart&#10;&#10;Description automatically generated" id="173" name="Google Shape;17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7537" y="4133953"/>
            <a:ext cx="3622108" cy="2212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822158" y="2667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bbleVTI">
  <a:themeElements>
    <a:clrScheme name="AnalogousFromRegularSeedRightStep">
      <a:dk1>
        <a:srgbClr val="000000"/>
      </a:dk1>
      <a:lt1>
        <a:srgbClr val="FFFFFF"/>
      </a:lt1>
      <a:dk2>
        <a:srgbClr val="242D41"/>
      </a:dk2>
      <a:lt2>
        <a:srgbClr val="E8E2E5"/>
      </a:lt2>
      <a:accent1>
        <a:srgbClr val="3AB570"/>
      </a:accent1>
      <a:accent2>
        <a:srgbClr val="2EB4A0"/>
      </a:accent2>
      <a:accent3>
        <a:srgbClr val="42A8CE"/>
      </a:accent3>
      <a:accent4>
        <a:srgbClr val="305CBC"/>
      </a:accent4>
      <a:accent5>
        <a:srgbClr val="5244CE"/>
      </a:accent5>
      <a:accent6>
        <a:srgbClr val="7D36BE"/>
      </a:accent6>
      <a:hlink>
        <a:srgbClr val="C2498D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2020-08-31T14:09:36Z</dcterms:created>
</cp:coreProperties>
</file>