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8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07:11.292"/>
    </inkml:context>
    <inkml:brush xml:id="br0">
      <inkml:brushProperty name="width" value="0.05" units="cm"/>
      <inkml:brushProperty name="height" value="0.05" units="cm"/>
    </inkml:brush>
  </inkml:definitions>
  <inkml:trace contextRef="#ctx0" brushRef="#br0">1 1826 3112 0 0,'0'0'573'0'0,"7"-6"-129"0"0,77-54 2289 0 0,-82 58-2638 0 0,-1 0 1 0 0,0 0-1 0 0,0 0 0 0 0,0 0 0 0 0,0-1 0 0 0,0 1 0 0 0,0 0 0 0 0,-1 0 0 0 0,1-1 0 0 0,-1 1 0 0 0,1 0 0 0 0,-1 0 0 0 0,0-1 0 0 0,0 1 0 0 0,0 0 0 0 0,0-1 0 0 0,0 1 0 0 0,-1 0 0 0 0,1-1 0 0 0,-1 1 0 0 0,0 0 0 0 0,1 0 0 0 0,-1-1 0 0 0,0 1 0 0 0,0 0 0 0 0,0 0 0 0 0,-1 0 0 0 0,1 0 0 0 0,0 0 0 0 0,-1 0 0 0 0,1 1 0 0 0,-4-4 0 0 0,3 4-39 0 0,0 0 0 0 0,0 0 0 0 0,1 0-1 0 0,-1 0 1 0 0,0 0 0 0 0,1 0 0 0 0,-1 0-1 0 0,1-1 1 0 0,-1 1 0 0 0,1-1 0 0 0,0 1-1 0 0,-1-1 1 0 0,1 1 0 0 0,0-1 0 0 0,0 0-1 0 0,0 0 1 0 0,0 0 0 0 0,1 1 0 0 0,-1-1-1 0 0,0 0 1 0 0,0-4 0 0 0,6 5 468 0 0,-4 1-484 0 0,-1 0-1 0 0,0 0 1 0 0,0 1-1 0 0,1-1 1 0 0,-1 0-1 0 0,0 0 1 0 0,0 0-1 0 0,1 0 1 0 0,-1 0 0 0 0,0 0-1 0 0,1 0 1 0 0,-1 0-1 0 0,0 0 1 0 0,0 0-1 0 0,1 0 1 0 0,-1 0-1 0 0,0 0 1 0 0,1-1-1 0 0,-1 1 1 0 0,0 0-1 0 0,0 0 1 0 0,1 0-1 0 0,-1 0 1 0 0,0 0-1 0 0,0 0 1 0 0,1-1-1 0 0,-1 1 1 0 0,0 0-1 0 0,0 0 1 0 0,0 0-1 0 0,0-1 1 0 0,1 1 0 0 0,-1 0-1 0 0,0 0 1 0 0,0-1-1 0 0,0 1 1 0 0,0-1-10 0 0,0 1 1 0 0,0 0-1 0 0,0-1 1 0 0,0 1-1 0 0,0-1 1 0 0,0 1 0 0 0,0 0-1 0 0,0-1 1 0 0,0 1-1 0 0,0-1 1 0 0,0 1-1 0 0,0 0 1 0 0,0-1-1 0 0,0 1 1 0 0,1 0 0 0 0,-1-1-1 0 0,0 1 1 0 0,0-1-1 0 0,0 1 1 0 0,0 0-1 0 0,1-1 1 0 0,-1 1 0 0 0,0 0-1 0 0,0 0 1 0 0,1-1-1 0 0,-1 1 1 0 0,0 0-1 0 0,1 0 1 0 0,-1-1-1 0 0,0 1 1 0 0,1 0 0 0 0,-1 0-1 0 0,0 0 1 0 0,1-1-1 0 0,-1 1 1 0 0,14 7 336 0 0,13 22-220 0 0,-14-10-96 0 0,-1 1-1 0 0,-1 1 1 0 0,0-1-1 0 0,-2 2 0 0 0,10 29 1 0 0,10 24 34 0 0,1-4 5 0 0,23 45 107 0 0,-40-92-149 0 0,-11-19-37 0 0,0 0 0 0 0,1 0 0 0 0,-1 0 0 0 0,1-1 0 0 0,0 1 0 0 0,0-1 0 0 0,1 0 0 0 0,-1 0 0 0 0,1 0 0 0 0,5 4 0 0 0,-4-3 15 0 0,-1 0 0 0 0,0 0 0 0 0,0 0 1 0 0,0 1-1 0 0,-1 0 0 0 0,1 0 0 0 0,-2 0 0 0 0,1 0 0 0 0,-1 0 0 0 0,3 10 0 0 0,7 16 46 0 0,-4-17-30 0 0,1-2 0 0 0,12 18 0 0 0,-8-14-5 0 0,-8-5 0 0 0,-3-9 20 0 0,7-14-36 0 0,9-15-4 0 0,18-25 11 0 0,109-266-10 0 0,-97 200-11 0 0,80-141 1 0 0,102-84 5 0 0,-143 237-4 0 0,149-141 0 0 0,-114 124 1 0 0,174-190 69 0 0,-53 56 9 0 0,-79 97 27 0 0,-143 141-95 0 0,-20 16-16 0 0,0 1-1 0 0,0 0 1 0 0,0-1 0 0 0,1 1 0 0 0,-1 0 0 0 0,0 0 0 0 0,1 0 0 0 0,-1 0 0 0 0,1 0 0 0 0,-1 1 0 0 0,1-1 0 0 0,-1 0 0 0 0,1 1 0 0 0,0-1 0 0 0,-1 1 0 0 0,1-1 0 0 0,0 1 0 0 0,-1 0 0 0 0,1 0 0 0 0,0 0 0 0 0,0 0 0 0 0,-1 0 0 0 0,1 0 0 0 0,0 0 0 0 0,-1 0 0 0 0,1 1 0 0 0,0-1 0 0 0,-1 1 0 0 0,4 1 0 0 0,-4-2 51 0 0,-17 21 148 0 0,4-8-174 0 0,1 2 0 0 0,0 0-1 0 0,1 0 1 0 0,-15 32 0 0 0,21-39-20 0 0,0 0 1 0 0,1 0-1 0 0,-1 1 1 0 0,2 0 0 0 0,-1 0-1 0 0,1 0 1 0 0,0 0 0 0 0,1 0-1 0 0,0 12 1 0 0,1 6 51 0 0,6 40-1 0 0,0-2 51 0 0,2 4 22 0 0,-4-47-12 0 0,0 35-1 0 0,-4-56-114 0 0,0-1-1 0 0,1 1 0 0 0,-1 0 0 0 0,0 0 0 0 0,0-1 0 0 0,0 1 0 0 0,1 0 0 0 0,-1-1 0 0 0,0 1 0 0 0,1 0 0 0 0,-1-1 0 0 0,1 1 0 0 0,-1 0 0 0 0,0-1 0 0 0,1 1 0 0 0,-1-1 1 0 0,1 1-1 0 0,0-1 0 0 0,-1 1 0 0 0,1 0 0 0 0,6 8 130 0 0,-7-14-89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6T12:53:59.249"/>
    </inkml:context>
    <inkml:brush xml:id="br0">
      <inkml:brushProperty name="width" value="0.05" units="cm"/>
      <inkml:brushProperty name="height" value="0.05" units="cm"/>
      <inkml:brushProperty name="color" value="#E71224"/>
    </inkml:brush>
  </inkml:definitions>
  <inkml:trace contextRef="#ctx0" brushRef="#br0">14 903 1600 0 0,'0'0'8568'0'0,"-3"9"-8423"0"0,1-3-118 0 0,0-3-10 0 0,1-1-1 0 0,0 1 0 0 0,0-1 0 0 0,0 1 0 0 0,0-1 0 0 0,1 1 1 0 0,-1-1-1 0 0,1 1 0 0 0,-1 0 0 0 0,1-1 0 0 0,0 1 0 0 0,0 0 1 0 0,0-1-1 0 0,1 1 0 0 0,-1 0 0 0 0,0-1 0 0 0,1 1 0 0 0,0-1 1 0 0,0 1-1 0 0,-1 0 0 0 0,1-1 0 0 0,1 0 0 0 0,-1 1 0 0 0,0-1 1 0 0,1 0-1 0 0,2 4 0 0 0,42 43 567 0 0,100 81 1 0 0,-135-121-499 0 0,-2 0 1 0 0,1 1 0 0 0,-1-1-1 0 0,14 21 1 0 0,17 19 220 0 0,177 141 1081 0 0,-198-177-1188 0 0,40 23 0 0 0,-45-29-122 0 0,0 1 1 0 0,-1 0-1 0 0,0 1 1 0 0,0 1-1 0 0,20 19 1 0 0,-25-21-18 0 0,1 0 1 0 0,-1 0 0 0 0,15 8 0 0 0,20 19 144 0 0,-40-32-169 0 0,1 0 1 0 0,-1 0-1 0 0,1 0 1 0 0,-1-1-1 0 0,1 1 1 0 0,0-1 0 0 0,0 0-1 0 0,0 0 1 0 0,0 0-1 0 0,0 0 1 0 0,1-1-1 0 0,-1 0 1 0 0,5 1 0 0 0,-8-2 4 0 0,19 0 32 0 0,46-1-43 0 0,0-3 0 0 0,118-22 0 0 0,-165 22-30 0 0,138-35 12 0 0,-126 29-8 0 0,-1-2 0 0 0,-1 0 0 0 0,33-20 0 0 0,296-137 21 0 0,-247 122 1 0 0,185-105 1 0 0,-228 108-17 0 0,393-221 118 0 0,-241 163-69 0 0,195-97 66 0 0,-158 71 32 0 0,296-104 0 0 0,-387 170-59 0 0,201-63 155 0 0,-344 120-228 0 0,-1 2 1 0 0,32-1 0 0 0,-1-1 14 0 0,-46 5-32 0 0,-2-1 1 0 0,0 1 0 0 0,0-1 1 0 0,0 0-1 0 0,-1 0 0 0 0,1 0 0 0 0,7-3 0 0 0,-4-6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6T13:48:32.687"/>
    </inkml:context>
    <inkml:brush xml:id="br0">
      <inkml:brushProperty name="width" value="0.05" units="cm"/>
      <inkml:brushProperty name="height" value="0.05" units="cm"/>
      <inkml:brushProperty name="color" value="#E71224"/>
    </inkml:brush>
  </inkml:definitions>
  <inkml:trace contextRef="#ctx0" brushRef="#br0">62 1923 13056 0 0,'-19'24'106'0'0,"-18"26"348"0"0,36-48-386 0 0,0 1 1 0 0,0-1 0 0 0,0 0 0 0 0,1 1 0 0 0,-1-1 0 0 0,1 1 0 0 0,0-1 0 0 0,0 1 0 0 0,-1-1-1 0 0,2 1 1 0 0,-1 4 0 0 0,1 4 631 0 0,-1-10-13 0 0,12 22 33 0 0,4 4-376 0 0,-12-21-322 0 0,-1-1 1 0 0,1 0 0 0 0,-1 1-1 0 0,-1-1 1 0 0,1 1 0 0 0,-1 0-1 0 0,0 0 1 0 0,1 6 0 0 0,-1-1 1 0 0,12 54 72 0 0,-3 2-1 0 0,-3 0 1 0 0,-1 80-1 0 0,-15-81-16 0 0,5-55-53 0 0,1-1 0 0 0,1 1-1 0 0,0 0 1 0 0,0 0-1 0 0,1 0 1 0 0,0 0 0 0 0,1 0-1 0 0,4 21 1 0 0,-5-32-22 0 0,0 0 0 0 0,0 1 0 0 0,0-1 0 0 0,0 1 1 0 0,0-1-1 0 0,0 1 0 0 0,0-1 0 0 0,1 0 0 0 0,-1 1 0 0 0,0-1 1 0 0,0 1-1 0 0,0-1 0 0 0,0 0 0 0 0,1 1 0 0 0,-1-1 1 0 0,0 1-1 0 0,0-1 0 0 0,1 0 0 0 0,-1 1 0 0 0,0-1 0 0 0,1 0 1 0 0,-1 0-1 0 0,0 1 0 0 0,1-1 0 0 0,-1 0 0 0 0,0 0 0 0 0,1 1 1 0 0,-1-1-1 0 0,0 0 0 0 0,1 0 0 0 0,-1 0 0 0 0,1 0 0 0 0,-1 1 1 0 0,1-1-1 0 0,-1 0 0 0 0,0 0 0 0 0,1 0 0 0 0,-1 0 0 0 0,1 0 1 0 0,-1 0-1 0 0,1 0 0 0 0,-1 0 0 0 0,0-1 0 0 0,1 1 0 0 0,-1 0 1 0 0,1 0-1 0 0,-1 0 0 0 0,1 0 0 0 0,-1-1 0 0 0,22-20 195 0 0,-8 5-226 0 0,174-158 127 0 0,151-196 23 0 0,-131 136-60 0 0,-45 52-13 0 0,160-166 71 0 0,-48 87 8 0 0,271-285 147 0 0,-478 464-198 0 0,-3-3-1 0 0,65-113 0 0 0,-79 103-5 0 0,-19 6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07:14.320"/>
    </inkml:context>
    <inkml:brush xml:id="br0">
      <inkml:brushProperty name="width" value="0.05" units="cm"/>
      <inkml:brushProperty name="height" value="0.05" units="cm"/>
    </inkml:brush>
  </inkml:definitions>
  <inkml:trace contextRef="#ctx0" brushRef="#br0">1 1704 600 0 0,'0'0'72'0'0,"7"7"0"0"0,3 2-32 0 0,1-1 0 0 0,-1 0 0 0 0,1 0 0 0 0,14 6 0 0 0,-7-3 39 0 0,-16-10 1 0 0,1 1 0 0 0,0 0 0 0 0,0-1 0 0 0,0 1 1 0 0,0-1-1 0 0,0 0 0 0 0,0 0 0 0 0,0 0 0 0 0,0 0 0 0 0,0 0 0 0 0,7 0 2553 0 0,3-1-829 0 0,-14-1-1755 0 0,0 1-1 0 0,-1 0 1 0 0,1 0-1 0 0,0 0 1 0 0,-1 0 0 0 0,1 0-1 0 0,-1 0 1 0 0,1 0-1 0 0,0 1 1 0 0,-1-1 0 0 0,1 0-1 0 0,0 1 1 0 0,-1-1-1 0 0,1 1 1 0 0,0 0-1 0 0,0-1 1 0 0,0 1 0 0 0,-1 0-1 0 0,1 0 1 0 0,0-1-1 0 0,0 1 1 0 0,0 0 0 0 0,0 0-1 0 0,0 0 1 0 0,1 0-1 0 0,-1 0 1 0 0,0 1-1 0 0,0-1 1 0 0,1 0 0 0 0,-1 0-1 0 0,0 3 1 0 0,-17 13 1059 0 0,17-16-985 0 0,-1 0 0 0 0,0 1 0 0 0,0-1 0 0 0,0 1 0 0 0,1 0 1 0 0,-1-1-1 0 0,1 1 0 0 0,0 0 0 0 0,-1 0 0 0 0,-1 3 0 0 0,5 13 2607 0 0,-1-4-2740 0 0,-1-6 73 0 0,-1 0-1 0 0,0 0 0 0 0,-1 0 1 0 0,1 0-1 0 0,-1 0 1 0 0,-5 10-1 0 0,5-10 31 0 0,1-7-57 0 0,1 1 1 0 0,-1-1-1 0 0,1 0 0 0 0,0 1 1 0 0,0-1-1 0 0,0 1 1 0 0,-1-1-1 0 0,1 1 1 0 0,1-1-1 0 0,-1 0 1 0 0,0 1-1 0 0,0-1 1 0 0,0 1-1 0 0,1-1 1 0 0,-1 1-1 0 0,1-1 1 0 0,-1 0-1 0 0,1 1 1 0 0,0-1-1 0 0,-1 0 0 0 0,3 3 1 0 0,24 19 696 0 0,-9-10-636 0 0,88 92 415 0 0,-95-94-454 0 0,1 1 1 0 0,-1 1-1 0 0,16 25 1 0 0,-17-23 4 0 0,1-1 0 0 0,0 0 0 0 0,16 14 0 0 0,10 17 82 0 0,-20-22-105 0 0,-12-16-25 0 0,-1 0-1 0 0,-1-1 0 0 0,0 2 0 0 0,0-1 0 0 0,0 0 0 0 0,3 12 0 0 0,4 14 31 0 0,-8-26-35 0 0,0 0-1 0 0,-1 0 1 0 0,0 0-1 0 0,1 12 1 0 0,-2-12 2 0 0,1-1 1 0 0,-1 1 0 0 0,1-1-1 0 0,1 1 1 0 0,-1-1 0 0 0,6 13 0 0 0,-7-19-12 0 0,0 1 0 0 0,0-1 1 0 0,0 1-1 0 0,0 0 0 0 0,0-1 1 0 0,0 1-1 0 0,0-1 0 0 0,0 1 1 0 0,0-1-1 0 0,0 1 0 0 0,0 0 1 0 0,0-1-1 0 0,0 1 0 0 0,0-1 1 0 0,0 1-1 0 0,-1-1 0 0 0,1 1 1 0 0,0-1-1 0 0,0 1 0 0 0,-1-1 1 0 0,1 1-1 0 0,0-1 0 0 0,-1 1 1 0 0,1-1-1 0 0,0 1 0 0 0,-1-1 1 0 0,0 1-1 0 0,-15 11 25 0 0,10-8-10 0 0,5-3 74 0 0,21-10 646 0 0,5-19-707 0 0,-1-2 0 0 0,-1 0 0 0 0,27-50 1 0 0,26-36-13 0 0,-19 46 2 0 0,101-98-1 0 0,83-49 21 0 0,-75 71-24 0 0,-35 29 7 0 0,109-104 9 0 0,-139 116-15 0 0,154-152 40 0 0,273-208 115 0 0,-432 382-127 0 0,216-205 160 0 0,-234 213-128 0 0,-73 70-66 0 0,4-4 22 0 0,0 0-1 0 0,1 1 1 0 0,0 0-1 0 0,21-13 1 0 0,-30 21-28 0 0,-1 0 0 0 0,1-1-1 0 0,0 1 1 0 0,-1 0 0 0 0,1 0 0 0 0,-1 0-1 0 0,1 0 1 0 0,-1 0 0 0 0,1 0-1 0 0,-1 0 1 0 0,1 0 0 0 0,0 0 0 0 0,-1 0-1 0 0,1 0 1 0 0,-1 0 0 0 0,1 0 0 0 0,-1 0-1 0 0,1 1 1 0 0,-1-1 0 0 0,1 0 0 0 0,-1 0-1 0 0,1 1 1 0 0,-1-1 0 0 0,1 0 0 0 0,-1 1-1 0 0,1-1 1 0 0,-1 0 0 0 0,0 1 0 0 0,1-1-1 0 0,-1 1 1 0 0,0-1 0 0 0,1 1 0 0 0,-1-1-1 0 0,0 1 1 0 0,1-1 0 0 0,-1 1-1 0 0,0-1 1 0 0,0 1 0 0 0,0-1 0 0 0,0 1-1 0 0,1-1 1 0 0,-1 1 0 0 0,0-1 0 0 0,0 1-1 0 0,0-1 1 0 0,0 2 0 0 0,0 30 41 0 0,0-25-31 0 0,8 40 59 0 0,-6-39-63 0 0,-1 0-1 0 0,1-1 0 0 0,-1 1 0 0 0,0 0 1 0 0,-1 10-1 0 0,0-16-6 0 0,-1 0 1 0 0,1 1-1 0 0,-1-1 1 0 0,1 0-1 0 0,-1 0 0 0 0,0 0 1 0 0,0 0-1 0 0,0 0 1 0 0,0 0-1 0 0,0 0 1 0 0,0 0-1 0 0,0 0 0 0 0,-1-1 1 0 0,1 1-1 0 0,-1 0 1 0 0,1-1-1 0 0,-1 1 1 0 0,0-1-1 0 0,0 1 0 0 0,1-1 1 0 0,-1 0-1 0 0,-4 2 1 0 0,6-3-3 0 0,0 0 1 0 0,0 0 0 0 0,-1 0 0 0 0,1 1-1 0 0,0-1 1 0 0,0 0 0 0 0,0 0 0 0 0,0 0-1 0 0,0 0 1 0 0,0 0 0 0 0,-1 0-1 0 0,1 0 1 0 0,0 0 0 0 0,0 0 0 0 0,0 0-1 0 0,0 0 1 0 0,0 1 0 0 0,-1-1-1 0 0,1 0 1 0 0,0 0 0 0 0,0 0 0 0 0,0 0-1 0 0,0 0 1 0 0,-1 0 0 0 0,1 0-1 0 0,0 0 1 0 0,0 0 0 0 0,0 0 0 0 0,0-1-1 0 0,0 1 1 0 0,-1 0 0 0 0,1 0 0 0 0,0 0-1 0 0,0 0 1 0 0,0 0 0 0 0,0 0-1 0 0,0 0 1 0 0,-1 0 0 0 0,1 0 0 0 0,0 0-1 0 0,0 0 1 0 0,0-1 0 0 0,0 1-1 0 0,0 0 1 0 0,0 0 0 0 0,0 0 0 0 0,0 0-1 0 0,-1 0 1 0 0,1-1 0 0 0,0 1-1 0 0,0 0 1 0 0,0 0 0 0 0,0 0 0 0 0,0-1 15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07:16.712"/>
    </inkml:context>
    <inkml:brush xml:id="br0">
      <inkml:brushProperty name="width" value="0.05" units="cm"/>
      <inkml:brushProperty name="height" value="0.05" units="cm"/>
      <inkml:brushProperty name="color" value="#E71224"/>
    </inkml:brush>
  </inkml:definitions>
  <inkml:trace contextRef="#ctx0" brushRef="#br0">61 1 3712 0 0,'0'0'0'0'0,"-46"17"-32"0"0,38-8-8 0 0,2-4 8 0 0,6 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07:17.334"/>
    </inkml:context>
    <inkml:brush xml:id="br0">
      <inkml:brushProperty name="width" value="0.05" units="cm"/>
      <inkml:brushProperty name="height" value="0.05" units="cm"/>
      <inkml:brushProperty name="color" value="#E71224"/>
    </inkml:brush>
  </inkml:definitions>
  <inkml:trace contextRef="#ctx0" brushRef="#br0">105 2056 3408 0 0,'-1'0'1'0'0,"1"0"0"0"0,0-1 0 0 0,0 1 0 0 0,-1-1 0 0 0,1 1-1 0 0,0 0 1 0 0,-1-1 0 0 0,1 1 0 0 0,0 0 0 0 0,-1 0 0 0 0,1-1 0 0 0,-1 1 0 0 0,1 0 0 0 0,-1 0 0 0 0,1-1 0 0 0,-1 1 0 0 0,1 0 0 0 0,0 0-1 0 0,-1 0 1 0 0,1 0 0 0 0,-1 0 0 0 0,1 0 0 0 0,-1 0 0 0 0,1 0 0 0 0,-1 0 0 0 0,1 0 0 0 0,-1 0 0 0 0,1 0 0 0 0,-2 0 0 0 0,2 0 12 0 0,0 0 0 0 0,0 0 0 0 0,-1 0 1 0 0,1 1-1 0 0,0-1 0 0 0,-1 0 0 0 0,1 0 0 0 0,0 0 1 0 0,0 0-1 0 0,-1 0 0 0 0,1 0 0 0 0,0 0 1 0 0,-1 0-1 0 0,1 0 0 0 0,0 0 0 0 0,-1-1 1 0 0,1 1-1 0 0,0 0 0 0 0,0 0 0 0 0,-1 0 0 0 0,1 0 1 0 0,0 0-1 0 0,0 0 0 0 0,-1-1 0 0 0,1 1 1 0 0,0 0-1 0 0,0 0 0 0 0,-1 0 0 0 0,1-1 1 0 0,0 1-1 0 0,0 0 0 0 0,0 0 0 0 0,0-1 1 0 0,-1 1-1 0 0,1 0 0 0 0,0 0 0 0 0,0-1 0 0 0,0 1 1 0 0,0 0-1 0 0,0-1 0 0 0,0 1 0 0 0,0 0 1 0 0,0 0-1 0 0,0-1 0 0 0,0 1 0 0 0,0 0 1 0 0,0-1-1 0 0,0 1 0 0 0,0-1 0 0 0,0 0 435 0 0,0 8 422 0 0,0-2-789 0 0,-3 21 706 0 0,2-25-761 0 0,1-1 0 0 0,0 1 0 0 0,-1-1 0 0 0,1 1 0 0 0,-1-1 0 0 0,1 1 0 0 0,-1-1 0 0 0,1 1 0 0 0,-1-1-1 0 0,0 1 1 0 0,1-1 0 0 0,-1 0 0 0 0,1 1 0 0 0,-1-1 0 0 0,0 0 0 0 0,1 0 0 0 0,-1 1 0 0 0,0-1 0 0 0,0 0-1 0 0,1 0 1 0 0,-1 0 0 0 0,0 0 0 0 0,1 0 0 0 0,-1 0 0 0 0,0 0 0 0 0,0 0 0 0 0,1 0 0 0 0,-1 0-1 0 0,0 0 1 0 0,1-1 0 0 0,-1 1 0 0 0,0 0 0 0 0,1 0 0 0 0,-1-1 0 0 0,0 0 0 0 0,0 1-1 0 0,0 0 0 0 0,1 1 1 0 0,-1-1-1 0 0,0 0 0 0 0,1 0 1 0 0,-1 0-1 0 0,1 0 0 0 0,-1 0 1 0 0,0 1-1 0 0,1-1 0 0 0,-1 0 1 0 0,1 0-1 0 0,-1 1 0 0 0,1-1 1 0 0,-1 1-1 0 0,1-1 0 0 0,-1 0 1 0 0,1 1-1 0 0,-1-1 0 0 0,1 1 1 0 0,0-1-1 0 0,-1 1 0 0 0,1-1 1 0 0,0 1-1 0 0,-1 0 0 0 0,1 0 4 0 0,0-1-1 0 0,-1 1 1 0 0,1-1-1 0 0,0 1 1 0 0,-1-1 0 0 0,1 1-1 0 0,0-1 1 0 0,-1 1-1 0 0,1-1 1 0 0,0 1-1 0 0,-1-1 1 0 0,1 0 0 0 0,-1 1-1 0 0,1-1 1 0 0,-1 0-1 0 0,1 1 1 0 0,-1-1-1 0 0,1 0 1 0 0,-1 1 0 0 0,1-1-1 0 0,-1 0 1 0 0,0 0-1 0 0,1 0 1 0 0,-1 0-1 0 0,1 0 1 0 0,-1 1 0 0 0,0-1-1 0 0,1 0 1 0 0,-1 0-1 0 0,1 0 1 0 0,-1-1-1 0 0,0 1 1 0 0,1 0 0 0 0,-1 0-1 0 0,1 0 1 0 0,-1 0-1 0 0,1 0 1 0 0,-1-1-1 0 0,1 1 1 0 0,-1 0 0 0 0,0-1-1 0 0,1 1 1 0 0,0 0-1 0 0,-1-1 1 0 0,1 1-1 0 0,-2-1 1 0 0,2 0 6 0 0,0 1 0 0 0,0 0 0 0 0,0-1 0 0 0,0 1 1 0 0,-1 0-1 0 0,1-1 0 0 0,0 1 0 0 0,0 0 0 0 0,-1-1 0 0 0,1 1 0 0 0,0 0 0 0 0,0-1 1 0 0,-1 1-1 0 0,1 0 0 0 0,0 0 0 0 0,-1-1 0 0 0,1 1 0 0 0,0 0 0 0 0,-1 0 0 0 0,1 0 0 0 0,0-1 1 0 0,-1 1-1 0 0,1 0 0 0 0,-1 0 0 0 0,1 0 0 0 0,0 0 0 0 0,-1 0 0 0 0,1 0 0 0 0,-1 0 0 0 0,1 0 1 0 0,0 0-1 0 0,-1 0 0 0 0,1 0 0 0 0,-1 0 0 0 0,1 0 0 0 0,0 0 0 0 0,-1 1 0 0 0,1-1 0 0 0,-1 0 1 0 0,1 0-1 0 0,0 0 0 0 0,-1 0 0 0 0,1 1 0 0 0,0-1 0 0 0,-1 0 0 0 0,1 0 0 0 0,0 1 0 0 0,0-1 1 0 0,-1 0-1 0 0,1 1 0 0 0,0-1 0 0 0,0 0 0 0 0,-1 1 0 0 0,1-1 0 0 0,0 0 0 0 0,0 1 0 0 0,0-1 1 0 0,0 1-1 0 0,-1-1 0 0 0,1 0 0 0 0,0 1 0 0 0,0-1 0 0 0,0 1 0 0 0,0-1 0 0 0,0 0 0 0 0,0 1 1 0 0,0-1-1 0 0,0 1 0 0 0,0 0 0 0 0,5 20 986 0 0,3-10-1127 0 0,0-4 189 0 0,0 0-1 0 0,-1 0 1 0 0,1 1-1 0 0,-2 0 1 0 0,1 0-1 0 0,-1 1 1 0 0,8 14-1 0 0,28 70 169 0 0,-23-49-95 0 0,94 180 682 0 0,-89-178-724 0 0,-19-35-74 0 0,0 0 0 0 0,-1 0 1 0 0,0 1-1 0 0,2 13 0 0 0,8 25 119 0 0,-9-32-91 0 0,-1 0 0 0 0,-1 0 1 0 0,0 1-1 0 0,-2-1 0 0 0,0 0 1 0 0,-1 1-1 0 0,-1-1 0 0 0,-5 33 1 0 0,5-18 244 0 0,1-32 239 0 0,3 1-444 0 0,9-11-43 0 0,49-75-17 0 0,118-152 52 0 0,-56 88-66 0 0,109-121 16 0 0,-89 115-31 0 0,64-64 10 0 0,173-198 12 0 0,-271 280-21 0 0,247-234 0 0 0,254-169 23 0 0,-369 331 1 0 0,-188 163-20 0 0,82-55 0 0 0,-129 96-21 0 0,0 1-1 0 0,0 0 1 0 0,0 0 0 0 0,1 1-1 0 0,-1 0 1 0 0,1 0-1 0 0,-1 1 1 0 0,1-1 0 0 0,10 0-1 0 0,-8 1 8 0 0,0 0 1 0 0,0-1-1 0 0,16-5 0 0 0,-24 6-2 0 0,0 1 0 0 0,0-1 0 0 0,0 1 0 0 0,0-1 0 0 0,1 1 0 0 0,-1-1 0 0 0,0 1 0 0 0,1-1 0 0 0,-1 1 0 0 0,0 0 0 0 0,1 0 0 0 0,-1 0 0 0 0,0 0 0 0 0,1 0 0 0 0,-1 0 1 0 0,0 0-1 0 0,1 0 0 0 0,-1 1 0 0 0,0-1 0 0 0,2 1 0 0 0,-2 0 8 0 0,0 0 1 0 0,-1 1 0 0 0,1-1 0 0 0,0 0-1 0 0,-1 0 1 0 0,1 1 0 0 0,-1-1-1 0 0,1 0 1 0 0,-1 1 0 0 0,0-1-1 0 0,1 1 1 0 0,-1-1 0 0 0,0 3 0 0 0,3 15 70 0 0,1 25 183 0 0,-5-38-217 0 0,1 1-1 0 0,1-1 1 0 0,-1 1-1 0 0,1-1 1 0 0,0 1-1 0 0,1-1 1 0 0,-1 0 0 0 0,4 9-1 0 0,-4-15-39 0 0,-1 1-1 0 0,0 0 1 0 0,1-1-1 0 0,-1 1 1 0 0,0-1 0 0 0,1 1-1 0 0,-1-1 1 0 0,0 1-1 0 0,1-1 1 0 0,-1 0 0 0 0,1 1-1 0 0,-1-1 1 0 0,1 1-1 0 0,-1-1 1 0 0,1 0 0 0 0,0 0-1 0 0,-1 1 1 0 0,1-1-1 0 0,-1 0 1 0 0,1 0 0 0 0,0 1-1 0 0,-1-1 1 0 0,1 0-1 0 0,-1 0 1 0 0,1 0-1 0 0,1 0 1 0 0,1 0 100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13:18.479"/>
    </inkml:context>
    <inkml:brush xml:id="br0">
      <inkml:brushProperty name="width" value="0.05" units="cm"/>
      <inkml:brushProperty name="height" value="0.05" units="cm"/>
      <inkml:brushProperty name="color" value="#E71224"/>
    </inkml:brush>
  </inkml:definitions>
  <inkml:trace contextRef="#ctx0" brushRef="#br0">0 2027 2000 0 0,'0'0'9864'0'0,"8"-2"-9674"0"0,24-9-11 0 0,-31 11-160 0 0,1-1-1 0 0,0 2 1 0 0,-1-1 0 0 0,1 0 0 0 0,0 0 0 0 0,-1 1-1 0 0,1-1 1 0 0,0 0 0 0 0,-1 1 0 0 0,1 0-1 0 0,0-1 1 0 0,-1 1 0 0 0,1 0 0 0 0,-1 0-1 0 0,0 0 1 0 0,1 0 0 0 0,-1 0 0 0 0,0 0-1 0 0,1 0 1 0 0,-1 1 0 0 0,0-1 0 0 0,0 0-1 0 0,1 2 1 0 0,9 8 115 0 0,71 53 647 0 0,-79-62-719 0 0,-1 1-1 0 0,1 0 1 0 0,0 0-1 0 0,-1 1 1 0 0,0-1-1 0 0,0 0 0 0 0,0 1 1 0 0,0-1-1 0 0,0 1 1 0 0,-1 0-1 0 0,3 7 1 0 0,3 47 501 0 0,1-3-332 0 0,-7-51-220 0 0,5 20 130 0 0,17 43 0 0 0,-20-59-114 0 0,1-1-1 0 0,0 0 0 0 0,0 0 0 0 0,0 0 0 0 0,1-1 1 0 0,0 0-1 0 0,0 0 0 0 0,1 0 0 0 0,0 0 0 0 0,7 5 1 0 0,-8-7 4 0 0,1 1 1 0 0,-1 0-1 0 0,0 1 1 0 0,-1 0-1 0 0,1-1 1 0 0,-1 1-1 0 0,0 1 1 0 0,4 8 0 0 0,15 22 74 0 0,1-3-22 0 0,-18-23-33 0 0,1 0 0 0 0,1 0 0 0 0,0-1 0 0 0,0 0 0 0 0,1-1 0 0 0,0 0 0 0 0,1 0 0 0 0,0-1 0 0 0,14 9-1 0 0,-4-5 136 0 0,-18-10-164 0 0,0-1 0 0 0,0 1 0 0 0,0-1 0 0 0,0 1 0 0 0,0-1 0 0 0,0 0 0 0 0,1 0 0 0 0,-1 0 0 0 0,0 0 0 0 0,1 0 0 0 0,-1-1-1 0 0,1 1 1 0 0,-1-1 0 0 0,1 0 0 0 0,-1 1 0 0 0,4-1 0 0 0,10-3 67 0 0,-10 3-57 0 0,0-1-1 0 0,-1 0 1 0 0,1-1 0 0 0,-1 1-1 0 0,1-1 1 0 0,-1 0 0 0 0,0 0-1 0 0,0-1 1 0 0,9-4-1 0 0,23-21 73 0 0,0-1 0 0 0,42-46-1 0 0,57-76 45 0 0,23-22 4 0 0,-75 94-84 0 0,-28 27 0 0 0,59-69-1 0 0,-50 36-11 0 0,35-40 16 0 0,-25 52-19 0 0,4 5-1 0 0,140-96 1 0 0,-30 26 10 0 0,21-23 5 0 0,213-179 80 0 0,-80 61-25 0 0,-101 82-29 0 0,12-8 21 0 0,-245 198-109 0 0,109-83 57 0 0,-85 62-27 0 0,-20 19-1 0 0,-11 8-9 0 0,-4 6 5 0 0,-47 56 37 0 0,-93 88-1 0 0,139-145-62 0 0,0-1 0 0 0,-1 1 0 0 0,1-1 0 0 0,-1 0 0 0 0,0 0 0 0 0,0-1 0 0 0,0 1-1 0 0,0-1 1 0 0,0 0 0 0 0,-1 0 0 0 0,1 0 0 0 0,-9 1 0 0 0,-6-10 28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37:39.529"/>
    </inkml:context>
    <inkml:brush xml:id="br0">
      <inkml:brushProperty name="width" value="0.05" units="cm"/>
      <inkml:brushProperty name="height" value="0.05" units="cm"/>
      <inkml:brushProperty name="color" value="#E71224"/>
    </inkml:brush>
  </inkml:definitions>
  <inkml:trace contextRef="#ctx0" brushRef="#br0">101 1249 4216 0 0,'-6'0'23'0'0,"-1"0"0"0"0,1 1-1 0 0,-1 1 1 0 0,1-1 0 0 0,0 1 0 0 0,-1 0 0 0 0,-7 4 0 0 0,12-5 16 0 0,0 0 0 0 0,0 0 0 0 0,0 0 0 0 0,0 1 0 0 0,0-1 0 0 0,0 1 0 0 0,0-1 0 0 0,1 1 1 0 0,-1 0-1 0 0,0 0 0 0 0,1 0 0 0 0,0 0 0 0 0,-1 0 0 0 0,1 0 0 0 0,0 0 0 0 0,0 0 0 0 0,0 0 0 0 0,1 1 0 0 0,-1-1 0 0 0,0 0 1 0 0,1 0-1 0 0,-1 1 0 0 0,1-1 0 0 0,0 5 0 0 0,-2 4 1498 0 0,2-10-1479 0 0,0-1 0 0 0,0 0 0 0 0,0 0 0 0 0,0 1 0 0 0,-1-1 0 0 0,1 0 0 0 0,0 0 0 0 0,0 1 0 0 0,0-1 0 0 0,0 0-1 0 0,0 1 1 0 0,0-1 0 0 0,0 0 0 0 0,0 0 0 0 0,0 1 0 0 0,0-1 0 0 0,0 0 0 0 0,0 1 0 0 0,0-1 0 0 0,0 0-1 0 0,0 1 1 0 0,0-1 0 0 0,0 0 0 0 0,0 0 0 0 0,0 1 0 0 0,0-1 0 0 0,1 0 0 0 0,-1 1 0 0 0,0-1 0 0 0,0 0-1 0 0,0 0 1 0 0,0 1 0 0 0,1-1 0 0 0,-1 0 0 0 0,0 0 0 0 0,0 0 0 0 0,0 1 0 0 0,1-1 0 0 0,-1 0 0 0 0,0 0 0 0 0,1 0-1 0 0,-1 0 1 0 0,0 1 0 0 0,2-1 1243 0 0,31 0 2690 0 0,-35 1-3981 0 0,0 0 0 0 0,1 1 1 0 0,-1-1-1 0 0,1 0 0 0 0,0 0 1 0 0,-1 1-1 0 0,1-1 0 0 0,0 1 1 0 0,0-1-1 0 0,0 1 0 0 0,0 0 0 0 0,0-1 1 0 0,0 1-1 0 0,0 0 0 0 0,1 0 1 0 0,-1-1-1 0 0,0 1 0 0 0,1 3 0 0 0,-12 43 53 0 0,9-37-41 0 0,-1 14-3 0 0,1-1 1 0 0,1 1 0 0 0,1 0-1 0 0,3 31 1 0 0,0-1 1 0 0,-3 7 6 0 0,0-26 1 0 0,1 0-1 0 0,1 0 1 0 0,3 0 0 0 0,7 39 0 0 0,35 89 180 0 0,-44-150-188 0 0,-2-12-13 0 0,0-1 1 0 0,0 1-1 0 0,1 0 1 0 0,-1-1-1 0 0,0 1 0 0 0,1-1 1 0 0,-1 1-1 0 0,1 0 1 0 0,-1-1-1 0 0,1 1 1 0 0,0-1-1 0 0,0 1 0 0 0,0-1 1 0 0,0 0-1 0 0,0 1 1 0 0,0-1-1 0 0,1 2 1 0 0,8 4 74 0 0,-9-6-73 0 0,-1 0 0 0 0,1-1-1 0 0,0 1 1 0 0,0-1 0 0 0,0 1 0 0 0,-1-1-1 0 0,1 1 1 0 0,0-1 0 0 0,0 1 0 0 0,0-1 0 0 0,0 0-1 0 0,0 1 1 0 0,0-1 0 0 0,0 0 0 0 0,0 0 0 0 0,0 0-1 0 0,0 0 1 0 0,1 0 0 0 0,10 5 104 0 0,-11-5-111 0 0,-1 0 1 0 0,1 1-1 0 0,-1-1 1 0 0,1 1 0 0 0,0-1-1 0 0,-1 0 1 0 0,1 0 0 0 0,0 1-1 0 0,0-1 1 0 0,-1 0-1 0 0,1 0 1 0 0,0 0 0 0 0,0 0-1 0 0,-1 0 1 0 0,1 0 0 0 0,0 0-1 0 0,0 0 1 0 0,-1 0 0 0 0,2 0-1 0 0,71-19 39 0 0,-2-2 0 0 0,-1-4-1 0 0,-1-3 1 0 0,-1-3 0 0 0,101-62-1 0 0,296-242 71 0 0,-330 234-49 0 0,224-125 0 0 0,174-45 67 0 0,768-411 112 0 0,-848 437-81 0 0,-425 233-129 0 0,31-10 0 0 0,14-5 61 0 0,-69 25-67 0 0,0 1 1 0 0,1-1-1 0 0,-1 1 1 0 0,0 0-1 0 0,0 0 1 0 0,1 0-1 0 0,-1 1 0 0 0,0 0 1 0 0,10 0-1 0 0,-14 0-17 0 0,-5 4 12 0 0,0 0 0 0 0,0 1 0 0 0,0-2 0 0 0,-1 1 0 0 0,-7 3 0 0 0,-10 1 11 0 0,8-6-6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5T14:53:16.222"/>
    </inkml:context>
    <inkml:brush xml:id="br0">
      <inkml:brushProperty name="width" value="0.05" units="cm"/>
      <inkml:brushProperty name="height" value="0.05" units="cm"/>
      <inkml:brushProperty name="color" value="#E71224"/>
    </inkml:brush>
  </inkml:definitions>
  <inkml:trace contextRef="#ctx0" brushRef="#br0">150 1669 2208 0 0,'0'0'448'0'0,"-10"8"-224"0"0,3-1-63 0 0,-1-2 1 0 0,1 1-1 0 0,-1-1 1 0 0,1 0-1 0 0,-2 0 1 0 0,1-1-1 0 0,0 0 1 0 0,-1-1-1 0 0,0 0 1 0 0,0 0-1 0 0,1-1 1 0 0,-2 0-1 0 0,1-1 1 0 0,-14 1 0 0 0,34-16 3241 0 0,-9 13-3368 0 0,-1 1-1 0 0,1-1 0 0 0,-1 0 0 0 0,0 0 0 0 0,1 0 1 0 0,-1-1-1 0 0,0 1 0 0 0,0 0 0 0 0,0 0 0 0 0,0-1 0 0 0,0 1 1 0 0,0 0-1 0 0,0-1 0 0 0,0 1 0 0 0,0-1 0 0 0,-1 1 1 0 0,1-1-1 0 0,0 0 0 0 0,-1 1 0 0 0,0-1 0 0 0,1 1 0 0 0,-1-1 1 0 0,0 0-1 0 0,0 1 0 0 0,0-1 0 0 0,0 0 0 0 0,0 0 1 0 0,0 1-1 0 0,0-1 0 0 0,-1 0 0 0 0,0-1 0 0 0,-2-23 326 0 0,3 26-333 0 0,0 0 0 0 0,0 0 0 0 0,0 0 0 0 0,1 1 1 0 0,-1-1-1 0 0,0 0 0 0 0,0 0 0 0 0,0 0 0 0 0,0 0 1 0 0,0 0-1 0 0,0 0 0 0 0,0 0 0 0 0,0 0 0 0 0,0 0 1 0 0,0 1-1 0 0,0-1 0 0 0,0 0 0 0 0,0 0 0 0 0,0 0 1 0 0,1 0-1 0 0,-1 0 0 0 0,0 0 0 0 0,0 0 0 0 0,0 0 1 0 0,0 0-1 0 0,0 0 0 0 0,0 0 0 0 0,0 0 0 0 0,0 0 1 0 0,1 0-1 0 0,-1 0 0 0 0,0 0 0 0 0,0 0 0 0 0,0 0 1 0 0,0 0-1 0 0,0 0 0 0 0,0 0 0 0 0,0 0 0 0 0,0 0 0 0 0,1 0 1 0 0,-1 0-1 0 0,0 0 0 0 0,0 0 0 0 0,0 0 0 0 0,0 0 1 0 0,0 0-1 0 0,0 0 0 0 0,0 0 0 0 0,0 0 0 0 0,1 0 1 0 0,-1 0-1 0 0,0 0 0 0 0,0 0 0 0 0,0-1 0 0 0,0 1 1 0 0,0 0-1 0 0,0 0 0 0 0,0 0 0 0 0,0 0 0 0 0,0 0 1 0 0,0 0-1 0 0,0 0 0 0 0,0 0 0 0 0,0-1 0 0 0,0 1 1 0 0,12 15 343 0 0,8 21-337 0 0,-6 9 183 0 0,-13-38-181 0 0,1 0 1 0 0,-1 0-1 0 0,1 0 0 0 0,1-1 0 0 0,0 1 1 0 0,0-1-1 0 0,0 1 0 0 0,0-1 0 0 0,6 6 1 0 0,14 10 138 0 0,-18-18-111 0 0,0 0-1 0 0,-1 0 1 0 0,0 1 0 0 0,0-1-1 0 0,6 10 1 0 0,12 9 170 0 0,-20-22-209 0 0,0 1 1 0 0,0-1-1 0 0,1 1 1 0 0,-2 0-1 0 0,1 0 1 0 0,0 0-1 0 0,0 0 1 0 0,0 0-1 0 0,-1 0 1 0 0,1 1 0 0 0,-1-1-1 0 0,0 0 1 0 0,0 1-1 0 0,0-1 1 0 0,0 1-1 0 0,0-1 1 0 0,0 5-1 0 0,9 28 474 0 0,-9-33-465 0 0,-1-1 0 0 0,1 1 0 0 0,-1-1 0 0 0,1 1 0 0 0,0-1 0 0 0,0 0-1 0 0,0 1 1 0 0,0-1 0 0 0,0 0 0 0 0,0 0 0 0 0,0 1 0 0 0,0-1 0 0 0,0 0 0 0 0,0 0-1 0 0,1 0 1 0 0,-1 0 0 0 0,0 0 0 0 0,3 0 0 0 0,-3-1 142 0 0,22-17 131 0 0,13-17-197 0 0,-8 11-82 0 0,52-57 41 0 0,-4-3 0 0 0,85-121 0 0 0,-95 123-47 0 0,78-75 0 0 0,84-60 11 0 0,-21 31-9 0 0,245-242 42 0 0,-191 116-16 0 0,-240 284-36 0 0,110-121 179 0 0,-124 144-8 0 0,-10 8-52 0 0,2-3-123 0 0,-1 0 0 0 0,0 0 0 0 0,1 0 0 0 0,-1 0 0 0 0,1 1 0 0 0,-1-1 0 0 0,1 0 0 0 0,0 1-1 0 0,0-1 1 0 0,-1 1 0 0 0,1 0 0 0 0,0-1 0 0 0,0 1 0 0 0,1 0 0 0 0,-1 0 0 0 0,0 0-1 0 0,1 0 1 0 0,-1 0 0 0 0,1-1 0 0 0,-1 1 0 0 0,1 3 0 0 0,0 2 19 0 0,0 0 0 0 0,1 0 1 0 0,0 0-1 0 0,3 12 0 0 0,2 20 78 0 0,-6-37-101 0 0,0-1 0 0 0,0 1 0 0 0,-1 0 1 0 0,1-1-1 0 0,0 1 0 0 0,-1 0 0 0 0,1-1 0 0 0,0 1 0 0 0,-1-1 0 0 0,0 1 1 0 0,1-1-1 0 0,-1 1 0 0 0,0-1 0 0 0,0 0 0 0 0,0 1 0 0 0,0-1 0 0 0,0 0 1 0 0,0 0-1 0 0,-2 2 0 0 0,-3 1 32 0 0,5-4-31 0 0,0 1-1 0 0,0-1 0 0 0,0 0 1 0 0,0 1-1 0 0,0 0 1 0 0,0-1-1 0 0,0 1 1 0 0,0-1-1 0 0,1 1 0 0 0,-1 0 1 0 0,0 0-1 0 0,0-1 1 0 0,1 1-1 0 0,-1 0 1 0 0,0 0-1 0 0,1 0 0 0 0,-1 0 1 0 0,1 0-1 0 0,-1 0 1 0 0,1 1-1 0 0,2-1 43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6T12:53:54.222"/>
    </inkml:context>
    <inkml:brush xml:id="br0">
      <inkml:brushProperty name="width" value="0.05" units="cm"/>
      <inkml:brushProperty name="height" value="0.05" units="cm"/>
      <inkml:brushProperty name="color" value="#E71224"/>
    </inkml:brush>
  </inkml:definitions>
  <inkml:trace contextRef="#ctx0" brushRef="#br0">67 1 1296 0 0,'0'0'0'0'0,"-46"14"-24"0"0,37-14 16 0 0,-2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26T12:53:55.045"/>
    </inkml:context>
    <inkml:brush xml:id="br0">
      <inkml:brushProperty name="width" value="0.05" units="cm"/>
      <inkml:brushProperty name="height" value="0.05" units="cm"/>
      <inkml:brushProperty name="color" value="#E71224"/>
    </inkml:brush>
  </inkml:definitions>
  <inkml:trace contextRef="#ctx0" brushRef="#br0">1 417 1704 0 0,'0'0'15'0'0,"0"0"0"0"0,-1 1 1 0 0,1-1-1 0 0,0 0 0 0 0,0 1 1 0 0,1-1-1 0 0,-1 0 0 0 0,0 1 0 0 0,0-1 1 0 0,0 0-1 0 0,0 1 0 0 0,0-1 0 0 0,0 0 1 0 0,0 1-1 0 0,0-1 0 0 0,1 0 0 0 0,-1 0 1 0 0,0 1-1 0 0,0-1 0 0 0,0 0 0 0 0,1 0 1 0 0,-1 1-1 0 0,0-1 0 0 0,0 0 0 0 0,1 0 1 0 0,-1 0-1 0 0,0 1 0 0 0,0-1 1 0 0,1 0-1 0 0,-1 0 0 0 0,0 0 0 0 0,1 0 1 0 0,-1 0-1 0 0,1 1 0 0 0,14-3 993 0 0,1 1-438 0 0,24-8 633 0 0,35-2 539 0 0,-74 11-1717 0 0,0-1 0 0 0,-1 1 1 0 0,1 0-1 0 0,0 0 0 0 0,0 0 0 0 0,0-1 0 0 0,-1 1 0 0 0,1 0 1 0 0,0-1-1 0 0,-1 1 0 0 0,1-1 0 0 0,0 1 0 0 0,-1 0 0 0 0,1-1 1 0 0,0 0-1 0 0,-1 1 0 0 0,1-1 0 0 0,-1 1 0 0 0,1-2 0 0 0,0 1-2 0 0,-1 1 0 0 0,1-1 0 0 0,-1 0-1 0 0,1 1 1 0 0,-1-1 0 0 0,1 1 0 0 0,-1-1 0 0 0,1 1-1 0 0,0-1 1 0 0,-1 1 0 0 0,1 0 0 0 0,0-1-1 0 0,-1 1 1 0 0,1 0 0 0 0,0-1 0 0 0,-1 1-1 0 0,1 0 1 0 0,0 0 0 0 0,1 0 0 0 0,2-4 90 0 0,1 1 1 0 0,-1-1-1 0 0,0 1 1 0 0,0-1 0 0 0,7-8-1 0 0,29-44 213 0 0,-34 45-262 0 0,1 0 0 0 0,0 1 0 0 0,1 0 1 0 0,0 1-1 0 0,16-16 0 0 0,-11 9 53 0 0,-12 15-108 0 0,-1 0 0 0 0,1 0-1 0 0,0 0 1 0 0,-1 0 0 0 0,1 0 0 0 0,0 0 0 0 0,-1 0 0 0 0,1 0-1 0 0,0 1 1 0 0,0-1 0 0 0,0 0 0 0 0,0 0 0 0 0,0 1 0 0 0,0-1-1 0 0,0 0 1 0 0,0 1 0 0 0,0-1 0 0 0,0 1 0 0 0,0-1 0 0 0,2 1-1 0 0,11-6 206 0 0,52 6 386 0 0,-65 0-555 0 0,7-14 199 0 0,-7 14-236 0 0,0 0 0 0 0,0 0 0 0 0,-1 1 0 0 0,1-1-1 0 0,0 0 1 0 0,0 0 0 0 0,0 0 0 0 0,0 0 0 0 0,-1 0 0 0 0,1 0 0 0 0,0-1 0 0 0,0 1 0 0 0,0 0-1 0 0,-1 0 1 0 0,1 0 0 0 0,0-1 0 0 0,0 1 0 0 0,-1 0 0 0 0,1-1 0 0 0,0 1 0 0 0,-1-1-1 0 0,1 1 1 0 0,0-1 0 0 0,-1 1 0 0 0,1-1 0 0 0,-1 0 0 0 0,1 1 0 0 0,0-1 0 0 0,-1 0 0 0 0,0 1-1 0 0,1-1 1 0 0,-1 0 0 0 0,1 1 0 0 0,-1-1 0 0 0,0 0 0 0 0,0 0 0 0 0,1 1 0 0 0,-1-1 0 0 0,0 0-1 0 0,0 0 1 0 0,0 0 0 0 0,0 0 0 0 0,0 1 0 0 0,0-1 0 0 0,0 0 0 0 0,0 0 0 0 0,0 0 0 0 0,0 1-1 0 0,-1-1 1 0 0,1 0 0 0 0,-1-1 0 0 0,1-8-31 0 0,0 9 47 0 0,-23-15 30 0 0,22 15-50 0 0,-1 1-9 0 0,6 0 45 0 0,-4 0-40 0 0,0 0 0 0 0,0 0 0 0 0,-1 0 1 0 0,1 0-1 0 0,0 0 0 0 0,0 0 0 0 0,-1 0 0 0 0,1 0 0 0 0,0 0 1 0 0,0 0-1 0 0,0-1 0 0 0,-1 1 0 0 0,1 0 0 0 0,0 0 0 0 0,0 0 0 0 0,0 0 1 0 0,-1 0-1 0 0,1 0 0 0 0,0 0 0 0 0,0-1 0 0 0,0 1 0 0 0,0 0 0 0 0,-1 0 1 0 0,1 0-1 0 0,0 0 0 0 0,0-1 0 0 0,0 1 0 0 0,0 0 0 0 0,0 0 1 0 0,0 0-1 0 0,0-1 0 0 0,-1 1 0 0 0,1 0 0 0 0,0 0 0 0 0,0-1 0 0 0,0 1 1 0 0,0 0-1 0 0,0 0 0 0 0,0 0 0 0 0,0-1 0 0 0,0 1 0 0 0,0 0 0 0 0,0 0 1 0 0,0-1-1 0 0,0 1 0 0 0,0 0 0 0 0,1 0 0 0 0,-1 0 0 0 0,0-1 1 0 0,0 1-1 0 0,0 0 0 0 0,0 0 0 0 0,0 0 0 0 0,0-1 0 0 0,0 1 0 0 0,1 0 1 0 0,-1 0-1 0 0,0 0 0 0 0,0 0 0 0 0,0 0 0 0 0,0-1 0 0 0,1 1 0 0 0,-1 0 1 0 0,0 0-1 0 0,0 0 0 0 0,0 0 0 0 0,1 0 0 0 0,-1 0 0 0 0,0 0 1 0 0,20-14 5 0 0,7 2-4 0 0,-25 12-2 0 0,-1-1 0 0 0,0 1 0 0 0,0-1 0 0 0,1 0 0 0 0,-1 1 0 0 0,0-1 0 0 0,0 0 0 0 0,0 0 0 0 0,0 0 0 0 0,0 0 0 0 0,0 0 0 0 0,0 0 0 0 0,0 0 0 0 0,0 0 0 0 0,-1 0 0 0 0,1 0 0 0 0,0-1 0 0 0,0-1 0 0 0,0 1 0 0 0,0 1 0 0 0,0-1 1 0 0,0 1-1 0 0,0-1 1 0 0,0 0-1 0 0,0 1 0 0 0,0 0 1 0 0,0-1-1 0 0,1 1 1 0 0,-1 0-1 0 0,1 0 0 0 0,-1 0 1 0 0,1 0-1 0 0,-1 0 1 0 0,1 0-1 0 0,0 0 0 0 0,-1 0 1 0 0,1 1-1 0 0,0-1 1 0 0,0 0-1 0 0,0 1 0 0 0,-1 0 1 0 0,4-1-1 0 0,-3 1 1 0 0,1-1-1 0 0,-1 0 1 0 0,1 0-1 0 0,0 0 1 0 0,-1 0-1 0 0,0 0 1 0 0,1-1 0 0 0,-1 1-1 0 0,0-1 1 0 0,1 1-1 0 0,1-4 1 0 0,-3 4-1 0 0,0 0 0 0 0,-1 0 0 0 0,1 0 1 0 0,0-1-1 0 0,0 1 0 0 0,0 0 1 0 0,0 0-1 0 0,0 0 0 0 0,0 0 0 0 0,1 1 1 0 0,-1-1-1 0 0,0 0 0 0 0,0 0 1 0 0,1 1-1 0 0,0-1 0 0 0,35-3 21 0 0,-37 4 18 0 0,1 26-24 0 0,-2-10-5 0 0,-35-15 21 0 0,35-1 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–Johnny Appleseed</a:t>
            </a:r>
          </a:p>
        </p:txBody>
      </p:sp>
      <p:sp>
        <p:nvSpPr>
          <p:cNvPr id="94" name="“Type a quote here.”"/>
          <p:cNvSpPr txBox="1">
            <a:spLocks noGrp="1"/>
          </p:cNvSpPr>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948266" y="2445173"/>
            <a:ext cx="11108268" cy="2479041"/>
          </a:xfrm>
          <a:prstGeom prst="rect">
            <a:avLst/>
          </a:prstGeom>
        </p:spPr>
        <p:txBody>
          <a:bodyPr lIns="27093" tIns="27093" rIns="27093" bIns="27093" anchor="b"/>
          <a:lstStyle>
            <a:lvl1pPr defTabSz="587022">
              <a:defRPr sz="7800"/>
            </a:lvl1pPr>
          </a:lstStyle>
          <a:p>
            <a:r>
              <a:t>Title Text</a:t>
            </a:r>
          </a:p>
        </p:txBody>
      </p:sp>
      <p:sp>
        <p:nvSpPr>
          <p:cNvPr id="118" name="Body Level One…"/>
          <p:cNvSpPr txBox="1">
            <a:spLocks noGrp="1"/>
          </p:cNvSpPr>
          <p:nvPr>
            <p:ph type="body" sz="quarter" idx="1"/>
          </p:nvPr>
        </p:nvSpPr>
        <p:spPr>
          <a:xfrm>
            <a:off x="948266" y="4991946"/>
            <a:ext cx="11108268" cy="846668"/>
          </a:xfrm>
          <a:prstGeom prst="rect">
            <a:avLst/>
          </a:prstGeom>
        </p:spPr>
        <p:txBody>
          <a:bodyPr lIns="27093" tIns="27093" rIns="27093" bIns="27093" anchor="t"/>
          <a:lstStyle>
            <a:lvl1pPr marL="0" indent="0" algn="ctr" defTabSz="587022">
              <a:spcBef>
                <a:spcPts val="0"/>
              </a:spcBef>
              <a:buClrTx/>
              <a:buSzTx/>
              <a:buNone/>
              <a:defRPr sz="3800"/>
            </a:lvl1pPr>
            <a:lvl2pPr marL="0" indent="0" algn="ctr" defTabSz="587022">
              <a:spcBef>
                <a:spcPts val="0"/>
              </a:spcBef>
              <a:buClrTx/>
              <a:buSzTx/>
              <a:buNone/>
              <a:defRPr sz="3800"/>
            </a:lvl2pPr>
            <a:lvl3pPr marL="0" indent="0" algn="ctr" defTabSz="587022">
              <a:spcBef>
                <a:spcPts val="0"/>
              </a:spcBef>
              <a:buClrTx/>
              <a:buSzTx/>
              <a:buNone/>
              <a:defRPr sz="3800"/>
            </a:lvl3pPr>
            <a:lvl4pPr marL="0" indent="0" algn="ctr" defTabSz="587022">
              <a:spcBef>
                <a:spcPts val="0"/>
              </a:spcBef>
              <a:buClrTx/>
              <a:buSzTx/>
              <a:buNone/>
              <a:defRPr sz="3800"/>
            </a:lvl4pPr>
            <a:lvl5pPr marL="0" indent="0" algn="ctr" defTabSz="587022">
              <a:spcBef>
                <a:spcPts val="0"/>
              </a:spcBef>
              <a:buClrTx/>
              <a:buSzTx/>
              <a:buNone/>
              <a:defRPr sz="38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6352591" y="8195733"/>
            <a:ext cx="292846" cy="276894"/>
          </a:xfrm>
          <a:prstGeom prst="rect">
            <a:avLst/>
          </a:prstGeom>
        </p:spPr>
        <p:txBody>
          <a:bodyPr lIns="27093" tIns="27093" rIns="27093" bIns="27093"/>
          <a:lstStyle>
            <a:lvl1pPr defTabSz="587022">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FFFFFF"/>
        </a:solidFill>
        <a:effectLst/>
      </p:bgPr>
    </p:bg>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948266" y="2445173"/>
            <a:ext cx="11108268" cy="2479041"/>
          </a:xfrm>
          <a:prstGeom prst="rect">
            <a:avLst/>
          </a:prstGeom>
        </p:spPr>
        <p:txBody>
          <a:bodyPr lIns="27093" tIns="27093" rIns="27093" bIns="27093" anchor="b"/>
          <a:lstStyle>
            <a:lvl1pPr defTabSz="587022">
              <a:defRPr sz="7800"/>
            </a:lvl1pPr>
          </a:lstStyle>
          <a:p>
            <a:r>
              <a:t>Title Text</a:t>
            </a:r>
          </a:p>
        </p:txBody>
      </p:sp>
      <p:sp>
        <p:nvSpPr>
          <p:cNvPr id="127" name="Body Level One…"/>
          <p:cNvSpPr txBox="1">
            <a:spLocks noGrp="1"/>
          </p:cNvSpPr>
          <p:nvPr>
            <p:ph type="body" sz="quarter" idx="1"/>
          </p:nvPr>
        </p:nvSpPr>
        <p:spPr>
          <a:xfrm>
            <a:off x="948266" y="4991946"/>
            <a:ext cx="11108268" cy="846668"/>
          </a:xfrm>
          <a:prstGeom prst="rect">
            <a:avLst/>
          </a:prstGeom>
        </p:spPr>
        <p:txBody>
          <a:bodyPr lIns="27093" tIns="27093" rIns="27093" bIns="27093" anchor="t"/>
          <a:lstStyle>
            <a:lvl1pPr marL="0" indent="0" algn="ctr" defTabSz="587022">
              <a:spcBef>
                <a:spcPts val="0"/>
              </a:spcBef>
              <a:buClrTx/>
              <a:buSzTx/>
              <a:buNone/>
              <a:defRPr sz="3800"/>
            </a:lvl1pPr>
            <a:lvl2pPr marL="0" indent="0" algn="ctr" defTabSz="587022">
              <a:spcBef>
                <a:spcPts val="0"/>
              </a:spcBef>
              <a:buClrTx/>
              <a:buSzTx/>
              <a:buNone/>
              <a:defRPr sz="3800"/>
            </a:lvl2pPr>
            <a:lvl3pPr marL="0" indent="0" algn="ctr" defTabSz="587022">
              <a:spcBef>
                <a:spcPts val="0"/>
              </a:spcBef>
              <a:buClrTx/>
              <a:buSzTx/>
              <a:buNone/>
              <a:defRPr sz="3800"/>
            </a:lvl3pPr>
            <a:lvl4pPr marL="0" indent="0" algn="ctr" defTabSz="587022">
              <a:spcBef>
                <a:spcPts val="0"/>
              </a:spcBef>
              <a:buClrTx/>
              <a:buSzTx/>
              <a:buNone/>
              <a:defRPr sz="3800"/>
            </a:lvl4pPr>
            <a:lvl5pPr marL="0" indent="0" algn="ctr" defTabSz="587022">
              <a:spcBef>
                <a:spcPts val="0"/>
              </a:spcBef>
              <a:buClrTx/>
              <a:buSzTx/>
              <a:buNone/>
              <a:defRPr sz="38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xfrm>
            <a:off x="6352590" y="8195733"/>
            <a:ext cx="292846" cy="276894"/>
          </a:xfrm>
          <a:prstGeom prst="rect">
            <a:avLst/>
          </a:prstGeom>
        </p:spPr>
        <p:txBody>
          <a:bodyPr lIns="27093" tIns="27093" rIns="27093" bIns="27093"/>
          <a:lstStyle>
            <a:lvl1pPr defTabSz="587022">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731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8919"/>
            <a:ext cx="5334001"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marketplace.visualstudio.com/items?itemName=sidthesloth.html5-boilerplate"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hyperlink" Target="https://developer.mozilla.org/en-US/docs/Web/JavaScript/Reference/Lexical_grammar#Reserved_keywords_as_of_ECMAScript_2015"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tif"/><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17.tif"/><Relationship Id="rId4" Type="http://schemas.openxmlformats.org/officeDocument/2006/relationships/image" Target="../media/image16.tif"/></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18" Type="http://schemas.openxmlformats.org/officeDocument/2006/relationships/image" Target="../media/image2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2.png"/><Relationship Id="rId17" Type="http://schemas.openxmlformats.org/officeDocument/2006/relationships/customXml" Target="../ink/ink8.xml"/><Relationship Id="rId2" Type="http://schemas.openxmlformats.org/officeDocument/2006/relationships/image" Target="../media/image1.png"/><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9.png"/><Relationship Id="rId11" Type="http://schemas.openxmlformats.org/officeDocument/2006/relationships/customXml" Target="../ink/ink5.xml"/><Relationship Id="rId24" Type="http://schemas.openxmlformats.org/officeDocument/2006/relationships/image" Target="../media/image2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21.png"/><Relationship Id="rId19" Type="http://schemas.openxmlformats.org/officeDocument/2006/relationships/customXml" Target="../ink/ink9.xml"/><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23.png"/><Relationship Id="rId22"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jpe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6.tif"/><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7" name="PrepBytes_Logo.png" descr="PrepBytes_Logo.png"/>
          <p:cNvPicPr>
            <a:picLocks noChangeAspect="1"/>
          </p:cNvPicPr>
          <p:nvPr/>
        </p:nvPicPr>
        <p:blipFill>
          <a:blip r:embed="rId2"/>
          <a:stretch>
            <a:fillRect/>
          </a:stretch>
        </p:blipFill>
        <p:spPr>
          <a:xfrm>
            <a:off x="10438944" y="465317"/>
            <a:ext cx="2032115" cy="530725"/>
          </a:xfrm>
          <a:prstGeom prst="rect">
            <a:avLst/>
          </a:prstGeom>
          <a:ln w="12700">
            <a:miter lim="400000"/>
          </a:ln>
          <a:effectLst>
            <a:reflection stA="50000" endPos="40000" dir="5400000" sy="-100000" algn="bl" rotWithShape="0"/>
          </a:effectLst>
        </p:spPr>
      </p:pic>
      <p:sp>
        <p:nvSpPr>
          <p:cNvPr id="138" name="Javascript"/>
          <p:cNvSpPr txBox="1"/>
          <p:nvPr/>
        </p:nvSpPr>
        <p:spPr>
          <a:xfrm>
            <a:off x="4213755" y="5325295"/>
            <a:ext cx="4869050" cy="1845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5200"/>
              </a:lnSpc>
              <a:defRPr sz="8400" b="0">
                <a:latin typeface="Helvetica"/>
                <a:ea typeface="Helvetica"/>
                <a:cs typeface="Helvetica"/>
                <a:sym typeface="Helvetica"/>
              </a:defRPr>
            </a:lvl1pPr>
          </a:lstStyle>
          <a:p>
            <a:r>
              <a:t>Javascript</a:t>
            </a:r>
          </a:p>
        </p:txBody>
      </p:sp>
      <p:pic>
        <p:nvPicPr>
          <p:cNvPr id="139" name="Picture 2" descr="Picture 2"/>
          <p:cNvPicPr>
            <a:picLocks noChangeAspect="1"/>
          </p:cNvPicPr>
          <p:nvPr/>
        </p:nvPicPr>
        <p:blipFill>
          <a:blip r:embed="rId3"/>
          <a:stretch>
            <a:fillRect/>
          </a:stretch>
        </p:blipFill>
        <p:spPr>
          <a:xfrm>
            <a:off x="5255687" y="2741309"/>
            <a:ext cx="2785188" cy="278518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5" name="PrepBytes_Logo.png" descr="PrepBytes_Logo.png"/>
          <p:cNvPicPr>
            <a:picLocks noChangeAspect="1"/>
          </p:cNvPicPr>
          <p:nvPr/>
        </p:nvPicPr>
        <p:blipFill>
          <a:blip r:embed="rId2"/>
          <a:stretch>
            <a:fillRect/>
          </a:stretch>
        </p:blipFill>
        <p:spPr>
          <a:xfrm>
            <a:off x="10267925" y="208626"/>
            <a:ext cx="2351744" cy="614203"/>
          </a:xfrm>
          <a:prstGeom prst="rect">
            <a:avLst/>
          </a:prstGeom>
          <a:ln w="12700">
            <a:miter lim="400000"/>
          </a:ln>
          <a:effectLst>
            <a:reflection stA="50000" endPos="40000" dir="5400000" sy="-100000" algn="bl" rotWithShape="0"/>
          </a:effectLst>
        </p:spPr>
      </p:pic>
      <p:pic>
        <p:nvPicPr>
          <p:cNvPr id="186" name="Picture 3" descr="Picture 3"/>
          <p:cNvPicPr>
            <a:picLocks noChangeAspect="1"/>
          </p:cNvPicPr>
          <p:nvPr/>
        </p:nvPicPr>
        <p:blipFill>
          <a:blip r:embed="rId3"/>
          <a:stretch>
            <a:fillRect/>
          </a:stretch>
        </p:blipFill>
        <p:spPr>
          <a:xfrm>
            <a:off x="1873893" y="4660507"/>
            <a:ext cx="2554930" cy="1469477"/>
          </a:xfrm>
          <a:prstGeom prst="rect">
            <a:avLst/>
          </a:prstGeom>
          <a:ln w="12700">
            <a:miter lim="400000"/>
          </a:ln>
        </p:spPr>
      </p:pic>
      <p:pic>
        <p:nvPicPr>
          <p:cNvPr id="187" name="Picture 5" descr="Picture 5"/>
          <p:cNvPicPr>
            <a:picLocks noChangeAspect="1"/>
          </p:cNvPicPr>
          <p:nvPr/>
        </p:nvPicPr>
        <p:blipFill>
          <a:blip r:embed="rId4"/>
          <a:stretch>
            <a:fillRect/>
          </a:stretch>
        </p:blipFill>
        <p:spPr>
          <a:xfrm>
            <a:off x="3460478" y="3103839"/>
            <a:ext cx="1995950" cy="1729824"/>
          </a:xfrm>
          <a:prstGeom prst="rect">
            <a:avLst/>
          </a:prstGeom>
          <a:ln w="12700">
            <a:miter lim="400000"/>
          </a:ln>
        </p:spPr>
      </p:pic>
      <p:pic>
        <p:nvPicPr>
          <p:cNvPr id="188" name="Picture 7" descr="Picture 7"/>
          <p:cNvPicPr>
            <a:picLocks noChangeAspect="1"/>
          </p:cNvPicPr>
          <p:nvPr/>
        </p:nvPicPr>
        <p:blipFill>
          <a:blip r:embed="rId5"/>
          <a:stretch>
            <a:fillRect/>
          </a:stretch>
        </p:blipFill>
        <p:spPr>
          <a:xfrm>
            <a:off x="990047" y="2777285"/>
            <a:ext cx="1981530" cy="1981529"/>
          </a:xfrm>
          <a:prstGeom prst="rect">
            <a:avLst/>
          </a:prstGeom>
          <a:ln w="12700">
            <a:miter lim="400000"/>
          </a:ln>
        </p:spPr>
      </p:pic>
      <p:pic>
        <p:nvPicPr>
          <p:cNvPr id="189" name="Picture 18" descr="Picture 18"/>
          <p:cNvPicPr>
            <a:picLocks noChangeAspect="1"/>
          </p:cNvPicPr>
          <p:nvPr/>
        </p:nvPicPr>
        <p:blipFill>
          <a:blip r:embed="rId6"/>
          <a:stretch>
            <a:fillRect/>
          </a:stretch>
        </p:blipFill>
        <p:spPr>
          <a:xfrm>
            <a:off x="8174710" y="2948335"/>
            <a:ext cx="2040833" cy="2040833"/>
          </a:xfrm>
          <a:prstGeom prst="rect">
            <a:avLst/>
          </a:prstGeom>
          <a:ln w="12700">
            <a:miter lim="400000"/>
          </a:ln>
        </p:spPr>
      </p:pic>
      <p:sp>
        <p:nvSpPr>
          <p:cNvPr id="190" name="TextBox 19"/>
          <p:cNvSpPr txBox="1"/>
          <p:nvPr/>
        </p:nvSpPr>
        <p:spPr>
          <a:xfrm>
            <a:off x="2042388" y="7009338"/>
            <a:ext cx="2705908"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Client side</a:t>
            </a:r>
          </a:p>
        </p:txBody>
      </p:sp>
      <p:sp>
        <p:nvSpPr>
          <p:cNvPr id="191" name="TextBox 24"/>
          <p:cNvSpPr txBox="1"/>
          <p:nvPr/>
        </p:nvSpPr>
        <p:spPr>
          <a:xfrm>
            <a:off x="8007627" y="7009338"/>
            <a:ext cx="2826161"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Server side</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52" name="Function"/>
          <p:cNvSpPr txBox="1"/>
          <p:nvPr/>
        </p:nvSpPr>
        <p:spPr>
          <a:xfrm>
            <a:off x="817793" y="1074307"/>
            <a:ext cx="782500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Promises, async, await in JS</a:t>
            </a:r>
          </a:p>
        </p:txBody>
      </p:sp>
      <p:sp>
        <p:nvSpPr>
          <p:cNvPr id="653" name="async function try() {…"/>
          <p:cNvSpPr txBox="1"/>
          <p:nvPr/>
        </p:nvSpPr>
        <p:spPr>
          <a:xfrm>
            <a:off x="1112636" y="3614481"/>
            <a:ext cx="10974568" cy="341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2500" b="0">
                <a:solidFill>
                  <a:schemeClr val="accent4">
                    <a:hueOff val="468000"/>
                    <a:satOff val="-4761"/>
                    <a:lumOff val="10196"/>
                  </a:schemeClr>
                </a:solidFill>
                <a:latin typeface="Courier New"/>
                <a:ea typeface="Courier New"/>
                <a:cs typeface="Courier New"/>
                <a:sym typeface="Courier New"/>
              </a:defRPr>
            </a:pPr>
            <a:r>
              <a:t>async function try() {</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let myPromise = new Promise(function(resolve, reject) {</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resolve(“Hello World");</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  const result = await myPromise;</a:t>
            </a:r>
          </a:p>
          <a:p>
            <a:pPr lvl="1" indent="0" algn="l" defTabSz="457200">
              <a:defRPr sz="2500" b="0">
                <a:solidFill>
                  <a:schemeClr val="accent4">
                    <a:hueOff val="468000"/>
                    <a:satOff val="-4761"/>
                    <a:lumOff val="10196"/>
                  </a:schemeClr>
                </a:solidFill>
                <a:latin typeface="Courier New"/>
                <a:ea typeface="Courier New"/>
                <a:cs typeface="Courier New"/>
                <a:sym typeface="Courier New"/>
              </a:defRPr>
            </a:pPr>
            <a:r>
              <a:t>  return result;</a:t>
            </a:r>
          </a:p>
          <a:p>
            <a:pPr algn="l" defTabSz="457200">
              <a:defRPr sz="2500" b="0">
                <a:solidFill>
                  <a:schemeClr val="accent4">
                    <a:hueOff val="468000"/>
                    <a:satOff val="-4761"/>
                    <a:lumOff val="10196"/>
                  </a:schemeClr>
                </a:solidFill>
                <a:latin typeface="Courier New"/>
                <a:ea typeface="Courier New"/>
                <a:cs typeface="Courier New"/>
                <a:sym typeface="Courier New"/>
              </a:defRPr>
            </a:pPr>
            <a:r>
              <a:t>}</a:t>
            </a:r>
          </a:p>
          <a:p>
            <a:pPr algn="l" defTabSz="457200">
              <a:defRPr sz="2500" b="0">
                <a:solidFill>
                  <a:schemeClr val="accent4">
                    <a:hueOff val="468000"/>
                    <a:satOff val="-4761"/>
                    <a:lumOff val="10196"/>
                  </a:schemeClr>
                </a:solidFill>
                <a:latin typeface="Courier New"/>
                <a:ea typeface="Courier New"/>
                <a:cs typeface="Courier New"/>
                <a:sym typeface="Courier New"/>
              </a:defRPr>
            </a:pPr>
            <a:endParaRPr/>
          </a:p>
          <a:p>
            <a:pPr algn="l" defTabSz="457200">
              <a:defRPr sz="2500" b="0">
                <a:solidFill>
                  <a:schemeClr val="accent4">
                    <a:hueOff val="468000"/>
                    <a:satOff val="-4761"/>
                    <a:lumOff val="10196"/>
                  </a:schemeClr>
                </a:solidFill>
                <a:latin typeface="Courier New"/>
                <a:ea typeface="Courier New"/>
                <a:cs typeface="Courier New"/>
                <a:sym typeface="Courier New"/>
              </a:defRPr>
            </a:pPr>
            <a:r>
              <a:t>try();</a:t>
            </a:r>
          </a:p>
        </p:txBody>
      </p:sp>
      <p:pic>
        <p:nvPicPr>
          <p:cNvPr id="65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56" name="Function"/>
          <p:cNvSpPr txBox="1"/>
          <p:nvPr/>
        </p:nvSpPr>
        <p:spPr>
          <a:xfrm>
            <a:off x="879207" y="547415"/>
            <a:ext cx="605394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Async and Await in JS</a:t>
            </a:r>
          </a:p>
        </p:txBody>
      </p:sp>
      <p:sp>
        <p:nvSpPr>
          <p:cNvPr id="657" name="Function without parameters…"/>
          <p:cNvSpPr txBox="1"/>
          <p:nvPr/>
        </p:nvSpPr>
        <p:spPr>
          <a:xfrm>
            <a:off x="980463" y="2469227"/>
            <a:ext cx="10779798" cy="5007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An async keyword will be added to a function when you want that function to perform in a asynchronous way in JS.</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For this asynchronous behaviour we have to write await keyword in the line where we want the code to hold.</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Note : If async keyword is not added in the function then we cannot write await in that function.</a:t>
            </a:r>
          </a:p>
        </p:txBody>
      </p:sp>
      <p:pic>
        <p:nvPicPr>
          <p:cNvPr id="65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60"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61" name="Maps"/>
          <p:cNvSpPr txBox="1"/>
          <p:nvPr/>
        </p:nvSpPr>
        <p:spPr>
          <a:xfrm>
            <a:off x="1436700" y="431514"/>
            <a:ext cx="873136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Debouncing and Throttling in JS</a:t>
            </a:r>
          </a:p>
        </p:txBody>
      </p:sp>
      <p:sp>
        <p:nvSpPr>
          <p:cNvPr id="662"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63"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64" name="Let sayings = new Map()…"/>
          <p:cNvSpPr txBox="1"/>
          <p:nvPr/>
        </p:nvSpPr>
        <p:spPr>
          <a:xfrm>
            <a:off x="817097" y="2408729"/>
            <a:ext cx="12058100" cy="551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These two techniques are used to limit the number of times a function can execute.</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Normally its developer who decide how and when the functions should be called, but with event listeners this job becomes difficult. Example: If we have an event listener that on maximising and minimising the screen we are calling a function then this function will get called a lot of times if the user will keep on increase and decrease the screen size.</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66"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67" name="Maps"/>
          <p:cNvSpPr txBox="1"/>
          <p:nvPr/>
        </p:nvSpPr>
        <p:spPr>
          <a:xfrm>
            <a:off x="1436700" y="431514"/>
            <a:ext cx="873136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Debouncing and Throttling in JS</a:t>
            </a:r>
          </a:p>
        </p:txBody>
      </p:sp>
      <p:sp>
        <p:nvSpPr>
          <p:cNvPr id="668"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69"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70" name="Let sayings = new Map()…"/>
          <p:cNvSpPr txBox="1"/>
          <p:nvPr/>
        </p:nvSpPr>
        <p:spPr>
          <a:xfrm>
            <a:off x="627956" y="2657085"/>
            <a:ext cx="12058101"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u="sng"/>
              <a:t>Throttling</a:t>
            </a:r>
            <a:r>
              <a:t> : It is technique in which no matter how many times the user fires the event, the attached function will be executed only once in a given time interval.</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u="sng">
                <a:solidFill>
                  <a:srgbClr val="56C1FF"/>
                </a:solidFill>
                <a:latin typeface="Courier"/>
                <a:ea typeface="Courier"/>
                <a:cs typeface="Courier"/>
                <a:sym typeface="Courier"/>
              </a:defRPr>
            </a:pPr>
            <a:r>
              <a:t>Debouncing</a:t>
            </a:r>
            <a:r>
              <a:rPr b="0" u="none"/>
              <a:t> : In this technique no matter how many times user fires the event, the attached function will be executed only after the specified time once the user stops firing the event.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2"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73" name="Maps"/>
          <p:cNvSpPr txBox="1"/>
          <p:nvPr/>
        </p:nvSpPr>
        <p:spPr>
          <a:xfrm>
            <a:off x="3668080" y="431514"/>
            <a:ext cx="42686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Listeners</a:t>
            </a:r>
          </a:p>
        </p:txBody>
      </p:sp>
      <p:sp>
        <p:nvSpPr>
          <p:cNvPr id="674"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75"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76" name="Let sayings = new Map()…"/>
          <p:cNvSpPr txBox="1"/>
          <p:nvPr/>
        </p:nvSpPr>
        <p:spPr>
          <a:xfrm>
            <a:off x="627956" y="2905440"/>
            <a:ext cx="12058101"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An event listener is a function applied on any HTML element. </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Event listener takes minimum two parameters.</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First parameter is event name like click, mouseout, mousemove, resize</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Second parameter will be the function which needs to be executed after the event has happened.</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addEventListener, removeEventListener</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8"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79" name="Maps"/>
          <p:cNvSpPr txBox="1"/>
          <p:nvPr/>
        </p:nvSpPr>
        <p:spPr>
          <a:xfrm>
            <a:off x="3668080" y="431514"/>
            <a:ext cx="42686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Listeners</a:t>
            </a:r>
          </a:p>
        </p:txBody>
      </p:sp>
      <p:sp>
        <p:nvSpPr>
          <p:cNvPr id="680"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81"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82" name="Let sayings = new Map()…"/>
          <p:cNvSpPr txBox="1"/>
          <p:nvPr/>
        </p:nvSpPr>
        <p:spPr>
          <a:xfrm>
            <a:off x="627956" y="2152833"/>
            <a:ext cx="12058101" cy="270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Example : addEventListener</a:t>
            </a:r>
          </a:p>
          <a:p>
            <a:pPr lvl="5" indent="0" algn="l" defTabSz="587022">
              <a:lnSpc>
                <a:spcPts val="3900"/>
              </a:lnSpc>
              <a:defRPr sz="3200" b="0">
                <a:solidFill>
                  <a:srgbClr val="56C1FF"/>
                </a:solidFill>
                <a:latin typeface="Courier"/>
                <a:ea typeface="Courier"/>
                <a:cs typeface="Courier"/>
                <a:sym typeface="Courier"/>
              </a:defRPr>
            </a:pPr>
            <a:r>
              <a:t>       </a:t>
            </a:r>
          </a:p>
          <a:p>
            <a:pPr lvl="6" indent="0" algn="l" defTabSz="587022">
              <a:lnSpc>
                <a:spcPts val="3900"/>
              </a:lnSpc>
              <a:defRPr sz="2000" b="0">
                <a:solidFill>
                  <a:srgbClr val="56C1FF"/>
                </a:solidFill>
                <a:latin typeface="Courier"/>
                <a:ea typeface="Courier"/>
                <a:cs typeface="Courier"/>
                <a:sym typeface="Courier"/>
              </a:defRPr>
            </a:pPr>
            <a:r>
              <a:t>      </a:t>
            </a:r>
            <a:r>
              <a:rPr>
                <a:solidFill>
                  <a:schemeClr val="accent4">
                    <a:hueOff val="468000"/>
                    <a:satOff val="-4761"/>
                    <a:lumOff val="10196"/>
                  </a:schemeClr>
                </a:solidFill>
              </a:rPr>
              <a:t>document.getElementById(“submitBtn")</a:t>
            </a:r>
          </a:p>
          <a:p>
            <a:pPr lvl="6" indent="0" algn="l" defTabSz="587022">
              <a:lnSpc>
                <a:spcPts val="3900"/>
              </a:lnSpc>
              <a:defRPr sz="2000" b="0">
                <a:solidFill>
                  <a:schemeClr val="accent4">
                    <a:hueOff val="468000"/>
                    <a:satOff val="-4761"/>
                    <a:lumOff val="10196"/>
                  </a:schemeClr>
                </a:solidFill>
                <a:latin typeface="Courier"/>
                <a:ea typeface="Courier"/>
                <a:cs typeface="Courier"/>
                <a:sym typeface="Courier"/>
              </a:defRPr>
            </a:pPr>
            <a:r>
              <a:t>            .addEventListener(“click”,function(){alert(“Hello World !!”)});</a:t>
            </a:r>
          </a:p>
          <a:p>
            <a:pPr algn="l" defTabSz="457200">
              <a:defRPr sz="1700" b="0">
                <a:latin typeface="Helvetica"/>
                <a:ea typeface="Helvetica"/>
                <a:cs typeface="Helvetica"/>
                <a:sym typeface="Helvetica"/>
              </a:defRPr>
            </a:pPr>
            <a:endParaRPr sz="1500">
              <a:solidFill>
                <a:srgbClr val="000000"/>
              </a:solidFill>
              <a:latin typeface="Verdana"/>
              <a:ea typeface="Verdana"/>
              <a:cs typeface="Verdana"/>
              <a:sym typeface="Verdana"/>
            </a:endParaRPr>
          </a:p>
        </p:txBody>
      </p:sp>
      <p:sp>
        <p:nvSpPr>
          <p:cNvPr id="683" name="Let sayings = new Map()…"/>
          <p:cNvSpPr txBox="1"/>
          <p:nvPr/>
        </p:nvSpPr>
        <p:spPr>
          <a:xfrm>
            <a:off x="627956" y="5274134"/>
            <a:ext cx="12058101" cy="270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Example : removeEventListener</a:t>
            </a:r>
          </a:p>
          <a:p>
            <a:pPr lvl="5" indent="0" algn="l" defTabSz="587022">
              <a:lnSpc>
                <a:spcPts val="3900"/>
              </a:lnSpc>
              <a:defRPr sz="3200" b="0">
                <a:solidFill>
                  <a:srgbClr val="56C1FF"/>
                </a:solidFill>
                <a:latin typeface="Courier"/>
                <a:ea typeface="Courier"/>
                <a:cs typeface="Courier"/>
                <a:sym typeface="Courier"/>
              </a:defRPr>
            </a:pPr>
            <a:r>
              <a:t>       </a:t>
            </a:r>
          </a:p>
          <a:p>
            <a:pPr lvl="6" indent="0" algn="l" defTabSz="587022">
              <a:lnSpc>
                <a:spcPts val="3900"/>
              </a:lnSpc>
              <a:defRPr sz="2000" b="0">
                <a:solidFill>
                  <a:srgbClr val="56C1FF"/>
                </a:solidFill>
                <a:latin typeface="Courier"/>
                <a:ea typeface="Courier"/>
                <a:cs typeface="Courier"/>
                <a:sym typeface="Courier"/>
              </a:defRPr>
            </a:pPr>
            <a:r>
              <a:t>      </a:t>
            </a:r>
            <a:r>
              <a:rPr>
                <a:solidFill>
                  <a:schemeClr val="accent4">
                    <a:hueOff val="468000"/>
                    <a:satOff val="-4761"/>
                    <a:lumOff val="10196"/>
                  </a:schemeClr>
                </a:solidFill>
              </a:rPr>
              <a:t>document.getElementById(“submitBtn")</a:t>
            </a:r>
          </a:p>
          <a:p>
            <a:pPr lvl="6" indent="0" algn="l" defTabSz="587022">
              <a:lnSpc>
                <a:spcPts val="3900"/>
              </a:lnSpc>
              <a:defRPr sz="2000" b="0">
                <a:solidFill>
                  <a:schemeClr val="accent4">
                    <a:hueOff val="468000"/>
                    <a:satOff val="-4761"/>
                    <a:lumOff val="10196"/>
                  </a:schemeClr>
                </a:solidFill>
                <a:latin typeface="Courier"/>
                <a:ea typeface="Courier"/>
                <a:cs typeface="Courier"/>
                <a:sym typeface="Courier"/>
              </a:defRPr>
            </a:pPr>
            <a:r>
              <a:t>            .removeEventListener(“click”,function(){alert(“Hello World !!”)});</a:t>
            </a:r>
            <a:endParaRPr>
              <a:solidFill>
                <a:srgbClr val="FFFFFF"/>
              </a:solidFill>
            </a:endParaRPr>
          </a:p>
          <a:p>
            <a:pPr algn="l" defTabSz="457200">
              <a:defRPr sz="1700" b="0">
                <a:latin typeface="Helvetica"/>
                <a:ea typeface="Helvetica"/>
                <a:cs typeface="Helvetica"/>
                <a:sym typeface="Helvetica"/>
              </a:defRPr>
            </a:pPr>
            <a:endParaRPr sz="1500">
              <a:solidFill>
                <a:srgbClr val="000000"/>
              </a:solidFill>
              <a:latin typeface="Verdana"/>
              <a:ea typeface="Verdana"/>
              <a:cs typeface="Verdana"/>
              <a:sym typeface="Verdana"/>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5" name="Function"/>
          <p:cNvSpPr txBox="1"/>
          <p:nvPr/>
        </p:nvSpPr>
        <p:spPr>
          <a:xfrm>
            <a:off x="1121385" y="1074307"/>
            <a:ext cx="348904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ES6 v/s ES5</a:t>
            </a:r>
          </a:p>
        </p:txBody>
      </p:sp>
      <p:sp>
        <p:nvSpPr>
          <p:cNvPr id="686" name="Function without parameters…"/>
          <p:cNvSpPr txBox="1"/>
          <p:nvPr/>
        </p:nvSpPr>
        <p:spPr>
          <a:xfrm>
            <a:off x="1223644" y="3126045"/>
            <a:ext cx="10779798" cy="5504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New variable declaration ways got added like let and const in ES6 , earlier in ES5 we had only var.</a:t>
            </a:r>
          </a:p>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In ES6, we have got arrow functions which was not present in ES5.</a:t>
            </a:r>
          </a:p>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Spread operator which gets used while working with objects also got added in ES6.</a:t>
            </a:r>
          </a:p>
          <a:p>
            <a:pPr marL="444500" indent="-444500" algn="l" defTabSz="587022">
              <a:lnSpc>
                <a:spcPts val="3900"/>
              </a:lnSpc>
              <a:buSzPct val="145000"/>
              <a:buChar char="•"/>
              <a:defRPr sz="3200" b="0">
                <a:solidFill>
                  <a:srgbClr val="56C1FF"/>
                </a:solidFill>
                <a:latin typeface="Lucida Grande"/>
                <a:ea typeface="Lucida Grande"/>
                <a:cs typeface="Lucida Grande"/>
                <a:sym typeface="Lucida Grande"/>
              </a:defRPr>
            </a:pPr>
            <a:r>
              <a:t>New primitive datatype got added known as “symbol” Ex: var user = Symbol();</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p:txBody>
      </p:sp>
      <p:pic>
        <p:nvPicPr>
          <p:cNvPr id="68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89"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90" name="Maps"/>
          <p:cNvSpPr txBox="1"/>
          <p:nvPr/>
        </p:nvSpPr>
        <p:spPr>
          <a:xfrm>
            <a:off x="490987" y="728735"/>
            <a:ext cx="1175763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Storage in JS : Local, Session and Cookies</a:t>
            </a:r>
          </a:p>
        </p:txBody>
      </p:sp>
      <p:sp>
        <p:nvSpPr>
          <p:cNvPr id="691"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92"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93" name="Let sayings = new Map()…"/>
          <p:cNvSpPr txBox="1"/>
          <p:nvPr/>
        </p:nvSpPr>
        <p:spPr>
          <a:xfrm>
            <a:off x="627956" y="2408729"/>
            <a:ext cx="12058101" cy="551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Cookies </a:t>
            </a:r>
            <a:r>
              <a:t>: </a:t>
            </a:r>
          </a:p>
          <a:p>
            <a:pPr lvl="1" indent="0" algn="l" defTabSz="587022">
              <a:lnSpc>
                <a:spcPts val="3900"/>
              </a:lnSpc>
              <a:defRPr sz="3200" b="0">
                <a:solidFill>
                  <a:srgbClr val="56C1FF"/>
                </a:solidFill>
                <a:latin typeface="Courier"/>
                <a:ea typeface="Courier"/>
                <a:cs typeface="Courier"/>
                <a:sym typeface="Courier"/>
              </a:defRPr>
            </a:pPr>
            <a:endParaRP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Cookies stores very small amount of data.</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 can be sent back to the server with the server calls</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data’s expiration can be set from either client or server side</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They are mostly used by server side.</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They are accessible from any window and tab</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Example : JWT Tokens</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95"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96" name="Maps"/>
          <p:cNvSpPr txBox="1"/>
          <p:nvPr/>
        </p:nvSpPr>
        <p:spPr>
          <a:xfrm>
            <a:off x="490987" y="728735"/>
            <a:ext cx="1175763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Storage in JS : Local, Session and Cookies</a:t>
            </a:r>
          </a:p>
        </p:txBody>
      </p:sp>
      <p:sp>
        <p:nvSpPr>
          <p:cNvPr id="697"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98"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99" name="Let sayings = new Map()…"/>
          <p:cNvSpPr txBox="1"/>
          <p:nvPr/>
        </p:nvSpPr>
        <p:spPr>
          <a:xfrm>
            <a:off x="581430" y="2852177"/>
            <a:ext cx="12058100"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Local Storage </a:t>
            </a:r>
            <a:r>
              <a:t>: </a:t>
            </a:r>
          </a:p>
          <a:p>
            <a:pPr lvl="1" indent="0" algn="l" defTabSz="587022">
              <a:lnSpc>
                <a:spcPts val="3900"/>
              </a:lnSpc>
              <a:defRPr sz="3200" b="0">
                <a:solidFill>
                  <a:srgbClr val="56C1FF"/>
                </a:solidFill>
                <a:latin typeface="Courier"/>
                <a:ea typeface="Courier"/>
                <a:cs typeface="Courier"/>
                <a:sym typeface="Courier"/>
              </a:defRPr>
            </a:pPr>
            <a:endParaRP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stores very large amount of data.</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has no expiration data and store data in key-value pair.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 can never be accessed by server.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can be accessible from any window.</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Example : User credentials</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1"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02" name="Maps"/>
          <p:cNvSpPr txBox="1"/>
          <p:nvPr/>
        </p:nvSpPr>
        <p:spPr>
          <a:xfrm>
            <a:off x="490987" y="728735"/>
            <a:ext cx="1175763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Storage in JS : Local, Session and Cookies</a:t>
            </a:r>
          </a:p>
        </p:txBody>
      </p:sp>
      <p:sp>
        <p:nvSpPr>
          <p:cNvPr id="703"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04"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05" name="Let sayings = new Map()…"/>
          <p:cNvSpPr txBox="1"/>
          <p:nvPr/>
        </p:nvSpPr>
        <p:spPr>
          <a:xfrm>
            <a:off x="608450" y="2968593"/>
            <a:ext cx="12058101" cy="551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Session Storage </a:t>
            </a:r>
            <a:r>
              <a:t>: </a:t>
            </a:r>
          </a:p>
          <a:p>
            <a:pPr lvl="1" indent="0" algn="l" defTabSz="587022">
              <a:lnSpc>
                <a:spcPts val="3900"/>
              </a:lnSpc>
              <a:defRPr sz="3200" b="0">
                <a:solidFill>
                  <a:srgbClr val="56C1FF"/>
                </a:solidFill>
                <a:latin typeface="Courier"/>
                <a:ea typeface="Courier"/>
                <a:cs typeface="Courier"/>
                <a:sym typeface="Courier"/>
              </a:defRPr>
            </a:pPr>
            <a:endParaRP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stores very large amount of data.</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has no expiration data and store data in key-value pair.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This data can never be accessed by server.</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It cannot be accessible by every window, although can be accessible in the same tab.</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r>
              <a:t>Example : Banking</a:t>
            </a:r>
          </a:p>
          <a:p>
            <a:pPr marL="889000" lvl="1" indent="-444500" algn="l" defTabSz="587022">
              <a:lnSpc>
                <a:spcPts val="3900"/>
              </a:lnSpc>
              <a:buSzPct val="145000"/>
              <a:buChar char="•"/>
              <a:defRPr sz="3200" b="0">
                <a:solidFill>
                  <a:srgbClr val="56C1FF"/>
                </a:solidFill>
                <a:latin typeface="Courier"/>
                <a:ea typeface="Courier"/>
                <a:cs typeface="Courier"/>
                <a:sym typeface="Courier"/>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3" name="PrepBytes_Logo.png" descr="PrepBytes_Logo.png"/>
          <p:cNvPicPr>
            <a:picLocks noChangeAspect="1"/>
          </p:cNvPicPr>
          <p:nvPr/>
        </p:nvPicPr>
        <p:blipFill>
          <a:blip r:embed="rId2"/>
          <a:stretch>
            <a:fillRect/>
          </a:stretch>
        </p:blipFill>
        <p:spPr>
          <a:xfrm>
            <a:off x="10294945" y="249156"/>
            <a:ext cx="2351744" cy="614203"/>
          </a:xfrm>
          <a:prstGeom prst="rect">
            <a:avLst/>
          </a:prstGeom>
          <a:ln w="12700">
            <a:miter lim="400000"/>
          </a:ln>
          <a:effectLst>
            <a:reflection stA="50000" endPos="40000" dir="5400000" sy="-100000" algn="bl" rotWithShape="0"/>
          </a:effectLst>
        </p:spPr>
      </p:pic>
      <p:sp>
        <p:nvSpPr>
          <p:cNvPr id="194" name="alert"/>
          <p:cNvSpPr txBox="1"/>
          <p:nvPr/>
        </p:nvSpPr>
        <p:spPr>
          <a:xfrm>
            <a:off x="2348158" y="1703822"/>
            <a:ext cx="663157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Add JS to HTML Page</a:t>
            </a:r>
          </a:p>
        </p:txBody>
      </p:sp>
      <p:sp>
        <p:nvSpPr>
          <p:cNvPr id="195" name="Execution Context…"/>
          <p:cNvSpPr txBox="1"/>
          <p:nvPr/>
        </p:nvSpPr>
        <p:spPr>
          <a:xfrm>
            <a:off x="1120007" y="3885967"/>
            <a:ext cx="11177136" cy="4918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We can use script tag in &lt;body&gt; tag of HTML file.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This script tag should be placed at the end of body tag means after complete HTML code.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&lt;script src=“./index.js”&gt;&lt;/script&gt;</a:t>
            </a: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7"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08" name="Maps"/>
          <p:cNvSpPr txBox="1"/>
          <p:nvPr/>
        </p:nvSpPr>
        <p:spPr>
          <a:xfrm>
            <a:off x="878525" y="661185"/>
            <a:ext cx="112477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Error, Syntax Error, Reference Error</a:t>
            </a:r>
          </a:p>
        </p:txBody>
      </p:sp>
      <p:sp>
        <p:nvSpPr>
          <p:cNvPr id="709"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10"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11" name="Let sayings = new Map()…"/>
          <p:cNvSpPr txBox="1"/>
          <p:nvPr/>
        </p:nvSpPr>
        <p:spPr>
          <a:xfrm>
            <a:off x="627956" y="3153796"/>
            <a:ext cx="12058101" cy="40285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Reference Error </a:t>
            </a:r>
            <a:r>
              <a:t>: It occurs when you try to use a variable that does not exist in the code at all.</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Example : </a:t>
            </a:r>
            <a:r>
              <a:rPr>
                <a:solidFill>
                  <a:schemeClr val="accent4">
                    <a:hueOff val="468000"/>
                    <a:satOff val="-4761"/>
                    <a:lumOff val="10196"/>
                  </a:schemeClr>
                </a:solidFill>
              </a:rPr>
              <a:t>var a = 10;</a:t>
            </a:r>
          </a:p>
          <a:p>
            <a:pPr lvl="1"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console.log(b);</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Output : ReferenceError : b is not defined.</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13"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14" name="Maps"/>
          <p:cNvSpPr txBox="1"/>
          <p:nvPr/>
        </p:nvSpPr>
        <p:spPr>
          <a:xfrm>
            <a:off x="878525" y="661185"/>
            <a:ext cx="112477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Error, Syntax Error, Reference Error</a:t>
            </a:r>
          </a:p>
        </p:txBody>
      </p:sp>
      <p:sp>
        <p:nvSpPr>
          <p:cNvPr id="715"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16"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17" name="Let sayings = new Map()…"/>
          <p:cNvSpPr txBox="1"/>
          <p:nvPr/>
        </p:nvSpPr>
        <p:spPr>
          <a:xfrm>
            <a:off x="627956" y="2160373"/>
            <a:ext cx="12058101" cy="6015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Type Error </a:t>
            </a:r>
            <a:r>
              <a:t>: It occurs when you try to use a variable that does exist in the code, but the operation you are trying to perform is not valid.</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Example : </a:t>
            </a:r>
            <a:r>
              <a:rPr>
                <a:solidFill>
                  <a:schemeClr val="accent4">
                    <a:hueOff val="468000"/>
                    <a:satOff val="-4761"/>
                    <a:lumOff val="10196"/>
                  </a:schemeClr>
                </a:solidFill>
              </a:rPr>
              <a:t>var a = 10;</a:t>
            </a:r>
          </a:p>
          <a:p>
            <a:pPr lvl="1"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console.log(a());</a:t>
            </a:r>
          </a:p>
          <a:p>
            <a:pPr lvl="4"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const b = 20;</a:t>
            </a:r>
          </a:p>
          <a:p>
            <a:pPr lvl="7" indent="0"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 = 30</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Output : TypeError : a is not a function. B Assignment to constant variable.</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19"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720" name="Maps"/>
          <p:cNvSpPr txBox="1"/>
          <p:nvPr/>
        </p:nvSpPr>
        <p:spPr>
          <a:xfrm>
            <a:off x="878525" y="661185"/>
            <a:ext cx="112477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Error, Syntax Error, Reference Error</a:t>
            </a:r>
          </a:p>
        </p:txBody>
      </p:sp>
      <p:sp>
        <p:nvSpPr>
          <p:cNvPr id="721"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722"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723" name="Let sayings = new Map()…"/>
          <p:cNvSpPr txBox="1"/>
          <p:nvPr/>
        </p:nvSpPr>
        <p:spPr>
          <a:xfrm>
            <a:off x="627956" y="3402151"/>
            <a:ext cx="12058101"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rPr b="1"/>
              <a:t>Syntax Error </a:t>
            </a:r>
            <a:r>
              <a:t>: These errors are detected while compiling or parsing the source code. These errors are human made errors</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Example : If you have not closed any curly braces{ } while defining the function.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7" name="PrepBytes_Logo.png" descr="PrepBytes_Logo.png"/>
          <p:cNvPicPr>
            <a:picLocks noChangeAspect="1"/>
          </p:cNvPicPr>
          <p:nvPr/>
        </p:nvPicPr>
        <p:blipFill>
          <a:blip r:embed="rId2"/>
          <a:stretch>
            <a:fillRect/>
          </a:stretch>
        </p:blipFill>
        <p:spPr>
          <a:xfrm>
            <a:off x="10484086" y="208626"/>
            <a:ext cx="2351744" cy="614203"/>
          </a:xfrm>
          <a:prstGeom prst="rect">
            <a:avLst/>
          </a:prstGeom>
          <a:ln w="12700">
            <a:miter lim="400000"/>
          </a:ln>
          <a:effectLst>
            <a:reflection stA="50000" endPos="40000" dir="5400000" sy="-100000" algn="bl" rotWithShape="0"/>
          </a:effectLst>
        </p:spPr>
      </p:pic>
      <p:sp>
        <p:nvSpPr>
          <p:cNvPr id="198" name="alert"/>
          <p:cNvSpPr txBox="1"/>
          <p:nvPr/>
        </p:nvSpPr>
        <p:spPr>
          <a:xfrm>
            <a:off x="3335975" y="906729"/>
            <a:ext cx="540058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sp>
        <p:nvSpPr>
          <p:cNvPr id="199" name="Execution Context…"/>
          <p:cNvSpPr txBox="1"/>
          <p:nvPr/>
        </p:nvSpPr>
        <p:spPr>
          <a:xfrm>
            <a:off x="984906" y="3323006"/>
            <a:ext cx="11177137" cy="4207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400" b="0">
                <a:solidFill>
                  <a:srgbClr val="0082CC"/>
                </a:solidFill>
                <a:latin typeface="+mn-lt"/>
                <a:ea typeface="+mn-ea"/>
                <a:cs typeface="+mn-cs"/>
                <a:sym typeface="Helvetica Neue Medium"/>
              </a:defRPr>
            </a:pPr>
            <a:r>
              <a:t>Below are the few terminologies which comes under JS code execution :</a:t>
            </a:r>
          </a:p>
          <a:p>
            <a:pPr algn="l" defTabSz="587022">
              <a:defRPr sz="3400" b="0">
                <a:solidFill>
                  <a:srgbClr val="0082CC"/>
                </a:solidFill>
                <a:latin typeface="+mn-lt"/>
                <a:ea typeface="+mn-ea"/>
                <a:cs typeface="+mn-cs"/>
                <a:sym typeface="Helvetica Neue Medium"/>
              </a:defRPr>
            </a:pPr>
            <a:endParaRPr/>
          </a:p>
          <a:p>
            <a:pPr marL="477252" indent="-477252" algn="l" defTabSz="587022">
              <a:buSzPct val="100000"/>
              <a:buChar char="•"/>
              <a:defRPr sz="3400" b="0">
                <a:solidFill>
                  <a:srgbClr val="0082CC"/>
                </a:solidFill>
                <a:latin typeface="+mn-lt"/>
                <a:ea typeface="+mn-ea"/>
                <a:cs typeface="+mn-cs"/>
                <a:sym typeface="Helvetica Neue Medium"/>
              </a:defRPr>
            </a:pPr>
            <a:r>
              <a:t>Global Execution Context</a:t>
            </a:r>
          </a:p>
          <a:p>
            <a:pPr marL="477252" indent="-477252" algn="l" defTabSz="587022">
              <a:buSzPct val="100000"/>
              <a:buChar char="•"/>
              <a:defRPr sz="3400" b="0">
                <a:solidFill>
                  <a:srgbClr val="0082CC"/>
                </a:solidFill>
                <a:latin typeface="+mn-lt"/>
                <a:ea typeface="+mn-ea"/>
                <a:cs typeface="+mn-cs"/>
                <a:sym typeface="Helvetica Neue Medium"/>
              </a:defRPr>
            </a:pPr>
            <a:r>
              <a:t>Execution Context</a:t>
            </a:r>
          </a:p>
          <a:p>
            <a:pPr marL="477252" indent="-477252" algn="l" defTabSz="587022">
              <a:buSzPct val="100000"/>
              <a:buChar char="•"/>
              <a:defRPr sz="3400" b="0">
                <a:solidFill>
                  <a:srgbClr val="0082CC"/>
                </a:solidFill>
                <a:latin typeface="+mn-lt"/>
                <a:ea typeface="+mn-ea"/>
                <a:cs typeface="+mn-cs"/>
                <a:sym typeface="Helvetica Neue Medium"/>
              </a:defRPr>
            </a:pPr>
            <a:r>
              <a:t>Call Stack </a:t>
            </a:r>
          </a:p>
          <a:p>
            <a:pPr marL="477252" indent="-477252" algn="l" defTabSz="587022">
              <a:buSzPct val="100000"/>
              <a:buChar char="•"/>
              <a:defRPr sz="3400" b="0">
                <a:solidFill>
                  <a:srgbClr val="0082CC"/>
                </a:solidFill>
                <a:latin typeface="+mn-lt"/>
                <a:ea typeface="+mn-ea"/>
                <a:cs typeface="+mn-cs"/>
                <a:sym typeface="Helvetica Neue Medium"/>
              </a:defRPr>
            </a:pPr>
            <a:r>
              <a:t>Memory Allocation</a:t>
            </a:r>
          </a:p>
          <a:p>
            <a:pPr marL="477252" indent="-477252" algn="l" defTabSz="587022">
              <a:buSzPct val="100000"/>
              <a:buChar char="•"/>
              <a:defRPr sz="3400" b="0">
                <a:solidFill>
                  <a:srgbClr val="0082CC"/>
                </a:solidFill>
                <a:latin typeface="+mn-lt"/>
                <a:ea typeface="+mn-ea"/>
                <a:cs typeface="+mn-cs"/>
                <a:sym typeface="Helvetica Neue Medium"/>
              </a:defRPr>
            </a:pPr>
            <a:r>
              <a:t>Code Execution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1" name="PrepBytes_Logo.png" descr="PrepBytes_Logo.png"/>
          <p:cNvPicPr>
            <a:picLocks noChangeAspect="1"/>
          </p:cNvPicPr>
          <p:nvPr/>
        </p:nvPicPr>
        <p:blipFill>
          <a:blip r:embed="rId2"/>
          <a:stretch>
            <a:fillRect/>
          </a:stretch>
        </p:blipFill>
        <p:spPr>
          <a:xfrm>
            <a:off x="10294945" y="222136"/>
            <a:ext cx="2351744" cy="614203"/>
          </a:xfrm>
          <a:prstGeom prst="rect">
            <a:avLst/>
          </a:prstGeom>
          <a:ln w="12700">
            <a:miter lim="400000"/>
          </a:ln>
          <a:effectLst>
            <a:reflection stA="50000" endPos="40000" dir="5400000" sy="-100000" algn="bl" rotWithShape="0"/>
          </a:effectLst>
        </p:spPr>
      </p:pic>
      <p:sp>
        <p:nvSpPr>
          <p:cNvPr id="202" name="alert"/>
          <p:cNvSpPr txBox="1"/>
          <p:nvPr/>
        </p:nvSpPr>
        <p:spPr>
          <a:xfrm>
            <a:off x="3434729" y="795547"/>
            <a:ext cx="540058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pic>
        <p:nvPicPr>
          <p:cNvPr id="203" name="Image" descr="Image"/>
          <p:cNvPicPr>
            <a:picLocks noChangeAspect="1"/>
          </p:cNvPicPr>
          <p:nvPr/>
        </p:nvPicPr>
        <p:blipFill>
          <a:blip r:embed="rId3"/>
          <a:stretch>
            <a:fillRect/>
          </a:stretch>
        </p:blipFill>
        <p:spPr>
          <a:xfrm>
            <a:off x="3103290" y="2750323"/>
            <a:ext cx="6063627" cy="4922095"/>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5" name="PrepBytes_Logo.png" descr="PrepBytes_Logo.png"/>
          <p:cNvPicPr>
            <a:picLocks noChangeAspect="1"/>
          </p:cNvPicPr>
          <p:nvPr/>
        </p:nvPicPr>
        <p:blipFill>
          <a:blip r:embed="rId2"/>
          <a:stretch>
            <a:fillRect/>
          </a:stretch>
        </p:blipFill>
        <p:spPr>
          <a:xfrm>
            <a:off x="10227395" y="127566"/>
            <a:ext cx="2351744" cy="614202"/>
          </a:xfrm>
          <a:prstGeom prst="rect">
            <a:avLst/>
          </a:prstGeom>
          <a:ln w="12700">
            <a:miter lim="400000"/>
          </a:ln>
          <a:effectLst>
            <a:reflection stA="50000" endPos="40000" dir="5400000" sy="-100000" algn="bl" rotWithShape="0"/>
          </a:effectLst>
        </p:spPr>
      </p:pic>
      <p:sp>
        <p:nvSpPr>
          <p:cNvPr id="206" name="alert"/>
          <p:cNvSpPr txBox="1"/>
          <p:nvPr/>
        </p:nvSpPr>
        <p:spPr>
          <a:xfrm>
            <a:off x="1322977" y="636528"/>
            <a:ext cx="5400581"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sp>
        <p:nvSpPr>
          <p:cNvPr id="207" name="Execution Context…"/>
          <p:cNvSpPr txBox="1"/>
          <p:nvPr/>
        </p:nvSpPr>
        <p:spPr>
          <a:xfrm>
            <a:off x="1092986" y="2630334"/>
            <a:ext cx="11177137" cy="4727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7252" indent="-477252" algn="l" defTabSz="587022">
              <a:buSzPct val="100000"/>
              <a:buChar char="•"/>
              <a:defRPr sz="3400" b="0">
                <a:solidFill>
                  <a:srgbClr val="0082CC"/>
                </a:solidFill>
                <a:latin typeface="+mn-lt"/>
                <a:ea typeface="+mn-ea"/>
                <a:cs typeface="+mn-cs"/>
                <a:sym typeface="Helvetica Neue Medium"/>
              </a:defRPr>
            </a:pPr>
            <a:r>
              <a:t>In the first stage “Memory allocation”, all the variables will get memory but will not be initialized means their value will not be given and it will be undefined, but functions will get their value or definition at the time of memory allocation only.</a:t>
            </a:r>
          </a:p>
          <a:p>
            <a:pPr algn="l" defTabSz="587022">
              <a:defRPr sz="3400" b="0">
                <a:solidFill>
                  <a:srgbClr val="0082CC"/>
                </a:solidFill>
                <a:latin typeface="+mn-lt"/>
                <a:ea typeface="+mn-ea"/>
                <a:cs typeface="+mn-cs"/>
                <a:sym typeface="Helvetica Neue Medium"/>
              </a:defRPr>
            </a:pPr>
            <a:endParaRPr/>
          </a:p>
          <a:p>
            <a:pPr marL="477252" indent="-477252" algn="l" defTabSz="587022">
              <a:buSzPct val="100000"/>
              <a:buChar char="•"/>
              <a:defRPr sz="3400" b="0">
                <a:solidFill>
                  <a:srgbClr val="0082CC"/>
                </a:solidFill>
                <a:latin typeface="+mn-lt"/>
                <a:ea typeface="+mn-ea"/>
                <a:cs typeface="+mn-cs"/>
                <a:sym typeface="Helvetica Neue Medium"/>
              </a:defRPr>
            </a:pPr>
            <a:r>
              <a:t>In the second stage “Code Execution”, variables will get assigned with their true values and functions will be executed.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9" name="Image" descr="Image"/>
          <p:cNvPicPr>
            <a:picLocks noChangeAspect="1"/>
          </p:cNvPicPr>
          <p:nvPr/>
        </p:nvPicPr>
        <p:blipFill>
          <a:blip r:embed="rId2"/>
          <a:stretch>
            <a:fillRect/>
          </a:stretch>
        </p:blipFill>
        <p:spPr>
          <a:xfrm>
            <a:off x="5573723" y="3300245"/>
            <a:ext cx="7102252" cy="3153111"/>
          </a:xfrm>
          <a:prstGeom prst="rect">
            <a:avLst/>
          </a:prstGeom>
          <a:ln w="12700">
            <a:miter lim="400000"/>
          </a:ln>
        </p:spPr>
      </p:pic>
      <p:pic>
        <p:nvPicPr>
          <p:cNvPr id="210" name="PrepBytes_Logo.png" descr="PrepBytes_Logo.png"/>
          <p:cNvPicPr>
            <a:picLocks noChangeAspect="1"/>
          </p:cNvPicPr>
          <p:nvPr/>
        </p:nvPicPr>
        <p:blipFill>
          <a:blip r:embed="rId3"/>
          <a:stretch>
            <a:fillRect/>
          </a:stretch>
        </p:blipFill>
        <p:spPr>
          <a:xfrm>
            <a:off x="10376005" y="330217"/>
            <a:ext cx="2351744" cy="614202"/>
          </a:xfrm>
          <a:prstGeom prst="rect">
            <a:avLst/>
          </a:prstGeom>
          <a:ln w="12700">
            <a:miter lim="400000"/>
          </a:ln>
          <a:effectLst>
            <a:reflection stA="50000" endPos="40000" dir="5400000" sy="-100000" algn="bl" rotWithShape="0"/>
          </a:effectLst>
        </p:spPr>
      </p:pic>
      <p:sp>
        <p:nvSpPr>
          <p:cNvPr id="211" name="alert"/>
          <p:cNvSpPr txBox="1"/>
          <p:nvPr/>
        </p:nvSpPr>
        <p:spPr>
          <a:xfrm>
            <a:off x="3434813" y="1241379"/>
            <a:ext cx="540058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Code Execution</a:t>
            </a:r>
          </a:p>
        </p:txBody>
      </p:sp>
      <p:sp>
        <p:nvSpPr>
          <p:cNvPr id="212" name="var number = 2;…"/>
          <p:cNvSpPr txBox="1"/>
          <p:nvPr/>
        </p:nvSpPr>
        <p:spPr>
          <a:xfrm>
            <a:off x="685486" y="3751156"/>
            <a:ext cx="4410994" cy="2251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325120">
              <a:lnSpc>
                <a:spcPts val="3800"/>
              </a:lnSpc>
              <a:defRPr sz="2200" b="0">
                <a:solidFill>
                  <a:srgbClr val="000000"/>
                </a:solidFill>
                <a:latin typeface="Courier New"/>
                <a:ea typeface="Courier New"/>
                <a:cs typeface="Courier New"/>
                <a:sym typeface="Courier New"/>
              </a:defRPr>
            </a:pPr>
            <a:r>
              <a:rPr b="1">
                <a:solidFill>
                  <a:srgbClr val="006699"/>
                </a:solidFill>
              </a:rPr>
              <a:t>var</a:t>
            </a:r>
            <a:r>
              <a:rPr sz="2000">
                <a:solidFill>
                  <a:srgbClr val="273239"/>
                </a:solidFill>
              </a:rPr>
              <a:t> </a:t>
            </a:r>
            <a:r>
              <a:t>number = 2;</a:t>
            </a:r>
            <a:endParaRPr sz="200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rPr b="1">
                <a:solidFill>
                  <a:srgbClr val="006699"/>
                </a:solidFill>
              </a:rPr>
              <a:t>function</a:t>
            </a:r>
            <a:r>
              <a:rPr sz="2000">
                <a:solidFill>
                  <a:srgbClr val="273239"/>
                </a:solidFill>
              </a:rPr>
              <a:t> </a:t>
            </a:r>
            <a:r>
              <a:t>Square (n) {</a:t>
            </a:r>
            <a:endParaRPr sz="200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rPr>
                <a:solidFill>
                  <a:srgbClr val="273239"/>
                </a:solidFill>
              </a:rPr>
              <a:t>    </a:t>
            </a:r>
            <a:r>
              <a:rPr b="1">
                <a:solidFill>
                  <a:srgbClr val="006699"/>
                </a:solidFill>
              </a:rPr>
              <a:t>var</a:t>
            </a:r>
            <a:r>
              <a:rPr sz="2000">
                <a:solidFill>
                  <a:srgbClr val="273239"/>
                </a:solidFill>
              </a:rPr>
              <a:t> </a:t>
            </a:r>
            <a:r>
              <a:t>res = n * n;</a:t>
            </a:r>
            <a:endParaRPr sz="2000">
              <a:solidFill>
                <a:srgbClr val="273239"/>
              </a:solidFill>
            </a:endParaRPr>
          </a:p>
          <a:p>
            <a:pPr algn="l" defTabSz="325120">
              <a:lnSpc>
                <a:spcPts val="3800"/>
              </a:lnSpc>
              <a:defRPr sz="2200">
                <a:solidFill>
                  <a:srgbClr val="006699"/>
                </a:solidFill>
                <a:latin typeface="Courier New"/>
                <a:ea typeface="Courier New"/>
                <a:cs typeface="Courier New"/>
                <a:sym typeface="Courier New"/>
              </a:defRPr>
            </a:pPr>
            <a:r>
              <a:rPr b="0">
                <a:solidFill>
                  <a:srgbClr val="273239"/>
                </a:solidFill>
              </a:rPr>
              <a:t>    </a:t>
            </a:r>
            <a:r>
              <a:t>return</a:t>
            </a:r>
            <a:r>
              <a:rPr sz="2000" b="0">
                <a:solidFill>
                  <a:srgbClr val="273239"/>
                </a:solidFill>
              </a:rPr>
              <a:t> </a:t>
            </a:r>
            <a:r>
              <a:rPr b="0">
                <a:solidFill>
                  <a:srgbClr val="000000"/>
                </a:solidFill>
              </a:rPr>
              <a:t>res;</a:t>
            </a:r>
            <a:endParaRPr sz="2000" b="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t>}</a:t>
            </a:r>
            <a:endParaRPr sz="2000">
              <a:solidFill>
                <a:srgbClr val="273239"/>
              </a:solidFill>
            </a:endParaRPr>
          </a:p>
          <a:p>
            <a:pPr algn="l" defTabSz="325120">
              <a:lnSpc>
                <a:spcPts val="3800"/>
              </a:lnSpc>
              <a:defRPr sz="2200" b="0">
                <a:solidFill>
                  <a:srgbClr val="000000"/>
                </a:solidFill>
                <a:latin typeface="Courier New"/>
                <a:ea typeface="Courier New"/>
                <a:cs typeface="Courier New"/>
                <a:sym typeface="Courier New"/>
              </a:defRPr>
            </a:pPr>
            <a:r>
              <a:rPr b="1">
                <a:solidFill>
                  <a:srgbClr val="006699"/>
                </a:solidFill>
              </a:rPr>
              <a:t>var</a:t>
            </a:r>
            <a:r>
              <a:rPr sz="2000">
                <a:solidFill>
                  <a:srgbClr val="273239"/>
                </a:solidFill>
              </a:rPr>
              <a:t> </a:t>
            </a:r>
            <a:r>
              <a:t>newNumber = Square(3);</a:t>
            </a:r>
            <a:endParaRPr sz="2000">
              <a:solidFill>
                <a:srgbClr val="273239"/>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4" name="PrepBytes_Logo.png" descr="PrepBytes_Logo.png"/>
          <p:cNvPicPr>
            <a:picLocks noChangeAspect="1"/>
          </p:cNvPicPr>
          <p:nvPr/>
        </p:nvPicPr>
        <p:blipFill>
          <a:blip r:embed="rId2"/>
          <a:stretch>
            <a:fillRect/>
          </a:stretch>
        </p:blipFill>
        <p:spPr>
          <a:xfrm>
            <a:off x="10227395" y="303196"/>
            <a:ext cx="2351744" cy="614203"/>
          </a:xfrm>
          <a:prstGeom prst="rect">
            <a:avLst/>
          </a:prstGeom>
          <a:ln w="12700">
            <a:miter lim="400000"/>
          </a:ln>
          <a:effectLst>
            <a:reflection stA="50000" endPos="40000" dir="5400000" sy="-100000" algn="bl" rotWithShape="0"/>
          </a:effectLst>
        </p:spPr>
      </p:pic>
      <p:sp>
        <p:nvSpPr>
          <p:cNvPr id="215" name="Variables"/>
          <p:cNvSpPr txBox="1"/>
          <p:nvPr/>
        </p:nvSpPr>
        <p:spPr>
          <a:xfrm>
            <a:off x="607153" y="900191"/>
            <a:ext cx="2563331"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a:t>
            </a:r>
          </a:p>
        </p:txBody>
      </p:sp>
      <p:sp>
        <p:nvSpPr>
          <p:cNvPr id="216"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17" name="80 marks in history…"/>
          <p:cNvSpPr txBox="1"/>
          <p:nvPr/>
        </p:nvSpPr>
        <p:spPr>
          <a:xfrm>
            <a:off x="3046584" y="3511427"/>
            <a:ext cx="4098344" cy="2467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defRPr sz="3200" b="0">
                <a:solidFill>
                  <a:srgbClr val="56C1FF"/>
                </a:solidFill>
                <a:latin typeface="Lucida Grande"/>
                <a:ea typeface="Lucida Grande"/>
                <a:cs typeface="Lucida Grande"/>
                <a:sym typeface="Lucida Grande"/>
              </a:defRPr>
            </a:pPr>
            <a:r>
              <a:t>80 marks in history</a:t>
            </a:r>
          </a:p>
          <a:p>
            <a:pPr algn="l" defTabSz="587022">
              <a:defRPr sz="3200" b="0">
                <a:solidFill>
                  <a:srgbClr val="56C1FF"/>
                </a:solidFill>
                <a:latin typeface="Lucida Grande"/>
                <a:ea typeface="Lucida Grande"/>
                <a:cs typeface="Lucida Grande"/>
                <a:sym typeface="Lucida Grande"/>
              </a:defRPr>
            </a:pPr>
            <a:endParaRPr/>
          </a:p>
          <a:p>
            <a:pPr algn="l" defTabSz="587022">
              <a:defRPr sz="3200" b="0">
                <a:solidFill>
                  <a:srgbClr val="56C1FF"/>
                </a:solidFill>
                <a:latin typeface="Lucida Grande"/>
                <a:ea typeface="Lucida Grande"/>
                <a:cs typeface="Lucida Grande"/>
                <a:sym typeface="Lucida Grande"/>
              </a:defRPr>
            </a:pPr>
            <a:r>
              <a:t>Percentage of marks</a:t>
            </a:r>
          </a:p>
          <a:p>
            <a:pPr algn="l" defTabSz="587022">
              <a:defRPr sz="3200" b="0">
                <a:solidFill>
                  <a:srgbClr val="56C1FF"/>
                </a:solidFill>
                <a:latin typeface="Lucida Grande"/>
                <a:ea typeface="Lucida Grande"/>
                <a:cs typeface="Lucida Grande"/>
                <a:sym typeface="Lucida Grande"/>
              </a:defRPr>
            </a:pPr>
            <a:r>
              <a:t>Grade she got </a:t>
            </a:r>
          </a:p>
          <a:p>
            <a:pPr algn="l" defTabSz="587022">
              <a:defRPr sz="3200" b="0">
                <a:solidFill>
                  <a:srgbClr val="56C1FF"/>
                </a:solidFill>
                <a:latin typeface="Lucida Grande"/>
                <a:ea typeface="Lucida Grande"/>
                <a:cs typeface="Lucida Grande"/>
                <a:sym typeface="Lucida Grande"/>
              </a:defRPr>
            </a:pPr>
            <a:r>
              <a:t>Print the marks</a:t>
            </a:r>
          </a:p>
        </p:txBody>
      </p:sp>
      <p:pic>
        <p:nvPicPr>
          <p:cNvPr id="218" name="girl.png" descr="girl.png"/>
          <p:cNvPicPr>
            <a:picLocks noChangeAspect="1"/>
          </p:cNvPicPr>
          <p:nvPr/>
        </p:nvPicPr>
        <p:blipFill>
          <a:blip r:embed="rId4"/>
          <a:stretch>
            <a:fillRect/>
          </a:stretch>
        </p:blipFill>
        <p:spPr>
          <a:xfrm>
            <a:off x="321741" y="3395104"/>
            <a:ext cx="2351745" cy="2351745"/>
          </a:xfrm>
          <a:prstGeom prst="rect">
            <a:avLst/>
          </a:prstGeom>
          <a:ln w="12700">
            <a:miter lim="400000"/>
          </a:ln>
        </p:spPr>
      </p:pic>
      <p:sp>
        <p:nvSpPr>
          <p:cNvPr id="219" name="(80/100)"/>
          <p:cNvSpPr txBox="1"/>
          <p:nvPr/>
        </p:nvSpPr>
        <p:spPr>
          <a:xfrm>
            <a:off x="7112725" y="4457577"/>
            <a:ext cx="2139865" cy="574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defRPr sz="3400" b="0">
                <a:solidFill>
                  <a:srgbClr val="56C1FF"/>
                </a:solidFill>
                <a:latin typeface="Courier"/>
                <a:ea typeface="Courier"/>
                <a:cs typeface="Courier"/>
                <a:sym typeface="Courier"/>
              </a:defRPr>
            </a:lvl1pPr>
          </a:lstStyle>
          <a:p>
            <a:r>
              <a:t>(80/100)</a:t>
            </a:r>
          </a:p>
        </p:txBody>
      </p:sp>
      <p:sp>
        <p:nvSpPr>
          <p:cNvPr id="220" name="if(80&gt;75)..Distinction"/>
          <p:cNvSpPr txBox="1"/>
          <p:nvPr/>
        </p:nvSpPr>
        <p:spPr>
          <a:xfrm>
            <a:off x="7121343" y="4980955"/>
            <a:ext cx="5767575" cy="57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defRPr sz="3400" b="0">
                <a:solidFill>
                  <a:schemeClr val="accent4">
                    <a:hueOff val="468000"/>
                    <a:satOff val="-4761"/>
                    <a:lumOff val="10196"/>
                  </a:schemeClr>
                </a:solidFill>
                <a:latin typeface="Courier"/>
                <a:ea typeface="Courier"/>
                <a:cs typeface="Courier"/>
                <a:sym typeface="Courier"/>
              </a:defRPr>
            </a:lvl1pPr>
          </a:lstStyle>
          <a:p>
            <a:r>
              <a:t>if(80&gt;75)..Distinction</a:t>
            </a:r>
          </a:p>
        </p:txBody>
      </p:sp>
      <p:sp>
        <p:nvSpPr>
          <p:cNvPr id="221" name="console.log(80)"/>
          <p:cNvSpPr txBox="1"/>
          <p:nvPr/>
        </p:nvSpPr>
        <p:spPr>
          <a:xfrm>
            <a:off x="7105601" y="5394198"/>
            <a:ext cx="3953721" cy="574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defRPr sz="3400" b="0">
                <a:solidFill>
                  <a:schemeClr val="accent4">
                    <a:hueOff val="468000"/>
                    <a:satOff val="-4761"/>
                    <a:lumOff val="10196"/>
                  </a:schemeClr>
                </a:solidFill>
                <a:latin typeface="Courier"/>
                <a:ea typeface="Courier"/>
                <a:cs typeface="Courier"/>
                <a:sym typeface="Courier"/>
              </a:defRPr>
            </a:lvl1pPr>
          </a:lstStyle>
          <a:p>
            <a:r>
              <a:t>console.log(80)</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3" name="PrepBytes_Logo.png" descr="PrepBytes_Logo.png"/>
          <p:cNvPicPr>
            <a:picLocks noChangeAspect="1"/>
          </p:cNvPicPr>
          <p:nvPr/>
        </p:nvPicPr>
        <p:blipFill>
          <a:blip r:embed="rId2"/>
          <a:stretch>
            <a:fillRect/>
          </a:stretch>
        </p:blipFill>
        <p:spPr>
          <a:xfrm>
            <a:off x="10376005" y="411277"/>
            <a:ext cx="2351744" cy="614202"/>
          </a:xfrm>
          <a:prstGeom prst="rect">
            <a:avLst/>
          </a:prstGeom>
          <a:ln w="12700">
            <a:miter lim="400000"/>
          </a:ln>
          <a:effectLst>
            <a:reflection stA="50000" endPos="40000" dir="5400000" sy="-100000" algn="bl" rotWithShape="0"/>
          </a:effectLst>
        </p:spPr>
      </p:pic>
      <p:sp>
        <p:nvSpPr>
          <p:cNvPr id="224" name="Variables"/>
          <p:cNvSpPr txBox="1"/>
          <p:nvPr/>
        </p:nvSpPr>
        <p:spPr>
          <a:xfrm>
            <a:off x="1058584" y="1449362"/>
            <a:ext cx="256333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a:t>
            </a:r>
          </a:p>
        </p:txBody>
      </p:sp>
      <p:sp>
        <p:nvSpPr>
          <p:cNvPr id="225" name="var num = 1…"/>
          <p:cNvSpPr txBox="1"/>
          <p:nvPr/>
        </p:nvSpPr>
        <p:spPr>
          <a:xfrm>
            <a:off x="1661442" y="4199025"/>
            <a:ext cx="5767576" cy="16162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defRPr sz="3400" b="0">
                <a:solidFill>
                  <a:schemeClr val="accent4">
                    <a:hueOff val="468000"/>
                    <a:satOff val="-4761"/>
                    <a:lumOff val="10196"/>
                  </a:schemeClr>
                </a:solidFill>
                <a:latin typeface="Courier"/>
                <a:ea typeface="Courier"/>
                <a:cs typeface="Courier"/>
                <a:sym typeface="Courier"/>
              </a:defRPr>
            </a:pPr>
            <a:r>
              <a:t>var num = 1</a:t>
            </a:r>
          </a:p>
          <a:p>
            <a:pPr algn="l" defTabSz="587022">
              <a:defRPr sz="3400" b="0">
                <a:solidFill>
                  <a:schemeClr val="accent4">
                    <a:hueOff val="468000"/>
                    <a:satOff val="-4761"/>
                    <a:lumOff val="10196"/>
                  </a:schemeClr>
                </a:solidFill>
                <a:latin typeface="Courier"/>
                <a:ea typeface="Courier"/>
                <a:cs typeface="Courier"/>
                <a:sym typeface="Courier"/>
              </a:defRPr>
            </a:pPr>
            <a:r>
              <a:t>var name = “PrepBytes”</a:t>
            </a:r>
          </a:p>
          <a:p>
            <a:pPr algn="l" defTabSz="587022">
              <a:defRPr sz="3400" b="0">
                <a:solidFill>
                  <a:schemeClr val="accent4">
                    <a:hueOff val="468000"/>
                    <a:satOff val="-4761"/>
                    <a:lumOff val="10196"/>
                  </a:schemeClr>
                </a:solidFill>
                <a:latin typeface="Courier"/>
                <a:ea typeface="Courier"/>
                <a:cs typeface="Courier"/>
                <a:sym typeface="Courier"/>
              </a:defRPr>
            </a:pPr>
            <a:r>
              <a:t>var isCapital = true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7" name="PrepBytes_Logo.png" descr="PrepBytes_Logo.png"/>
          <p:cNvPicPr>
            <a:picLocks noChangeAspect="1"/>
          </p:cNvPicPr>
          <p:nvPr/>
        </p:nvPicPr>
        <p:blipFill>
          <a:blip r:embed="rId2"/>
          <a:stretch>
            <a:fillRect/>
          </a:stretch>
        </p:blipFill>
        <p:spPr>
          <a:xfrm>
            <a:off x="10213885" y="181606"/>
            <a:ext cx="2351744" cy="614203"/>
          </a:xfrm>
          <a:prstGeom prst="rect">
            <a:avLst/>
          </a:prstGeom>
          <a:ln w="12700">
            <a:miter lim="400000"/>
          </a:ln>
          <a:effectLst>
            <a:reflection stA="50000" endPos="40000" dir="5400000" sy="-100000" algn="bl" rotWithShape="0"/>
          </a:effectLst>
        </p:spPr>
      </p:pic>
      <p:sp>
        <p:nvSpPr>
          <p:cNvPr id="228" name="Data types"/>
          <p:cNvSpPr txBox="1"/>
          <p:nvPr/>
        </p:nvSpPr>
        <p:spPr>
          <a:xfrm>
            <a:off x="101499" y="1724333"/>
            <a:ext cx="548720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Primitive Data types</a:t>
            </a:r>
          </a:p>
        </p:txBody>
      </p:sp>
      <p:sp>
        <p:nvSpPr>
          <p:cNvPr id="229" name="String…"/>
          <p:cNvSpPr txBox="1"/>
          <p:nvPr/>
        </p:nvSpPr>
        <p:spPr>
          <a:xfrm>
            <a:off x="887616" y="3606000"/>
            <a:ext cx="2676068" cy="44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50000"/>
              </a:lnSpc>
              <a:defRPr sz="4200" b="0">
                <a:solidFill>
                  <a:srgbClr val="56C1FF"/>
                </a:solidFill>
                <a:latin typeface="Lucida Grande"/>
                <a:ea typeface="Lucida Grande"/>
                <a:cs typeface="Lucida Grande"/>
                <a:sym typeface="Lucida Grande"/>
              </a:defRPr>
            </a:pPr>
            <a:r>
              <a:t>Strings</a:t>
            </a:r>
          </a:p>
          <a:p>
            <a:pPr algn="l" defTabSz="587022">
              <a:lnSpc>
                <a:spcPct val="150000"/>
              </a:lnSpc>
              <a:defRPr sz="4200" b="0">
                <a:solidFill>
                  <a:srgbClr val="56C1FF"/>
                </a:solidFill>
                <a:latin typeface="Lucida Grande"/>
                <a:ea typeface="Lucida Grande"/>
                <a:cs typeface="Lucida Grande"/>
                <a:sym typeface="Lucida Grande"/>
              </a:defRPr>
            </a:pPr>
            <a:r>
              <a:t>Numbers</a:t>
            </a:r>
            <a:endParaRPr sz="3400">
              <a:latin typeface="Courier"/>
              <a:ea typeface="Courier"/>
              <a:cs typeface="Courier"/>
              <a:sym typeface="Courier"/>
            </a:endParaRPr>
          </a:p>
          <a:p>
            <a:pPr algn="l" defTabSz="587022">
              <a:lnSpc>
                <a:spcPct val="150000"/>
              </a:lnSpc>
              <a:defRPr sz="4200" b="0">
                <a:solidFill>
                  <a:srgbClr val="56C1FF"/>
                </a:solidFill>
                <a:latin typeface="Lucida Grande"/>
                <a:ea typeface="Lucida Grande"/>
                <a:cs typeface="Lucida Grande"/>
                <a:sym typeface="Lucida Grande"/>
              </a:defRPr>
            </a:pPr>
            <a:r>
              <a:t>Boolean</a:t>
            </a:r>
          </a:p>
          <a:p>
            <a:pPr algn="l" defTabSz="587022">
              <a:lnSpc>
                <a:spcPct val="150000"/>
              </a:lnSpc>
              <a:defRPr sz="4200" b="0">
                <a:solidFill>
                  <a:srgbClr val="56C1FF"/>
                </a:solidFill>
                <a:latin typeface="Lucida Grande"/>
                <a:ea typeface="Lucida Grande"/>
                <a:cs typeface="Lucida Grande"/>
                <a:sym typeface="Lucida Grande"/>
              </a:defRPr>
            </a:pPr>
            <a:r>
              <a:t>undefined</a:t>
            </a:r>
            <a:endParaRPr sz="3400">
              <a:latin typeface="Courier"/>
              <a:ea typeface="Courier"/>
              <a:cs typeface="Courier"/>
              <a:sym typeface="Courier"/>
            </a:endParaRPr>
          </a:p>
          <a:p>
            <a:pPr algn="l" defTabSz="587022">
              <a:lnSpc>
                <a:spcPct val="150000"/>
              </a:lnSpc>
              <a:defRPr sz="4200" b="0">
                <a:solidFill>
                  <a:srgbClr val="56C1FF"/>
                </a:solidFill>
                <a:latin typeface="Lucida Grande"/>
                <a:ea typeface="Lucida Grande"/>
                <a:cs typeface="Lucida Grande"/>
                <a:sym typeface="Lucida Grande"/>
              </a:defRPr>
            </a:pPr>
            <a:r>
              <a:t>null</a:t>
            </a:r>
          </a:p>
        </p:txBody>
      </p:sp>
      <p:sp>
        <p:nvSpPr>
          <p:cNvPr id="230" name="Data types"/>
          <p:cNvSpPr txBox="1"/>
          <p:nvPr/>
        </p:nvSpPr>
        <p:spPr>
          <a:xfrm>
            <a:off x="5699828" y="3117705"/>
            <a:ext cx="7147237"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Non - Primitive Data types</a:t>
            </a:r>
          </a:p>
        </p:txBody>
      </p:sp>
      <p:sp>
        <p:nvSpPr>
          <p:cNvPr id="231" name="String…"/>
          <p:cNvSpPr txBox="1"/>
          <p:nvPr/>
        </p:nvSpPr>
        <p:spPr>
          <a:xfrm>
            <a:off x="6007605" y="5340982"/>
            <a:ext cx="2021038" cy="689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ct val="150000"/>
              </a:lnSpc>
              <a:defRPr sz="4200" b="0">
                <a:solidFill>
                  <a:srgbClr val="56C1FF"/>
                </a:solidFill>
                <a:latin typeface="Lucida Grande"/>
                <a:ea typeface="Lucida Grande"/>
                <a:cs typeface="Lucida Grande"/>
                <a:sym typeface="Lucida Grande"/>
              </a:defRPr>
            </a:lvl1pPr>
          </a:lstStyle>
          <a:p>
            <a:r>
              <a:t>Objects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33" name="PrepBytes_Logo.png" descr="PrepBytes_Logo.png"/>
          <p:cNvPicPr>
            <a:picLocks noChangeAspect="1"/>
          </p:cNvPicPr>
          <p:nvPr/>
        </p:nvPicPr>
        <p:blipFill>
          <a:blip r:embed="rId2"/>
          <a:stretch>
            <a:fillRect/>
          </a:stretch>
        </p:blipFill>
        <p:spPr>
          <a:xfrm>
            <a:off x="10132824" y="141076"/>
            <a:ext cx="2351745" cy="614202"/>
          </a:xfrm>
          <a:prstGeom prst="rect">
            <a:avLst/>
          </a:prstGeom>
          <a:ln w="12700">
            <a:miter lim="400000"/>
          </a:ln>
          <a:effectLst>
            <a:reflection stA="50000" endPos="40000" dir="5400000" sy="-100000" algn="bl" rotWithShape="0"/>
          </a:effectLst>
        </p:spPr>
      </p:pic>
      <p:sp>
        <p:nvSpPr>
          <p:cNvPr id="234" name="Variables"/>
          <p:cNvSpPr txBox="1"/>
          <p:nvPr/>
        </p:nvSpPr>
        <p:spPr>
          <a:xfrm>
            <a:off x="620663" y="1359532"/>
            <a:ext cx="256333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a:t>
            </a:r>
          </a:p>
        </p:txBody>
      </p:sp>
      <p:sp>
        <p:nvSpPr>
          <p:cNvPr id="235"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36" name="var…"/>
          <p:cNvSpPr txBox="1"/>
          <p:nvPr/>
        </p:nvSpPr>
        <p:spPr>
          <a:xfrm>
            <a:off x="1248638" y="3027256"/>
            <a:ext cx="10982806" cy="3699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400" b="0">
                <a:solidFill>
                  <a:srgbClr val="56C1FF"/>
                </a:solidFill>
                <a:latin typeface="Courier"/>
                <a:ea typeface="Courier"/>
                <a:cs typeface="Courier"/>
                <a:sym typeface="Courier"/>
              </a:defRPr>
            </a:pPr>
            <a:endParaRPr/>
          </a:p>
          <a:p>
            <a:pPr algn="l" defTabSz="587022">
              <a:defRPr sz="3400" b="0">
                <a:solidFill>
                  <a:srgbClr val="56C1FF"/>
                </a:solidFill>
                <a:latin typeface="Courier"/>
                <a:ea typeface="Courier"/>
                <a:cs typeface="Courier"/>
                <a:sym typeface="Courier"/>
              </a:defRPr>
            </a:pPr>
            <a:r>
              <a:t>Variables can be created in JS using these: </a:t>
            </a:r>
          </a:p>
          <a:p>
            <a:pPr algn="l" defTabSz="587022">
              <a:defRPr sz="3400" b="0">
                <a:solidFill>
                  <a:srgbClr val="56C1FF"/>
                </a:solidFill>
                <a:latin typeface="Courier"/>
                <a:ea typeface="Courier"/>
                <a:cs typeface="Courier"/>
                <a:sym typeface="Courier"/>
              </a:defRPr>
            </a:pPr>
            <a:endParaRPr/>
          </a:p>
          <a:p>
            <a:pPr algn="l" defTabSz="587022">
              <a:defRPr sz="3400" b="0">
                <a:solidFill>
                  <a:schemeClr val="accent4">
                    <a:hueOff val="468000"/>
                    <a:satOff val="-4761"/>
                    <a:lumOff val="10196"/>
                  </a:schemeClr>
                </a:solidFill>
                <a:latin typeface="Courier"/>
                <a:ea typeface="Courier"/>
                <a:cs typeface="Courier"/>
                <a:sym typeface="Courier"/>
              </a:defRPr>
            </a:pPr>
            <a:r>
              <a:t>var </a:t>
            </a:r>
          </a:p>
          <a:p>
            <a:pPr algn="l" defTabSz="587022">
              <a:defRPr sz="3400" b="0">
                <a:solidFill>
                  <a:schemeClr val="accent4">
                    <a:hueOff val="468000"/>
                    <a:satOff val="-4761"/>
                    <a:lumOff val="10196"/>
                  </a:schemeClr>
                </a:solidFill>
                <a:latin typeface="Courier"/>
                <a:ea typeface="Courier"/>
                <a:cs typeface="Courier"/>
                <a:sym typeface="Courier"/>
              </a:defRPr>
            </a:pPr>
            <a:r>
              <a:t>let</a:t>
            </a:r>
          </a:p>
          <a:p>
            <a:pPr algn="l" defTabSz="587022">
              <a:defRPr sz="3400" b="0">
                <a:solidFill>
                  <a:schemeClr val="accent4">
                    <a:hueOff val="468000"/>
                    <a:satOff val="-4761"/>
                    <a:lumOff val="10196"/>
                  </a:schemeClr>
                </a:solidFill>
                <a:latin typeface="Courier"/>
                <a:ea typeface="Courier"/>
                <a:cs typeface="Courier"/>
                <a:sym typeface="Courier"/>
              </a:defRPr>
            </a:pPr>
            <a:r>
              <a:t>const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1" name="PrepBytes_Logo.png" descr="PrepBytes_Logo.png"/>
          <p:cNvPicPr>
            <a:picLocks noChangeAspect="1"/>
          </p:cNvPicPr>
          <p:nvPr/>
        </p:nvPicPr>
        <p:blipFill>
          <a:blip r:embed="rId2"/>
          <a:stretch>
            <a:fillRect/>
          </a:stretch>
        </p:blipFill>
        <p:spPr>
          <a:xfrm>
            <a:off x="10511106" y="127566"/>
            <a:ext cx="2351744" cy="614202"/>
          </a:xfrm>
          <a:prstGeom prst="rect">
            <a:avLst/>
          </a:prstGeom>
          <a:ln w="12700">
            <a:miter lim="400000"/>
          </a:ln>
          <a:effectLst>
            <a:reflection stA="50000" endPos="40000" dir="5400000" sy="-100000" algn="bl" rotWithShape="0"/>
          </a:effectLst>
        </p:spPr>
      </p:pic>
      <p:sp>
        <p:nvSpPr>
          <p:cNvPr id="14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43" name="alert"/>
          <p:cNvSpPr txBox="1"/>
          <p:nvPr/>
        </p:nvSpPr>
        <p:spPr>
          <a:xfrm>
            <a:off x="780992" y="150166"/>
            <a:ext cx="696848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Why JS was developed ?</a:t>
            </a:r>
          </a:p>
        </p:txBody>
      </p:sp>
      <p:sp>
        <p:nvSpPr>
          <p:cNvPr id="144" name="Execution Context…"/>
          <p:cNvSpPr txBox="1"/>
          <p:nvPr/>
        </p:nvSpPr>
        <p:spPr>
          <a:xfrm>
            <a:off x="913832" y="1897371"/>
            <a:ext cx="11177136" cy="86527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Earlier there was only HTML and CSS were there to build applications, these applications were static.</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Static applications are the ones in which you can not take in any user’s input and make some changes in styling or structure of application, so we needed to make the applications dynamic.</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Dynamic applications are the ones in which you can take user’s data and save his information. And capturing data is the most important part of the application development.</a:t>
            </a: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38" name="PrepBytes_Logo.png" descr="PrepBytes_Logo.png"/>
          <p:cNvPicPr>
            <a:picLocks noChangeAspect="1"/>
          </p:cNvPicPr>
          <p:nvPr/>
        </p:nvPicPr>
        <p:blipFill>
          <a:blip r:embed="rId2"/>
          <a:stretch>
            <a:fillRect/>
          </a:stretch>
        </p:blipFill>
        <p:spPr>
          <a:xfrm>
            <a:off x="10484086" y="114056"/>
            <a:ext cx="2351744" cy="614202"/>
          </a:xfrm>
          <a:prstGeom prst="rect">
            <a:avLst/>
          </a:prstGeom>
          <a:ln w="12700">
            <a:miter lim="400000"/>
          </a:ln>
          <a:effectLst>
            <a:reflection stA="50000" endPos="40000" dir="5400000" sy="-100000" algn="bl" rotWithShape="0"/>
          </a:effectLst>
        </p:spPr>
      </p:pic>
      <p:sp>
        <p:nvSpPr>
          <p:cNvPr id="239" name="var vs let vs const"/>
          <p:cNvSpPr txBox="1"/>
          <p:nvPr/>
        </p:nvSpPr>
        <p:spPr>
          <a:xfrm>
            <a:off x="561172" y="888983"/>
            <a:ext cx="491124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 vs let vs const</a:t>
            </a:r>
          </a:p>
        </p:txBody>
      </p:sp>
      <p:sp>
        <p:nvSpPr>
          <p:cNvPr id="240"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41" name="Text"/>
          <p:cNvSpPr txBox="1"/>
          <p:nvPr/>
        </p:nvSpPr>
        <p:spPr>
          <a:xfrm>
            <a:off x="4806328" y="7365476"/>
            <a:ext cx="151571"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42" name="var declarations are globally scoped or function scoped while let and const are block scoped.…"/>
          <p:cNvSpPr txBox="1"/>
          <p:nvPr/>
        </p:nvSpPr>
        <p:spPr>
          <a:xfrm>
            <a:off x="227464" y="2507920"/>
            <a:ext cx="12246717" cy="5134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var declarations are globally scoped or function scoped while let and const are block scoped.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var variables can be updated and re-declared within its scope </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let variables can be updated but not re-declared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const variables can neither be updated nor re-declared.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Vars are hoisted</a:t>
            </a:r>
          </a:p>
          <a:p>
            <a:pPr marL="608732" indent="-469033" algn="l" defTabSz="587022">
              <a:spcBef>
                <a:spcPts val="3200"/>
              </a:spcBef>
              <a:buClr>
                <a:srgbClr val="0A0A23"/>
              </a:buClr>
              <a:buSzPct val="125000"/>
              <a:buFont typeface="Helvetica"/>
              <a:buChar char="•"/>
              <a:defRPr sz="2600" b="0">
                <a:solidFill>
                  <a:srgbClr val="56C1FF"/>
                </a:solidFill>
                <a:latin typeface="Lucida Grande"/>
                <a:ea typeface="Lucida Grande"/>
                <a:cs typeface="Lucida Grande"/>
                <a:sym typeface="Lucida Grande"/>
              </a:defRPr>
            </a:pPr>
            <a:r>
              <a:t>While var and let can be declared without being initialized, const must be initialized during declaration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44" name="PrepBytes_Logo.png" descr="PrepBytes_Logo.png"/>
          <p:cNvPicPr>
            <a:picLocks noChangeAspect="1"/>
          </p:cNvPicPr>
          <p:nvPr/>
        </p:nvPicPr>
        <p:blipFill>
          <a:blip r:embed="rId2"/>
          <a:stretch>
            <a:fillRect/>
          </a:stretch>
        </p:blipFill>
        <p:spPr>
          <a:xfrm>
            <a:off x="10240905" y="141076"/>
            <a:ext cx="2351744" cy="614202"/>
          </a:xfrm>
          <a:prstGeom prst="rect">
            <a:avLst/>
          </a:prstGeom>
          <a:ln w="12700">
            <a:miter lim="400000"/>
          </a:ln>
          <a:effectLst>
            <a:reflection stA="50000" endPos="40000" dir="5400000" sy="-100000" algn="bl" rotWithShape="0"/>
          </a:effectLst>
        </p:spPr>
      </p:pic>
      <p:sp>
        <p:nvSpPr>
          <p:cNvPr id="245" name="Variable scope"/>
          <p:cNvSpPr txBox="1"/>
          <p:nvPr/>
        </p:nvSpPr>
        <p:spPr>
          <a:xfrm>
            <a:off x="646270" y="1260741"/>
            <a:ext cx="581701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Scoping of a Variable</a:t>
            </a:r>
          </a:p>
        </p:txBody>
      </p:sp>
      <p:sp>
        <p:nvSpPr>
          <p:cNvPr id="246" name="Global Variables…"/>
          <p:cNvSpPr txBox="1"/>
          <p:nvPr/>
        </p:nvSpPr>
        <p:spPr>
          <a:xfrm>
            <a:off x="922560" y="3480555"/>
            <a:ext cx="11467573" cy="4626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400" b="0">
                <a:solidFill>
                  <a:srgbClr val="56C1FF"/>
                </a:solidFill>
                <a:latin typeface="Lucida Grande"/>
                <a:ea typeface="Lucida Grande"/>
                <a:cs typeface="Lucida Grande"/>
                <a:sym typeface="Lucida Grande"/>
              </a:defRPr>
            </a:pPr>
            <a:r>
              <a:t>Global Scope = Variables declared in global scope will be accessible at every point in the file, even inside a function.</a:t>
            </a:r>
          </a:p>
          <a:p>
            <a:pPr algn="l" defTabSz="587022">
              <a:defRPr sz="3400" b="0">
                <a:solidFill>
                  <a:srgbClr val="56C1FF"/>
                </a:solidFill>
                <a:latin typeface="Lucida Grande"/>
                <a:ea typeface="Lucida Grande"/>
                <a:cs typeface="Lucida Grande"/>
                <a:sym typeface="Lucida Grande"/>
              </a:defRPr>
            </a:pPr>
            <a:endParaRPr/>
          </a:p>
          <a:p>
            <a:pPr algn="l" defTabSz="587022">
              <a:defRPr sz="3400" b="0">
                <a:solidFill>
                  <a:srgbClr val="56C1FF"/>
                </a:solidFill>
                <a:latin typeface="Lucida Grande"/>
                <a:ea typeface="Lucida Grande"/>
                <a:cs typeface="Lucida Grande"/>
                <a:sym typeface="Lucida Grande"/>
              </a:defRPr>
            </a:pPr>
            <a:r>
              <a:t>Block Scope= Variables declared in a specific block like loops, if-else, or functions, these variables will not be accessible outside the blocks. It will be only accessible in the block where they have been declared.</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48" name="PrepBytes_Logo.png" descr="PrepBytes_Logo.png"/>
          <p:cNvPicPr>
            <a:picLocks noChangeAspect="1"/>
          </p:cNvPicPr>
          <p:nvPr/>
        </p:nvPicPr>
        <p:blipFill>
          <a:blip r:embed="rId2"/>
          <a:stretch>
            <a:fillRect/>
          </a:stretch>
        </p:blipFill>
        <p:spPr>
          <a:xfrm>
            <a:off x="10416536" y="100546"/>
            <a:ext cx="2351744" cy="614202"/>
          </a:xfrm>
          <a:prstGeom prst="rect">
            <a:avLst/>
          </a:prstGeom>
          <a:ln w="12700">
            <a:miter lim="400000"/>
          </a:ln>
          <a:effectLst>
            <a:reflection stA="50000" endPos="40000" dir="5400000" sy="-100000" algn="bl" rotWithShape="0"/>
          </a:effectLst>
        </p:spPr>
      </p:pic>
      <p:sp>
        <p:nvSpPr>
          <p:cNvPr id="249" name="Hoisting"/>
          <p:cNvSpPr txBox="1"/>
          <p:nvPr/>
        </p:nvSpPr>
        <p:spPr>
          <a:xfrm>
            <a:off x="3122717" y="384687"/>
            <a:ext cx="5346739" cy="1365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6800" b="0">
                <a:latin typeface="Helvetica"/>
                <a:ea typeface="Helvetica"/>
                <a:cs typeface="Helvetica"/>
                <a:sym typeface="Helvetica"/>
              </a:defRPr>
            </a:lvl1pPr>
          </a:lstStyle>
          <a:p>
            <a:r>
              <a:t>Hoisting in JS</a:t>
            </a:r>
          </a:p>
        </p:txBody>
      </p:sp>
      <p:sp>
        <p:nvSpPr>
          <p:cNvPr id="250" name="Variable names can consist only of letters (a-z),(A-Z) numbers (0-9),…"/>
          <p:cNvSpPr txBox="1"/>
          <p:nvPr/>
        </p:nvSpPr>
        <p:spPr>
          <a:xfrm>
            <a:off x="358999" y="2121251"/>
            <a:ext cx="12286802" cy="6240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In JS each and every variable declared using either var, let or const gets some memory space. </a:t>
            </a:r>
          </a:p>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If variable is declared using var then it will get memory space in global scope. So if you will try to access the variable in this case before initialising it then it will return “undefined”.</a:t>
            </a:r>
          </a:p>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If variable is declared using either let or const then it will get memory space in separate scope not in global scope. So if you will try to access the variable in this case before initialising it then it will return Reference error saying you cannot access the variable before initialization.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2" name="PrepBytes_Logo.png" descr="PrepBytes_Logo.png"/>
          <p:cNvPicPr>
            <a:picLocks noChangeAspect="1"/>
          </p:cNvPicPr>
          <p:nvPr/>
        </p:nvPicPr>
        <p:blipFill>
          <a:blip r:embed="rId2"/>
          <a:stretch>
            <a:fillRect/>
          </a:stretch>
        </p:blipFill>
        <p:spPr>
          <a:xfrm>
            <a:off x="10416536" y="100546"/>
            <a:ext cx="2351744" cy="614202"/>
          </a:xfrm>
          <a:prstGeom prst="rect">
            <a:avLst/>
          </a:prstGeom>
          <a:ln w="12700">
            <a:miter lim="400000"/>
          </a:ln>
          <a:effectLst>
            <a:reflection stA="50000" endPos="40000" dir="5400000" sy="-100000" algn="bl" rotWithShape="0"/>
          </a:effectLst>
        </p:spPr>
      </p:pic>
      <p:sp>
        <p:nvSpPr>
          <p:cNvPr id="253" name="Hoisting"/>
          <p:cNvSpPr txBox="1"/>
          <p:nvPr/>
        </p:nvSpPr>
        <p:spPr>
          <a:xfrm>
            <a:off x="640094" y="857539"/>
            <a:ext cx="10339005" cy="1365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6800" b="0">
                <a:latin typeface="Helvetica"/>
                <a:ea typeface="Helvetica"/>
                <a:cs typeface="Helvetica"/>
                <a:sym typeface="Helvetica"/>
              </a:defRPr>
            </a:lvl1pPr>
          </a:lstStyle>
          <a:p>
            <a:r>
              <a:t>Conclusion : Hoisting in JS</a:t>
            </a:r>
          </a:p>
        </p:txBody>
      </p:sp>
      <p:sp>
        <p:nvSpPr>
          <p:cNvPr id="254" name="Variable names can consist only of letters (a-z),(A-Z) numbers (0-9),…"/>
          <p:cNvSpPr txBox="1"/>
          <p:nvPr/>
        </p:nvSpPr>
        <p:spPr>
          <a:xfrm>
            <a:off x="237408" y="3147271"/>
            <a:ext cx="12286803" cy="3459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It is a concept which says that you should always declare and initialise all the variables is JS before using them. </a:t>
            </a:r>
          </a:p>
          <a:p>
            <a:pPr marL="361949" indent="-222249" algn="l" defTabSz="325120">
              <a:lnSpc>
                <a:spcPts val="5400"/>
              </a:lnSpc>
              <a:buClr>
                <a:srgbClr val="333333"/>
              </a:buClr>
              <a:buSzPct val="125000"/>
              <a:buFont typeface="Helvetica"/>
              <a:buChar char="•"/>
              <a:defRPr sz="2500" b="0">
                <a:solidFill>
                  <a:srgbClr val="00B0F0"/>
                </a:solidFill>
                <a:latin typeface="Lucida Grande"/>
                <a:ea typeface="Lucida Grande"/>
                <a:cs typeface="Lucida Grande"/>
                <a:sym typeface="Lucida Grande"/>
              </a:defRPr>
            </a:pPr>
            <a:r>
              <a:t>If we will not initiate the variables (means giving or assigning the value to a variable) before using it , then it will throw errors. So to avoid such errors we should follow the concept of Hoisting in JS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6" name="PrepBytes_Logo.png" descr="PrepBytes_Logo.png"/>
          <p:cNvPicPr>
            <a:picLocks noChangeAspect="1"/>
          </p:cNvPicPr>
          <p:nvPr/>
        </p:nvPicPr>
        <p:blipFill>
          <a:blip r:embed="rId2"/>
          <a:stretch>
            <a:fillRect/>
          </a:stretch>
        </p:blipFill>
        <p:spPr>
          <a:xfrm>
            <a:off x="10203001" y="663301"/>
            <a:ext cx="2351744" cy="614202"/>
          </a:xfrm>
          <a:prstGeom prst="rect">
            <a:avLst/>
          </a:prstGeom>
          <a:ln w="12700">
            <a:miter lim="400000"/>
          </a:ln>
          <a:effectLst>
            <a:reflection stA="50000" endPos="40000" dir="5400000" sy="-100000" algn="bl" rotWithShape="0"/>
          </a:effectLst>
        </p:spPr>
      </p:pic>
      <p:sp>
        <p:nvSpPr>
          <p:cNvPr id="257" name="Variables naming convention"/>
          <p:cNvSpPr txBox="1"/>
          <p:nvPr/>
        </p:nvSpPr>
        <p:spPr>
          <a:xfrm>
            <a:off x="491277" y="708693"/>
            <a:ext cx="785000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Variables naming convention</a:t>
            </a:r>
          </a:p>
        </p:txBody>
      </p:sp>
      <p:sp>
        <p:nvSpPr>
          <p:cNvPr id="258" name="Text"/>
          <p:cNvSpPr txBox="1"/>
          <p:nvPr/>
        </p:nvSpPr>
        <p:spPr>
          <a:xfrm>
            <a:off x="5019971" y="4677367"/>
            <a:ext cx="151570" cy="40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259" name="Variable names can consist only of letters (a-z),(A-Z) numbers (0-9),…"/>
          <p:cNvSpPr txBox="1"/>
          <p:nvPr/>
        </p:nvSpPr>
        <p:spPr>
          <a:xfrm>
            <a:off x="358999" y="2354412"/>
            <a:ext cx="12286802" cy="6243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t>Variable names can consist only of letters (a-z),(A-Z) numbers (0-9), </a:t>
            </a:r>
            <a:endParaRPr>
              <a:solidFill>
                <a:srgbClr val="56C1FF"/>
              </a:solidFill>
            </a:endParaRPr>
          </a:p>
          <a:p>
            <a:pPr algn="l" defTabSz="325120">
              <a:lnSpc>
                <a:spcPts val="5400"/>
              </a:lnSpc>
              <a:defRPr sz="2600" b="0">
                <a:solidFill>
                  <a:srgbClr val="00B0F0"/>
                </a:solidFill>
                <a:latin typeface="Lucida Grande"/>
                <a:ea typeface="Lucida Grande"/>
                <a:cs typeface="Lucida Grande"/>
                <a:sym typeface="Lucida Grande"/>
              </a:defRPr>
            </a:pPr>
            <a:r>
              <a:t>   dollar sign symbols ($), and underscores (_)</a:t>
            </a:r>
          </a:p>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t>Variable names cannot contain any whitespace characters (tabs or spaces)</a:t>
            </a:r>
          </a:p>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t>A JavaScript identifier must start with a letter, underscore ( _ ), or dollar         sign ( $ )</a:t>
            </a:r>
          </a:p>
          <a:p>
            <a:pPr marL="361949" indent="-222249" algn="l" defTabSz="325120">
              <a:lnSpc>
                <a:spcPts val="5400"/>
              </a:lnSpc>
              <a:buClr>
                <a:srgbClr val="333333"/>
              </a:buClr>
              <a:buSzPct val="125000"/>
              <a:buFont typeface="Helvetica"/>
              <a:buChar char="•"/>
              <a:defRPr sz="2600" b="0">
                <a:solidFill>
                  <a:srgbClr val="00B0F0"/>
                </a:solidFill>
                <a:latin typeface="Lucida Grande"/>
                <a:ea typeface="Lucida Grande"/>
                <a:cs typeface="Lucida Grande"/>
                <a:sym typeface="Lucida Grande"/>
              </a:defRPr>
            </a:pPr>
            <a:r>
              <a:t>There are several </a:t>
            </a:r>
            <a:r>
              <a:rPr u="sng">
                <a:solidFill>
                  <a:srgbClr val="0000FF"/>
                </a:solidFill>
                <a:uFill>
                  <a:solidFill>
                    <a:srgbClr val="0000FF"/>
                  </a:solidFill>
                </a:uFill>
                <a:hlinkClick r:id="rId4"/>
              </a:rPr>
              <a:t>reserved keywords</a:t>
            </a:r>
            <a:r>
              <a:t> which cannot be used as the </a:t>
            </a:r>
            <a:endParaRPr>
              <a:solidFill>
                <a:srgbClr val="56C1FF"/>
              </a:solidFill>
            </a:endParaRPr>
          </a:p>
          <a:p>
            <a:pPr algn="l" defTabSz="325120">
              <a:lnSpc>
                <a:spcPts val="5400"/>
              </a:lnSpc>
              <a:defRPr sz="2600" b="0">
                <a:solidFill>
                  <a:srgbClr val="00B0F0"/>
                </a:solidFill>
                <a:latin typeface="Lucida Grande"/>
                <a:ea typeface="Lucida Grande"/>
                <a:cs typeface="Lucida Grande"/>
                <a:sym typeface="Lucida Grande"/>
              </a:defRPr>
            </a:pPr>
            <a:r>
              <a:t>   name of a variable</a:t>
            </a:r>
          </a:p>
          <a:p>
            <a:pPr algn="l" defTabSz="325120">
              <a:lnSpc>
                <a:spcPts val="5400"/>
              </a:lnSpc>
              <a:defRPr sz="2600" b="0">
                <a:solidFill>
                  <a:srgbClr val="00B0F0"/>
                </a:solidFill>
                <a:latin typeface="Lucida Grande"/>
                <a:ea typeface="Lucida Grande"/>
                <a:cs typeface="Lucida Grande"/>
                <a:sym typeface="Lucida Grande"/>
              </a:defRPr>
            </a:pPr>
            <a:r>
              <a:t>   Variable names are case sensitive</a:t>
            </a:r>
            <a:b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1" name="PrepBytes_Logo.png" descr="PrepBytes_Logo.png"/>
          <p:cNvPicPr>
            <a:picLocks noChangeAspect="1"/>
          </p:cNvPicPr>
          <p:nvPr/>
        </p:nvPicPr>
        <p:blipFill>
          <a:blip r:embed="rId2"/>
          <a:stretch>
            <a:fillRect/>
          </a:stretch>
        </p:blipFill>
        <p:spPr>
          <a:xfrm>
            <a:off x="10497596" y="154586"/>
            <a:ext cx="2351744" cy="614202"/>
          </a:xfrm>
          <a:prstGeom prst="rect">
            <a:avLst/>
          </a:prstGeom>
          <a:ln w="12700">
            <a:miter lim="400000"/>
          </a:ln>
          <a:effectLst>
            <a:reflection stA="50000" endPos="40000" dir="5400000" sy="-100000" algn="bl" rotWithShape="0"/>
          </a:effectLst>
        </p:spPr>
      </p:pic>
      <p:pic>
        <p:nvPicPr>
          <p:cNvPr id="262" name="Picture 1" descr="Picture 1"/>
          <p:cNvPicPr>
            <a:picLocks noChangeAspect="1"/>
          </p:cNvPicPr>
          <p:nvPr/>
        </p:nvPicPr>
        <p:blipFill>
          <a:blip r:embed="rId3"/>
          <a:stretch>
            <a:fillRect/>
          </a:stretch>
        </p:blipFill>
        <p:spPr>
          <a:xfrm>
            <a:off x="2369340" y="4032240"/>
            <a:ext cx="6863421" cy="4490881"/>
          </a:xfrm>
          <a:prstGeom prst="rect">
            <a:avLst/>
          </a:prstGeom>
          <a:ln w="12700">
            <a:miter lim="400000"/>
          </a:ln>
        </p:spPr>
      </p:pic>
      <p:sp>
        <p:nvSpPr>
          <p:cNvPr id="263" name="Variables naming convention"/>
          <p:cNvSpPr txBox="1"/>
          <p:nvPr/>
        </p:nvSpPr>
        <p:spPr>
          <a:xfrm>
            <a:off x="479700" y="451372"/>
            <a:ext cx="8661174" cy="2668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Reserved keywords as of ECMAScript2015 - ES6</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5" name="PrepBytes_Logo.png" descr="PrepBytes_Logo.png"/>
          <p:cNvPicPr>
            <a:picLocks noChangeAspect="1"/>
          </p:cNvPicPr>
          <p:nvPr/>
        </p:nvPicPr>
        <p:blipFill>
          <a:blip r:embed="rId2"/>
          <a:stretch>
            <a:fillRect/>
          </a:stretch>
        </p:blipFill>
        <p:spPr>
          <a:xfrm>
            <a:off x="10497596" y="411277"/>
            <a:ext cx="2351744" cy="614202"/>
          </a:xfrm>
          <a:prstGeom prst="rect">
            <a:avLst/>
          </a:prstGeom>
          <a:ln w="12700">
            <a:miter lim="400000"/>
          </a:ln>
          <a:effectLst>
            <a:reflection stA="50000" endPos="40000" dir="5400000" sy="-100000" algn="bl" rotWithShape="0"/>
          </a:effectLst>
        </p:spPr>
      </p:pic>
      <p:sp>
        <p:nvSpPr>
          <p:cNvPr id="266" name="Variables naming convention"/>
          <p:cNvSpPr txBox="1"/>
          <p:nvPr/>
        </p:nvSpPr>
        <p:spPr>
          <a:xfrm>
            <a:off x="479700" y="1146767"/>
            <a:ext cx="8376508" cy="1277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Keywords reserved only in strict mode</a:t>
            </a:r>
          </a:p>
        </p:txBody>
      </p:sp>
      <p:pic>
        <p:nvPicPr>
          <p:cNvPr id="267" name="Picture 2" descr="Picture 2"/>
          <p:cNvPicPr>
            <a:picLocks noChangeAspect="1"/>
          </p:cNvPicPr>
          <p:nvPr/>
        </p:nvPicPr>
        <p:blipFill>
          <a:blip r:embed="rId3"/>
          <a:stretch>
            <a:fillRect/>
          </a:stretch>
        </p:blipFill>
        <p:spPr>
          <a:xfrm>
            <a:off x="941919" y="3075083"/>
            <a:ext cx="5998596" cy="1246623"/>
          </a:xfrm>
          <a:prstGeom prst="rect">
            <a:avLst/>
          </a:prstGeom>
          <a:ln w="12700">
            <a:miter lim="400000"/>
          </a:ln>
        </p:spPr>
      </p:pic>
      <p:pic>
        <p:nvPicPr>
          <p:cNvPr id="268" name="Picture 3" descr="Picture 3"/>
          <p:cNvPicPr>
            <a:picLocks noChangeAspect="1"/>
          </p:cNvPicPr>
          <p:nvPr/>
        </p:nvPicPr>
        <p:blipFill>
          <a:blip r:embed="rId4"/>
          <a:stretch>
            <a:fillRect/>
          </a:stretch>
        </p:blipFill>
        <p:spPr>
          <a:xfrm>
            <a:off x="1017597" y="5564952"/>
            <a:ext cx="1945998" cy="946703"/>
          </a:xfrm>
          <a:prstGeom prst="rect">
            <a:avLst/>
          </a:prstGeom>
          <a:ln w="12700">
            <a:miter lim="400000"/>
          </a:ln>
        </p:spPr>
      </p:pic>
      <p:sp>
        <p:nvSpPr>
          <p:cNvPr id="269" name="Variables naming convention"/>
          <p:cNvSpPr txBox="1"/>
          <p:nvPr/>
        </p:nvSpPr>
        <p:spPr>
          <a:xfrm>
            <a:off x="-2033377" y="6205323"/>
            <a:ext cx="11268387" cy="1277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Keywords reserved for future</a:t>
            </a:r>
          </a:p>
        </p:txBody>
      </p:sp>
      <p:sp>
        <p:nvSpPr>
          <p:cNvPr id="270" name="Variables naming convention"/>
          <p:cNvSpPr txBox="1"/>
          <p:nvPr/>
        </p:nvSpPr>
        <p:spPr>
          <a:xfrm>
            <a:off x="374399" y="3957169"/>
            <a:ext cx="12487355" cy="1277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3800" b="0">
                <a:latin typeface="Helvetica"/>
                <a:ea typeface="Helvetica"/>
                <a:cs typeface="Helvetica"/>
                <a:sym typeface="Helvetica"/>
              </a:defRPr>
            </a:lvl1pPr>
          </a:lstStyle>
          <a:p>
            <a:r>
              <a:t>Keywords reserved only if it is not used in current module</a:t>
            </a:r>
          </a:p>
        </p:txBody>
      </p:sp>
      <p:pic>
        <p:nvPicPr>
          <p:cNvPr id="271" name="Picture 4" descr="Picture 4"/>
          <p:cNvPicPr>
            <a:picLocks noChangeAspect="1"/>
          </p:cNvPicPr>
          <p:nvPr/>
        </p:nvPicPr>
        <p:blipFill>
          <a:blip r:embed="rId5"/>
          <a:stretch>
            <a:fillRect/>
          </a:stretch>
        </p:blipFill>
        <p:spPr>
          <a:xfrm>
            <a:off x="1296423" y="7754901"/>
            <a:ext cx="1595869" cy="767634"/>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73" name="PrepBytes_Logo.png" descr="PrepBytes_Logo.png"/>
          <p:cNvPicPr>
            <a:picLocks noChangeAspect="1"/>
          </p:cNvPicPr>
          <p:nvPr/>
        </p:nvPicPr>
        <p:blipFill>
          <a:blip r:embed="rId2"/>
          <a:stretch>
            <a:fillRect/>
          </a:stretch>
        </p:blipFill>
        <p:spPr>
          <a:xfrm>
            <a:off x="10321965" y="343727"/>
            <a:ext cx="2351744" cy="614202"/>
          </a:xfrm>
          <a:prstGeom prst="rect">
            <a:avLst/>
          </a:prstGeom>
          <a:ln w="12700">
            <a:miter lim="400000"/>
          </a:ln>
          <a:effectLst>
            <a:reflection stA="50000" endPos="40000" dir="5400000" sy="-100000" algn="bl" rotWithShape="0"/>
          </a:effectLst>
        </p:spPr>
      </p:pic>
      <p:sp>
        <p:nvSpPr>
          <p:cNvPr id="274" name="Data types"/>
          <p:cNvSpPr txBox="1"/>
          <p:nvPr/>
        </p:nvSpPr>
        <p:spPr>
          <a:xfrm>
            <a:off x="1192456" y="1585796"/>
            <a:ext cx="399773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Type Coercion</a:t>
            </a:r>
          </a:p>
        </p:txBody>
      </p:sp>
      <p:sp>
        <p:nvSpPr>
          <p:cNvPr id="275" name="String…"/>
          <p:cNvSpPr txBox="1"/>
          <p:nvPr/>
        </p:nvSpPr>
        <p:spPr>
          <a:xfrm>
            <a:off x="840903" y="4464779"/>
            <a:ext cx="11322994" cy="1324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50000"/>
              </a:lnSpc>
              <a:defRPr sz="3400" b="0">
                <a:solidFill>
                  <a:srgbClr val="56C1FF"/>
                </a:solidFill>
                <a:latin typeface="Lucida Grande"/>
                <a:ea typeface="Lucida Grande"/>
                <a:cs typeface="Lucida Grande"/>
                <a:sym typeface="Lucida Grande"/>
              </a:defRPr>
            </a:pPr>
            <a:r>
              <a:t>Type coercion is the automatic or implicit conversion </a:t>
            </a:r>
            <a:endParaRPr>
              <a:latin typeface="Courier"/>
              <a:ea typeface="Courier"/>
              <a:cs typeface="Courier"/>
              <a:sym typeface="Courier"/>
            </a:endParaRPr>
          </a:p>
          <a:p>
            <a:pPr algn="l" defTabSz="587022">
              <a:lnSpc>
                <a:spcPct val="150000"/>
              </a:lnSpc>
              <a:defRPr sz="3400" b="0">
                <a:solidFill>
                  <a:srgbClr val="56C1FF"/>
                </a:solidFill>
                <a:latin typeface="Lucida Grande"/>
                <a:ea typeface="Lucida Grande"/>
                <a:cs typeface="Lucida Grande"/>
                <a:sym typeface="Lucida Grande"/>
              </a:defRPr>
            </a:pPr>
            <a:r>
              <a:t>of values from one data type to another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77" name="PrepBytes_Logo.png" descr="PrepBytes_Logo.png"/>
          <p:cNvPicPr>
            <a:picLocks noChangeAspect="1"/>
          </p:cNvPicPr>
          <p:nvPr/>
        </p:nvPicPr>
        <p:blipFill>
          <a:blip r:embed="rId2"/>
          <a:stretch>
            <a:fillRect/>
          </a:stretch>
        </p:blipFill>
        <p:spPr>
          <a:xfrm>
            <a:off x="10200375" y="235647"/>
            <a:ext cx="2351744" cy="614202"/>
          </a:xfrm>
          <a:prstGeom prst="rect">
            <a:avLst/>
          </a:prstGeom>
          <a:ln w="12700">
            <a:miter lim="400000"/>
          </a:ln>
          <a:effectLst>
            <a:reflection stA="50000" endPos="40000" dir="5400000" sy="-100000" algn="bl" rotWithShape="0"/>
          </a:effectLst>
        </p:spPr>
      </p:pic>
      <p:sp>
        <p:nvSpPr>
          <p:cNvPr id="278" name="Operators"/>
          <p:cNvSpPr txBox="1"/>
          <p:nvPr/>
        </p:nvSpPr>
        <p:spPr>
          <a:xfrm>
            <a:off x="1212094" y="1576587"/>
            <a:ext cx="277734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Operators</a:t>
            </a:r>
          </a:p>
        </p:txBody>
      </p:sp>
      <p:sp>
        <p:nvSpPr>
          <p:cNvPr id="279" name="Arithmetic Operators…"/>
          <p:cNvSpPr txBox="1"/>
          <p:nvPr/>
        </p:nvSpPr>
        <p:spPr>
          <a:xfrm>
            <a:off x="1186674" y="3713936"/>
            <a:ext cx="7139399"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rPr dirty="0"/>
              <a:t>Arithmetic Operators</a:t>
            </a:r>
          </a:p>
          <a:p>
            <a:pPr algn="l" defTabSz="587022">
              <a:lnSpc>
                <a:spcPts val="3900"/>
              </a:lnSpc>
              <a:defRPr sz="3200" b="0">
                <a:solidFill>
                  <a:srgbClr val="56C1FF"/>
                </a:solidFill>
                <a:latin typeface="Courier"/>
                <a:ea typeface="Courier"/>
                <a:cs typeface="Courier"/>
                <a:sym typeface="Courier"/>
              </a:defRPr>
            </a:pPr>
            <a:r>
              <a:rPr dirty="0"/>
              <a:t>Comparison Operators</a:t>
            </a:r>
          </a:p>
          <a:p>
            <a:pPr algn="l" defTabSz="587022">
              <a:lnSpc>
                <a:spcPts val="3900"/>
              </a:lnSpc>
              <a:defRPr sz="3200" b="0">
                <a:solidFill>
                  <a:srgbClr val="56C1FF"/>
                </a:solidFill>
                <a:latin typeface="Courier"/>
                <a:ea typeface="Courier"/>
                <a:cs typeface="Courier"/>
                <a:sym typeface="Courier"/>
              </a:defRPr>
            </a:pPr>
            <a:r>
              <a:rPr dirty="0"/>
              <a:t>Bitwise Operators</a:t>
            </a:r>
          </a:p>
          <a:p>
            <a:pPr algn="l" defTabSz="587022">
              <a:lnSpc>
                <a:spcPts val="3900"/>
              </a:lnSpc>
              <a:defRPr sz="3200" b="0">
                <a:solidFill>
                  <a:srgbClr val="56C1FF"/>
                </a:solidFill>
                <a:latin typeface="Courier"/>
                <a:ea typeface="Courier"/>
                <a:cs typeface="Courier"/>
                <a:sym typeface="Courier"/>
              </a:defRPr>
            </a:pPr>
            <a:r>
              <a:rPr dirty="0" err="1"/>
              <a:t>Increment,Decrement</a:t>
            </a:r>
            <a:r>
              <a:rPr dirty="0"/>
              <a:t> Operators</a:t>
            </a:r>
          </a:p>
          <a:p>
            <a:pPr algn="l" defTabSz="587022">
              <a:lnSpc>
                <a:spcPts val="3900"/>
              </a:lnSpc>
              <a:defRPr sz="3200" b="0">
                <a:solidFill>
                  <a:srgbClr val="56C1FF"/>
                </a:solidFill>
                <a:latin typeface="Courier"/>
                <a:ea typeface="Courier"/>
                <a:cs typeface="Courier"/>
                <a:sym typeface="Courier"/>
              </a:defRPr>
            </a:pPr>
            <a:r>
              <a:rPr dirty="0"/>
              <a:t>Logical Operators</a:t>
            </a:r>
          </a:p>
          <a:p>
            <a:pPr algn="l" defTabSz="587022">
              <a:lnSpc>
                <a:spcPts val="3900"/>
              </a:lnSpc>
              <a:defRPr sz="3200" b="0">
                <a:solidFill>
                  <a:srgbClr val="56C1FF"/>
                </a:solidFill>
                <a:latin typeface="Courier"/>
                <a:ea typeface="Courier"/>
                <a:cs typeface="Courier"/>
                <a:sym typeface="Courier"/>
              </a:defRPr>
            </a:pPr>
            <a:r>
              <a:rPr dirty="0"/>
              <a:t>Ternary Operators</a:t>
            </a:r>
          </a:p>
          <a:p>
            <a:pPr algn="l" defTabSz="587022">
              <a:lnSpc>
                <a:spcPts val="3900"/>
              </a:lnSpc>
              <a:defRPr sz="3200" b="0">
                <a:solidFill>
                  <a:srgbClr val="56C1FF"/>
                </a:solidFill>
                <a:latin typeface="Courier"/>
                <a:ea typeface="Courier"/>
                <a:cs typeface="Courier"/>
                <a:sym typeface="Courier"/>
              </a:defRPr>
            </a:pPr>
            <a:r>
              <a:rPr dirty="0"/>
              <a:t>Comma Operator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6928823-A730-4243-86BB-7D2E1B8664CD}"/>
                  </a:ext>
                </a:extLst>
              </p14:cNvPr>
              <p14:cNvContentPartPr/>
              <p14:nvPr/>
            </p14:nvContentPartPr>
            <p14:xfrm>
              <a:off x="6167756" y="3327294"/>
              <a:ext cx="826920" cy="848880"/>
            </p14:xfrm>
          </p:contentPart>
        </mc:Choice>
        <mc:Fallback>
          <p:pic>
            <p:nvPicPr>
              <p:cNvPr id="2" name="Ink 1">
                <a:extLst>
                  <a:ext uri="{FF2B5EF4-FFF2-40B4-BE49-F238E27FC236}">
                    <a16:creationId xmlns:a16="http://schemas.microsoft.com/office/drawing/2014/main" id="{F6928823-A730-4243-86BB-7D2E1B8664CD}"/>
                  </a:ext>
                </a:extLst>
              </p:cNvPr>
              <p:cNvPicPr/>
              <p:nvPr/>
            </p:nvPicPr>
            <p:blipFill>
              <a:blip r:embed="rId4"/>
              <a:stretch>
                <a:fillRect/>
              </a:stretch>
            </p:blipFill>
            <p:spPr>
              <a:xfrm>
                <a:off x="6159116" y="3318654"/>
                <a:ext cx="844560" cy="866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A25DC3E-1E27-4F59-8F69-2FD68DD69133}"/>
                  </a:ext>
                </a:extLst>
              </p14:cNvPr>
              <p14:cNvContentPartPr/>
              <p14:nvPr/>
            </p14:nvContentPartPr>
            <p14:xfrm>
              <a:off x="6257396" y="3159894"/>
              <a:ext cx="1119600" cy="924120"/>
            </p14:xfrm>
          </p:contentPart>
        </mc:Choice>
        <mc:Fallback>
          <p:pic>
            <p:nvPicPr>
              <p:cNvPr id="3" name="Ink 2">
                <a:extLst>
                  <a:ext uri="{FF2B5EF4-FFF2-40B4-BE49-F238E27FC236}">
                    <a16:creationId xmlns:a16="http://schemas.microsoft.com/office/drawing/2014/main" id="{7A25DC3E-1E27-4F59-8F69-2FD68DD69133}"/>
                  </a:ext>
                </a:extLst>
              </p:cNvPr>
              <p:cNvPicPr/>
              <p:nvPr/>
            </p:nvPicPr>
            <p:blipFill>
              <a:blip r:embed="rId6"/>
              <a:stretch>
                <a:fillRect/>
              </a:stretch>
            </p:blipFill>
            <p:spPr>
              <a:xfrm>
                <a:off x="6248756" y="3151254"/>
                <a:ext cx="1137240" cy="941760"/>
              </a:xfrm>
              <a:prstGeom prst="rect">
                <a:avLst/>
              </a:prstGeom>
            </p:spPr>
          </p:pic>
        </mc:Fallback>
      </mc:AlternateContent>
      <p:grpSp>
        <p:nvGrpSpPr>
          <p:cNvPr id="8" name="Group 7">
            <a:extLst>
              <a:ext uri="{FF2B5EF4-FFF2-40B4-BE49-F238E27FC236}">
                <a16:creationId xmlns:a16="http://schemas.microsoft.com/office/drawing/2014/main" id="{C9E4124E-7FC9-40D0-8821-14A66781FB15}"/>
              </a:ext>
            </a:extLst>
          </p:cNvPr>
          <p:cNvGrpSpPr/>
          <p:nvPr/>
        </p:nvGrpSpPr>
        <p:grpSpPr>
          <a:xfrm>
            <a:off x="6234356" y="3177534"/>
            <a:ext cx="1518120" cy="1575000"/>
            <a:chOff x="6234356" y="3177534"/>
            <a:chExt cx="1518120" cy="1575000"/>
          </a:xfrm>
        </p:grpSpPr>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1A3C2C0C-41B6-42D9-8D5B-4772A04355E0}"/>
                    </a:ext>
                  </a:extLst>
                </p14:cNvPr>
                <p14:cNvContentPartPr/>
                <p14:nvPr/>
              </p14:nvContentPartPr>
              <p14:xfrm>
                <a:off x="6343796" y="3927774"/>
                <a:ext cx="21960" cy="14760"/>
              </p14:xfrm>
            </p:contentPart>
          </mc:Choice>
          <mc:Fallback>
            <p:pic>
              <p:nvPicPr>
                <p:cNvPr id="4" name="Ink 3">
                  <a:extLst>
                    <a:ext uri="{FF2B5EF4-FFF2-40B4-BE49-F238E27FC236}">
                      <a16:creationId xmlns:a16="http://schemas.microsoft.com/office/drawing/2014/main" id="{1A3C2C0C-41B6-42D9-8D5B-4772A04355E0}"/>
                    </a:ext>
                  </a:extLst>
                </p:cNvPr>
                <p:cNvPicPr/>
                <p:nvPr/>
              </p:nvPicPr>
              <p:blipFill>
                <a:blip r:embed="rId8"/>
                <a:stretch>
                  <a:fillRect/>
                </a:stretch>
              </p:blipFill>
              <p:spPr>
                <a:xfrm>
                  <a:off x="6335156" y="3919134"/>
                  <a:ext cx="396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443E4B2C-5DB8-4F56-819D-A40577DCD85B}"/>
                    </a:ext>
                  </a:extLst>
                </p14:cNvPr>
                <p14:cNvContentPartPr/>
                <p14:nvPr/>
              </p14:nvContentPartPr>
              <p14:xfrm>
                <a:off x="6234356" y="3177534"/>
                <a:ext cx="1210680" cy="1070280"/>
              </p14:xfrm>
            </p:contentPart>
          </mc:Choice>
          <mc:Fallback>
            <p:pic>
              <p:nvPicPr>
                <p:cNvPr id="5" name="Ink 4">
                  <a:extLst>
                    <a:ext uri="{FF2B5EF4-FFF2-40B4-BE49-F238E27FC236}">
                      <a16:creationId xmlns:a16="http://schemas.microsoft.com/office/drawing/2014/main" id="{443E4B2C-5DB8-4F56-819D-A40577DCD85B}"/>
                    </a:ext>
                  </a:extLst>
                </p:cNvPr>
                <p:cNvPicPr/>
                <p:nvPr/>
              </p:nvPicPr>
              <p:blipFill>
                <a:blip r:embed="rId10"/>
                <a:stretch>
                  <a:fillRect/>
                </a:stretch>
              </p:blipFill>
              <p:spPr>
                <a:xfrm>
                  <a:off x="6225356" y="3168894"/>
                  <a:ext cx="1228320" cy="1087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0202464F-4CB0-4A27-8C68-0D2514C065A3}"/>
                    </a:ext>
                  </a:extLst>
                </p14:cNvPr>
                <p14:cNvContentPartPr/>
                <p14:nvPr/>
              </p14:nvContentPartPr>
              <p14:xfrm>
                <a:off x="6416156" y="3779814"/>
                <a:ext cx="1336320" cy="972720"/>
              </p14:xfrm>
            </p:contentPart>
          </mc:Choice>
          <mc:Fallback>
            <p:pic>
              <p:nvPicPr>
                <p:cNvPr id="7" name="Ink 6">
                  <a:extLst>
                    <a:ext uri="{FF2B5EF4-FFF2-40B4-BE49-F238E27FC236}">
                      <a16:creationId xmlns:a16="http://schemas.microsoft.com/office/drawing/2014/main" id="{0202464F-4CB0-4A27-8C68-0D2514C065A3}"/>
                    </a:ext>
                  </a:extLst>
                </p:cNvPr>
                <p:cNvPicPr/>
                <p:nvPr/>
              </p:nvPicPr>
              <p:blipFill>
                <a:blip r:embed="rId12"/>
                <a:stretch>
                  <a:fillRect/>
                </a:stretch>
              </p:blipFill>
              <p:spPr>
                <a:xfrm>
                  <a:off x="6407156" y="3770814"/>
                  <a:ext cx="1353960" cy="990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8142C43C-4D95-491D-A213-E1D83FA2685E}"/>
                  </a:ext>
                </a:extLst>
              </p14:cNvPr>
              <p14:cNvContentPartPr/>
              <p14:nvPr/>
            </p14:nvContentPartPr>
            <p14:xfrm>
              <a:off x="5628116" y="5478654"/>
              <a:ext cx="1480320" cy="773640"/>
            </p14:xfrm>
          </p:contentPart>
        </mc:Choice>
        <mc:Fallback>
          <p:pic>
            <p:nvPicPr>
              <p:cNvPr id="9" name="Ink 8">
                <a:extLst>
                  <a:ext uri="{FF2B5EF4-FFF2-40B4-BE49-F238E27FC236}">
                    <a16:creationId xmlns:a16="http://schemas.microsoft.com/office/drawing/2014/main" id="{8142C43C-4D95-491D-A213-E1D83FA2685E}"/>
                  </a:ext>
                </a:extLst>
              </p:cNvPr>
              <p:cNvPicPr/>
              <p:nvPr/>
            </p:nvPicPr>
            <p:blipFill>
              <a:blip r:embed="rId14"/>
              <a:stretch>
                <a:fillRect/>
              </a:stretch>
            </p:blipFill>
            <p:spPr>
              <a:xfrm>
                <a:off x="5619116" y="5470014"/>
                <a:ext cx="1497960" cy="791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4B1F220A-18DF-43CF-B27B-CF79BB1A724D}"/>
                  </a:ext>
                </a:extLst>
              </p14:cNvPr>
              <p14:cNvContentPartPr/>
              <p14:nvPr/>
            </p14:nvContentPartPr>
            <p14:xfrm>
              <a:off x="8283476" y="4843254"/>
              <a:ext cx="780480" cy="718920"/>
            </p14:xfrm>
          </p:contentPart>
        </mc:Choice>
        <mc:Fallback>
          <p:pic>
            <p:nvPicPr>
              <p:cNvPr id="10" name="Ink 9">
                <a:extLst>
                  <a:ext uri="{FF2B5EF4-FFF2-40B4-BE49-F238E27FC236}">
                    <a16:creationId xmlns:a16="http://schemas.microsoft.com/office/drawing/2014/main" id="{4B1F220A-18DF-43CF-B27B-CF79BB1A724D}"/>
                  </a:ext>
                </a:extLst>
              </p:cNvPr>
              <p:cNvPicPr/>
              <p:nvPr/>
            </p:nvPicPr>
            <p:blipFill>
              <a:blip r:embed="rId16"/>
              <a:stretch>
                <a:fillRect/>
              </a:stretch>
            </p:blipFill>
            <p:spPr>
              <a:xfrm>
                <a:off x="8274836" y="4834254"/>
                <a:ext cx="798120" cy="736560"/>
              </a:xfrm>
              <a:prstGeom prst="rect">
                <a:avLst/>
              </a:prstGeom>
            </p:spPr>
          </p:pic>
        </mc:Fallback>
      </mc:AlternateContent>
      <p:grpSp>
        <p:nvGrpSpPr>
          <p:cNvPr id="15" name="Group 14">
            <a:extLst>
              <a:ext uri="{FF2B5EF4-FFF2-40B4-BE49-F238E27FC236}">
                <a16:creationId xmlns:a16="http://schemas.microsoft.com/office/drawing/2014/main" id="{C01177D4-61B9-4FF1-AF6D-D0069BCF9EDE}"/>
              </a:ext>
            </a:extLst>
          </p:cNvPr>
          <p:cNvGrpSpPr/>
          <p:nvPr/>
        </p:nvGrpSpPr>
        <p:grpSpPr>
          <a:xfrm>
            <a:off x="5434796" y="4542368"/>
            <a:ext cx="1891800" cy="612720"/>
            <a:chOff x="5434796" y="4542368"/>
            <a:chExt cx="1891800" cy="612720"/>
          </a:xfrm>
        </p:grpSpPr>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C57DDB23-BD55-44B7-95FE-02C067FD2E10}"/>
                    </a:ext>
                  </a:extLst>
                </p14:cNvPr>
                <p14:cNvContentPartPr/>
                <p14:nvPr/>
              </p14:nvContentPartPr>
              <p14:xfrm>
                <a:off x="5462516" y="5023328"/>
                <a:ext cx="24120" cy="5400"/>
              </p14:xfrm>
            </p:contentPart>
          </mc:Choice>
          <mc:Fallback>
            <p:pic>
              <p:nvPicPr>
                <p:cNvPr id="11" name="Ink 10">
                  <a:extLst>
                    <a:ext uri="{FF2B5EF4-FFF2-40B4-BE49-F238E27FC236}">
                      <a16:creationId xmlns:a16="http://schemas.microsoft.com/office/drawing/2014/main" id="{C57DDB23-BD55-44B7-95FE-02C067FD2E10}"/>
                    </a:ext>
                  </a:extLst>
                </p:cNvPr>
                <p:cNvPicPr/>
                <p:nvPr/>
              </p:nvPicPr>
              <p:blipFill>
                <a:blip r:embed="rId18"/>
                <a:stretch>
                  <a:fillRect/>
                </a:stretch>
              </p:blipFill>
              <p:spPr>
                <a:xfrm>
                  <a:off x="5453876" y="5014688"/>
                  <a:ext cx="417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FBF3071F-F2E6-4AA4-8EA4-D57971B303B4}"/>
                    </a:ext>
                  </a:extLst>
                </p14:cNvPr>
                <p14:cNvContentPartPr/>
                <p14:nvPr/>
              </p14:nvContentPartPr>
              <p14:xfrm>
                <a:off x="5434796" y="4884728"/>
                <a:ext cx="225360" cy="153360"/>
              </p14:xfrm>
            </p:contentPart>
          </mc:Choice>
          <mc:Fallback>
            <p:pic>
              <p:nvPicPr>
                <p:cNvPr id="12" name="Ink 11">
                  <a:extLst>
                    <a:ext uri="{FF2B5EF4-FFF2-40B4-BE49-F238E27FC236}">
                      <a16:creationId xmlns:a16="http://schemas.microsoft.com/office/drawing/2014/main" id="{FBF3071F-F2E6-4AA4-8EA4-D57971B303B4}"/>
                    </a:ext>
                  </a:extLst>
                </p:cNvPr>
                <p:cNvPicPr/>
                <p:nvPr/>
              </p:nvPicPr>
              <p:blipFill>
                <a:blip r:embed="rId20"/>
                <a:stretch>
                  <a:fillRect/>
                </a:stretch>
              </p:blipFill>
              <p:spPr>
                <a:xfrm>
                  <a:off x="5425796" y="4876088"/>
                  <a:ext cx="2430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C2C658DE-E037-4542-81AC-F8B9CA8E53B9}"/>
                    </a:ext>
                  </a:extLst>
                </p14:cNvPr>
                <p14:cNvContentPartPr/>
                <p14:nvPr/>
              </p14:nvContentPartPr>
              <p14:xfrm>
                <a:off x="5526596" y="4542368"/>
                <a:ext cx="1800000" cy="612720"/>
              </p14:xfrm>
            </p:contentPart>
          </mc:Choice>
          <mc:Fallback>
            <p:pic>
              <p:nvPicPr>
                <p:cNvPr id="14" name="Ink 13">
                  <a:extLst>
                    <a:ext uri="{FF2B5EF4-FFF2-40B4-BE49-F238E27FC236}">
                      <a16:creationId xmlns:a16="http://schemas.microsoft.com/office/drawing/2014/main" id="{C2C658DE-E037-4542-81AC-F8B9CA8E53B9}"/>
                    </a:ext>
                  </a:extLst>
                </p:cNvPr>
                <p:cNvPicPr/>
                <p:nvPr/>
              </p:nvPicPr>
              <p:blipFill>
                <a:blip r:embed="rId22"/>
                <a:stretch>
                  <a:fillRect/>
                </a:stretch>
              </p:blipFill>
              <p:spPr>
                <a:xfrm>
                  <a:off x="5517596" y="4533368"/>
                  <a:ext cx="1817640" cy="630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E84634C4-F3F2-46EC-B6BE-30B8ABC6D6D4}"/>
                  </a:ext>
                </a:extLst>
              </p14:cNvPr>
              <p14:cNvContentPartPr/>
              <p14:nvPr/>
            </p14:nvContentPartPr>
            <p14:xfrm>
              <a:off x="5622716" y="6003968"/>
              <a:ext cx="910080" cy="973440"/>
            </p14:xfrm>
          </p:contentPart>
        </mc:Choice>
        <mc:Fallback>
          <p:pic>
            <p:nvPicPr>
              <p:cNvPr id="16" name="Ink 15">
                <a:extLst>
                  <a:ext uri="{FF2B5EF4-FFF2-40B4-BE49-F238E27FC236}">
                    <a16:creationId xmlns:a16="http://schemas.microsoft.com/office/drawing/2014/main" id="{E84634C4-F3F2-46EC-B6BE-30B8ABC6D6D4}"/>
                  </a:ext>
                </a:extLst>
              </p:cNvPr>
              <p:cNvPicPr/>
              <p:nvPr/>
            </p:nvPicPr>
            <p:blipFill>
              <a:blip r:embed="rId24"/>
              <a:stretch>
                <a:fillRect/>
              </a:stretch>
            </p:blipFill>
            <p:spPr>
              <a:xfrm>
                <a:off x="5613716" y="5994968"/>
                <a:ext cx="927720" cy="991080"/>
              </a:xfrm>
              <a:prstGeom prst="rect">
                <a:avLst/>
              </a:prstGeom>
            </p:spPr>
          </p:pic>
        </mc:Fallback>
      </mc:AlternateContent>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1" name="PrepBytes_Logo.png" descr="PrepBytes_Logo.png"/>
          <p:cNvPicPr>
            <a:picLocks noChangeAspect="1"/>
          </p:cNvPicPr>
          <p:nvPr/>
        </p:nvPicPr>
        <p:blipFill>
          <a:blip r:embed="rId2"/>
          <a:stretch>
            <a:fillRect/>
          </a:stretch>
        </p:blipFill>
        <p:spPr>
          <a:xfrm>
            <a:off x="10308455" y="492338"/>
            <a:ext cx="2351744" cy="614202"/>
          </a:xfrm>
          <a:prstGeom prst="rect">
            <a:avLst/>
          </a:prstGeom>
          <a:ln w="12700">
            <a:miter lim="400000"/>
          </a:ln>
          <a:effectLst>
            <a:reflection stA="50000" endPos="40000" dir="5400000" sy="-100000" algn="bl" rotWithShape="0"/>
          </a:effectLst>
        </p:spPr>
      </p:pic>
      <p:sp>
        <p:nvSpPr>
          <p:cNvPr id="282" name="Arithmetic Operators"/>
          <p:cNvSpPr txBox="1"/>
          <p:nvPr/>
        </p:nvSpPr>
        <p:spPr>
          <a:xfrm>
            <a:off x="619594" y="2047778"/>
            <a:ext cx="565657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Arithmetic Operators</a:t>
            </a:r>
          </a:p>
        </p:txBody>
      </p:sp>
      <p:sp>
        <p:nvSpPr>
          <p:cNvPr id="283" name="%, ++, - - ,- , +,/, **"/>
          <p:cNvSpPr txBox="1"/>
          <p:nvPr/>
        </p:nvSpPr>
        <p:spPr>
          <a:xfrm>
            <a:off x="979150" y="4996546"/>
            <a:ext cx="3399884"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 , +,/, *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6" name="PrepBytes_Logo.png" descr="PrepBytes_Logo.png"/>
          <p:cNvPicPr>
            <a:picLocks noChangeAspect="1"/>
          </p:cNvPicPr>
          <p:nvPr/>
        </p:nvPicPr>
        <p:blipFill>
          <a:blip r:embed="rId2"/>
          <a:stretch>
            <a:fillRect/>
          </a:stretch>
        </p:blipFill>
        <p:spPr>
          <a:xfrm>
            <a:off x="10092294" y="343727"/>
            <a:ext cx="2351745" cy="614202"/>
          </a:xfrm>
          <a:prstGeom prst="rect">
            <a:avLst/>
          </a:prstGeom>
          <a:ln w="12700">
            <a:miter lim="400000"/>
          </a:ln>
          <a:effectLst>
            <a:reflection stA="50000" endPos="40000" dir="5400000" sy="-100000" algn="bl" rotWithShape="0"/>
          </a:effectLst>
        </p:spPr>
      </p:pic>
      <p:sp>
        <p:nvSpPr>
          <p:cNvPr id="147" name="Javascript is a scripting language"/>
          <p:cNvSpPr txBox="1"/>
          <p:nvPr/>
        </p:nvSpPr>
        <p:spPr>
          <a:xfrm>
            <a:off x="1433545" y="1536308"/>
            <a:ext cx="10137710" cy="691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t>In 1990s, at the time of internet when Microsoft Internet Explorer and Netscape’s Navigator were getting released.</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t>One of the Netscape’s developer named Brandan Eich developed JS in 10 days.</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t>JS used to known as Mocha , then it used to get called as Livescript and then finally Javascript.</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t>Javascript used to get confused with JAVA, but on the other hand they have nothing in common, Javascript is an interpreted language and Java is a compiler language.</a:t>
            </a:r>
          </a:p>
          <a:p>
            <a:pPr marL="416718" indent="-416718" algn="l" defTabSz="587022">
              <a:buSzPct val="145000"/>
              <a:buChar char="•"/>
              <a:defRPr sz="3000" b="0">
                <a:solidFill>
                  <a:schemeClr val="accent1">
                    <a:lumOff val="13529"/>
                  </a:schemeClr>
                </a:solidFill>
                <a:latin typeface="Helvetica"/>
                <a:ea typeface="Helvetica"/>
                <a:cs typeface="Helvetica"/>
                <a:sym typeface="Helvetica"/>
              </a:defRPr>
            </a:pPr>
            <a:r>
              <a:t>Because of all this confusion and to maintain proper standardization in Javascript, Netscape introduced a body called ECMA (European Computer Manufacturers Association)</a:t>
            </a:r>
          </a:p>
        </p:txBody>
      </p:sp>
      <p:sp>
        <p:nvSpPr>
          <p:cNvPr id="148"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49" name="alert"/>
          <p:cNvSpPr txBox="1"/>
          <p:nvPr/>
        </p:nvSpPr>
        <p:spPr>
          <a:xfrm>
            <a:off x="-326832" y="-245861"/>
            <a:ext cx="696848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History of JS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5" name="PrepBytes_Logo.png" descr="PrepBytes_Logo.png"/>
          <p:cNvPicPr>
            <a:picLocks noChangeAspect="1"/>
          </p:cNvPicPr>
          <p:nvPr/>
        </p:nvPicPr>
        <p:blipFill>
          <a:blip r:embed="rId2"/>
          <a:stretch>
            <a:fillRect/>
          </a:stretch>
        </p:blipFill>
        <p:spPr>
          <a:xfrm>
            <a:off x="10308455" y="492338"/>
            <a:ext cx="2351744" cy="614202"/>
          </a:xfrm>
          <a:prstGeom prst="rect">
            <a:avLst/>
          </a:prstGeom>
          <a:ln w="12700">
            <a:miter lim="400000"/>
          </a:ln>
          <a:effectLst>
            <a:reflection stA="50000" endPos="40000" dir="5400000" sy="-100000" algn="bl" rotWithShape="0"/>
          </a:effectLst>
        </p:spPr>
      </p:pic>
      <p:sp>
        <p:nvSpPr>
          <p:cNvPr id="286" name="Arithmetic Operators"/>
          <p:cNvSpPr txBox="1"/>
          <p:nvPr/>
        </p:nvSpPr>
        <p:spPr>
          <a:xfrm>
            <a:off x="331315" y="2047778"/>
            <a:ext cx="623313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Comparison Operators</a:t>
            </a:r>
          </a:p>
        </p:txBody>
      </p:sp>
      <p:sp>
        <p:nvSpPr>
          <p:cNvPr id="287" name="%, ++, - - ,- , +,/, **"/>
          <p:cNvSpPr txBox="1"/>
          <p:nvPr/>
        </p:nvSpPr>
        <p:spPr>
          <a:xfrm>
            <a:off x="979150" y="4996546"/>
            <a:ext cx="7545839"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 ===, !=, !==, &gt;, &lt;, &gt;=, &lt;=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89" name="PrepBytes_Logo.png" descr="PrepBytes_Logo.png"/>
          <p:cNvPicPr>
            <a:picLocks noChangeAspect="1"/>
          </p:cNvPicPr>
          <p:nvPr/>
        </p:nvPicPr>
        <p:blipFill>
          <a:blip r:embed="rId2"/>
          <a:stretch>
            <a:fillRect/>
          </a:stretch>
        </p:blipFill>
        <p:spPr>
          <a:xfrm>
            <a:off x="10616983" y="222137"/>
            <a:ext cx="2083746" cy="544209"/>
          </a:xfrm>
          <a:prstGeom prst="rect">
            <a:avLst/>
          </a:prstGeom>
          <a:ln w="12700">
            <a:miter lim="400000"/>
          </a:ln>
          <a:effectLst>
            <a:reflection stA="50000" endPos="40000" dir="5400000" sy="-100000" algn="bl" rotWithShape="0"/>
          </a:effectLst>
        </p:spPr>
      </p:pic>
      <p:sp>
        <p:nvSpPr>
          <p:cNvPr id="290" name="Bitwise Operators"/>
          <p:cNvSpPr txBox="1"/>
          <p:nvPr/>
        </p:nvSpPr>
        <p:spPr>
          <a:xfrm>
            <a:off x="1395792" y="537278"/>
            <a:ext cx="487760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Bitwise Operators</a:t>
            </a:r>
          </a:p>
        </p:txBody>
      </p:sp>
      <p:sp>
        <p:nvSpPr>
          <p:cNvPr id="291" name="Bitwise And - a&amp;b…"/>
          <p:cNvSpPr txBox="1"/>
          <p:nvPr/>
        </p:nvSpPr>
        <p:spPr>
          <a:xfrm>
            <a:off x="1875902" y="3110882"/>
            <a:ext cx="9252996"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Bitwise And - a&amp;b</a:t>
            </a:r>
          </a:p>
          <a:p>
            <a:pPr lvl="1" indent="162560" algn="l" defTabSz="587022">
              <a:lnSpc>
                <a:spcPts val="3900"/>
              </a:lnSpc>
              <a:defRPr sz="3200" b="0">
                <a:solidFill>
                  <a:srgbClr val="56C1FF"/>
                </a:solidFill>
                <a:latin typeface="Courier"/>
                <a:ea typeface="Courier"/>
                <a:cs typeface="Courier"/>
                <a:sym typeface="Courier"/>
              </a:defRPr>
            </a:pPr>
            <a:r>
              <a:t>Bitwise OR - a|b</a:t>
            </a:r>
          </a:p>
          <a:p>
            <a:pPr lvl="1" indent="162560" algn="l" defTabSz="587022">
              <a:lnSpc>
                <a:spcPts val="3900"/>
              </a:lnSpc>
              <a:defRPr sz="3200" b="0">
                <a:solidFill>
                  <a:srgbClr val="56C1FF"/>
                </a:solidFill>
                <a:latin typeface="Courier"/>
                <a:ea typeface="Courier"/>
                <a:cs typeface="Courier"/>
                <a:sym typeface="Courier"/>
              </a:defRPr>
            </a:pPr>
            <a:r>
              <a:t>Bitwise XOR - a^b</a:t>
            </a:r>
          </a:p>
          <a:p>
            <a:pPr lvl="1" indent="162560" algn="l" defTabSz="587022">
              <a:lnSpc>
                <a:spcPts val="3900"/>
              </a:lnSpc>
              <a:defRPr sz="3200" b="0">
                <a:solidFill>
                  <a:srgbClr val="56C1FF"/>
                </a:solidFill>
                <a:latin typeface="Courier"/>
                <a:ea typeface="Courier"/>
                <a:cs typeface="Courier"/>
                <a:sym typeface="Courier"/>
              </a:defRPr>
            </a:pPr>
            <a:r>
              <a:t>Bitwise NOT - ~a</a:t>
            </a:r>
          </a:p>
          <a:p>
            <a:pPr lvl="1" indent="162560" algn="l" defTabSz="587022">
              <a:lnSpc>
                <a:spcPts val="3900"/>
              </a:lnSpc>
              <a:defRPr sz="3200" b="0">
                <a:solidFill>
                  <a:srgbClr val="56C1FF"/>
                </a:solidFill>
                <a:latin typeface="Courier"/>
                <a:ea typeface="Courier"/>
                <a:cs typeface="Courier"/>
                <a:sym typeface="Courier"/>
              </a:defRPr>
            </a:pPr>
            <a:r>
              <a:t>Left Shift - a &lt;&lt; b</a:t>
            </a:r>
          </a:p>
          <a:p>
            <a:pPr lvl="1" indent="162560" algn="l" defTabSz="587022">
              <a:lnSpc>
                <a:spcPts val="3900"/>
              </a:lnSpc>
              <a:defRPr sz="3200" b="0">
                <a:solidFill>
                  <a:srgbClr val="56C1FF"/>
                </a:solidFill>
                <a:latin typeface="Courier"/>
                <a:ea typeface="Courier"/>
                <a:cs typeface="Courier"/>
                <a:sym typeface="Courier"/>
              </a:defRPr>
            </a:pPr>
            <a:r>
              <a:t>Sign Propagating Right Shift - a &gt;&gt; b</a:t>
            </a:r>
          </a:p>
          <a:p>
            <a:pPr lvl="1" indent="162560" algn="l" defTabSz="587022">
              <a:lnSpc>
                <a:spcPts val="3900"/>
              </a:lnSpc>
              <a:defRPr sz="3200" b="0">
                <a:solidFill>
                  <a:srgbClr val="56C1FF"/>
                </a:solidFill>
                <a:latin typeface="Courier"/>
                <a:ea typeface="Courier"/>
                <a:cs typeface="Courier"/>
                <a:sym typeface="Courier"/>
              </a:defRPr>
            </a:pPr>
            <a:r>
              <a:t>Zero fill Right shift - a &gt;&gt;&gt; b</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3" name="PrepBytes_Logo.png" descr="PrepBytes_Logo.png"/>
          <p:cNvPicPr>
            <a:picLocks noChangeAspect="1"/>
          </p:cNvPicPr>
          <p:nvPr/>
        </p:nvPicPr>
        <p:blipFill>
          <a:blip r:embed="rId2"/>
          <a:stretch>
            <a:fillRect/>
          </a:stretch>
        </p:blipFill>
        <p:spPr>
          <a:xfrm>
            <a:off x="10313291" y="154587"/>
            <a:ext cx="2171278" cy="567070"/>
          </a:xfrm>
          <a:prstGeom prst="rect">
            <a:avLst/>
          </a:prstGeom>
          <a:ln w="12700">
            <a:miter lim="400000"/>
          </a:ln>
          <a:effectLst>
            <a:reflection stA="50000" endPos="40000" dir="5400000" sy="-100000" algn="bl" rotWithShape="0"/>
          </a:effectLst>
        </p:spPr>
      </p:pic>
      <p:sp>
        <p:nvSpPr>
          <p:cNvPr id="294" name="Bitwise Operators"/>
          <p:cNvSpPr txBox="1"/>
          <p:nvPr/>
        </p:nvSpPr>
        <p:spPr>
          <a:xfrm>
            <a:off x="650551" y="2207403"/>
            <a:ext cx="9994319"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Increment and Decrement Operators</a:t>
            </a:r>
          </a:p>
        </p:txBody>
      </p:sp>
      <p:sp>
        <p:nvSpPr>
          <p:cNvPr id="295" name="Bitwise And - a&amp;b…"/>
          <p:cNvSpPr txBox="1"/>
          <p:nvPr/>
        </p:nvSpPr>
        <p:spPr>
          <a:xfrm>
            <a:off x="1457709" y="4575183"/>
            <a:ext cx="5838680" cy="25384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Postfix increment - a++</a:t>
            </a:r>
          </a:p>
          <a:p>
            <a:pPr lvl="1" indent="162560" algn="l" defTabSz="587022">
              <a:lnSpc>
                <a:spcPts val="3900"/>
              </a:lnSpc>
              <a:defRPr sz="3200" b="0">
                <a:solidFill>
                  <a:srgbClr val="56C1FF"/>
                </a:solidFill>
                <a:latin typeface="Courier"/>
                <a:ea typeface="Courier"/>
                <a:cs typeface="Courier"/>
                <a:sym typeface="Courier"/>
              </a:defRPr>
            </a:pPr>
            <a:r>
              <a:t>Prefix increment - ++a</a:t>
            </a:r>
          </a:p>
          <a:p>
            <a:pPr lvl="1" indent="162560" algn="l" defTabSz="587022">
              <a:lnSpc>
                <a:spcPts val="3900"/>
              </a:lnSpc>
              <a:defRPr sz="3200" b="0">
                <a:solidFill>
                  <a:srgbClr val="56C1FF"/>
                </a:solidFill>
                <a:latin typeface="Courier"/>
                <a:ea typeface="Courier"/>
                <a:cs typeface="Courier"/>
                <a:sym typeface="Courier"/>
              </a:defRPr>
            </a:pPr>
            <a:endParaRPr/>
          </a:p>
          <a:p>
            <a:pPr lvl="1" indent="162560" algn="l" defTabSz="587022">
              <a:lnSpc>
                <a:spcPts val="3900"/>
              </a:lnSpc>
              <a:defRPr sz="3200" b="0">
                <a:solidFill>
                  <a:srgbClr val="56C1FF"/>
                </a:solidFill>
                <a:latin typeface="Courier"/>
                <a:ea typeface="Courier"/>
                <a:cs typeface="Courier"/>
                <a:sym typeface="Courier"/>
              </a:defRPr>
            </a:pPr>
            <a:r>
              <a:t>Postfix decrement - a--</a:t>
            </a:r>
          </a:p>
          <a:p>
            <a:pPr lvl="1" indent="162560" algn="l" defTabSz="587022">
              <a:lnSpc>
                <a:spcPts val="3900"/>
              </a:lnSpc>
              <a:defRPr sz="3200" b="0">
                <a:solidFill>
                  <a:srgbClr val="56C1FF"/>
                </a:solidFill>
                <a:latin typeface="Courier"/>
                <a:ea typeface="Courier"/>
                <a:cs typeface="Courier"/>
                <a:sym typeface="Courier"/>
              </a:defRPr>
            </a:pPr>
            <a:r>
              <a:t>Prefix decrement - --a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7" name="PrepBytes_Logo.png" descr="PrepBytes_Logo.png"/>
          <p:cNvPicPr>
            <a:picLocks noChangeAspect="1"/>
          </p:cNvPicPr>
          <p:nvPr/>
        </p:nvPicPr>
        <p:blipFill>
          <a:blip r:embed="rId2"/>
          <a:stretch>
            <a:fillRect/>
          </a:stretch>
        </p:blipFill>
        <p:spPr>
          <a:xfrm>
            <a:off x="10308455" y="492338"/>
            <a:ext cx="2351744" cy="614202"/>
          </a:xfrm>
          <a:prstGeom prst="rect">
            <a:avLst/>
          </a:prstGeom>
          <a:ln w="12700">
            <a:miter lim="400000"/>
          </a:ln>
          <a:effectLst>
            <a:reflection stA="50000" endPos="40000" dir="5400000" sy="-100000" algn="bl" rotWithShape="0"/>
          </a:effectLst>
        </p:spPr>
      </p:pic>
      <p:sp>
        <p:nvSpPr>
          <p:cNvPr id="298" name="Arithmetic Operators"/>
          <p:cNvSpPr txBox="1"/>
          <p:nvPr/>
        </p:nvSpPr>
        <p:spPr>
          <a:xfrm>
            <a:off x="1008631" y="2047778"/>
            <a:ext cx="4878501"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Logical Operators</a:t>
            </a:r>
          </a:p>
        </p:txBody>
      </p:sp>
      <p:sp>
        <p:nvSpPr>
          <p:cNvPr id="299" name="%, ++, - - ,- , +,/, **"/>
          <p:cNvSpPr txBox="1"/>
          <p:nvPr/>
        </p:nvSpPr>
        <p:spPr>
          <a:xfrm>
            <a:off x="979150" y="4996546"/>
            <a:ext cx="2424365"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&amp;&amp;, ||,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1" name="PrepBytes_Logo.png" descr="PrepBytes_Logo.png"/>
          <p:cNvPicPr>
            <a:picLocks noChangeAspect="1"/>
          </p:cNvPicPr>
          <p:nvPr/>
        </p:nvPicPr>
        <p:blipFill>
          <a:blip r:embed="rId2"/>
          <a:stretch>
            <a:fillRect/>
          </a:stretch>
        </p:blipFill>
        <p:spPr>
          <a:xfrm>
            <a:off x="10119314" y="316707"/>
            <a:ext cx="2351744" cy="614202"/>
          </a:xfrm>
          <a:prstGeom prst="rect">
            <a:avLst/>
          </a:prstGeom>
          <a:ln w="12700">
            <a:miter lim="400000"/>
          </a:ln>
          <a:effectLst>
            <a:reflection stA="50000" endPos="40000" dir="5400000" sy="-100000" algn="bl" rotWithShape="0"/>
          </a:effectLst>
        </p:spPr>
      </p:pic>
      <p:sp>
        <p:nvSpPr>
          <p:cNvPr id="302" name="Conditional Operators"/>
          <p:cNvSpPr txBox="1"/>
          <p:nvPr/>
        </p:nvSpPr>
        <p:spPr>
          <a:xfrm>
            <a:off x="927977" y="1964091"/>
            <a:ext cx="889954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Conditional or Ternary Operators</a:t>
            </a:r>
          </a:p>
        </p:txBody>
      </p:sp>
      <p:sp>
        <p:nvSpPr>
          <p:cNvPr id="303" name="Condition ? Val1 : val2"/>
          <p:cNvSpPr txBox="1"/>
          <p:nvPr/>
        </p:nvSpPr>
        <p:spPr>
          <a:xfrm>
            <a:off x="993974" y="4210922"/>
            <a:ext cx="5838680"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Condition ? Val1 : val2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5" name="PrepBytes_Logo.png" descr="PrepBytes_Logo.png"/>
          <p:cNvPicPr>
            <a:picLocks noChangeAspect="1"/>
          </p:cNvPicPr>
          <p:nvPr/>
        </p:nvPicPr>
        <p:blipFill>
          <a:blip r:embed="rId2"/>
          <a:stretch>
            <a:fillRect/>
          </a:stretch>
        </p:blipFill>
        <p:spPr>
          <a:xfrm>
            <a:off x="10173354" y="181606"/>
            <a:ext cx="2351745" cy="614203"/>
          </a:xfrm>
          <a:prstGeom prst="rect">
            <a:avLst/>
          </a:prstGeom>
          <a:ln w="12700">
            <a:miter lim="400000"/>
          </a:ln>
          <a:effectLst>
            <a:reflection stA="50000" endPos="40000" dir="5400000" sy="-100000" algn="bl" rotWithShape="0"/>
          </a:effectLst>
        </p:spPr>
      </p:pic>
      <p:sp>
        <p:nvSpPr>
          <p:cNvPr id="306" name="Comma Operators"/>
          <p:cNvSpPr txBox="1"/>
          <p:nvPr/>
        </p:nvSpPr>
        <p:spPr>
          <a:xfrm>
            <a:off x="655584" y="1973662"/>
            <a:ext cx="508061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Comma Operators</a:t>
            </a:r>
          </a:p>
        </p:txBody>
      </p:sp>
      <p:sp>
        <p:nvSpPr>
          <p:cNvPr id="307" name="Condition ? Val1 : val2"/>
          <p:cNvSpPr txBox="1"/>
          <p:nvPr/>
        </p:nvSpPr>
        <p:spPr>
          <a:xfrm>
            <a:off x="993974" y="4210922"/>
            <a:ext cx="473327"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9" name="PrepBytes_Logo.png" descr="PrepBytes_Logo.png"/>
          <p:cNvPicPr>
            <a:picLocks noChangeAspect="1"/>
          </p:cNvPicPr>
          <p:nvPr/>
        </p:nvPicPr>
        <p:blipFill>
          <a:blip r:embed="rId2"/>
          <a:stretch>
            <a:fillRect/>
          </a:stretch>
        </p:blipFill>
        <p:spPr>
          <a:xfrm>
            <a:off x="10185889" y="420770"/>
            <a:ext cx="2351744" cy="614202"/>
          </a:xfrm>
          <a:prstGeom prst="rect">
            <a:avLst/>
          </a:prstGeom>
          <a:ln w="12700">
            <a:miter lim="400000"/>
          </a:ln>
        </p:spPr>
      </p:pic>
      <p:pic>
        <p:nvPicPr>
          <p:cNvPr id="310" name="girl.png" descr="girl.png"/>
          <p:cNvPicPr>
            <a:picLocks noChangeAspect="1"/>
          </p:cNvPicPr>
          <p:nvPr/>
        </p:nvPicPr>
        <p:blipFill>
          <a:blip r:embed="rId3"/>
          <a:stretch>
            <a:fillRect/>
          </a:stretch>
        </p:blipFill>
        <p:spPr>
          <a:xfrm>
            <a:off x="5095249" y="3270832"/>
            <a:ext cx="1407151" cy="1407152"/>
          </a:xfrm>
          <a:prstGeom prst="rect">
            <a:avLst/>
          </a:prstGeom>
          <a:ln w="12700">
            <a:miter lim="400000"/>
          </a:ln>
        </p:spPr>
      </p:pic>
      <p:sp>
        <p:nvSpPr>
          <p:cNvPr id="311" name="Straight Arrow Connector 2"/>
          <p:cNvSpPr/>
          <p:nvPr/>
        </p:nvSpPr>
        <p:spPr>
          <a:xfrm flipH="1">
            <a:off x="4526671" y="4876800"/>
            <a:ext cx="1231100" cy="490807"/>
          </a:xfrm>
          <a:prstGeom prst="line">
            <a:avLst/>
          </a:prstGeom>
          <a:ln w="3175">
            <a:solidFill>
              <a:srgbClr val="F9E12C"/>
            </a:solidFill>
            <a:tailEnd type="triangle"/>
          </a:ln>
        </p:spPr>
        <p:txBody>
          <a:bodyPr lIns="24383" tIns="24383" rIns="24383" bIns="24383"/>
          <a:lstStyle/>
          <a:p>
            <a:pPr defTabSz="587022">
              <a:defRPr sz="4800" b="0">
                <a:solidFill>
                  <a:srgbClr val="186BE1"/>
                </a:solidFill>
                <a:latin typeface="+mn-lt"/>
                <a:ea typeface="+mn-ea"/>
                <a:cs typeface="+mn-cs"/>
                <a:sym typeface="Helvetica Neue Medium"/>
              </a:defRPr>
            </a:pPr>
            <a:endParaRPr/>
          </a:p>
        </p:txBody>
      </p:sp>
      <p:sp>
        <p:nvSpPr>
          <p:cNvPr id="312" name="Straight Arrow Connector 5"/>
          <p:cNvSpPr/>
          <p:nvPr/>
        </p:nvSpPr>
        <p:spPr>
          <a:xfrm>
            <a:off x="5757770" y="4889304"/>
            <a:ext cx="1094760" cy="478302"/>
          </a:xfrm>
          <a:prstGeom prst="line">
            <a:avLst/>
          </a:prstGeom>
          <a:ln w="3175">
            <a:solidFill>
              <a:srgbClr val="F9E12C"/>
            </a:solidFill>
            <a:tailEnd type="triangle"/>
          </a:ln>
        </p:spPr>
        <p:txBody>
          <a:bodyPr lIns="24383" tIns="24383" rIns="24383" bIns="24383"/>
          <a:lstStyle/>
          <a:p>
            <a:pPr defTabSz="587022">
              <a:defRPr sz="4800" b="0">
                <a:solidFill>
                  <a:srgbClr val="186BE1"/>
                </a:solidFill>
                <a:latin typeface="+mn-lt"/>
                <a:ea typeface="+mn-ea"/>
                <a:cs typeface="+mn-cs"/>
                <a:sym typeface="Helvetica Neue Medium"/>
              </a:defRPr>
            </a:pPr>
            <a:endParaRPr/>
          </a:p>
        </p:txBody>
      </p:sp>
      <p:sp>
        <p:nvSpPr>
          <p:cNvPr id="313" name="TextBox 8"/>
          <p:cNvSpPr txBox="1"/>
          <p:nvPr/>
        </p:nvSpPr>
        <p:spPr>
          <a:xfrm>
            <a:off x="2533725" y="5478127"/>
            <a:ext cx="3508004" cy="549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3400" b="0">
                <a:solidFill>
                  <a:srgbClr val="186BE1"/>
                </a:solidFill>
                <a:latin typeface="Gill Sans"/>
                <a:ea typeface="Gill Sans"/>
                <a:cs typeface="Gill Sans"/>
                <a:sym typeface="Gill Sans"/>
              </a:defRPr>
            </a:lvl1pPr>
          </a:lstStyle>
          <a:p>
            <a:r>
              <a:t>If it rains, I won’t go</a:t>
            </a:r>
          </a:p>
        </p:txBody>
      </p:sp>
      <p:sp>
        <p:nvSpPr>
          <p:cNvPr id="314" name="TextBox 11"/>
          <p:cNvSpPr txBox="1"/>
          <p:nvPr/>
        </p:nvSpPr>
        <p:spPr>
          <a:xfrm>
            <a:off x="6215647" y="5478127"/>
            <a:ext cx="4390791" cy="549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3400" b="0">
                <a:solidFill>
                  <a:srgbClr val="186BE1"/>
                </a:solidFill>
                <a:latin typeface="Gill Sans"/>
                <a:ea typeface="Gill Sans"/>
                <a:cs typeface="Gill Sans"/>
                <a:sym typeface="Gill Sans"/>
              </a:defRPr>
            </a:lvl1pPr>
          </a:lstStyle>
          <a:p>
            <a:r>
              <a:t>If it doesn’t rain ,I will go</a:t>
            </a:r>
          </a:p>
        </p:txBody>
      </p:sp>
      <p:sp>
        <p:nvSpPr>
          <p:cNvPr id="315" name="If Else"/>
          <p:cNvSpPr txBox="1"/>
          <p:nvPr/>
        </p:nvSpPr>
        <p:spPr>
          <a:xfrm>
            <a:off x="754121" y="1806982"/>
            <a:ext cx="4122157"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Decision Making</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17" name="PrepBytes_Logo.png" descr="PrepBytes_Logo.png"/>
          <p:cNvPicPr>
            <a:picLocks noChangeAspect="1"/>
          </p:cNvPicPr>
          <p:nvPr/>
        </p:nvPicPr>
        <p:blipFill>
          <a:blip r:embed="rId2"/>
          <a:stretch>
            <a:fillRect/>
          </a:stretch>
        </p:blipFill>
        <p:spPr>
          <a:xfrm>
            <a:off x="10145359" y="353220"/>
            <a:ext cx="2351744" cy="614202"/>
          </a:xfrm>
          <a:prstGeom prst="rect">
            <a:avLst/>
          </a:prstGeom>
          <a:ln w="12700">
            <a:miter lim="400000"/>
          </a:ln>
        </p:spPr>
      </p:pic>
      <p:sp>
        <p:nvSpPr>
          <p:cNvPr id="318" name="If Else"/>
          <p:cNvSpPr txBox="1"/>
          <p:nvPr/>
        </p:nvSpPr>
        <p:spPr>
          <a:xfrm>
            <a:off x="727101" y="1698902"/>
            <a:ext cx="4122157" cy="752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solidFill>
                  <a:schemeClr val="accent1">
                    <a:lumOff val="13529"/>
                  </a:schemeClr>
                </a:solidFill>
                <a:latin typeface="Gill Sans"/>
                <a:ea typeface="Gill Sans"/>
                <a:cs typeface="Gill Sans"/>
                <a:sym typeface="Gill Sans"/>
              </a:defRPr>
            </a:lvl1pPr>
          </a:lstStyle>
          <a:p>
            <a:r>
              <a:t>Decision Making</a:t>
            </a:r>
          </a:p>
        </p:txBody>
      </p:sp>
      <p:sp>
        <p:nvSpPr>
          <p:cNvPr id="319" name="Rectangle 1"/>
          <p:cNvSpPr txBox="1"/>
          <p:nvPr/>
        </p:nvSpPr>
        <p:spPr>
          <a:xfrm>
            <a:off x="1178285" y="5067334"/>
            <a:ext cx="9478500" cy="3376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83" tIns="24383" rIns="24383" bIns="24383">
            <a:spAutoFit/>
          </a:bodyPr>
          <a:lstStyle/>
          <a:p>
            <a:pPr algn="l" defTabSz="587022">
              <a:defRPr sz="2800" b="0">
                <a:solidFill>
                  <a:schemeClr val="accent4">
                    <a:hueOff val="468000"/>
                    <a:satOff val="-4761"/>
                    <a:lumOff val="10196"/>
                  </a:schemeClr>
                </a:solidFill>
                <a:latin typeface="Menlo"/>
                <a:ea typeface="Menlo"/>
                <a:cs typeface="Menlo"/>
                <a:sym typeface="Menlo"/>
              </a:defRPr>
            </a:pPr>
            <a:r>
              <a:t>let weather;</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weather = "raining";</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if (weather === "raining")</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    console.log(”I won't go for the party");</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r>
              <a:t>else</a:t>
            </a:r>
          </a:p>
          <a:p>
            <a:pPr algn="l" defTabSz="587022">
              <a:defRPr sz="2800" b="0">
                <a:solidFill>
                  <a:schemeClr val="accent4">
                    <a:hueOff val="468000"/>
                    <a:satOff val="-4761"/>
                    <a:lumOff val="10196"/>
                  </a:schemeClr>
                </a:solidFill>
                <a:latin typeface="Menlo"/>
                <a:ea typeface="Menlo"/>
                <a:cs typeface="Menlo"/>
                <a:sym typeface="Menlo"/>
              </a:defRPr>
            </a:pPr>
            <a:r>
              <a:t>    console.log(”I is will go to the party")</a:t>
            </a:r>
            <a:endParaRPr>
              <a:latin typeface="Gill Sans"/>
              <a:ea typeface="Gill Sans"/>
              <a:cs typeface="Gill Sans"/>
              <a:sym typeface="Gill Sans"/>
            </a:endParaRPr>
          </a:p>
          <a:p>
            <a:pPr algn="l" defTabSz="587022">
              <a:defRPr sz="2800" b="0">
                <a:solidFill>
                  <a:schemeClr val="accent4">
                    <a:hueOff val="468000"/>
                    <a:satOff val="-4761"/>
                    <a:lumOff val="10196"/>
                  </a:schemeClr>
                </a:solidFill>
                <a:latin typeface="Menlo"/>
                <a:ea typeface="Menlo"/>
                <a:cs typeface="Menlo"/>
                <a:sym typeface="Menlo"/>
              </a:defRPr>
            </a:pPr>
            <a:br>
              <a:rPr>
                <a:latin typeface="Gill Sans"/>
                <a:ea typeface="Gill Sans"/>
                <a:cs typeface="Gill Sans"/>
                <a:sym typeface="Gill Sans"/>
              </a:rPr>
            </a:br>
            <a:endParaRPr>
              <a:latin typeface="Gill Sans"/>
              <a:ea typeface="Gill Sans"/>
              <a:cs typeface="Gill Sans"/>
              <a:sym typeface="Gill Sans"/>
            </a:endParaRPr>
          </a:p>
        </p:txBody>
      </p:sp>
      <p:sp>
        <p:nvSpPr>
          <p:cNvPr id="320" name="You can use if-else statement, if-elif-else statements when you are having very few conditions to check. If you have more that 4 conditions than switch statement will be more preferred."/>
          <p:cNvSpPr txBox="1"/>
          <p:nvPr/>
        </p:nvSpPr>
        <p:spPr>
          <a:xfrm>
            <a:off x="1001729" y="2856655"/>
            <a:ext cx="9831613" cy="1197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You can use if-else statement, if-elif-else statements when you are having very few conditions to check. If you have more that 4 conditions than switch statement will be more preferred.</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2" name="PrepBytes_Logo.png" descr="PrepBytes_Logo.png"/>
          <p:cNvPicPr>
            <a:picLocks noChangeAspect="1"/>
          </p:cNvPicPr>
          <p:nvPr/>
        </p:nvPicPr>
        <p:blipFill>
          <a:blip r:embed="rId2"/>
          <a:stretch>
            <a:fillRect/>
          </a:stretch>
        </p:blipFill>
        <p:spPr>
          <a:xfrm>
            <a:off x="10402050" y="204609"/>
            <a:ext cx="2351744" cy="614202"/>
          </a:xfrm>
          <a:prstGeom prst="rect">
            <a:avLst/>
          </a:prstGeom>
          <a:ln w="12700">
            <a:miter lim="400000"/>
          </a:ln>
        </p:spPr>
      </p:pic>
      <p:sp>
        <p:nvSpPr>
          <p:cNvPr id="323" name="If Else"/>
          <p:cNvSpPr txBox="1"/>
          <p:nvPr/>
        </p:nvSpPr>
        <p:spPr>
          <a:xfrm>
            <a:off x="603425" y="1698902"/>
            <a:ext cx="4369509" cy="752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solidFill>
                  <a:schemeClr val="accent1">
                    <a:lumOff val="13529"/>
                  </a:schemeClr>
                </a:solidFill>
                <a:latin typeface="Gill Sans"/>
                <a:ea typeface="Gill Sans"/>
                <a:cs typeface="Gill Sans"/>
                <a:sym typeface="Gill Sans"/>
              </a:defRPr>
            </a:lvl1pPr>
          </a:lstStyle>
          <a:p>
            <a:r>
              <a:t>Switch Statement</a:t>
            </a:r>
          </a:p>
        </p:txBody>
      </p:sp>
      <p:sp>
        <p:nvSpPr>
          <p:cNvPr id="324" name="Rectangle 1"/>
          <p:cNvSpPr txBox="1"/>
          <p:nvPr/>
        </p:nvSpPr>
        <p:spPr>
          <a:xfrm>
            <a:off x="1948358" y="3405597"/>
            <a:ext cx="9478500" cy="785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4383" tIns="24383" rIns="24383" bIns="24383">
            <a:spAutoFit/>
          </a:bodyPr>
          <a:lstStyle/>
          <a:p>
            <a:pPr algn="l" defTabSz="457200">
              <a:lnSpc>
                <a:spcPts val="4800"/>
              </a:lnSpc>
              <a:defRPr sz="2500" b="0">
                <a:solidFill>
                  <a:srgbClr val="000000"/>
                </a:solidFill>
                <a:latin typeface="Menlo"/>
                <a:ea typeface="Menlo"/>
                <a:cs typeface="Menlo"/>
                <a:sym typeface="Menlo"/>
              </a:defRPr>
            </a:pPr>
            <a:endParaRPr/>
          </a:p>
        </p:txBody>
      </p:sp>
      <p:sp>
        <p:nvSpPr>
          <p:cNvPr id="325" name="switch(expression) {…"/>
          <p:cNvSpPr txBox="1"/>
          <p:nvPr/>
        </p:nvSpPr>
        <p:spPr>
          <a:xfrm>
            <a:off x="3620337" y="3283361"/>
            <a:ext cx="6134542" cy="4144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a:solidFill>
                  <a:schemeClr val="accent4">
                    <a:hueOff val="468000"/>
                    <a:satOff val="-4761"/>
                    <a:lumOff val="10196"/>
                  </a:schemeClr>
                </a:solidFill>
              </a:defRPr>
            </a:pPr>
            <a:r>
              <a:t>switch(expression) {</a:t>
            </a:r>
          </a:p>
          <a:p>
            <a:pPr algn="l">
              <a:defRPr>
                <a:solidFill>
                  <a:schemeClr val="accent4">
                    <a:hueOff val="468000"/>
                    <a:satOff val="-4761"/>
                    <a:lumOff val="10196"/>
                  </a:schemeClr>
                </a:solidFill>
              </a:defRPr>
            </a:pPr>
            <a:r>
              <a:t>    case x:</a:t>
            </a:r>
          </a:p>
          <a:p>
            <a:pPr algn="l">
              <a:defRPr>
                <a:solidFill>
                  <a:schemeClr val="accent4">
                    <a:hueOff val="468000"/>
                    <a:satOff val="-4761"/>
                    <a:lumOff val="10196"/>
                  </a:schemeClr>
                </a:solidFill>
              </a:defRPr>
            </a:pPr>
            <a:r>
              <a:t>    	// code block</a:t>
            </a:r>
          </a:p>
          <a:p>
            <a:pPr algn="l">
              <a:defRPr>
                <a:solidFill>
                  <a:schemeClr val="accent4">
                    <a:hueOff val="468000"/>
                    <a:satOff val="-4761"/>
                    <a:lumOff val="10196"/>
                  </a:schemeClr>
                </a:solidFill>
              </a:defRPr>
            </a:pPr>
            <a:r>
              <a:t>    	break;</a:t>
            </a:r>
          </a:p>
          <a:p>
            <a:pPr algn="l">
              <a:defRPr>
                <a:solidFill>
                  <a:schemeClr val="accent4">
                    <a:hueOff val="468000"/>
                    <a:satOff val="-4761"/>
                    <a:lumOff val="10196"/>
                  </a:schemeClr>
                </a:solidFill>
              </a:defRPr>
            </a:pPr>
            <a:r>
              <a:t>    case y:</a:t>
            </a:r>
          </a:p>
          <a:p>
            <a:pPr algn="l">
              <a:defRPr>
                <a:solidFill>
                  <a:schemeClr val="accent4">
                    <a:hueOff val="468000"/>
                    <a:satOff val="-4761"/>
                    <a:lumOff val="10196"/>
                  </a:schemeClr>
                </a:solidFill>
              </a:defRPr>
            </a:pPr>
            <a:r>
              <a:t>    	// code block</a:t>
            </a:r>
          </a:p>
          <a:p>
            <a:pPr algn="l">
              <a:defRPr>
                <a:solidFill>
                  <a:schemeClr val="accent4">
                    <a:hueOff val="468000"/>
                    <a:satOff val="-4761"/>
                    <a:lumOff val="10196"/>
                  </a:schemeClr>
                </a:solidFill>
              </a:defRPr>
            </a:pPr>
            <a:r>
              <a:t>    	break;</a:t>
            </a:r>
          </a:p>
          <a:p>
            <a:pPr algn="l">
              <a:defRPr>
                <a:solidFill>
                  <a:schemeClr val="accent4">
                    <a:hueOff val="468000"/>
                    <a:satOff val="-4761"/>
                    <a:lumOff val="10196"/>
                  </a:schemeClr>
                </a:solidFill>
              </a:defRPr>
            </a:pPr>
            <a:r>
              <a:t>    default:</a:t>
            </a:r>
          </a:p>
          <a:p>
            <a:pPr algn="l">
              <a:defRPr>
                <a:solidFill>
                  <a:schemeClr val="accent4">
                    <a:hueOff val="468000"/>
                    <a:satOff val="-4761"/>
                    <a:lumOff val="10196"/>
                  </a:schemeClr>
                </a:solidFill>
              </a:defRPr>
            </a:pPr>
            <a:r>
              <a:t>    	//code block</a:t>
            </a:r>
          </a:p>
          <a:p>
            <a:pPr algn="l">
              <a:defRPr>
                <a:solidFill>
                  <a:schemeClr val="accent4">
                    <a:hueOff val="468000"/>
                    <a:satOff val="-4761"/>
                    <a:lumOff val="10196"/>
                  </a:schemeClr>
                </a:solidFill>
              </a:defRPr>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7" name="PrepBytes_Logo.png" descr="PrepBytes_Logo.png"/>
          <p:cNvPicPr>
            <a:picLocks noChangeAspect="1"/>
          </p:cNvPicPr>
          <p:nvPr/>
        </p:nvPicPr>
        <p:blipFill>
          <a:blip r:embed="rId2"/>
          <a:stretch>
            <a:fillRect/>
          </a:stretch>
        </p:blipFill>
        <p:spPr>
          <a:xfrm>
            <a:off x="10565579" y="357238"/>
            <a:ext cx="1783889" cy="465896"/>
          </a:xfrm>
          <a:prstGeom prst="rect">
            <a:avLst/>
          </a:prstGeom>
          <a:ln w="12700">
            <a:miter lim="400000"/>
          </a:ln>
          <a:effectLst>
            <a:reflection stA="50000" endPos="40000" dir="5400000" sy="-100000" algn="bl" rotWithShape="0"/>
          </a:effectLst>
        </p:spPr>
      </p:pic>
      <p:sp>
        <p:nvSpPr>
          <p:cNvPr id="328" name="Function"/>
          <p:cNvSpPr txBox="1"/>
          <p:nvPr/>
        </p:nvSpPr>
        <p:spPr>
          <a:xfrm>
            <a:off x="1266658" y="1558741"/>
            <a:ext cx="3742868" cy="1412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8400" b="0">
                <a:latin typeface="Helvetica"/>
                <a:ea typeface="Helvetica"/>
                <a:cs typeface="Helvetica"/>
                <a:sym typeface="Helvetica"/>
              </a:defRPr>
            </a:lvl1pPr>
          </a:lstStyle>
          <a:p>
            <a:r>
              <a:t>LOOPS</a:t>
            </a:r>
          </a:p>
        </p:txBody>
      </p:sp>
      <p:sp>
        <p:nvSpPr>
          <p:cNvPr id="329" name="Bitwise And - a&amp;b…"/>
          <p:cNvSpPr txBox="1"/>
          <p:nvPr/>
        </p:nvSpPr>
        <p:spPr>
          <a:xfrm>
            <a:off x="1592809" y="3956881"/>
            <a:ext cx="9252996"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lvl="1" indent="162560" algn="l" defTabSz="587022">
              <a:lnSpc>
                <a:spcPts val="3900"/>
              </a:lnSpc>
              <a:defRPr sz="3200" b="0">
                <a:solidFill>
                  <a:srgbClr val="56C1FF"/>
                </a:solidFill>
                <a:latin typeface="Courier"/>
                <a:ea typeface="Courier"/>
                <a:cs typeface="Courier"/>
                <a:sym typeface="Courier"/>
              </a:defRPr>
            </a:pPr>
            <a:r>
              <a:t>Below are the loops available in JS :</a:t>
            </a:r>
          </a:p>
          <a:p>
            <a:pPr lvl="1" indent="162560" algn="l" defTabSz="587022">
              <a:lnSpc>
                <a:spcPts val="3900"/>
              </a:lnSpc>
              <a:defRPr sz="3200" b="0">
                <a:solidFill>
                  <a:srgbClr val="56C1FF"/>
                </a:solidFill>
                <a:latin typeface="Courier"/>
                <a:ea typeface="Courier"/>
                <a:cs typeface="Courier"/>
                <a:sym typeface="Courier"/>
              </a:defRPr>
            </a:pPr>
            <a:endParaRP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for loop</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for-in loop</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for-of loop</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while</a:t>
            </a:r>
          </a:p>
          <a:p>
            <a:pPr marL="1051560" lvl="1" indent="-444500" algn="l" defTabSz="587022">
              <a:lnSpc>
                <a:spcPts val="3900"/>
              </a:lnSpc>
              <a:buSzPct val="145000"/>
              <a:buChar char="•"/>
              <a:defRPr sz="3200" b="0">
                <a:solidFill>
                  <a:srgbClr val="56C1FF"/>
                </a:solidFill>
                <a:latin typeface="Courier"/>
                <a:ea typeface="Courier"/>
                <a:cs typeface="Courier"/>
                <a:sym typeface="Courier"/>
              </a:defRPr>
            </a:pPr>
            <a:r>
              <a:t> do-while loop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51" name="PrepBytes_Logo.png" descr="PrepBytes_Logo.png"/>
          <p:cNvPicPr>
            <a:picLocks noChangeAspect="1"/>
          </p:cNvPicPr>
          <p:nvPr/>
        </p:nvPicPr>
        <p:blipFill>
          <a:blip r:embed="rId2"/>
          <a:stretch>
            <a:fillRect/>
          </a:stretch>
        </p:blipFill>
        <p:spPr>
          <a:xfrm>
            <a:off x="10173354" y="289686"/>
            <a:ext cx="2351745" cy="614203"/>
          </a:xfrm>
          <a:prstGeom prst="rect">
            <a:avLst/>
          </a:prstGeom>
          <a:ln w="12700">
            <a:miter lim="400000"/>
          </a:ln>
          <a:effectLst>
            <a:reflection stA="50000" endPos="40000" dir="5400000" sy="-100000" algn="bl" rotWithShape="0"/>
          </a:effectLst>
        </p:spPr>
      </p:pic>
      <p:sp>
        <p:nvSpPr>
          <p:cNvPr id="15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graphicFrame>
        <p:nvGraphicFramePr>
          <p:cNvPr id="153" name="Table"/>
          <p:cNvGraphicFramePr/>
          <p:nvPr/>
        </p:nvGraphicFramePr>
        <p:xfrm>
          <a:off x="1575086" y="1532494"/>
          <a:ext cx="10488790" cy="6438033"/>
        </p:xfrm>
        <a:graphic>
          <a:graphicData uri="http://schemas.openxmlformats.org/drawingml/2006/table">
            <a:tbl>
              <a:tblPr firstRow="1">
                <a:tableStyleId>{4C3C2611-4C71-4FC5-86AE-919BDF0F9419}</a:tableStyleId>
              </a:tblPr>
              <a:tblGrid>
                <a:gridCol w="5238044">
                  <a:extLst>
                    <a:ext uri="{9D8B030D-6E8A-4147-A177-3AD203B41FA5}">
                      <a16:colId xmlns:a16="http://schemas.microsoft.com/office/drawing/2014/main" val="20000"/>
                    </a:ext>
                  </a:extLst>
                </a:gridCol>
                <a:gridCol w="5238044">
                  <a:extLst>
                    <a:ext uri="{9D8B030D-6E8A-4147-A177-3AD203B41FA5}">
                      <a16:colId xmlns:a16="http://schemas.microsoft.com/office/drawing/2014/main" val="20001"/>
                    </a:ext>
                  </a:extLst>
                </a:gridCol>
              </a:tblGrid>
              <a:tr h="917904">
                <a:tc>
                  <a:txBody>
                    <a:bodyPr/>
                    <a:lstStyle/>
                    <a:p>
                      <a:pPr>
                        <a:defRPr sz="1800" b="0">
                          <a:solidFill>
                            <a:srgbClr val="000000"/>
                          </a:solidFill>
                        </a:defRPr>
                      </a:pPr>
                      <a:r>
                        <a:rPr sz="2200" b="1">
                          <a:solidFill>
                            <a:srgbClr val="FFFFFF"/>
                          </a:solidFill>
                          <a:sym typeface="Helvetica Neue"/>
                        </a:rPr>
                        <a:t>COMPILER</a:t>
                      </a:r>
                    </a:p>
                  </a:txBody>
                  <a:tcPr marL="50800" marR="50800" marT="50800" marB="50800" anchor="ctr" horzOverflow="overflow">
                    <a:lnL w="12700">
                      <a:solidFill>
                        <a:srgbClr val="D6D6D6"/>
                      </a:solidFill>
                      <a:miter lim="400000"/>
                    </a:lnL>
                  </a:tcPr>
                </a:tc>
                <a:tc>
                  <a:txBody>
                    <a:bodyPr/>
                    <a:lstStyle/>
                    <a:p>
                      <a:pPr>
                        <a:defRPr sz="1800" b="0">
                          <a:solidFill>
                            <a:srgbClr val="000000"/>
                          </a:solidFill>
                        </a:defRPr>
                      </a:pPr>
                      <a:r>
                        <a:rPr sz="2200" b="1">
                          <a:solidFill>
                            <a:srgbClr val="FFFFFF"/>
                          </a:solidFill>
                          <a:sym typeface="Helvetica Neue"/>
                        </a:rPr>
                        <a:t>INTERPRETER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0"/>
                  </a:ext>
                </a:extLst>
              </a:tr>
              <a:tr h="917904">
                <a:tc>
                  <a:txBody>
                    <a:bodyPr/>
                    <a:lstStyle/>
                    <a:p>
                      <a:pPr>
                        <a:defRPr sz="1800">
                          <a:solidFill>
                            <a:srgbClr val="000000"/>
                          </a:solidFill>
                        </a:defRPr>
                      </a:pPr>
                      <a:r>
                        <a:rPr sz="2200">
                          <a:solidFill>
                            <a:schemeClr val="accent1">
                              <a:lumOff val="13529"/>
                            </a:schemeClr>
                          </a:solidFill>
                          <a:sym typeface="Helvetica Neue"/>
                        </a:rPr>
                        <a:t>It takes an entire program at a time.</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It takes a single line of a code at a time.</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17904">
                <a:tc>
                  <a:txBody>
                    <a:bodyPr/>
                    <a:lstStyle/>
                    <a:p>
                      <a:pPr>
                        <a:defRPr sz="1800">
                          <a:solidFill>
                            <a:srgbClr val="000000"/>
                          </a:solidFill>
                        </a:defRPr>
                      </a:pPr>
                      <a:r>
                        <a:rPr sz="2200">
                          <a:solidFill>
                            <a:schemeClr val="accent1">
                              <a:lumOff val="13529"/>
                            </a:schemeClr>
                          </a:solidFill>
                          <a:sym typeface="Helvetica Neue"/>
                        </a:rPr>
                        <a:t>Compilation is done before execution</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Compilation and Execution takes place simultaneously.</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463584">
                <a:tc>
                  <a:txBody>
                    <a:bodyPr/>
                    <a:lstStyle/>
                    <a:p>
                      <a:pPr>
                        <a:defRPr sz="1800">
                          <a:solidFill>
                            <a:srgbClr val="000000"/>
                          </a:solidFill>
                        </a:defRPr>
                      </a:pPr>
                      <a:r>
                        <a:rPr sz="2200">
                          <a:solidFill>
                            <a:schemeClr val="accent1">
                              <a:lumOff val="13529"/>
                            </a:schemeClr>
                          </a:solidFill>
                          <a:sym typeface="Helvetica Neue"/>
                        </a:rPr>
                        <a:t>Faster because it translates the complete code at one go. </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Slower because it translates each line and then execution happens which at last takes more time than compiler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64913">
                <a:tc>
                  <a:txBody>
                    <a:bodyPr/>
                    <a:lstStyle/>
                    <a:p>
                      <a:pPr>
                        <a:defRPr sz="1800">
                          <a:solidFill>
                            <a:srgbClr val="000000"/>
                          </a:solidFill>
                        </a:defRPr>
                      </a:pPr>
                      <a:r>
                        <a:rPr sz="2200">
                          <a:solidFill>
                            <a:schemeClr val="accent1">
                              <a:lumOff val="13529"/>
                            </a:schemeClr>
                          </a:solidFill>
                          <a:sym typeface="Helvetica Neue"/>
                        </a:rPr>
                        <a:t>It requires memory because it create object code</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It does not require any memory.</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675620">
                <a:tc>
                  <a:txBody>
                    <a:bodyPr/>
                    <a:lstStyle/>
                    <a:p>
                      <a:pPr>
                        <a:defRPr sz="1800">
                          <a:solidFill>
                            <a:srgbClr val="000000"/>
                          </a:solidFill>
                        </a:defRPr>
                      </a:pPr>
                      <a:r>
                        <a:rPr sz="2200">
                          <a:solidFill>
                            <a:schemeClr val="accent1">
                              <a:lumOff val="13529"/>
                            </a:schemeClr>
                          </a:solidFill>
                          <a:sym typeface="Helvetica Neue"/>
                        </a:rPr>
                        <a:t>Display all errors at the last.</a:t>
                      </a:r>
                    </a:p>
                  </a:txBody>
                  <a:tcPr marL="50800" marR="50800" marT="50800" marB="50800" anchor="ctr" horzOverflow="overflow">
                    <a:lnL w="12700">
                      <a:solidFill>
                        <a:srgbClr val="D6D6D6"/>
                      </a:solidFill>
                      <a:miter lim="400000"/>
                    </a:lnL>
                  </a:tcPr>
                </a:tc>
                <a:tc>
                  <a:txBody>
                    <a:bodyPr/>
                    <a:lstStyle/>
                    <a:p>
                      <a:pPr>
                        <a:defRPr sz="1800">
                          <a:solidFill>
                            <a:srgbClr val="000000"/>
                          </a:solidFill>
                        </a:defRPr>
                      </a:pPr>
                      <a:r>
                        <a:rPr sz="2200">
                          <a:solidFill>
                            <a:schemeClr val="accent1">
                              <a:lumOff val="13529"/>
                            </a:schemeClr>
                          </a:solidFill>
                          <a:sym typeface="Helvetica Neue"/>
                        </a:rPr>
                        <a:t>Display errors after each line if exists.</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67499">
                <a:tc>
                  <a:txBody>
                    <a:bodyPr/>
                    <a:lstStyle/>
                    <a:p>
                      <a:pPr>
                        <a:defRPr sz="1800">
                          <a:solidFill>
                            <a:srgbClr val="000000"/>
                          </a:solidFill>
                        </a:defRPr>
                      </a:pPr>
                      <a:r>
                        <a:rPr sz="2200">
                          <a:solidFill>
                            <a:schemeClr val="accent1">
                              <a:lumOff val="13529"/>
                            </a:schemeClr>
                          </a:solidFill>
                          <a:sym typeface="Helvetica Neue"/>
                        </a:rPr>
                        <a:t>C, C++</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sz="1800">
                          <a:solidFill>
                            <a:srgbClr val="000000"/>
                          </a:solidFill>
                        </a:defRPr>
                      </a:pPr>
                      <a:r>
                        <a:rPr sz="2200">
                          <a:solidFill>
                            <a:schemeClr val="accent1">
                              <a:lumOff val="13529"/>
                            </a:schemeClr>
                          </a:solidFill>
                          <a:sym typeface="Helvetica Neue"/>
                        </a:rPr>
                        <a:t>Python, PHP</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31" name="PrepBytes_Logo.png" descr="PrepBytes_Logo.png"/>
          <p:cNvPicPr>
            <a:picLocks noChangeAspect="1"/>
          </p:cNvPicPr>
          <p:nvPr/>
        </p:nvPicPr>
        <p:blipFill>
          <a:blip r:embed="rId2"/>
          <a:stretch>
            <a:fillRect/>
          </a:stretch>
        </p:blipFill>
        <p:spPr>
          <a:xfrm>
            <a:off x="10226419" y="380240"/>
            <a:ext cx="2351745" cy="614202"/>
          </a:xfrm>
          <a:prstGeom prst="rect">
            <a:avLst/>
          </a:prstGeom>
          <a:ln w="12700">
            <a:miter lim="400000"/>
          </a:ln>
        </p:spPr>
      </p:pic>
      <p:sp>
        <p:nvSpPr>
          <p:cNvPr id="332" name="Loops"/>
          <p:cNvSpPr txBox="1"/>
          <p:nvPr/>
        </p:nvSpPr>
        <p:spPr>
          <a:xfrm>
            <a:off x="796142" y="1721543"/>
            <a:ext cx="1577791" cy="75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4800" b="0">
                <a:latin typeface="Gill Sans"/>
                <a:ea typeface="Gill Sans"/>
                <a:cs typeface="Gill Sans"/>
                <a:sym typeface="Gill Sans"/>
              </a:defRPr>
            </a:lvl1pPr>
          </a:lstStyle>
          <a:p>
            <a:r>
              <a:t>Loops</a:t>
            </a:r>
          </a:p>
        </p:txBody>
      </p:sp>
      <p:sp>
        <p:nvSpPr>
          <p:cNvPr id="333" name="Labeled statement…"/>
          <p:cNvSpPr txBox="1"/>
          <p:nvPr/>
        </p:nvSpPr>
        <p:spPr>
          <a:xfrm>
            <a:off x="966984" y="3535159"/>
            <a:ext cx="4182357" cy="1882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50000"/>
              </a:lnSpc>
              <a:defRPr sz="3000" b="0">
                <a:solidFill>
                  <a:srgbClr val="56C1FF"/>
                </a:solidFill>
                <a:latin typeface="Courier"/>
                <a:ea typeface="Courier"/>
                <a:cs typeface="Courier"/>
                <a:sym typeface="Courier"/>
              </a:defRPr>
            </a:pPr>
            <a:r>
              <a:t>labeled statement</a:t>
            </a:r>
          </a:p>
          <a:p>
            <a:pPr algn="l" defTabSz="587022">
              <a:lnSpc>
                <a:spcPct val="150000"/>
              </a:lnSpc>
              <a:defRPr sz="3000" b="0">
                <a:solidFill>
                  <a:srgbClr val="56C1FF"/>
                </a:solidFill>
                <a:latin typeface="Courier"/>
                <a:ea typeface="Courier"/>
                <a:cs typeface="Courier"/>
                <a:sym typeface="Courier"/>
              </a:defRPr>
            </a:pPr>
            <a:r>
              <a:t>break statement</a:t>
            </a:r>
          </a:p>
          <a:p>
            <a:pPr algn="l" defTabSz="587022">
              <a:lnSpc>
                <a:spcPct val="150000"/>
              </a:lnSpc>
              <a:defRPr sz="3000" b="0">
                <a:solidFill>
                  <a:srgbClr val="56C1FF"/>
                </a:solidFill>
                <a:latin typeface="Courier"/>
                <a:ea typeface="Courier"/>
                <a:cs typeface="Courier"/>
                <a:sym typeface="Courier"/>
              </a:defRPr>
            </a:pPr>
            <a:r>
              <a:t>continue statement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35" name="PrepBytes_Logo.png" descr="PrepBytes_Logo.png"/>
          <p:cNvPicPr>
            <a:picLocks noChangeAspect="1"/>
          </p:cNvPicPr>
          <p:nvPr/>
        </p:nvPicPr>
        <p:blipFill>
          <a:blip r:embed="rId2"/>
          <a:stretch>
            <a:fillRect/>
          </a:stretch>
        </p:blipFill>
        <p:spPr>
          <a:xfrm>
            <a:off x="10795249" y="222137"/>
            <a:ext cx="1783890" cy="465897"/>
          </a:xfrm>
          <a:prstGeom prst="rect">
            <a:avLst/>
          </a:prstGeom>
          <a:ln w="12700">
            <a:miter lim="400000"/>
          </a:ln>
          <a:effectLst>
            <a:reflection stA="50000" endPos="40000" dir="5400000" sy="-100000" algn="bl" rotWithShape="0"/>
          </a:effectLst>
        </p:spPr>
      </p:pic>
      <p:sp>
        <p:nvSpPr>
          <p:cNvPr id="336" name="Function"/>
          <p:cNvSpPr txBox="1"/>
          <p:nvPr/>
        </p:nvSpPr>
        <p:spPr>
          <a:xfrm>
            <a:off x="1008280" y="1005438"/>
            <a:ext cx="4691945" cy="1412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defTabSz="587022">
              <a:lnSpc>
                <a:spcPts val="10900"/>
              </a:lnSpc>
              <a:defRPr sz="8400" b="0">
                <a:latin typeface="Helvetica"/>
                <a:ea typeface="Helvetica"/>
                <a:cs typeface="Helvetica"/>
                <a:sym typeface="Helvetica"/>
              </a:defRPr>
            </a:pPr>
            <a:r>
              <a:t>Functions</a:t>
            </a:r>
          </a:p>
        </p:txBody>
      </p:sp>
      <p:sp>
        <p:nvSpPr>
          <p:cNvPr id="337" name="let myArr = [“Hi”,”How”,”Are”,“You”]…"/>
          <p:cNvSpPr txBox="1"/>
          <p:nvPr/>
        </p:nvSpPr>
        <p:spPr>
          <a:xfrm>
            <a:off x="937481" y="3786385"/>
            <a:ext cx="6272521" cy="3531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In JS, there are 3 ways to create a function: </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endParaRPr/>
          </a:p>
          <a:p>
            <a:pPr marL="635000" indent="-635000" algn="l" defTabSz="587022">
              <a:lnSpc>
                <a:spcPts val="3900"/>
              </a:lnSpc>
              <a:buSzPct val="100000"/>
              <a:buAutoNum type="arabicPeriod"/>
              <a:defRPr sz="3200" b="0">
                <a:solidFill>
                  <a:srgbClr val="56C1FF"/>
                </a:solidFill>
                <a:latin typeface="Courier"/>
                <a:ea typeface="Courier"/>
                <a:cs typeface="Courier"/>
                <a:sym typeface="Courier"/>
              </a:defRPr>
            </a:pPr>
            <a:r>
              <a:t>Regular function</a:t>
            </a:r>
          </a:p>
          <a:p>
            <a:pPr marL="635000" indent="-635000" algn="l" defTabSz="587022">
              <a:lnSpc>
                <a:spcPts val="3900"/>
              </a:lnSpc>
              <a:buSzPct val="100000"/>
              <a:buAutoNum type="arabicPeriod"/>
              <a:defRPr sz="3200" b="0">
                <a:solidFill>
                  <a:srgbClr val="56C1FF"/>
                </a:solidFill>
                <a:latin typeface="Courier"/>
                <a:ea typeface="Courier"/>
                <a:cs typeface="Courier"/>
                <a:sym typeface="Courier"/>
              </a:defRPr>
            </a:pPr>
            <a:r>
              <a:t>Arrow function </a:t>
            </a:r>
          </a:p>
          <a:p>
            <a:pPr marL="635000" indent="-635000" algn="l" defTabSz="587022">
              <a:lnSpc>
                <a:spcPts val="3900"/>
              </a:lnSpc>
              <a:buSzPct val="100000"/>
              <a:buAutoNum type="arabicPeriod"/>
              <a:defRPr sz="3200" b="0">
                <a:solidFill>
                  <a:srgbClr val="56C1FF"/>
                </a:solidFill>
                <a:latin typeface="Courier"/>
                <a:ea typeface="Courier"/>
                <a:cs typeface="Courier"/>
                <a:sym typeface="Courier"/>
              </a:defRPr>
            </a:pPr>
            <a:r>
              <a:t>Function Expression</a:t>
            </a:r>
          </a:p>
        </p:txBody>
      </p:sp>
      <p:pic>
        <p:nvPicPr>
          <p:cNvPr id="338" name="Image" descr="Image"/>
          <p:cNvPicPr>
            <a:picLocks noChangeAspect="1"/>
          </p:cNvPicPr>
          <p:nvPr/>
        </p:nvPicPr>
        <p:blipFill>
          <a:blip r:embed="rId3"/>
          <a:stretch>
            <a:fillRect/>
          </a:stretch>
        </p:blipFill>
        <p:spPr>
          <a:xfrm>
            <a:off x="8294423" y="2981952"/>
            <a:ext cx="3365501" cy="5600701"/>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40" name="PrepBytes_Logo.png" descr="PrepBytes_Logo.png"/>
          <p:cNvPicPr>
            <a:picLocks noChangeAspect="1"/>
          </p:cNvPicPr>
          <p:nvPr/>
        </p:nvPicPr>
        <p:blipFill>
          <a:blip r:embed="rId2"/>
          <a:stretch>
            <a:fillRect/>
          </a:stretch>
        </p:blipFill>
        <p:spPr>
          <a:xfrm>
            <a:off x="10808759" y="235647"/>
            <a:ext cx="1783890" cy="465897"/>
          </a:xfrm>
          <a:prstGeom prst="rect">
            <a:avLst/>
          </a:prstGeom>
          <a:ln w="12700">
            <a:miter lim="400000"/>
          </a:ln>
          <a:effectLst>
            <a:reflection stA="50000" endPos="40000" dir="5400000" sy="-100000" algn="bl" rotWithShape="0"/>
          </a:effectLst>
        </p:spPr>
      </p:pic>
      <p:sp>
        <p:nvSpPr>
          <p:cNvPr id="341" name="Function"/>
          <p:cNvSpPr txBox="1"/>
          <p:nvPr/>
        </p:nvSpPr>
        <p:spPr>
          <a:xfrm>
            <a:off x="657123" y="440010"/>
            <a:ext cx="2404977"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Function</a:t>
            </a:r>
          </a:p>
        </p:txBody>
      </p:sp>
      <p:sp>
        <p:nvSpPr>
          <p:cNvPr id="342" name="Function without parameters…"/>
          <p:cNvSpPr txBox="1"/>
          <p:nvPr/>
        </p:nvSpPr>
        <p:spPr>
          <a:xfrm>
            <a:off x="580538" y="2726234"/>
            <a:ext cx="11482937" cy="35175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 definitions (function declaration, or function statement) </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Function calling / invocation</a:t>
            </a:r>
          </a:p>
        </p:txBody>
      </p:sp>
      <p:pic>
        <p:nvPicPr>
          <p:cNvPr id="343" name="Image" descr="Image"/>
          <p:cNvPicPr>
            <a:picLocks noChangeAspect="1"/>
          </p:cNvPicPr>
          <p:nvPr/>
        </p:nvPicPr>
        <p:blipFill>
          <a:blip r:embed="rId3"/>
          <a:stretch>
            <a:fillRect/>
          </a:stretch>
        </p:blipFill>
        <p:spPr>
          <a:xfrm>
            <a:off x="4699000" y="4235450"/>
            <a:ext cx="3606800" cy="1282700"/>
          </a:xfrm>
          <a:prstGeom prst="rect">
            <a:avLst/>
          </a:prstGeom>
          <a:ln w="12700">
            <a:miter lim="400000"/>
          </a:ln>
        </p:spPr>
      </p:pic>
      <p:pic>
        <p:nvPicPr>
          <p:cNvPr id="344" name="Image" descr="Image"/>
          <p:cNvPicPr>
            <a:picLocks noChangeAspect="1"/>
          </p:cNvPicPr>
          <p:nvPr/>
        </p:nvPicPr>
        <p:blipFill>
          <a:blip r:embed="rId4"/>
          <a:stretch>
            <a:fillRect/>
          </a:stretch>
        </p:blipFill>
        <p:spPr>
          <a:xfrm>
            <a:off x="5299656" y="7222990"/>
            <a:ext cx="2044701" cy="1117601"/>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46" name="PrepBytes_Logo.png" descr="PrepBytes_Logo.png"/>
          <p:cNvPicPr>
            <a:picLocks noChangeAspect="1"/>
          </p:cNvPicPr>
          <p:nvPr/>
        </p:nvPicPr>
        <p:blipFill>
          <a:blip r:embed="rId2"/>
          <a:stretch>
            <a:fillRect/>
          </a:stretch>
        </p:blipFill>
        <p:spPr>
          <a:xfrm>
            <a:off x="10697478" y="195117"/>
            <a:ext cx="1908681" cy="498487"/>
          </a:xfrm>
          <a:prstGeom prst="rect">
            <a:avLst/>
          </a:prstGeom>
          <a:ln w="12700">
            <a:miter lim="400000"/>
          </a:ln>
          <a:effectLst>
            <a:reflection stA="50000" endPos="40000" dir="5400000" sy="-100000" algn="bl" rotWithShape="0"/>
          </a:effectLst>
        </p:spPr>
      </p:pic>
      <p:sp>
        <p:nvSpPr>
          <p:cNvPr id="347" name="Function"/>
          <p:cNvSpPr txBox="1"/>
          <p:nvPr/>
        </p:nvSpPr>
        <p:spPr>
          <a:xfrm>
            <a:off x="812283" y="628475"/>
            <a:ext cx="240497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Function</a:t>
            </a:r>
          </a:p>
        </p:txBody>
      </p:sp>
      <p:sp>
        <p:nvSpPr>
          <p:cNvPr id="348" name="Function without parameters…"/>
          <p:cNvSpPr txBox="1"/>
          <p:nvPr/>
        </p:nvSpPr>
        <p:spPr>
          <a:xfrm>
            <a:off x="872383" y="2685388"/>
            <a:ext cx="8257792" cy="5007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 without parameters</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Function with parameters and no return</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Function with parameters and with return</a:t>
            </a:r>
          </a:p>
        </p:txBody>
      </p:sp>
      <p:pic>
        <p:nvPicPr>
          <p:cNvPr id="349" name="Image" descr="Image"/>
          <p:cNvPicPr>
            <a:picLocks noChangeAspect="1"/>
          </p:cNvPicPr>
          <p:nvPr/>
        </p:nvPicPr>
        <p:blipFill>
          <a:blip r:embed="rId3"/>
          <a:stretch>
            <a:fillRect/>
          </a:stretch>
        </p:blipFill>
        <p:spPr>
          <a:xfrm>
            <a:off x="8119473" y="2872883"/>
            <a:ext cx="3175001" cy="1333501"/>
          </a:xfrm>
          <a:prstGeom prst="rect">
            <a:avLst/>
          </a:prstGeom>
          <a:ln w="12700">
            <a:miter lim="400000"/>
          </a:ln>
        </p:spPr>
      </p:pic>
      <p:pic>
        <p:nvPicPr>
          <p:cNvPr id="350" name="Image" descr="Image"/>
          <p:cNvPicPr>
            <a:picLocks noChangeAspect="1"/>
          </p:cNvPicPr>
          <p:nvPr/>
        </p:nvPicPr>
        <p:blipFill>
          <a:blip r:embed="rId4"/>
          <a:stretch>
            <a:fillRect/>
          </a:stretch>
        </p:blipFill>
        <p:spPr>
          <a:xfrm>
            <a:off x="8018957" y="5487781"/>
            <a:ext cx="3162301" cy="1143001"/>
          </a:xfrm>
          <a:prstGeom prst="rect">
            <a:avLst/>
          </a:prstGeom>
          <a:ln w="12700">
            <a:miter lim="400000"/>
          </a:ln>
        </p:spPr>
      </p:pic>
      <p:pic>
        <p:nvPicPr>
          <p:cNvPr id="351" name="Image" descr="Image"/>
          <p:cNvPicPr>
            <a:picLocks noChangeAspect="1"/>
          </p:cNvPicPr>
          <p:nvPr/>
        </p:nvPicPr>
        <p:blipFill>
          <a:blip r:embed="rId5"/>
          <a:stretch>
            <a:fillRect/>
          </a:stretch>
        </p:blipFill>
        <p:spPr>
          <a:xfrm>
            <a:off x="8012607" y="7788855"/>
            <a:ext cx="3175001" cy="1503948"/>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53" name="PrepBytes_Logo.png" descr="PrepBytes_Logo.png"/>
          <p:cNvPicPr>
            <a:picLocks noChangeAspect="1"/>
          </p:cNvPicPr>
          <p:nvPr/>
        </p:nvPicPr>
        <p:blipFill>
          <a:blip r:embed="rId2"/>
          <a:stretch>
            <a:fillRect/>
          </a:stretch>
        </p:blipFill>
        <p:spPr>
          <a:xfrm>
            <a:off x="10240905" y="208626"/>
            <a:ext cx="2351744" cy="614203"/>
          </a:xfrm>
          <a:prstGeom prst="rect">
            <a:avLst/>
          </a:prstGeom>
          <a:ln w="12700">
            <a:miter lim="400000"/>
          </a:ln>
          <a:effectLst>
            <a:reflection stA="50000" endPos="40000" dir="5400000" sy="-100000" algn="bl" rotWithShape="0"/>
          </a:effectLst>
        </p:spPr>
      </p:pic>
      <p:sp>
        <p:nvSpPr>
          <p:cNvPr id="354" name="Strings"/>
          <p:cNvSpPr txBox="1"/>
          <p:nvPr/>
        </p:nvSpPr>
        <p:spPr>
          <a:xfrm>
            <a:off x="1201278" y="1378273"/>
            <a:ext cx="1964149"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a:t>
            </a:r>
          </a:p>
        </p:txBody>
      </p:sp>
      <p:sp>
        <p:nvSpPr>
          <p:cNvPr id="355" name="console.log(name[1]);…"/>
          <p:cNvSpPr txBox="1"/>
          <p:nvPr/>
        </p:nvSpPr>
        <p:spPr>
          <a:xfrm>
            <a:off x="1132340" y="3026341"/>
            <a:ext cx="7535703" cy="4191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console.log(name[1]);</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console.log(name.charAt(1));</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console.log(“PrepBytes”.charAt(1));</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console.log(“PrepBytes”[1]);</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5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
        <p:nvSpPr>
          <p:cNvPr id="358" name="Strings comparison"/>
          <p:cNvSpPr txBox="1"/>
          <p:nvPr/>
        </p:nvSpPr>
        <p:spPr>
          <a:xfrm>
            <a:off x="899776" y="1513017"/>
            <a:ext cx="52845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 comparison</a:t>
            </a:r>
          </a:p>
        </p:txBody>
      </p:sp>
      <p:sp>
        <p:nvSpPr>
          <p:cNvPr id="359" name="let a = 'a'…"/>
          <p:cNvSpPr txBox="1"/>
          <p:nvPr/>
        </p:nvSpPr>
        <p:spPr>
          <a:xfrm>
            <a:off x="2419460" y="3605637"/>
            <a:ext cx="6288516" cy="4094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0000"/>
              </a:lnSpc>
              <a:spcBef>
                <a:spcPts val="3200"/>
              </a:spcBef>
              <a:defRPr sz="2600" b="0">
                <a:solidFill>
                  <a:schemeClr val="accent4">
                    <a:hueOff val="468000"/>
                    <a:satOff val="-4761"/>
                    <a:lumOff val="10196"/>
                  </a:schemeClr>
                </a:solidFill>
              </a:defRPr>
            </a:pPr>
            <a:r>
              <a:t>let a = 'a'</a:t>
            </a:r>
          </a:p>
          <a:p>
            <a:pPr algn="l" defTabSz="587022">
              <a:lnSpc>
                <a:spcPct val="10000"/>
              </a:lnSpc>
              <a:spcBef>
                <a:spcPts val="3200"/>
              </a:spcBef>
              <a:defRPr sz="2600" b="0">
                <a:solidFill>
                  <a:schemeClr val="accent4">
                    <a:hueOff val="468000"/>
                    <a:satOff val="-4761"/>
                    <a:lumOff val="10196"/>
                  </a:schemeClr>
                </a:solidFill>
              </a:defRPr>
            </a:pPr>
            <a:r>
              <a:t>let b = 'b'</a:t>
            </a:r>
          </a:p>
          <a:p>
            <a:pPr algn="l" defTabSz="587022">
              <a:lnSpc>
                <a:spcPct val="10000"/>
              </a:lnSpc>
              <a:spcBef>
                <a:spcPts val="3200"/>
              </a:spcBef>
              <a:defRPr sz="2600" b="0">
                <a:solidFill>
                  <a:schemeClr val="accent4">
                    <a:hueOff val="468000"/>
                    <a:satOff val="-4761"/>
                    <a:lumOff val="10196"/>
                  </a:schemeClr>
                </a:solidFill>
              </a:defRPr>
            </a:pPr>
            <a:r>
              <a:t>if (a &lt; b) { // true</a:t>
            </a:r>
          </a:p>
          <a:p>
            <a:pPr algn="l" defTabSz="587022">
              <a:lnSpc>
                <a:spcPct val="10000"/>
              </a:lnSpc>
              <a:spcBef>
                <a:spcPts val="3200"/>
              </a:spcBef>
              <a:defRPr sz="2600" b="0">
                <a:solidFill>
                  <a:schemeClr val="accent4">
                    <a:hueOff val="468000"/>
                    <a:satOff val="-4761"/>
                    <a:lumOff val="10196"/>
                  </a:schemeClr>
                </a:solidFill>
              </a:defRPr>
            </a:pPr>
            <a:r>
              <a:t>  console.log(a + ' is less than ' + b)</a:t>
            </a:r>
          </a:p>
          <a:p>
            <a:pPr algn="l" defTabSz="587022">
              <a:lnSpc>
                <a:spcPct val="10000"/>
              </a:lnSpc>
              <a:spcBef>
                <a:spcPts val="3200"/>
              </a:spcBef>
              <a:defRPr sz="2600" b="0">
                <a:solidFill>
                  <a:schemeClr val="accent4">
                    <a:hueOff val="468000"/>
                    <a:satOff val="-4761"/>
                    <a:lumOff val="10196"/>
                  </a:schemeClr>
                </a:solidFill>
              </a:defRPr>
            </a:pPr>
            <a:r>
              <a:t>} else if (a &gt; b) {</a:t>
            </a:r>
          </a:p>
          <a:p>
            <a:pPr algn="l" defTabSz="587022">
              <a:lnSpc>
                <a:spcPct val="10000"/>
              </a:lnSpc>
              <a:spcBef>
                <a:spcPts val="3200"/>
              </a:spcBef>
              <a:defRPr sz="2600" b="0">
                <a:solidFill>
                  <a:schemeClr val="accent4">
                    <a:hueOff val="468000"/>
                    <a:satOff val="-4761"/>
                    <a:lumOff val="10196"/>
                  </a:schemeClr>
                </a:solidFill>
              </a:defRPr>
            </a:pPr>
            <a:r>
              <a:t>  console.log(a + ' is greater than ' + b)</a:t>
            </a:r>
          </a:p>
          <a:p>
            <a:pPr algn="l" defTabSz="587022">
              <a:lnSpc>
                <a:spcPct val="10000"/>
              </a:lnSpc>
              <a:spcBef>
                <a:spcPts val="3200"/>
              </a:spcBef>
              <a:defRPr sz="2600" b="0">
                <a:solidFill>
                  <a:schemeClr val="accent4">
                    <a:hueOff val="468000"/>
                    <a:satOff val="-4761"/>
                    <a:lumOff val="10196"/>
                  </a:schemeClr>
                </a:solidFill>
              </a:defRPr>
            </a:pPr>
            <a:r>
              <a:t>} else {</a:t>
            </a:r>
          </a:p>
          <a:p>
            <a:pPr algn="l" defTabSz="587022">
              <a:lnSpc>
                <a:spcPct val="10000"/>
              </a:lnSpc>
              <a:spcBef>
                <a:spcPts val="3200"/>
              </a:spcBef>
              <a:defRPr sz="2600" b="0">
                <a:solidFill>
                  <a:schemeClr val="accent4">
                    <a:hueOff val="468000"/>
                    <a:satOff val="-4761"/>
                    <a:lumOff val="10196"/>
                  </a:schemeClr>
                </a:solidFill>
              </a:defRPr>
            </a:pPr>
            <a:r>
              <a:t>  console.log(a + ' and ' + b + ' are equal.')</a:t>
            </a:r>
          </a:p>
          <a:p>
            <a:pPr algn="l" defTabSz="587022">
              <a:lnSpc>
                <a:spcPct val="10000"/>
              </a:lnSpc>
              <a:spcBef>
                <a:spcPts val="3200"/>
              </a:spcBef>
              <a:defRPr sz="2600" b="0">
                <a:solidFill>
                  <a:schemeClr val="accent4">
                    <a:hueOff val="468000"/>
                    <a:satOff val="-4761"/>
                    <a:lumOff val="10196"/>
                  </a:schemeClr>
                </a:solidFill>
              </a:defRPr>
            </a:pPr>
            <a:r>
              <a: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61" name="More string methods"/>
          <p:cNvSpPr txBox="1"/>
          <p:nvPr/>
        </p:nvSpPr>
        <p:spPr>
          <a:xfrm>
            <a:off x="539522" y="1542248"/>
            <a:ext cx="562323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More string methods</a:t>
            </a:r>
          </a:p>
        </p:txBody>
      </p:sp>
      <p:sp>
        <p:nvSpPr>
          <p:cNvPr id="362" name="var name = You will be an amazing developer"/>
          <p:cNvSpPr txBox="1"/>
          <p:nvPr/>
        </p:nvSpPr>
        <p:spPr>
          <a:xfrm>
            <a:off x="1167785" y="3076734"/>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63" name="let index = name.indexOf(“developer”);…"/>
          <p:cNvSpPr txBox="1"/>
          <p:nvPr/>
        </p:nvSpPr>
        <p:spPr>
          <a:xfrm>
            <a:off x="1701272" y="4298439"/>
            <a:ext cx="8175887" cy="3125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let index = name.indexOf(“developer”);</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index = name.lastIndexOf(“developer”);</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index = name.indexOf(“will”, 10);</a:t>
            </a:r>
          </a:p>
        </p:txBody>
      </p:sp>
      <p:pic>
        <p:nvPicPr>
          <p:cNvPr id="36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6" name="PrepBytes_Logo.png" descr="PrepBytes_Logo.png"/>
          <p:cNvPicPr>
            <a:picLocks noChangeAspect="1"/>
          </p:cNvPicPr>
          <p:nvPr/>
        </p:nvPicPr>
        <p:blipFill>
          <a:blip r:embed="rId2"/>
          <a:stretch>
            <a:fillRect/>
          </a:stretch>
        </p:blipFill>
        <p:spPr>
          <a:xfrm>
            <a:off x="10335475" y="249156"/>
            <a:ext cx="2351744" cy="614203"/>
          </a:xfrm>
          <a:prstGeom prst="rect">
            <a:avLst/>
          </a:prstGeom>
          <a:ln w="12700">
            <a:miter lim="400000"/>
          </a:ln>
          <a:effectLst>
            <a:reflection stA="50000" endPos="40000" dir="5400000" sy="-100000" algn="bl" rotWithShape="0"/>
          </a:effectLst>
        </p:spPr>
      </p:pic>
      <p:sp>
        <p:nvSpPr>
          <p:cNvPr id="367" name="Strings concatenation"/>
          <p:cNvSpPr txBox="1"/>
          <p:nvPr/>
        </p:nvSpPr>
        <p:spPr>
          <a:xfrm>
            <a:off x="857985" y="1535475"/>
            <a:ext cx="5929525"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 concatenation</a:t>
            </a:r>
          </a:p>
        </p:txBody>
      </p:sp>
      <p:sp>
        <p:nvSpPr>
          <p:cNvPr id="368" name="Var newMessage = name.slice(7,13);…"/>
          <p:cNvSpPr txBox="1"/>
          <p:nvPr/>
        </p:nvSpPr>
        <p:spPr>
          <a:xfrm>
            <a:off x="1624105" y="3150338"/>
            <a:ext cx="6895519" cy="5256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string1 = Prep;</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string2 = Bytes;</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string3 = string1 + string2;</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Console.log(string3);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Output : PrepBytes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70" name="Slicing"/>
          <p:cNvSpPr txBox="1"/>
          <p:nvPr/>
        </p:nvSpPr>
        <p:spPr>
          <a:xfrm>
            <a:off x="794517" y="1352927"/>
            <a:ext cx="203201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Slicing </a:t>
            </a:r>
          </a:p>
        </p:txBody>
      </p:sp>
      <p:sp>
        <p:nvSpPr>
          <p:cNvPr id="371" name="Var name = You will be an amazing developer"/>
          <p:cNvSpPr txBox="1"/>
          <p:nvPr/>
        </p:nvSpPr>
        <p:spPr>
          <a:xfrm>
            <a:off x="999428" y="3161541"/>
            <a:ext cx="9242860"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72" name="Var newMessage = name.slice(7,13);…"/>
          <p:cNvSpPr txBox="1"/>
          <p:nvPr/>
        </p:nvSpPr>
        <p:spPr>
          <a:xfrm>
            <a:off x="844666" y="4205336"/>
            <a:ext cx="7322309" cy="4191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newMessage = name.slice(7,13);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name.slice(-7, -13);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name.slice(7);</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name.slice(-7);</a:t>
            </a:r>
          </a:p>
        </p:txBody>
      </p:sp>
      <p:pic>
        <p:nvPicPr>
          <p:cNvPr id="37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75" name="Substring"/>
          <p:cNvSpPr txBox="1"/>
          <p:nvPr/>
        </p:nvSpPr>
        <p:spPr>
          <a:xfrm>
            <a:off x="1197210" y="423742"/>
            <a:ext cx="2642209"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Substring</a:t>
            </a:r>
          </a:p>
        </p:txBody>
      </p:sp>
      <p:sp>
        <p:nvSpPr>
          <p:cNvPr id="376" name="Var name = You will be an amazing developer"/>
          <p:cNvSpPr txBox="1"/>
          <p:nvPr/>
        </p:nvSpPr>
        <p:spPr>
          <a:xfrm>
            <a:off x="1310266" y="3809188"/>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77" name="Var newMessage = name.substr(7,13);…"/>
          <p:cNvSpPr txBox="1"/>
          <p:nvPr/>
        </p:nvSpPr>
        <p:spPr>
          <a:xfrm>
            <a:off x="1342280" y="5182227"/>
            <a:ext cx="7535704" cy="20599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newMessage = name.substr(7,13);</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newMessage = name.substring(7);</a:t>
            </a:r>
          </a:p>
        </p:txBody>
      </p:sp>
      <p:sp>
        <p:nvSpPr>
          <p:cNvPr id="378" name="Substring does not support negative index"/>
          <p:cNvSpPr txBox="1"/>
          <p:nvPr/>
        </p:nvSpPr>
        <p:spPr>
          <a:xfrm>
            <a:off x="515690" y="1660664"/>
            <a:ext cx="8816072" cy="9942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rgbClr val="56C1FF"/>
                </a:solidFill>
                <a:latin typeface="Courier"/>
                <a:ea typeface="Courier"/>
                <a:cs typeface="Courier"/>
                <a:sym typeface="Courier"/>
              </a:defRPr>
            </a:lvl1pPr>
          </a:lstStyle>
          <a:p>
            <a:r>
              <a:t>Substring does not support negative index</a:t>
            </a:r>
          </a:p>
        </p:txBody>
      </p:sp>
      <p:sp>
        <p:nvSpPr>
          <p:cNvPr id="379" name="For substr second parameter is length"/>
          <p:cNvSpPr txBox="1"/>
          <p:nvPr/>
        </p:nvSpPr>
        <p:spPr>
          <a:xfrm>
            <a:off x="522892" y="2070922"/>
            <a:ext cx="7962493"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rgbClr val="56C1FF"/>
                </a:solidFill>
                <a:latin typeface="Courier"/>
                <a:ea typeface="Courier"/>
                <a:cs typeface="Courier"/>
                <a:sym typeface="Courier"/>
              </a:defRPr>
            </a:lvl1pPr>
          </a:lstStyle>
          <a:p>
            <a:r>
              <a:t>For substr second parameter is length</a:t>
            </a:r>
          </a:p>
        </p:txBody>
      </p:sp>
      <p:pic>
        <p:nvPicPr>
          <p:cNvPr id="38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55" name="PrepBytes_Logo.png" descr="PrepBytes_Logo.png"/>
          <p:cNvPicPr>
            <a:picLocks noChangeAspect="1"/>
          </p:cNvPicPr>
          <p:nvPr/>
        </p:nvPicPr>
        <p:blipFill>
          <a:blip r:embed="rId2"/>
          <a:stretch>
            <a:fillRect/>
          </a:stretch>
        </p:blipFill>
        <p:spPr>
          <a:xfrm>
            <a:off x="10092294" y="343727"/>
            <a:ext cx="2351745" cy="614202"/>
          </a:xfrm>
          <a:prstGeom prst="rect">
            <a:avLst/>
          </a:prstGeom>
          <a:ln w="12700">
            <a:miter lim="400000"/>
          </a:ln>
          <a:effectLst>
            <a:reflection stA="50000" endPos="40000" dir="5400000" sy="-100000" algn="bl" rotWithShape="0"/>
          </a:effectLst>
        </p:spPr>
      </p:pic>
      <p:sp>
        <p:nvSpPr>
          <p:cNvPr id="156" name="Javascript is a scripting language"/>
          <p:cNvSpPr txBox="1"/>
          <p:nvPr/>
        </p:nvSpPr>
        <p:spPr>
          <a:xfrm>
            <a:off x="1947803" y="4083917"/>
            <a:ext cx="8709814" cy="1882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algn="l" defTabSz="587022">
              <a:defRPr sz="3000" b="0">
                <a:solidFill>
                  <a:schemeClr val="accent1">
                    <a:lumOff val="13529"/>
                  </a:schemeClr>
                </a:solidFill>
                <a:latin typeface="Helvetica"/>
                <a:ea typeface="Helvetica"/>
                <a:cs typeface="Helvetica"/>
                <a:sym typeface="Helvetica"/>
              </a:defRPr>
            </a:lvl1pPr>
          </a:lstStyle>
          <a:p>
            <a:r>
              <a:t>Javascript is a scripting language that enables you to create dynamically updating content, control multimedia, animate images, and pretty much everything else.</a:t>
            </a:r>
          </a:p>
        </p:txBody>
      </p:sp>
      <p:sp>
        <p:nvSpPr>
          <p:cNvPr id="157"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58" name="alert"/>
          <p:cNvSpPr txBox="1"/>
          <p:nvPr/>
        </p:nvSpPr>
        <p:spPr>
          <a:xfrm>
            <a:off x="186550" y="2041573"/>
            <a:ext cx="696848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What is Javascript ?</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2" name="Replace"/>
          <p:cNvSpPr txBox="1"/>
          <p:nvPr/>
        </p:nvSpPr>
        <p:spPr>
          <a:xfrm>
            <a:off x="1098987" y="1658990"/>
            <a:ext cx="230347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Replace</a:t>
            </a:r>
          </a:p>
        </p:txBody>
      </p:sp>
      <p:sp>
        <p:nvSpPr>
          <p:cNvPr id="383" name="Var name = You will be an amazing developer"/>
          <p:cNvSpPr txBox="1"/>
          <p:nvPr/>
        </p:nvSpPr>
        <p:spPr>
          <a:xfrm>
            <a:off x="480619" y="3011427"/>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84" name="Name.replace(‘ ’, ‘-’);…"/>
          <p:cNvSpPr txBox="1"/>
          <p:nvPr/>
        </p:nvSpPr>
        <p:spPr>
          <a:xfrm>
            <a:off x="636658" y="4051084"/>
            <a:ext cx="5401756" cy="3125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name.replace(‘ ’, ‘-’);</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name.replaceAll(‘ ’, ‘-’)</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name.trim();</a:t>
            </a:r>
          </a:p>
        </p:txBody>
      </p:sp>
      <p:pic>
        <p:nvPicPr>
          <p:cNvPr id="385"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7" name="split"/>
          <p:cNvSpPr txBox="1"/>
          <p:nvPr/>
        </p:nvSpPr>
        <p:spPr>
          <a:xfrm>
            <a:off x="934153" y="1647762"/>
            <a:ext cx="1150952"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split</a:t>
            </a:r>
          </a:p>
        </p:txBody>
      </p:sp>
      <p:sp>
        <p:nvSpPr>
          <p:cNvPr id="388" name="Var name = You will be an amazing developer"/>
          <p:cNvSpPr txBox="1"/>
          <p:nvPr/>
        </p:nvSpPr>
        <p:spPr>
          <a:xfrm>
            <a:off x="643673" y="3663660"/>
            <a:ext cx="9242861"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 = You will be an amazing developer</a:t>
            </a:r>
          </a:p>
        </p:txBody>
      </p:sp>
      <p:sp>
        <p:nvSpPr>
          <p:cNvPr id="389" name="Var nameList = name.split(“ ”);"/>
          <p:cNvSpPr txBox="1"/>
          <p:nvPr/>
        </p:nvSpPr>
        <p:spPr>
          <a:xfrm>
            <a:off x="677622" y="4847762"/>
            <a:ext cx="6682125" cy="994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8300"/>
              </a:lnSpc>
              <a:defRPr sz="2800" b="0">
                <a:solidFill>
                  <a:schemeClr val="accent4">
                    <a:hueOff val="468000"/>
                    <a:satOff val="-4761"/>
                    <a:lumOff val="10196"/>
                  </a:schemeClr>
                </a:solidFill>
                <a:latin typeface="Courier"/>
                <a:ea typeface="Courier"/>
                <a:cs typeface="Courier"/>
                <a:sym typeface="Courier"/>
              </a:defRPr>
            </a:lvl1pPr>
          </a:lstStyle>
          <a:p>
            <a:r>
              <a:t>var nameList = name.split(“ ”);</a:t>
            </a:r>
          </a:p>
        </p:txBody>
      </p:sp>
      <p:pic>
        <p:nvPicPr>
          <p:cNvPr id="39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2" name="Word.length"/>
          <p:cNvSpPr txBox="1"/>
          <p:nvPr/>
        </p:nvSpPr>
        <p:spPr>
          <a:xfrm>
            <a:off x="1020477" y="1513414"/>
            <a:ext cx="4090903" cy="818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6000"/>
              </a:lnSpc>
              <a:defRPr sz="4800" b="0">
                <a:latin typeface="Courier"/>
                <a:ea typeface="Courier"/>
                <a:cs typeface="Courier"/>
                <a:sym typeface="Courier"/>
              </a:defRPr>
            </a:lvl1pPr>
          </a:lstStyle>
          <a:p>
            <a:r>
              <a:t>Word.length</a:t>
            </a:r>
          </a:p>
        </p:txBody>
      </p:sp>
      <p:sp>
        <p:nvSpPr>
          <p:cNvPr id="393" name="Var newMessage = name.slice(7,13);…"/>
          <p:cNvSpPr txBox="1"/>
          <p:nvPr/>
        </p:nvSpPr>
        <p:spPr>
          <a:xfrm>
            <a:off x="1496883" y="4284306"/>
            <a:ext cx="6682124" cy="2491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var newMessage = PrepBytes;</a:t>
            </a:r>
          </a:p>
          <a:p>
            <a:pPr algn="l" defTabSz="587022">
              <a:defRPr sz="2800" b="0">
                <a:solidFill>
                  <a:schemeClr val="accent4">
                    <a:hueOff val="468000"/>
                    <a:satOff val="-4761"/>
                    <a:lumOff val="10196"/>
                  </a:schemeClr>
                </a:solidFill>
                <a:latin typeface="Courier"/>
                <a:ea typeface="Courier"/>
                <a:cs typeface="Courier"/>
                <a:sym typeface="Courier"/>
              </a:defRPr>
            </a:pPr>
            <a:r>
              <a:t>console.log(newMessage.length);</a:t>
            </a:r>
          </a:p>
          <a:p>
            <a:pPr algn="l" defTabSz="587022">
              <a:lnSpc>
                <a:spcPts val="8300"/>
              </a:lnSpc>
              <a:defRPr sz="2800" b="0">
                <a:solidFill>
                  <a:schemeClr val="accent4">
                    <a:hueOff val="468000"/>
                    <a:satOff val="-4761"/>
                    <a:lumOff val="10196"/>
                  </a:schemeClr>
                </a:solidFill>
                <a:latin typeface="Courier"/>
                <a:ea typeface="Courier"/>
                <a:cs typeface="Courier"/>
                <a:sym typeface="Courier"/>
              </a:defRPr>
            </a:pPr>
            <a:r>
              <a:t>Output = 9</a:t>
            </a:r>
          </a:p>
        </p:txBody>
      </p:sp>
      <p:pic>
        <p:nvPicPr>
          <p:cNvPr id="39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6" name="Strings comparison"/>
          <p:cNvSpPr txBox="1"/>
          <p:nvPr/>
        </p:nvSpPr>
        <p:spPr>
          <a:xfrm>
            <a:off x="899776" y="1513017"/>
            <a:ext cx="52845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Strings comparison</a:t>
            </a:r>
          </a:p>
        </p:txBody>
      </p:sp>
      <p:sp>
        <p:nvSpPr>
          <p:cNvPr id="397" name="let a = 'a'…"/>
          <p:cNvSpPr txBox="1"/>
          <p:nvPr/>
        </p:nvSpPr>
        <p:spPr>
          <a:xfrm>
            <a:off x="2154860" y="3539779"/>
            <a:ext cx="6288516" cy="4094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ct val="10000"/>
              </a:lnSpc>
              <a:spcBef>
                <a:spcPts val="3200"/>
              </a:spcBef>
              <a:defRPr sz="2600" b="0">
                <a:solidFill>
                  <a:schemeClr val="accent4">
                    <a:hueOff val="468000"/>
                    <a:satOff val="-4761"/>
                    <a:lumOff val="10196"/>
                  </a:schemeClr>
                </a:solidFill>
              </a:defRPr>
            </a:pPr>
            <a:r>
              <a:t>let a = 'a'</a:t>
            </a:r>
          </a:p>
          <a:p>
            <a:pPr algn="l" defTabSz="587022">
              <a:lnSpc>
                <a:spcPct val="10000"/>
              </a:lnSpc>
              <a:spcBef>
                <a:spcPts val="3200"/>
              </a:spcBef>
              <a:defRPr sz="2600" b="0">
                <a:solidFill>
                  <a:schemeClr val="accent4">
                    <a:hueOff val="468000"/>
                    <a:satOff val="-4761"/>
                    <a:lumOff val="10196"/>
                  </a:schemeClr>
                </a:solidFill>
              </a:defRPr>
            </a:pPr>
            <a:r>
              <a:t>let b = 'b'</a:t>
            </a:r>
          </a:p>
          <a:p>
            <a:pPr algn="l" defTabSz="587022">
              <a:lnSpc>
                <a:spcPct val="10000"/>
              </a:lnSpc>
              <a:spcBef>
                <a:spcPts val="3200"/>
              </a:spcBef>
              <a:defRPr sz="2600" b="0">
                <a:solidFill>
                  <a:schemeClr val="accent4">
                    <a:hueOff val="468000"/>
                    <a:satOff val="-4761"/>
                    <a:lumOff val="10196"/>
                  </a:schemeClr>
                </a:solidFill>
              </a:defRPr>
            </a:pPr>
            <a:r>
              <a:t>if (a &lt; b) { // true</a:t>
            </a:r>
          </a:p>
          <a:p>
            <a:pPr algn="l" defTabSz="587022">
              <a:lnSpc>
                <a:spcPct val="10000"/>
              </a:lnSpc>
              <a:spcBef>
                <a:spcPts val="3200"/>
              </a:spcBef>
              <a:defRPr sz="2600" b="0">
                <a:solidFill>
                  <a:schemeClr val="accent4">
                    <a:hueOff val="468000"/>
                    <a:satOff val="-4761"/>
                    <a:lumOff val="10196"/>
                  </a:schemeClr>
                </a:solidFill>
              </a:defRPr>
            </a:pPr>
            <a:r>
              <a:t>  console.log(a + ' is less than ' + b)</a:t>
            </a:r>
          </a:p>
          <a:p>
            <a:pPr algn="l" defTabSz="587022">
              <a:lnSpc>
                <a:spcPct val="10000"/>
              </a:lnSpc>
              <a:spcBef>
                <a:spcPts val="3200"/>
              </a:spcBef>
              <a:defRPr sz="2600" b="0">
                <a:solidFill>
                  <a:schemeClr val="accent4">
                    <a:hueOff val="468000"/>
                    <a:satOff val="-4761"/>
                    <a:lumOff val="10196"/>
                  </a:schemeClr>
                </a:solidFill>
              </a:defRPr>
            </a:pPr>
            <a:r>
              <a:t>} else if (a &gt; b) {</a:t>
            </a:r>
          </a:p>
          <a:p>
            <a:pPr algn="l" defTabSz="587022">
              <a:lnSpc>
                <a:spcPct val="10000"/>
              </a:lnSpc>
              <a:spcBef>
                <a:spcPts val="3200"/>
              </a:spcBef>
              <a:defRPr sz="2600" b="0">
                <a:solidFill>
                  <a:schemeClr val="accent4">
                    <a:hueOff val="468000"/>
                    <a:satOff val="-4761"/>
                    <a:lumOff val="10196"/>
                  </a:schemeClr>
                </a:solidFill>
              </a:defRPr>
            </a:pPr>
            <a:r>
              <a:t>  console.log(a + ' is greater than ' + b)</a:t>
            </a:r>
          </a:p>
          <a:p>
            <a:pPr algn="l" defTabSz="587022">
              <a:lnSpc>
                <a:spcPct val="10000"/>
              </a:lnSpc>
              <a:spcBef>
                <a:spcPts val="3200"/>
              </a:spcBef>
              <a:defRPr sz="2600" b="0">
                <a:solidFill>
                  <a:schemeClr val="accent4">
                    <a:hueOff val="468000"/>
                    <a:satOff val="-4761"/>
                    <a:lumOff val="10196"/>
                  </a:schemeClr>
                </a:solidFill>
              </a:defRPr>
            </a:pPr>
            <a:r>
              <a:t>} else {</a:t>
            </a:r>
          </a:p>
          <a:p>
            <a:pPr algn="l" defTabSz="587022">
              <a:lnSpc>
                <a:spcPct val="10000"/>
              </a:lnSpc>
              <a:spcBef>
                <a:spcPts val="3200"/>
              </a:spcBef>
              <a:defRPr sz="2600" b="0">
                <a:solidFill>
                  <a:schemeClr val="accent4">
                    <a:hueOff val="468000"/>
                    <a:satOff val="-4761"/>
                    <a:lumOff val="10196"/>
                  </a:schemeClr>
                </a:solidFill>
              </a:defRPr>
            </a:pPr>
            <a:r>
              <a:t>  console.log(a + ' and ' + b + ' are equal.')</a:t>
            </a:r>
          </a:p>
          <a:p>
            <a:pPr algn="l" defTabSz="587022">
              <a:lnSpc>
                <a:spcPct val="10000"/>
              </a:lnSpc>
              <a:spcBef>
                <a:spcPts val="3200"/>
              </a:spcBef>
              <a:defRPr sz="2600" b="0">
                <a:solidFill>
                  <a:schemeClr val="accent4">
                    <a:hueOff val="468000"/>
                    <a:satOff val="-4761"/>
                    <a:lumOff val="10196"/>
                  </a:schemeClr>
                </a:solidFill>
              </a:defRPr>
            </a:pPr>
            <a:r>
              <a:t>}</a:t>
            </a:r>
          </a:p>
        </p:txBody>
      </p:sp>
      <p:pic>
        <p:nvPicPr>
          <p:cNvPr id="39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00" name="PrepBytes_Logo.png" descr="PrepBytes_Logo.png"/>
          <p:cNvPicPr>
            <a:picLocks noChangeAspect="1"/>
          </p:cNvPicPr>
          <p:nvPr/>
        </p:nvPicPr>
        <p:blipFill>
          <a:blip r:embed="rId2"/>
          <a:stretch>
            <a:fillRect/>
          </a:stretch>
        </p:blipFill>
        <p:spPr>
          <a:xfrm>
            <a:off x="10291940" y="485423"/>
            <a:ext cx="2351744" cy="614203"/>
          </a:xfrm>
          <a:prstGeom prst="rect">
            <a:avLst/>
          </a:prstGeom>
          <a:ln w="12700">
            <a:miter lim="400000"/>
          </a:ln>
          <a:effectLst>
            <a:reflection stA="50000" endPos="40000" dir="5400000" sy="-100000" algn="bl" rotWithShape="0"/>
          </a:effectLst>
        </p:spPr>
      </p:pic>
      <p:sp>
        <p:nvSpPr>
          <p:cNvPr id="401" name="Strings"/>
          <p:cNvSpPr txBox="1"/>
          <p:nvPr/>
        </p:nvSpPr>
        <p:spPr>
          <a:xfrm>
            <a:off x="529847" y="1132164"/>
            <a:ext cx="962165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Regular Expression - RegExp in JS</a:t>
            </a:r>
          </a:p>
        </p:txBody>
      </p:sp>
      <p:sp>
        <p:nvSpPr>
          <p:cNvPr id="402" name="Var newMessage = name.slice(7,13);…"/>
          <p:cNvSpPr txBox="1"/>
          <p:nvPr/>
        </p:nvSpPr>
        <p:spPr>
          <a:xfrm>
            <a:off x="637143" y="3149496"/>
            <a:ext cx="11496471" cy="4803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b">
            <a:spAutoFit/>
          </a:bodyPr>
          <a:lstStyle/>
          <a:p>
            <a:pPr algn="l" defTabSz="587022">
              <a:defRPr sz="2800" b="0">
                <a:solidFill>
                  <a:srgbClr val="56C1FF"/>
                </a:solidFill>
                <a:latin typeface="Courier"/>
                <a:ea typeface="Courier"/>
                <a:cs typeface="Courier"/>
                <a:sym typeface="Courier"/>
              </a:defRPr>
            </a:pPr>
            <a:r>
              <a:t>Regular Expression are patterns used to match character combinations in string</a:t>
            </a:r>
          </a:p>
          <a:p>
            <a:pPr algn="l" defTabSz="587022">
              <a:defRPr sz="2800" b="0">
                <a:solidFill>
                  <a:srgbClr val="56C1FF"/>
                </a:solidFill>
                <a:latin typeface="Courier"/>
                <a:ea typeface="Courier"/>
                <a:cs typeface="Courier"/>
                <a:sym typeface="Courier"/>
              </a:defRPr>
            </a:pPr>
            <a:endParaRPr/>
          </a:p>
          <a:p>
            <a:pPr marL="388937" indent="-388937" algn="l" defTabSz="587022">
              <a:buSzPct val="145000"/>
              <a:buChar char="•"/>
              <a:defRPr sz="2800" b="0">
                <a:solidFill>
                  <a:srgbClr val="56C1FF"/>
                </a:solidFill>
                <a:latin typeface="Courier"/>
                <a:ea typeface="Courier"/>
                <a:cs typeface="Courier"/>
                <a:sym typeface="Courier"/>
              </a:defRPr>
            </a:pPr>
            <a:r>
              <a:t>^ : It matches the position just before the first character of the string.</a:t>
            </a:r>
          </a:p>
          <a:p>
            <a:pPr marL="388937" indent="-388937" algn="l" defTabSz="587022">
              <a:buSzPct val="145000"/>
              <a:buChar char="•"/>
              <a:defRPr sz="2800" b="0">
                <a:solidFill>
                  <a:srgbClr val="56C1FF"/>
                </a:solidFill>
                <a:latin typeface="Courier"/>
                <a:ea typeface="Courier"/>
                <a:cs typeface="Courier"/>
                <a:sym typeface="Courier"/>
              </a:defRPr>
            </a:pPr>
            <a:r>
              <a:t>$ : It matches the position just after the last character of the string.</a:t>
            </a:r>
          </a:p>
          <a:p>
            <a:pPr marL="388937" indent="-388937" algn="l" defTabSz="587022">
              <a:buSzPct val="145000"/>
              <a:buChar char="•"/>
              <a:defRPr sz="2800" b="0">
                <a:solidFill>
                  <a:srgbClr val="56C1FF"/>
                </a:solidFill>
                <a:latin typeface="Courier"/>
                <a:ea typeface="Courier"/>
                <a:cs typeface="Courier"/>
                <a:sym typeface="Courier"/>
              </a:defRPr>
            </a:pPr>
            <a:r>
              <a:t>. : matches a single character. Does not matter what character it is, except newline</a:t>
            </a:r>
          </a:p>
          <a:p>
            <a:pPr marL="388937" indent="-388937" algn="l" defTabSz="587022">
              <a:buSzPct val="145000"/>
              <a:buChar char="•"/>
              <a:defRPr sz="2800" b="0">
                <a:solidFill>
                  <a:srgbClr val="56C1FF"/>
                </a:solidFill>
                <a:latin typeface="Courier"/>
                <a:ea typeface="Courier"/>
                <a:cs typeface="Courier"/>
                <a:sym typeface="Courier"/>
              </a:defRPr>
            </a:pPr>
            <a:r>
              <a:t>* : matches preceding match zero or more times.</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4" name="Indexed Collections -  Arrays"/>
          <p:cNvSpPr txBox="1"/>
          <p:nvPr/>
        </p:nvSpPr>
        <p:spPr>
          <a:xfrm>
            <a:off x="509869" y="1114637"/>
            <a:ext cx="1964149"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 Arrays</a:t>
            </a:r>
          </a:p>
        </p:txBody>
      </p:sp>
      <p:sp>
        <p:nvSpPr>
          <p:cNvPr id="405" name="An array is an ordered list of values that you refer to with a name and an index."/>
          <p:cNvSpPr txBox="1"/>
          <p:nvPr/>
        </p:nvSpPr>
        <p:spPr>
          <a:xfrm>
            <a:off x="527687" y="2900018"/>
            <a:ext cx="13008187" cy="1033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3900"/>
              </a:lnSpc>
              <a:defRPr sz="3200" b="0">
                <a:solidFill>
                  <a:srgbClr val="56C1FF"/>
                </a:solidFill>
                <a:latin typeface="Lucida Grande"/>
                <a:ea typeface="Lucida Grande"/>
                <a:cs typeface="Lucida Grande"/>
                <a:sym typeface="Lucida Grande"/>
              </a:defRPr>
            </a:lvl1pPr>
          </a:lstStyle>
          <a:p>
            <a:r>
              <a:t>An array is an ordered list of values that you refer to with a name and an index.</a:t>
            </a:r>
          </a:p>
        </p:txBody>
      </p:sp>
      <p:graphicFrame>
        <p:nvGraphicFramePr>
          <p:cNvPr id="406" name="Table"/>
          <p:cNvGraphicFramePr/>
          <p:nvPr/>
        </p:nvGraphicFramePr>
        <p:xfrm>
          <a:off x="1530060" y="5996035"/>
          <a:ext cx="9698316" cy="752740"/>
        </p:xfrm>
        <a:graphic>
          <a:graphicData uri="http://schemas.openxmlformats.org/drawingml/2006/table">
            <a:tbl>
              <a:tblPr>
                <a:tableStyleId>{4C3C2611-4C71-4FC5-86AE-919BDF0F9419}</a:tableStyleId>
              </a:tblPr>
              <a:tblGrid>
                <a:gridCol w="808193">
                  <a:extLst>
                    <a:ext uri="{9D8B030D-6E8A-4147-A177-3AD203B41FA5}">
                      <a16:colId xmlns:a16="http://schemas.microsoft.com/office/drawing/2014/main" val="20000"/>
                    </a:ext>
                  </a:extLst>
                </a:gridCol>
                <a:gridCol w="808193">
                  <a:extLst>
                    <a:ext uri="{9D8B030D-6E8A-4147-A177-3AD203B41FA5}">
                      <a16:colId xmlns:a16="http://schemas.microsoft.com/office/drawing/2014/main" val="20001"/>
                    </a:ext>
                  </a:extLst>
                </a:gridCol>
                <a:gridCol w="808193">
                  <a:extLst>
                    <a:ext uri="{9D8B030D-6E8A-4147-A177-3AD203B41FA5}">
                      <a16:colId xmlns:a16="http://schemas.microsoft.com/office/drawing/2014/main" val="20002"/>
                    </a:ext>
                  </a:extLst>
                </a:gridCol>
                <a:gridCol w="808193">
                  <a:extLst>
                    <a:ext uri="{9D8B030D-6E8A-4147-A177-3AD203B41FA5}">
                      <a16:colId xmlns:a16="http://schemas.microsoft.com/office/drawing/2014/main" val="20003"/>
                    </a:ext>
                  </a:extLst>
                </a:gridCol>
                <a:gridCol w="808193">
                  <a:extLst>
                    <a:ext uri="{9D8B030D-6E8A-4147-A177-3AD203B41FA5}">
                      <a16:colId xmlns:a16="http://schemas.microsoft.com/office/drawing/2014/main" val="20004"/>
                    </a:ext>
                  </a:extLst>
                </a:gridCol>
                <a:gridCol w="808193">
                  <a:extLst>
                    <a:ext uri="{9D8B030D-6E8A-4147-A177-3AD203B41FA5}">
                      <a16:colId xmlns:a16="http://schemas.microsoft.com/office/drawing/2014/main" val="20005"/>
                    </a:ext>
                  </a:extLst>
                </a:gridCol>
                <a:gridCol w="808193">
                  <a:extLst>
                    <a:ext uri="{9D8B030D-6E8A-4147-A177-3AD203B41FA5}">
                      <a16:colId xmlns:a16="http://schemas.microsoft.com/office/drawing/2014/main" val="20006"/>
                    </a:ext>
                  </a:extLst>
                </a:gridCol>
                <a:gridCol w="808193">
                  <a:extLst>
                    <a:ext uri="{9D8B030D-6E8A-4147-A177-3AD203B41FA5}">
                      <a16:colId xmlns:a16="http://schemas.microsoft.com/office/drawing/2014/main" val="20007"/>
                    </a:ext>
                  </a:extLst>
                </a:gridCol>
                <a:gridCol w="808193">
                  <a:extLst>
                    <a:ext uri="{9D8B030D-6E8A-4147-A177-3AD203B41FA5}">
                      <a16:colId xmlns:a16="http://schemas.microsoft.com/office/drawing/2014/main" val="20008"/>
                    </a:ext>
                  </a:extLst>
                </a:gridCol>
                <a:gridCol w="808193">
                  <a:extLst>
                    <a:ext uri="{9D8B030D-6E8A-4147-A177-3AD203B41FA5}">
                      <a16:colId xmlns:a16="http://schemas.microsoft.com/office/drawing/2014/main" val="20009"/>
                    </a:ext>
                  </a:extLst>
                </a:gridCol>
                <a:gridCol w="808193">
                  <a:extLst>
                    <a:ext uri="{9D8B030D-6E8A-4147-A177-3AD203B41FA5}">
                      <a16:colId xmlns:a16="http://schemas.microsoft.com/office/drawing/2014/main" val="20010"/>
                    </a:ext>
                  </a:extLst>
                </a:gridCol>
                <a:gridCol w="808193">
                  <a:extLst>
                    <a:ext uri="{9D8B030D-6E8A-4147-A177-3AD203B41FA5}">
                      <a16:colId xmlns:a16="http://schemas.microsoft.com/office/drawing/2014/main" val="20011"/>
                    </a:ext>
                  </a:extLst>
                </a:gridCol>
              </a:tblGrid>
              <a:tr h="752740">
                <a:tc>
                  <a:txBody>
                    <a:bodyPr/>
                    <a:lstStyle/>
                    <a:p>
                      <a:pPr defTabSz="650240">
                        <a:defRPr sz="1800">
                          <a:solidFill>
                            <a:srgbClr val="000000"/>
                          </a:solidFill>
                        </a:defRPr>
                      </a:pPr>
                      <a:r>
                        <a:rPr sz="2200">
                          <a:latin typeface="+mn-lt"/>
                          <a:ea typeface="+mn-ea"/>
                          <a:cs typeface="+mn-cs"/>
                          <a:sym typeface="Helvetica Neue Medium"/>
                        </a:rPr>
                        <a:t>11</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34</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45</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56</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78</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89</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90</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54</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67</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78</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54</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tc>
                  <a:txBody>
                    <a:bodyPr/>
                    <a:lstStyle/>
                    <a:p>
                      <a:pPr defTabSz="650240">
                        <a:defRPr sz="1800">
                          <a:solidFill>
                            <a:srgbClr val="000000"/>
                          </a:solidFill>
                        </a:defRPr>
                      </a:pPr>
                      <a:r>
                        <a:rPr sz="2200">
                          <a:latin typeface="+mn-lt"/>
                          <a:ea typeface="+mn-ea"/>
                          <a:cs typeface="+mn-cs"/>
                          <a:sym typeface="Helvetica Neue Medium"/>
                        </a:rPr>
                        <a:t>32</a:t>
                      </a:r>
                    </a:p>
                  </a:txBody>
                  <a:tcPr marL="50800" marR="50800" marT="50800" marB="50800" anchor="ctr" horzOverflow="overflow">
                    <a:lnL w="3175">
                      <a:solidFill>
                        <a:srgbClr val="A6AAA9"/>
                      </a:solidFill>
                      <a:miter lim="400000"/>
                    </a:lnL>
                    <a:lnR w="3175">
                      <a:solidFill>
                        <a:srgbClr val="A6AAA9"/>
                      </a:solidFill>
                      <a:miter lim="400000"/>
                    </a:lnR>
                    <a:lnT w="3175">
                      <a:solidFill>
                        <a:srgbClr val="A6AAA9"/>
                      </a:solidFill>
                      <a:miter lim="400000"/>
                    </a:lnT>
                    <a:lnB w="3175">
                      <a:solidFill>
                        <a:srgbClr val="A6AAA9"/>
                      </a:solidFill>
                      <a:miter lim="400000"/>
                    </a:lnB>
                    <a:solidFill>
                      <a:srgbClr val="EBEBEB"/>
                    </a:solidFill>
                  </a:tcPr>
                </a:tc>
                <a:extLst>
                  <a:ext uri="{0D108BD9-81ED-4DB2-BD59-A6C34878D82A}">
                    <a16:rowId xmlns:a16="http://schemas.microsoft.com/office/drawing/2014/main" val="10000"/>
                  </a:ext>
                </a:extLst>
              </a:tr>
            </a:tbl>
          </a:graphicData>
        </a:graphic>
      </p:graphicFrame>
      <p:sp>
        <p:nvSpPr>
          <p:cNvPr id="407" name="An array is an ordered list of values that you refer to with a name and an index."/>
          <p:cNvSpPr txBox="1"/>
          <p:nvPr/>
        </p:nvSpPr>
        <p:spPr>
          <a:xfrm>
            <a:off x="460136" y="4218740"/>
            <a:ext cx="11406797" cy="1033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An array is an ordered list of values stored in continuous memory location.</a:t>
            </a:r>
          </a:p>
        </p:txBody>
      </p:sp>
      <p:pic>
        <p:nvPicPr>
          <p:cNvPr id="40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0" name="Indexed Collections -  Arrays"/>
          <p:cNvSpPr txBox="1"/>
          <p:nvPr/>
        </p:nvSpPr>
        <p:spPr>
          <a:xfrm>
            <a:off x="1199346" y="1114637"/>
            <a:ext cx="182812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a:t>
            </a:r>
          </a:p>
        </p:txBody>
      </p:sp>
      <p:sp>
        <p:nvSpPr>
          <p:cNvPr id="411" name="Let arr = new Array(element0, element1,……,elementN)…"/>
          <p:cNvSpPr txBox="1"/>
          <p:nvPr/>
        </p:nvSpPr>
        <p:spPr>
          <a:xfrm>
            <a:off x="626749" y="3283672"/>
            <a:ext cx="12504752"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new Array(element0, element1,……,elementN)</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Array(element0, element1…elementN)</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[element1, element2, element3]</a:t>
            </a:r>
          </a:p>
        </p:txBody>
      </p:sp>
      <p:sp>
        <p:nvSpPr>
          <p:cNvPr id="412" name="Let arr = new Array(arrayLength)…"/>
          <p:cNvSpPr txBox="1"/>
          <p:nvPr/>
        </p:nvSpPr>
        <p:spPr>
          <a:xfrm>
            <a:off x="626749" y="5276167"/>
            <a:ext cx="7871038"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new Array(arrayLength)</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Array(arrayLength)</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arr = []</a:t>
            </a:r>
          </a:p>
        </p:txBody>
      </p:sp>
      <p:pic>
        <p:nvPicPr>
          <p:cNvPr id="41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5" name="Arrays Methods"/>
          <p:cNvSpPr txBox="1"/>
          <p:nvPr/>
        </p:nvSpPr>
        <p:spPr>
          <a:xfrm>
            <a:off x="657726" y="1370367"/>
            <a:ext cx="433557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 Methods</a:t>
            </a:r>
          </a:p>
        </p:txBody>
      </p:sp>
      <p:sp>
        <p:nvSpPr>
          <p:cNvPr id="416" name="let myArr = [1,2,3]…"/>
          <p:cNvSpPr txBox="1"/>
          <p:nvPr/>
        </p:nvSpPr>
        <p:spPr>
          <a:xfrm>
            <a:off x="1667024" y="3559048"/>
            <a:ext cx="4700601" cy="1048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[1,2,3]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myArr.concat(5,6,7)</a:t>
            </a:r>
          </a:p>
        </p:txBody>
      </p:sp>
      <p:sp>
        <p:nvSpPr>
          <p:cNvPr id="417" name="let myArr = [“Hi”,”How”,”Are”,“You”]…"/>
          <p:cNvSpPr txBox="1"/>
          <p:nvPr/>
        </p:nvSpPr>
        <p:spPr>
          <a:xfrm>
            <a:off x="1667024" y="4969035"/>
            <a:ext cx="8846556" cy="1048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myArr.join(“-”)</a:t>
            </a:r>
          </a:p>
        </p:txBody>
      </p:sp>
      <p:pic>
        <p:nvPicPr>
          <p:cNvPr id="41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0" name="Arrays Methods"/>
          <p:cNvSpPr txBox="1"/>
          <p:nvPr/>
        </p:nvSpPr>
        <p:spPr>
          <a:xfrm>
            <a:off x="833357" y="1114637"/>
            <a:ext cx="4335576"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 Methods</a:t>
            </a:r>
          </a:p>
        </p:txBody>
      </p:sp>
      <p:sp>
        <p:nvSpPr>
          <p:cNvPr id="421" name="let myArr = [1,2,3]…"/>
          <p:cNvSpPr txBox="1"/>
          <p:nvPr/>
        </p:nvSpPr>
        <p:spPr>
          <a:xfrm>
            <a:off x="1465378" y="4260580"/>
            <a:ext cx="5432241"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[1,2,3]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myArr.push(7)</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myArr.pop()</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myArr.shift()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myArr.unshift(‘4’,’5’)</a:t>
            </a:r>
          </a:p>
        </p:txBody>
      </p:sp>
      <p:pic>
        <p:nvPicPr>
          <p:cNvPr id="422"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4" name="Arrays Methods"/>
          <p:cNvSpPr txBox="1"/>
          <p:nvPr/>
        </p:nvSpPr>
        <p:spPr>
          <a:xfrm>
            <a:off x="711766" y="694864"/>
            <a:ext cx="433557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Arrays Methods</a:t>
            </a:r>
          </a:p>
        </p:txBody>
      </p:sp>
      <p:sp>
        <p:nvSpPr>
          <p:cNvPr id="425" name="let myArr = [1,2,3]…"/>
          <p:cNvSpPr txBox="1"/>
          <p:nvPr/>
        </p:nvSpPr>
        <p:spPr>
          <a:xfrm>
            <a:off x="1729430" y="2745542"/>
            <a:ext cx="9545940"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[1,2,3,4,5,6,3]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myArr.slice(1,3)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myArr.splice(1,3,’a’,’b’,’c’,’d’)</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myArr.reverse()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myArr.sort()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myArr.indexOf(3)</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myArr.lastIndexOf(3)</a:t>
            </a:r>
          </a:p>
        </p:txBody>
      </p:sp>
      <p:pic>
        <p:nvPicPr>
          <p:cNvPr id="42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60" name="PrepBytes_Logo.png" descr="PrepBytes_Logo.png"/>
          <p:cNvPicPr>
            <a:picLocks noChangeAspect="1"/>
          </p:cNvPicPr>
          <p:nvPr/>
        </p:nvPicPr>
        <p:blipFill>
          <a:blip r:embed="rId2"/>
          <a:stretch>
            <a:fillRect/>
          </a:stretch>
        </p:blipFill>
        <p:spPr>
          <a:xfrm>
            <a:off x="10092294" y="343727"/>
            <a:ext cx="2351745" cy="614202"/>
          </a:xfrm>
          <a:prstGeom prst="rect">
            <a:avLst/>
          </a:prstGeom>
          <a:ln w="12700">
            <a:miter lim="400000"/>
          </a:ln>
          <a:effectLst>
            <a:reflection stA="50000" endPos="40000" dir="5400000" sy="-100000" algn="bl" rotWithShape="0"/>
          </a:effectLst>
        </p:spPr>
      </p:pic>
      <p:sp>
        <p:nvSpPr>
          <p:cNvPr id="161" name="Javascript is a scripting language"/>
          <p:cNvSpPr txBox="1"/>
          <p:nvPr/>
        </p:nvSpPr>
        <p:spPr>
          <a:xfrm>
            <a:off x="745408" y="2887643"/>
            <a:ext cx="6495643" cy="4168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000" b="0">
                <a:solidFill>
                  <a:schemeClr val="accent1">
                    <a:lumOff val="13529"/>
                  </a:schemeClr>
                </a:solidFill>
                <a:latin typeface="Helvetica"/>
                <a:ea typeface="Helvetica"/>
                <a:cs typeface="Helvetica"/>
                <a:sym typeface="Helvetica"/>
              </a:defRPr>
            </a:pPr>
            <a:r>
              <a:t>Compilation : The stage in which the complete source code will be converted into machine language code.</a:t>
            </a:r>
          </a:p>
          <a:p>
            <a:pPr algn="l" defTabSz="587022">
              <a:defRPr sz="3000" b="0">
                <a:solidFill>
                  <a:schemeClr val="accent1">
                    <a:lumOff val="13529"/>
                  </a:schemeClr>
                </a:solidFill>
                <a:latin typeface="Helvetica"/>
                <a:ea typeface="Helvetica"/>
                <a:cs typeface="Helvetica"/>
                <a:sym typeface="Helvetica"/>
              </a:defRPr>
            </a:pPr>
            <a:endParaRPr/>
          </a:p>
          <a:p>
            <a:pPr algn="l" defTabSz="587022">
              <a:defRPr sz="3000" b="0">
                <a:solidFill>
                  <a:schemeClr val="accent1">
                    <a:lumOff val="13529"/>
                  </a:schemeClr>
                </a:solidFill>
                <a:latin typeface="Helvetica"/>
                <a:ea typeface="Helvetica"/>
                <a:cs typeface="Helvetica"/>
                <a:sym typeface="Helvetica"/>
              </a:defRPr>
            </a:pPr>
            <a:endParaRPr/>
          </a:p>
          <a:p>
            <a:pPr algn="l" defTabSz="587022">
              <a:defRPr sz="3000" b="0">
                <a:solidFill>
                  <a:schemeClr val="accent1">
                    <a:lumOff val="13529"/>
                  </a:schemeClr>
                </a:solidFill>
                <a:latin typeface="Helvetica"/>
                <a:ea typeface="Helvetica"/>
                <a:cs typeface="Helvetica"/>
                <a:sym typeface="Helvetica"/>
              </a:defRPr>
            </a:pPr>
            <a:r>
              <a:t>Execution : In this stage the code will be executed means all the functions which are written will be executed.</a:t>
            </a:r>
          </a:p>
        </p:txBody>
      </p:sp>
      <p:sp>
        <p:nvSpPr>
          <p:cNvPr id="16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63" name="alert"/>
          <p:cNvSpPr txBox="1"/>
          <p:nvPr/>
        </p:nvSpPr>
        <p:spPr>
          <a:xfrm>
            <a:off x="362180" y="582487"/>
            <a:ext cx="849649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Stages of a Code Execution</a:t>
            </a:r>
          </a:p>
        </p:txBody>
      </p:sp>
      <p:pic>
        <p:nvPicPr>
          <p:cNvPr id="164" name="Image" descr="Image"/>
          <p:cNvPicPr>
            <a:picLocks noChangeAspect="1"/>
          </p:cNvPicPr>
          <p:nvPr/>
        </p:nvPicPr>
        <p:blipFill>
          <a:blip r:embed="rId4"/>
          <a:stretch>
            <a:fillRect/>
          </a:stretch>
        </p:blipFill>
        <p:spPr>
          <a:xfrm>
            <a:off x="8709865" y="3168736"/>
            <a:ext cx="3048001" cy="3606801"/>
          </a:xfrm>
          <a:prstGeom prst="rect">
            <a:avLst/>
          </a:prstGeom>
          <a:ln w="12700">
            <a:miter lim="400000"/>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8" name="For each"/>
          <p:cNvSpPr txBox="1"/>
          <p:nvPr/>
        </p:nvSpPr>
        <p:spPr>
          <a:xfrm>
            <a:off x="889393" y="506571"/>
            <a:ext cx="2472546"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For each</a:t>
            </a:r>
          </a:p>
        </p:txBody>
      </p:sp>
      <p:sp>
        <p:nvSpPr>
          <p:cNvPr id="429" name="let myArr = [“Hi”,”How”,”Are”,“You”]…"/>
          <p:cNvSpPr txBox="1"/>
          <p:nvPr/>
        </p:nvSpPr>
        <p:spPr>
          <a:xfrm>
            <a:off x="1781114" y="3762526"/>
            <a:ext cx="8846556"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myArr.forEach(function(item)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console.log(item)</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myArr.map((item)=&gt;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console.log(item)</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3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2" name="Filter"/>
          <p:cNvSpPr txBox="1"/>
          <p:nvPr/>
        </p:nvSpPr>
        <p:spPr>
          <a:xfrm>
            <a:off x="1337915" y="966452"/>
            <a:ext cx="1421522"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Filter</a:t>
            </a:r>
          </a:p>
        </p:txBody>
      </p:sp>
      <p:sp>
        <p:nvSpPr>
          <p:cNvPr id="433" name="let myArr = [“Hi”,”How”,”Are”,“You”]…"/>
          <p:cNvSpPr txBox="1"/>
          <p:nvPr/>
        </p:nvSpPr>
        <p:spPr>
          <a:xfrm>
            <a:off x="802380" y="4258699"/>
            <a:ext cx="11041474" cy="2041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myNewArr = myArr.filter((item)=&gt;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return typeof item == String)</a:t>
            </a:r>
          </a:p>
        </p:txBody>
      </p:sp>
      <p:pic>
        <p:nvPicPr>
          <p:cNvPr id="43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6" name="Some and Every"/>
          <p:cNvSpPr txBox="1"/>
          <p:nvPr/>
        </p:nvSpPr>
        <p:spPr>
          <a:xfrm>
            <a:off x="968636" y="1114637"/>
            <a:ext cx="457340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Some and Every</a:t>
            </a:r>
          </a:p>
        </p:txBody>
      </p:sp>
      <p:sp>
        <p:nvSpPr>
          <p:cNvPr id="437" name="let myArr = [“Hi”,”How”,”Are”,“You”]…"/>
          <p:cNvSpPr txBox="1"/>
          <p:nvPr/>
        </p:nvSpPr>
        <p:spPr>
          <a:xfrm>
            <a:off x="451119" y="4007182"/>
            <a:ext cx="12504752"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myArr = [“Hi”,”How”,”Are”,“You”]</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myNewArr = myArr.filter((item)=&gt; return typeof item == String)</a:t>
            </a:r>
          </a:p>
        </p:txBody>
      </p:sp>
      <p:pic>
        <p:nvPicPr>
          <p:cNvPr id="43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0" name="Maps"/>
          <p:cNvSpPr txBox="1"/>
          <p:nvPr/>
        </p:nvSpPr>
        <p:spPr>
          <a:xfrm>
            <a:off x="562549" y="44688"/>
            <a:ext cx="155755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Maps</a:t>
            </a:r>
          </a:p>
        </p:txBody>
      </p:sp>
      <p:sp>
        <p:nvSpPr>
          <p:cNvPr id="441" name="Let sayings = new Map()…"/>
          <p:cNvSpPr txBox="1"/>
          <p:nvPr/>
        </p:nvSpPr>
        <p:spPr>
          <a:xfrm>
            <a:off x="847329" y="1903503"/>
            <a:ext cx="6407760"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sayings = new Map()</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sayings.set(‘dog’, ‘woof')</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Saying.set(‘cat’, ‘meow’)</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sayings.size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sayings.get(‘dog’)</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sayings.get(‘fox’)</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sayings.has(‘fox’)</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sayings.delete(‘fox’)</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saying.size</a:t>
            </a:r>
          </a:p>
        </p:txBody>
      </p:sp>
      <p:sp>
        <p:nvSpPr>
          <p:cNvPr id="442" name="for(let[key,value] of sayings) {…"/>
          <p:cNvSpPr txBox="1"/>
          <p:nvPr/>
        </p:nvSpPr>
        <p:spPr>
          <a:xfrm>
            <a:off x="874349" y="6764399"/>
            <a:ext cx="10065955"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for(let[key,value] of sayings)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console.log(key + ' goes ' + value);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4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5" name="Maps"/>
          <p:cNvSpPr txBox="1"/>
          <p:nvPr/>
        </p:nvSpPr>
        <p:spPr>
          <a:xfrm>
            <a:off x="1062421" y="1009029"/>
            <a:ext cx="15575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Maps</a:t>
            </a:r>
          </a:p>
        </p:txBody>
      </p:sp>
      <p:sp>
        <p:nvSpPr>
          <p:cNvPr id="446" name="Let sayings = new Map()…"/>
          <p:cNvSpPr txBox="1"/>
          <p:nvPr/>
        </p:nvSpPr>
        <p:spPr>
          <a:xfrm>
            <a:off x="2045305" y="3051129"/>
            <a:ext cx="6407760" cy="2538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sayings = new Map()</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sayings.set(‘dog’, ‘woof')</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Saying.set(‘cat’, ‘meow’)</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sayings.size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sayings[‘dog’]</a:t>
            </a:r>
          </a:p>
        </p:txBody>
      </p:sp>
      <p:sp>
        <p:nvSpPr>
          <p:cNvPr id="447" name="Map.forEach()"/>
          <p:cNvSpPr txBox="1"/>
          <p:nvPr/>
        </p:nvSpPr>
        <p:spPr>
          <a:xfrm>
            <a:off x="2049724" y="6790087"/>
            <a:ext cx="3237323" cy="551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3900"/>
              </a:lnSpc>
              <a:defRPr sz="3200" b="0">
                <a:solidFill>
                  <a:schemeClr val="accent4">
                    <a:hueOff val="468000"/>
                    <a:satOff val="-4761"/>
                    <a:lumOff val="10196"/>
                  </a:schemeClr>
                </a:solidFill>
                <a:latin typeface="Courier"/>
                <a:ea typeface="Courier"/>
                <a:cs typeface="Courier"/>
                <a:sym typeface="Courier"/>
              </a:defRPr>
            </a:lvl1pPr>
          </a:lstStyle>
          <a:p>
            <a:r>
              <a:t>map.forEach()</a:t>
            </a:r>
          </a:p>
        </p:txBody>
      </p:sp>
      <p:pic>
        <p:nvPicPr>
          <p:cNvPr id="44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0" name="Sets"/>
          <p:cNvSpPr txBox="1"/>
          <p:nvPr/>
        </p:nvSpPr>
        <p:spPr>
          <a:xfrm>
            <a:off x="650675" y="613848"/>
            <a:ext cx="128668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Sets</a:t>
            </a:r>
          </a:p>
        </p:txBody>
      </p:sp>
      <p:sp>
        <p:nvSpPr>
          <p:cNvPr id="451" name="Let mySet = new Set();…"/>
          <p:cNvSpPr txBox="1"/>
          <p:nvPr/>
        </p:nvSpPr>
        <p:spPr>
          <a:xfrm>
            <a:off x="940156" y="2986122"/>
            <a:ext cx="5432241" cy="1048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let mySet = new Set();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myset.add(1)</a:t>
            </a:r>
          </a:p>
        </p:txBody>
      </p:sp>
      <p:sp>
        <p:nvSpPr>
          <p:cNvPr id="452" name="for(let[key,value] of sayings) {…"/>
          <p:cNvSpPr txBox="1"/>
          <p:nvPr/>
        </p:nvSpPr>
        <p:spPr>
          <a:xfrm>
            <a:off x="924271" y="4473735"/>
            <a:ext cx="10065955" cy="154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for(let[key,value] of sayings)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console.log(key + ' goes ' + value);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5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5" name="Collections/Data structures in Javascript"/>
          <p:cNvSpPr txBox="1"/>
          <p:nvPr/>
        </p:nvSpPr>
        <p:spPr>
          <a:xfrm>
            <a:off x="1898807" y="3800802"/>
            <a:ext cx="8782039" cy="1412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8400" b="0">
                <a:latin typeface="Helvetica"/>
                <a:ea typeface="Helvetica"/>
                <a:cs typeface="Helvetica"/>
                <a:sym typeface="Helvetica"/>
              </a:defRPr>
            </a:lvl1pPr>
          </a:lstStyle>
          <a:p>
            <a:r>
              <a:t>Javascript Objects</a:t>
            </a:r>
          </a:p>
        </p:txBody>
      </p:sp>
      <p:pic>
        <p:nvPicPr>
          <p:cNvPr id="45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8" name="Maps"/>
          <p:cNvSpPr txBox="1"/>
          <p:nvPr/>
        </p:nvSpPr>
        <p:spPr>
          <a:xfrm>
            <a:off x="780801" y="772295"/>
            <a:ext cx="511513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What are Objects?</a:t>
            </a:r>
          </a:p>
        </p:txBody>
      </p:sp>
      <p:sp>
        <p:nvSpPr>
          <p:cNvPr id="459" name="Let sayings = new Map()…"/>
          <p:cNvSpPr txBox="1"/>
          <p:nvPr/>
        </p:nvSpPr>
        <p:spPr>
          <a:xfrm>
            <a:off x="712104" y="3438511"/>
            <a:ext cx="12370608" cy="2524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An object is a collection of related data and/or functionality (which usually </a:t>
            </a: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consists of several variables and functions — which are called properties </a:t>
            </a:r>
            <a:endParaRPr>
              <a:latin typeface="Courier"/>
              <a:ea typeface="Courier"/>
              <a:cs typeface="Courier"/>
              <a:sym typeface="Courier"/>
            </a:endParaRPr>
          </a:p>
          <a:p>
            <a:pPr algn="l" defTabSz="587022">
              <a:lnSpc>
                <a:spcPts val="3900"/>
              </a:lnSpc>
              <a:defRPr sz="3200" b="0">
                <a:solidFill>
                  <a:srgbClr val="56C1FF"/>
                </a:solidFill>
                <a:latin typeface="Lucida Grande"/>
                <a:ea typeface="Lucida Grande"/>
                <a:cs typeface="Lucida Grande"/>
                <a:sym typeface="Lucida Grande"/>
              </a:defRPr>
            </a:pPr>
            <a:r>
              <a:t>and methods when they are inside objects.)</a:t>
            </a:r>
          </a:p>
        </p:txBody>
      </p:sp>
      <p:pic>
        <p:nvPicPr>
          <p:cNvPr id="460" name="girl.png" descr="girl.png"/>
          <p:cNvPicPr>
            <a:picLocks noChangeAspect="1"/>
          </p:cNvPicPr>
          <p:nvPr/>
        </p:nvPicPr>
        <p:blipFill>
          <a:blip r:embed="rId2"/>
          <a:stretch>
            <a:fillRect/>
          </a:stretch>
        </p:blipFill>
        <p:spPr>
          <a:xfrm>
            <a:off x="10103005" y="6335389"/>
            <a:ext cx="2351744" cy="2351744"/>
          </a:xfrm>
          <a:prstGeom prst="rect">
            <a:avLst/>
          </a:prstGeom>
          <a:ln w="12700">
            <a:miter lim="400000"/>
          </a:ln>
        </p:spPr>
      </p:pic>
      <p:pic>
        <p:nvPicPr>
          <p:cNvPr id="461" name="PrepBytes_Logo.png" descr="PrepBytes_Logo.png"/>
          <p:cNvPicPr>
            <a:picLocks noChangeAspect="1"/>
          </p:cNvPicPr>
          <p:nvPr/>
        </p:nvPicPr>
        <p:blipFill>
          <a:blip r:embed="rId3"/>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3" name="Maps"/>
          <p:cNvSpPr txBox="1"/>
          <p:nvPr/>
        </p:nvSpPr>
        <p:spPr>
          <a:xfrm>
            <a:off x="376082" y="1114637"/>
            <a:ext cx="213351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Objects</a:t>
            </a:r>
          </a:p>
        </p:txBody>
      </p:sp>
      <p:sp>
        <p:nvSpPr>
          <p:cNvPr id="464" name="Let sayings = new Map()…"/>
          <p:cNvSpPr txBox="1"/>
          <p:nvPr/>
        </p:nvSpPr>
        <p:spPr>
          <a:xfrm>
            <a:off x="1063490" y="3041318"/>
            <a:ext cx="9578195"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var user=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name: ”Rahul”,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profession: “Teacher”,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hobbies: [“Reading”, “Dancing”]</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r>
              <a:t>How to access object keys or attributes</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r>
              <a:rPr>
                <a:solidFill>
                  <a:schemeClr val="accent4">
                    <a:hueOff val="468000"/>
                    <a:satOff val="-4761"/>
                    <a:lumOff val="10196"/>
                  </a:schemeClr>
                </a:solidFill>
              </a:rPr>
              <a:t>user.name</a:t>
            </a:r>
            <a:r>
              <a:t> gives “Rahul”</a:t>
            </a:r>
          </a:p>
          <a:p>
            <a:pPr algn="l" defTabSz="587022">
              <a:lnSpc>
                <a:spcPts val="3900"/>
              </a:lnSpc>
              <a:defRPr sz="3200" b="0">
                <a:solidFill>
                  <a:srgbClr val="56C1FF"/>
                </a:solidFill>
                <a:latin typeface="Courier"/>
                <a:ea typeface="Courier"/>
                <a:cs typeface="Courier"/>
                <a:sym typeface="Courier"/>
              </a:defRPr>
            </a:pPr>
            <a:r>
              <a:rPr>
                <a:solidFill>
                  <a:schemeClr val="accent4">
                    <a:hueOff val="468000"/>
                    <a:satOff val="-4761"/>
                    <a:lumOff val="10196"/>
                  </a:schemeClr>
                </a:solidFill>
              </a:rPr>
              <a:t>user.profession</a:t>
            </a:r>
            <a:r>
              <a:t> gives “Teacher”</a:t>
            </a:r>
          </a:p>
        </p:txBody>
      </p:sp>
      <p:pic>
        <p:nvPicPr>
          <p:cNvPr id="465"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7" name="Maps"/>
          <p:cNvSpPr txBox="1"/>
          <p:nvPr/>
        </p:nvSpPr>
        <p:spPr>
          <a:xfrm>
            <a:off x="372459" y="943092"/>
            <a:ext cx="2302882"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Objects </a:t>
            </a:r>
          </a:p>
        </p:txBody>
      </p:sp>
      <p:sp>
        <p:nvSpPr>
          <p:cNvPr id="468" name="Let sayings = new Map()…"/>
          <p:cNvSpPr txBox="1"/>
          <p:nvPr/>
        </p:nvSpPr>
        <p:spPr>
          <a:xfrm>
            <a:off x="171827" y="2646927"/>
            <a:ext cx="12992511" cy="5021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var Rahul=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name: ”Rahul”,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profession: “Teacher”,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hobbies: [“Reading”, “Dancing”],</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bio: function()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console.log(`Hi! I am ${name}, my profession is</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${profession})</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p:txBody>
      </p:sp>
      <p:pic>
        <p:nvPicPr>
          <p:cNvPr id="469"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66" name="PrepBytes_Logo.png" descr="PrepBytes_Logo.png"/>
          <p:cNvPicPr>
            <a:picLocks noChangeAspect="1"/>
          </p:cNvPicPr>
          <p:nvPr/>
        </p:nvPicPr>
        <p:blipFill>
          <a:blip r:embed="rId2"/>
          <a:stretch>
            <a:fillRect/>
          </a:stretch>
        </p:blipFill>
        <p:spPr>
          <a:xfrm>
            <a:off x="10159844" y="884129"/>
            <a:ext cx="2351745" cy="614202"/>
          </a:xfrm>
          <a:prstGeom prst="rect">
            <a:avLst/>
          </a:prstGeom>
          <a:ln w="12700">
            <a:miter lim="400000"/>
          </a:ln>
          <a:effectLst>
            <a:reflection stA="50000" endPos="40000" dir="5400000" sy="-100000" algn="bl" rotWithShape="0"/>
          </a:effectLst>
        </p:spPr>
      </p:pic>
      <p:sp>
        <p:nvSpPr>
          <p:cNvPr id="167"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pic>
        <p:nvPicPr>
          <p:cNvPr id="168" name="Image" descr="Image"/>
          <p:cNvPicPr>
            <a:picLocks noChangeAspect="1"/>
          </p:cNvPicPr>
          <p:nvPr/>
        </p:nvPicPr>
        <p:blipFill>
          <a:blip r:embed="rId4"/>
          <a:stretch>
            <a:fillRect/>
          </a:stretch>
        </p:blipFill>
        <p:spPr>
          <a:xfrm>
            <a:off x="5618438" y="2007018"/>
            <a:ext cx="6172201" cy="5118101"/>
          </a:xfrm>
          <a:prstGeom prst="rect">
            <a:avLst/>
          </a:prstGeom>
          <a:ln w="12700">
            <a:miter lim="400000"/>
          </a:ln>
        </p:spPr>
      </p:pic>
      <p:sp>
        <p:nvSpPr>
          <p:cNvPr id="169" name="Javascript is a scripting language"/>
          <p:cNvSpPr txBox="1"/>
          <p:nvPr/>
        </p:nvSpPr>
        <p:spPr>
          <a:xfrm>
            <a:off x="695325" y="2024375"/>
            <a:ext cx="4465128" cy="5083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defRPr sz="3000" b="0">
                <a:solidFill>
                  <a:schemeClr val="accent1">
                    <a:lumOff val="13529"/>
                  </a:schemeClr>
                </a:solidFill>
                <a:latin typeface="Helvetica"/>
                <a:ea typeface="Helvetica"/>
                <a:cs typeface="Helvetica"/>
                <a:sym typeface="Helvetica"/>
              </a:defRPr>
            </a:pPr>
            <a:r>
              <a:rPr b="1" u="sng"/>
              <a:t>Compilation :</a:t>
            </a:r>
            <a:r>
              <a:t> Compilation process means the code will be converted into machine language (10101101..) code and make sure that the source code follows the correct syntax, if the syntax is not followed then the error will be thrown.</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71" name="Maps"/>
          <p:cNvSpPr txBox="1"/>
          <p:nvPr/>
        </p:nvSpPr>
        <p:spPr>
          <a:xfrm>
            <a:off x="219101" y="1114637"/>
            <a:ext cx="694483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What are Object Literals?</a:t>
            </a:r>
          </a:p>
        </p:txBody>
      </p:sp>
      <p:sp>
        <p:nvSpPr>
          <p:cNvPr id="472" name="Let sayings = new Map()…"/>
          <p:cNvSpPr txBox="1"/>
          <p:nvPr/>
        </p:nvSpPr>
        <p:spPr>
          <a:xfrm>
            <a:off x="520924" y="4908001"/>
            <a:ext cx="12748631" cy="2041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a = 'rahul';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b = 24;</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c =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object = { name: a, age: b, personalInfo: c };</a:t>
            </a:r>
          </a:p>
        </p:txBody>
      </p:sp>
      <p:sp>
        <p:nvSpPr>
          <p:cNvPr id="473" name="Let sayings = new Map()…"/>
          <p:cNvSpPr txBox="1"/>
          <p:nvPr/>
        </p:nvSpPr>
        <p:spPr>
          <a:xfrm>
            <a:off x="431763" y="3140687"/>
            <a:ext cx="12504752" cy="1048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lgn="l" defTabSz="587022">
              <a:lnSpc>
                <a:spcPts val="3900"/>
              </a:lnSpc>
              <a:defRPr sz="3200" b="0">
                <a:solidFill>
                  <a:srgbClr val="56C1FF"/>
                </a:solidFill>
                <a:latin typeface="Courier"/>
                <a:ea typeface="Courier"/>
                <a:cs typeface="Courier"/>
                <a:sym typeface="Courier"/>
              </a:defRPr>
            </a:lvl1pPr>
          </a:lstStyle>
          <a:p>
            <a:r>
              <a:t>An object initializer is a comma-delimited list of zero or more pairs of property </a:t>
            </a:r>
          </a:p>
        </p:txBody>
      </p:sp>
      <p:pic>
        <p:nvPicPr>
          <p:cNvPr id="47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76" name="Maps"/>
          <p:cNvSpPr txBox="1"/>
          <p:nvPr/>
        </p:nvSpPr>
        <p:spPr>
          <a:xfrm>
            <a:off x="624236" y="830926"/>
            <a:ext cx="708026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Objects using Constructor</a:t>
            </a:r>
          </a:p>
        </p:txBody>
      </p:sp>
      <p:pic>
        <p:nvPicPr>
          <p:cNvPr id="47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
        <p:nvSpPr>
          <p:cNvPr id="478" name="Function without parameters…"/>
          <p:cNvSpPr txBox="1"/>
          <p:nvPr/>
        </p:nvSpPr>
        <p:spPr>
          <a:xfrm>
            <a:off x="966953" y="2667850"/>
            <a:ext cx="10779798" cy="79879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In Javascript, we can create objects using function constructor and class constructor.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Both class and function constructors returns an empty object.</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“this” keyword will be associated with the new object.</a:t>
            </a: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There will be one prototype object will also be added to this new object. This prototype object contains the information that if newly created object is created by class constructor or function constructor.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80" name="Maps"/>
          <p:cNvSpPr txBox="1"/>
          <p:nvPr/>
        </p:nvSpPr>
        <p:spPr>
          <a:xfrm>
            <a:off x="-349339" y="1101127"/>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Create objects using Function Constructor</a:t>
            </a:r>
          </a:p>
        </p:txBody>
      </p:sp>
      <p:sp>
        <p:nvSpPr>
          <p:cNvPr id="481" name="Let sayings = new Map()…"/>
          <p:cNvSpPr txBox="1"/>
          <p:nvPr/>
        </p:nvSpPr>
        <p:spPr>
          <a:xfrm>
            <a:off x="493904" y="3217230"/>
            <a:ext cx="12016992" cy="353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function Car(make, model, year)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this.make = make;</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this.model = model;</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this.year = year;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car1 = new Car('Eagle', 'Talon TSi', 1993);</a:t>
            </a:r>
          </a:p>
        </p:txBody>
      </p:sp>
      <p:pic>
        <p:nvPicPr>
          <p:cNvPr id="482"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84" name="Maps"/>
          <p:cNvSpPr txBox="1"/>
          <p:nvPr/>
        </p:nvSpPr>
        <p:spPr>
          <a:xfrm>
            <a:off x="-349339" y="1101127"/>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Create objects using Class Constructor</a:t>
            </a:r>
          </a:p>
        </p:txBody>
      </p:sp>
      <p:sp>
        <p:nvSpPr>
          <p:cNvPr id="485" name="Let sayings = new Map()…"/>
          <p:cNvSpPr txBox="1"/>
          <p:nvPr/>
        </p:nvSpPr>
        <p:spPr>
          <a:xfrm>
            <a:off x="2079122" y="3247760"/>
            <a:ext cx="8846556" cy="3258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a:defRPr b="0">
                <a:solidFill>
                  <a:schemeClr val="accent4">
                    <a:hueOff val="468000"/>
                    <a:satOff val="-4761"/>
                    <a:lumOff val="10196"/>
                  </a:schemeClr>
                </a:solidFill>
                <a:latin typeface="Courier"/>
                <a:ea typeface="Courier"/>
                <a:cs typeface="Courier"/>
                <a:sym typeface="Courier"/>
              </a:defRPr>
            </a:pPr>
            <a:r>
              <a:t>class Rectangle {</a:t>
            </a:r>
          </a:p>
          <a:p>
            <a:pPr algn="l">
              <a:defRPr b="0">
                <a:solidFill>
                  <a:schemeClr val="accent4">
                    <a:hueOff val="468000"/>
                    <a:satOff val="-4761"/>
                    <a:lumOff val="10196"/>
                  </a:schemeClr>
                </a:solidFill>
                <a:latin typeface="Courier"/>
                <a:ea typeface="Courier"/>
                <a:cs typeface="Courier"/>
                <a:sym typeface="Courier"/>
              </a:defRPr>
            </a:pPr>
            <a:r>
              <a:t>  constructor(height, width) {</a:t>
            </a:r>
          </a:p>
          <a:p>
            <a:pPr algn="l">
              <a:defRPr b="0">
                <a:solidFill>
                  <a:schemeClr val="accent4">
                    <a:hueOff val="468000"/>
                    <a:satOff val="-4761"/>
                    <a:lumOff val="10196"/>
                  </a:schemeClr>
                </a:solidFill>
                <a:latin typeface="Courier"/>
                <a:ea typeface="Courier"/>
                <a:cs typeface="Courier"/>
                <a:sym typeface="Courier"/>
              </a:defRPr>
            </a:pPr>
            <a:r>
              <a:t>    this.height = height;</a:t>
            </a:r>
          </a:p>
          <a:p>
            <a:pPr algn="l">
              <a:defRPr b="0">
                <a:solidFill>
                  <a:schemeClr val="accent4">
                    <a:hueOff val="468000"/>
                    <a:satOff val="-4761"/>
                    <a:lumOff val="10196"/>
                  </a:schemeClr>
                </a:solidFill>
                <a:latin typeface="Courier"/>
                <a:ea typeface="Courier"/>
                <a:cs typeface="Courier"/>
                <a:sym typeface="Courier"/>
              </a:defRPr>
            </a:pPr>
            <a:r>
              <a:t>    this.width = width;</a:t>
            </a:r>
          </a:p>
          <a:p>
            <a:pPr algn="l">
              <a:defRPr b="0">
                <a:solidFill>
                  <a:schemeClr val="accent4">
                    <a:hueOff val="468000"/>
                    <a:satOff val="-4761"/>
                    <a:lumOff val="10196"/>
                  </a:schemeClr>
                </a:solidFill>
                <a:latin typeface="Courier"/>
                <a:ea typeface="Courier"/>
                <a:cs typeface="Courier"/>
                <a:sym typeface="Courier"/>
              </a:defRPr>
            </a:pPr>
            <a:r>
              <a:t>  }</a:t>
            </a:r>
          </a:p>
          <a:p>
            <a:pPr algn="l">
              <a:defRPr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square = new Rectangle(10,10);</a:t>
            </a:r>
          </a:p>
        </p:txBody>
      </p:sp>
      <p:pic>
        <p:nvPicPr>
          <p:cNvPr id="48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88" name="Maps"/>
          <p:cNvSpPr txBox="1"/>
          <p:nvPr/>
        </p:nvSpPr>
        <p:spPr>
          <a:xfrm>
            <a:off x="-349339" y="1101127"/>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Object.keys</a:t>
            </a:r>
          </a:p>
        </p:txBody>
      </p:sp>
      <p:sp>
        <p:nvSpPr>
          <p:cNvPr id="489" name="Let sayings = new Map()…"/>
          <p:cNvSpPr txBox="1"/>
          <p:nvPr/>
        </p:nvSpPr>
        <p:spPr>
          <a:xfrm>
            <a:off x="2079122" y="2614171"/>
            <a:ext cx="8846556"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user =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a: 'student',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 42,</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console.log(Object.keys(user));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expected output: Array ["a", "b"]</a:t>
            </a:r>
          </a:p>
        </p:txBody>
      </p:sp>
      <p:pic>
        <p:nvPicPr>
          <p:cNvPr id="49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92" name="Maps"/>
          <p:cNvSpPr txBox="1"/>
          <p:nvPr/>
        </p:nvSpPr>
        <p:spPr>
          <a:xfrm>
            <a:off x="-349339" y="844436"/>
            <a:ext cx="13703478"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Object.values</a:t>
            </a:r>
          </a:p>
        </p:txBody>
      </p:sp>
      <p:sp>
        <p:nvSpPr>
          <p:cNvPr id="493" name="Let sayings = new Map()…"/>
          <p:cNvSpPr txBox="1"/>
          <p:nvPr/>
        </p:nvSpPr>
        <p:spPr>
          <a:xfrm>
            <a:off x="1700840" y="2992453"/>
            <a:ext cx="10065955"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const user = {</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a: 'student',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b: 24,</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endParaRP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console.log(Object.values(user));</a:t>
            </a:r>
          </a:p>
          <a:p>
            <a:pPr algn="l" defTabSz="587022">
              <a:lnSpc>
                <a:spcPts val="3900"/>
              </a:lnSpc>
              <a:defRPr sz="3200" b="0">
                <a:solidFill>
                  <a:schemeClr val="accent4">
                    <a:hueOff val="468000"/>
                    <a:satOff val="-4761"/>
                    <a:lumOff val="10196"/>
                  </a:schemeClr>
                </a:solidFill>
                <a:latin typeface="Courier"/>
                <a:ea typeface="Courier"/>
                <a:cs typeface="Courier"/>
                <a:sym typeface="Courier"/>
              </a:defRPr>
            </a:pPr>
            <a:r>
              <a:t>// expected output: Array ["student", 24]</a:t>
            </a:r>
          </a:p>
        </p:txBody>
      </p:sp>
      <p:pic>
        <p:nvPicPr>
          <p:cNvPr id="49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96" name="Maps"/>
          <p:cNvSpPr txBox="1"/>
          <p:nvPr/>
        </p:nvSpPr>
        <p:spPr>
          <a:xfrm>
            <a:off x="910106" y="1114637"/>
            <a:ext cx="6132229"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Spread Operator in JS</a:t>
            </a:r>
          </a:p>
        </p:txBody>
      </p:sp>
      <p:sp>
        <p:nvSpPr>
          <p:cNvPr id="497" name="Function without parameters…"/>
          <p:cNvSpPr txBox="1"/>
          <p:nvPr/>
        </p:nvSpPr>
        <p:spPr>
          <a:xfrm>
            <a:off x="993974" y="3055334"/>
            <a:ext cx="10779797" cy="4510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This operator allows an iterable such as an array expression or string where zero or more arguments for function calls are expected or an object expression</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const str = "abc"</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console.log(…str);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Output : “a” “b” “c”</a:t>
            </a:r>
          </a:p>
        </p:txBody>
      </p:sp>
      <p:pic>
        <p:nvPicPr>
          <p:cNvPr id="49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00" name="Maps"/>
          <p:cNvSpPr txBox="1"/>
          <p:nvPr/>
        </p:nvSpPr>
        <p:spPr>
          <a:xfrm>
            <a:off x="720412" y="439134"/>
            <a:ext cx="694393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First class functions in JS</a:t>
            </a:r>
          </a:p>
        </p:txBody>
      </p:sp>
      <p:sp>
        <p:nvSpPr>
          <p:cNvPr id="501" name="Function without parameters…"/>
          <p:cNvSpPr txBox="1"/>
          <p:nvPr/>
        </p:nvSpPr>
        <p:spPr>
          <a:xfrm>
            <a:off x="993974" y="2418923"/>
            <a:ext cx="10779797" cy="578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Functions which gets treated as a variable. It can be passed as an argument to other functions, can be returned by another function and can be assigned as a value to a variable.</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const foo = function() {</a:t>
            </a:r>
          </a:p>
          <a:p>
            <a:pPr lvl="1"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console.log(“Hello World”);</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foo();</a:t>
            </a:r>
            <a:endParaRPr>
              <a:solidFill>
                <a:srgbClr val="1B1B1B"/>
              </a:solidFill>
            </a:endParaRPr>
          </a:p>
          <a:p>
            <a:pPr algn="l" defTabSz="457200">
              <a:lnSpc>
                <a:spcPts val="4100"/>
              </a:lnSpc>
              <a:defRPr sz="1600" b="0">
                <a:solidFill>
                  <a:srgbClr val="6D6D6D"/>
                </a:solidFill>
                <a:latin typeface="Courier"/>
                <a:ea typeface="Courier"/>
                <a:cs typeface="Courier"/>
                <a:sym typeface="Courier"/>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r>
              <a:t>O/P : Hello World</a:t>
            </a:r>
          </a:p>
        </p:txBody>
      </p:sp>
      <p:pic>
        <p:nvPicPr>
          <p:cNvPr id="502"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04" name="Maps"/>
          <p:cNvSpPr txBox="1"/>
          <p:nvPr/>
        </p:nvSpPr>
        <p:spPr>
          <a:xfrm>
            <a:off x="397902" y="439134"/>
            <a:ext cx="758895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Higher order functions in JS</a:t>
            </a:r>
          </a:p>
        </p:txBody>
      </p:sp>
      <p:sp>
        <p:nvSpPr>
          <p:cNvPr id="505" name="Function without parameters…"/>
          <p:cNvSpPr txBox="1"/>
          <p:nvPr/>
        </p:nvSpPr>
        <p:spPr>
          <a:xfrm>
            <a:off x="993974" y="2418923"/>
            <a:ext cx="10779797" cy="5783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Functions which receives another function as an argument or returns another function.</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const foo = function() {</a:t>
            </a:r>
          </a:p>
          <a:p>
            <a:pPr lvl="1"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return function(){</a:t>
            </a:r>
          </a:p>
          <a:p>
            <a:pPr lvl="1"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console.log(“Hello World”);</a:t>
            </a:r>
          </a:p>
          <a:p>
            <a:pPr lvl="3" indent="0"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    }</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a:t>
            </a:r>
          </a:p>
          <a:p>
            <a:pPr algn="l" defTabSz="587022">
              <a:lnSpc>
                <a:spcPts val="3900"/>
              </a:lnSpc>
              <a:defRPr sz="3200" b="0">
                <a:solidFill>
                  <a:schemeClr val="accent4">
                    <a:hueOff val="468000"/>
                    <a:satOff val="-4761"/>
                    <a:lumOff val="10196"/>
                  </a:schemeClr>
                </a:solidFill>
                <a:latin typeface="Lucida Grande"/>
                <a:ea typeface="Lucida Grande"/>
                <a:cs typeface="Lucida Grande"/>
                <a:sym typeface="Lucida Grande"/>
              </a:defRPr>
            </a:pPr>
            <a:r>
              <a:t>foo()();</a:t>
            </a:r>
            <a:endParaRPr>
              <a:solidFill>
                <a:srgbClr val="1B1B1B"/>
              </a:solidFill>
            </a:endParaRPr>
          </a:p>
          <a:p>
            <a:pPr algn="l" defTabSz="457200">
              <a:lnSpc>
                <a:spcPts val="4100"/>
              </a:lnSpc>
              <a:defRPr sz="1600" b="0">
                <a:solidFill>
                  <a:srgbClr val="6D6D6D"/>
                </a:solidFill>
                <a:latin typeface="Courier"/>
                <a:ea typeface="Courier"/>
                <a:cs typeface="Courier"/>
                <a:sym typeface="Courier"/>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endParaRPr>
              <a:solidFill>
                <a:srgbClr val="1B1B1B"/>
              </a:solidFill>
            </a:endParaRPr>
          </a:p>
          <a:p>
            <a:pPr algn="l" defTabSz="587022">
              <a:lnSpc>
                <a:spcPts val="3900"/>
              </a:lnSpc>
              <a:defRPr sz="3200" b="0">
                <a:solidFill>
                  <a:srgbClr val="56C1FF"/>
                </a:solidFill>
                <a:latin typeface="Lucida Grande"/>
                <a:ea typeface="Lucida Grande"/>
                <a:cs typeface="Lucida Grande"/>
                <a:sym typeface="Lucida Grande"/>
              </a:defRPr>
            </a:pPr>
            <a:r>
              <a:t>O/P : Hello World</a:t>
            </a:r>
          </a:p>
        </p:txBody>
      </p:sp>
      <p:pic>
        <p:nvPicPr>
          <p:cNvPr id="50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08" name="Function"/>
          <p:cNvSpPr txBox="1"/>
          <p:nvPr/>
        </p:nvSpPr>
        <p:spPr>
          <a:xfrm>
            <a:off x="640157" y="344764"/>
            <a:ext cx="4505537"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Prototypes in JS</a:t>
            </a:r>
          </a:p>
        </p:txBody>
      </p:sp>
      <p:sp>
        <p:nvSpPr>
          <p:cNvPr id="509" name="Function without parameters…"/>
          <p:cNvSpPr txBox="1"/>
          <p:nvPr/>
        </p:nvSpPr>
        <p:spPr>
          <a:xfrm>
            <a:off x="882831" y="1136040"/>
            <a:ext cx="10779797" cy="8484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Prototypes are the mechanism by which Javascript objects inherit features from one another.</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__proto__ object will be created inside the object which will refer to the Prototype of its class constructor or function constructor whenever an object will be created.</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Using prototype property we can also add more elements to an object which will be accessible by other objects also(the objects which will be created by same function or class constructor).</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p:txBody>
      </p:sp>
      <p:pic>
        <p:nvPicPr>
          <p:cNvPr id="51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71" name="PrepBytes_Logo.png" descr="PrepBytes_Logo.png"/>
          <p:cNvPicPr>
            <a:picLocks noChangeAspect="1"/>
          </p:cNvPicPr>
          <p:nvPr/>
        </p:nvPicPr>
        <p:blipFill>
          <a:blip r:embed="rId2"/>
          <a:stretch>
            <a:fillRect/>
          </a:stretch>
        </p:blipFill>
        <p:spPr>
          <a:xfrm>
            <a:off x="10227395" y="451807"/>
            <a:ext cx="2351744" cy="614203"/>
          </a:xfrm>
          <a:prstGeom prst="rect">
            <a:avLst/>
          </a:prstGeom>
          <a:ln w="12700">
            <a:miter lim="400000"/>
          </a:ln>
          <a:effectLst>
            <a:reflection stA="50000" endPos="40000" dir="5400000" sy="-100000" algn="bl" rotWithShape="0"/>
          </a:effectLst>
        </p:spPr>
      </p:pic>
      <p:sp>
        <p:nvSpPr>
          <p:cNvPr id="172"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sp>
        <p:nvSpPr>
          <p:cNvPr id="173" name="alert"/>
          <p:cNvSpPr txBox="1"/>
          <p:nvPr/>
        </p:nvSpPr>
        <p:spPr>
          <a:xfrm>
            <a:off x="-867235" y="231226"/>
            <a:ext cx="696848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Engine</a:t>
            </a:r>
          </a:p>
        </p:txBody>
      </p:sp>
      <p:sp>
        <p:nvSpPr>
          <p:cNvPr id="174" name="Execution Context…"/>
          <p:cNvSpPr txBox="1"/>
          <p:nvPr/>
        </p:nvSpPr>
        <p:spPr>
          <a:xfrm>
            <a:off x="913832" y="1914085"/>
            <a:ext cx="11177136" cy="9897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Now to run JS code we need JS engine, earlier it was believed that JS code can be run only in browser and only client side applications can be created.</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So all the browsers are having their own JS engines to run JS code.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Later Ryan Dahl wrote some C++ and tried to run it using JS Engine, and it worked and we call it Node.JS.</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r>
              <a:t>So JS can be used for client-side application and server-side application as well, it just requires JS engine to run the code.</a:t>
            </a:r>
          </a:p>
          <a:p>
            <a:pPr marL="472281" indent="-472281" algn="l" defTabSz="587022">
              <a:lnSpc>
                <a:spcPct val="120000"/>
              </a:lnSpc>
              <a:buSzPct val="145000"/>
              <a:buChar char="•"/>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a:p>
            <a:pPr algn="l" defTabSz="587022">
              <a:lnSpc>
                <a:spcPct val="120000"/>
              </a:lnSpc>
              <a:defRPr sz="3400" b="0">
                <a:solidFill>
                  <a:srgbClr val="0082CC"/>
                </a:solidFill>
                <a:latin typeface="+mn-lt"/>
                <a:ea typeface="+mn-ea"/>
                <a:cs typeface="+mn-cs"/>
                <a:sym typeface="Helvetica Neue Medium"/>
              </a:defRPr>
            </a:pPr>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 name="Function"/>
          <p:cNvSpPr txBox="1"/>
          <p:nvPr/>
        </p:nvSpPr>
        <p:spPr>
          <a:xfrm>
            <a:off x="1284529" y="1087817"/>
            <a:ext cx="1043574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Prototypes in JS &amp; Prototype Chaining</a:t>
            </a:r>
          </a:p>
        </p:txBody>
      </p:sp>
      <p:pic>
        <p:nvPicPr>
          <p:cNvPr id="51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pic>
        <p:nvPicPr>
          <p:cNvPr id="514" name="Image" descr="Image"/>
          <p:cNvPicPr>
            <a:picLocks noChangeAspect="1"/>
          </p:cNvPicPr>
          <p:nvPr/>
        </p:nvPicPr>
        <p:blipFill>
          <a:blip r:embed="rId3"/>
          <a:stretch>
            <a:fillRect/>
          </a:stretch>
        </p:blipFill>
        <p:spPr>
          <a:xfrm>
            <a:off x="1021315" y="4043527"/>
            <a:ext cx="11264772" cy="2466957"/>
          </a:xfrm>
          <a:prstGeom prst="rect">
            <a:avLst/>
          </a:prstGeom>
          <a:ln w="12700">
            <a:miter lim="400000"/>
          </a:ln>
        </p:spPr>
      </p:pic>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6" name="Function"/>
          <p:cNvSpPr txBox="1"/>
          <p:nvPr/>
        </p:nvSpPr>
        <p:spPr>
          <a:xfrm>
            <a:off x="589109" y="344764"/>
            <a:ext cx="4607633"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Inheritance in JS</a:t>
            </a:r>
          </a:p>
        </p:txBody>
      </p:sp>
      <p:sp>
        <p:nvSpPr>
          <p:cNvPr id="517" name="Function without parameters…"/>
          <p:cNvSpPr txBox="1"/>
          <p:nvPr/>
        </p:nvSpPr>
        <p:spPr>
          <a:xfrm>
            <a:off x="626140" y="807491"/>
            <a:ext cx="10779797" cy="5007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A class created with a class inheritance inherits all the properties from other class.</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p:txBody>
      </p:sp>
      <p:pic>
        <p:nvPicPr>
          <p:cNvPr id="518"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pic>
        <p:nvPicPr>
          <p:cNvPr id="519" name="Image" descr="Image"/>
          <p:cNvPicPr>
            <a:picLocks noChangeAspect="1"/>
          </p:cNvPicPr>
          <p:nvPr/>
        </p:nvPicPr>
        <p:blipFill>
          <a:blip r:embed="rId3"/>
          <a:stretch>
            <a:fillRect/>
          </a:stretch>
        </p:blipFill>
        <p:spPr>
          <a:xfrm>
            <a:off x="1460293" y="3179194"/>
            <a:ext cx="6604001" cy="5854701"/>
          </a:xfrm>
          <a:prstGeom prst="rect">
            <a:avLst/>
          </a:prstGeom>
          <a:ln w="12700">
            <a:miter lim="400000"/>
          </a:ln>
        </p:spPr>
      </p:pic>
      <p:sp>
        <p:nvSpPr>
          <p:cNvPr id="520" name="Function without parameters…"/>
          <p:cNvSpPr txBox="1"/>
          <p:nvPr/>
        </p:nvSpPr>
        <p:spPr>
          <a:xfrm>
            <a:off x="9063749" y="3274891"/>
            <a:ext cx="3158386" cy="6001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Output : </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r>
              <a:t>My name is PrepBuddy</a:t>
            </a: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a:p>
            <a:pPr lvl="1" indent="0" algn="l" defTabSz="587022">
              <a:lnSpc>
                <a:spcPts val="3900"/>
              </a:lnSpc>
              <a:defRPr sz="3200" b="0">
                <a:solidFill>
                  <a:srgbClr val="56C1FF"/>
                </a:solidFill>
                <a:latin typeface="Lucida Grande"/>
                <a:ea typeface="Lucida Grande"/>
                <a:cs typeface="Lucida Grande"/>
                <a:sym typeface="Lucida Grande"/>
              </a:defRPr>
            </a:pPr>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2" name="Maps"/>
          <p:cNvSpPr txBox="1"/>
          <p:nvPr/>
        </p:nvSpPr>
        <p:spPr>
          <a:xfrm>
            <a:off x="756423" y="890856"/>
            <a:ext cx="247224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Closures</a:t>
            </a:r>
          </a:p>
        </p:txBody>
      </p:sp>
      <p:sp>
        <p:nvSpPr>
          <p:cNvPr id="523" name="Let sayings = new Map()…"/>
          <p:cNvSpPr txBox="1"/>
          <p:nvPr/>
        </p:nvSpPr>
        <p:spPr>
          <a:xfrm>
            <a:off x="473350" y="2722690"/>
            <a:ext cx="12058101" cy="5280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A closure gives access to variables or other properties of outer function or parent to inner function or child function by creating a lexical environment.</a:t>
            </a:r>
          </a:p>
          <a:p>
            <a:pPr algn="l" defTabSz="587022">
              <a:lnSpc>
                <a:spcPts val="3900"/>
              </a:lnSpc>
              <a:defRPr sz="3200" b="0">
                <a:solidFill>
                  <a:srgbClr val="56C1FF"/>
                </a:solidFill>
                <a:latin typeface="Courier"/>
                <a:ea typeface="Courier"/>
                <a:cs typeface="Courier"/>
                <a:sym typeface="Courier"/>
              </a:defRPr>
            </a:pPr>
            <a:endParaRP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function test() {</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var name = 'Prepbytes'; // name is a local variable defined inside test</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function showName() { // showName() is the inner function, a closure</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console.log(name); // use variable declared in the parent function</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  showName();</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a:t>
            </a:r>
          </a:p>
          <a:p>
            <a:pPr algn="l" defTabSz="457200">
              <a:lnSpc>
                <a:spcPts val="4600"/>
              </a:lnSpc>
              <a:defRPr sz="2000" b="0">
                <a:solidFill>
                  <a:schemeClr val="accent4">
                    <a:hueOff val="468000"/>
                    <a:satOff val="-4761"/>
                    <a:lumOff val="10196"/>
                  </a:schemeClr>
                </a:solidFill>
                <a:latin typeface="Courier"/>
                <a:ea typeface="Courier"/>
                <a:cs typeface="Courier"/>
                <a:sym typeface="Courier"/>
              </a:defRPr>
            </a:pPr>
            <a:r>
              <a:t>test();</a:t>
            </a:r>
            <a:endParaRPr>
              <a:solidFill>
                <a:srgbClr val="1B1B1B"/>
              </a:solidFill>
            </a:endParaRPr>
          </a:p>
        </p:txBody>
      </p:sp>
      <p:pic>
        <p:nvPicPr>
          <p:cNvPr id="524"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 name="Image" descr="Image"/>
          <p:cNvPicPr>
            <a:picLocks noChangeAspect="1"/>
          </p:cNvPicPr>
          <p:nvPr/>
        </p:nvPicPr>
        <p:blipFill>
          <a:blip r:embed="rId2"/>
          <a:stretch>
            <a:fillRect/>
          </a:stretch>
        </p:blipFill>
        <p:spPr>
          <a:xfrm>
            <a:off x="6605668" y="2712703"/>
            <a:ext cx="6008088" cy="5003696"/>
          </a:xfrm>
          <a:prstGeom prst="rect">
            <a:avLst/>
          </a:prstGeom>
          <a:ln w="12700">
            <a:miter lim="400000"/>
          </a:ln>
        </p:spPr>
      </p:pic>
      <p:sp>
        <p:nvSpPr>
          <p:cNvPr id="527" name="Maps"/>
          <p:cNvSpPr txBox="1"/>
          <p:nvPr/>
        </p:nvSpPr>
        <p:spPr>
          <a:xfrm>
            <a:off x="953725" y="418004"/>
            <a:ext cx="3320568"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Loop </a:t>
            </a:r>
          </a:p>
        </p:txBody>
      </p:sp>
      <p:pic>
        <p:nvPicPr>
          <p:cNvPr id="528" name="PrepBytes_Logo.png" descr="PrepBytes_Logo.png"/>
          <p:cNvPicPr>
            <a:picLocks noChangeAspect="1"/>
          </p:cNvPicPr>
          <p:nvPr/>
        </p:nvPicPr>
        <p:blipFill>
          <a:blip r:embed="rId3"/>
          <a:stretch>
            <a:fillRect/>
          </a:stretch>
        </p:blipFill>
        <p:spPr>
          <a:xfrm>
            <a:off x="10320990" y="110039"/>
            <a:ext cx="2351744" cy="614202"/>
          </a:xfrm>
          <a:prstGeom prst="rect">
            <a:avLst/>
          </a:prstGeom>
          <a:ln w="12700">
            <a:miter lim="400000"/>
          </a:ln>
        </p:spPr>
      </p:pic>
      <p:sp>
        <p:nvSpPr>
          <p:cNvPr id="529" name="Let sayings = new Map()…"/>
          <p:cNvSpPr txBox="1"/>
          <p:nvPr/>
        </p:nvSpPr>
        <p:spPr>
          <a:xfrm>
            <a:off x="562900" y="2301426"/>
            <a:ext cx="5520765" cy="6015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The event loop has one simple job : to monitor the call stack and callback queue. If the call stack is empty, the event loop will take the first item from the callback queue and will push it to call stack, which will effectively runs it</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31" name="Maps"/>
          <p:cNvSpPr txBox="1"/>
          <p:nvPr/>
        </p:nvSpPr>
        <p:spPr>
          <a:xfrm>
            <a:off x="470986" y="282904"/>
            <a:ext cx="3151202"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Event Loop</a:t>
            </a:r>
          </a:p>
        </p:txBody>
      </p:sp>
      <p:sp>
        <p:nvSpPr>
          <p:cNvPr id="532" name="Let sayings = new Map()…"/>
          <p:cNvSpPr txBox="1"/>
          <p:nvPr/>
        </p:nvSpPr>
        <p:spPr>
          <a:xfrm>
            <a:off x="473350" y="4782912"/>
            <a:ext cx="4983582" cy="1160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a:p>
            <a:pPr algn="l" defTabSz="457200">
              <a:lnSpc>
                <a:spcPts val="4600"/>
              </a:lnSpc>
              <a:defRPr sz="2000" b="0">
                <a:solidFill>
                  <a:srgbClr val="DB000E"/>
                </a:solidFill>
                <a:latin typeface="Courier"/>
                <a:ea typeface="Courier"/>
                <a:cs typeface="Courier"/>
                <a:sym typeface="Courier"/>
              </a:defRPr>
            </a:pPr>
            <a:endParaRPr>
              <a:solidFill>
                <a:srgbClr val="1B1B1B"/>
              </a:solidFill>
            </a:endParaRPr>
          </a:p>
        </p:txBody>
      </p:sp>
      <p:pic>
        <p:nvPicPr>
          <p:cNvPr id="533"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pic>
        <p:nvPicPr>
          <p:cNvPr id="534" name="Image" descr="Image"/>
          <p:cNvPicPr>
            <a:picLocks noChangeAspect="1"/>
          </p:cNvPicPr>
          <p:nvPr/>
        </p:nvPicPr>
        <p:blipFill>
          <a:blip r:embed="rId3"/>
          <a:stretch>
            <a:fillRect/>
          </a:stretch>
        </p:blipFill>
        <p:spPr>
          <a:xfrm>
            <a:off x="2312340" y="2192685"/>
            <a:ext cx="8115301" cy="6057901"/>
          </a:xfrm>
          <a:prstGeom prst="rect">
            <a:avLst/>
          </a:prstGeom>
          <a:ln w="12700">
            <a:miter lim="400000"/>
          </a:ln>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36" name="Javascript"/>
          <p:cNvSpPr txBox="1"/>
          <p:nvPr/>
        </p:nvSpPr>
        <p:spPr>
          <a:xfrm>
            <a:off x="3179699" y="3564228"/>
            <a:ext cx="7002129" cy="1845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5200"/>
              </a:lnSpc>
              <a:defRPr sz="8400" b="0">
                <a:latin typeface="Helvetica"/>
                <a:ea typeface="Helvetica"/>
                <a:cs typeface="Helvetica"/>
                <a:sym typeface="Helvetica"/>
              </a:defRPr>
            </a:lvl1pPr>
          </a:lstStyle>
          <a:p>
            <a:r>
              <a:t>What is DOM?</a:t>
            </a:r>
          </a:p>
        </p:txBody>
      </p:sp>
      <p:pic>
        <p:nvPicPr>
          <p:cNvPr id="537"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39" name="PrepBytes_Logo.png" descr="PrepBytes_Logo.png"/>
          <p:cNvPicPr>
            <a:picLocks noChangeAspect="1"/>
          </p:cNvPicPr>
          <p:nvPr/>
        </p:nvPicPr>
        <p:blipFill>
          <a:blip r:embed="rId2"/>
          <a:stretch>
            <a:fillRect/>
          </a:stretch>
        </p:blipFill>
        <p:spPr>
          <a:xfrm>
            <a:off x="10280460" y="569381"/>
            <a:ext cx="2351744" cy="614202"/>
          </a:xfrm>
          <a:prstGeom prst="rect">
            <a:avLst/>
          </a:prstGeom>
          <a:ln w="12700">
            <a:miter lim="400000"/>
          </a:ln>
        </p:spPr>
      </p:pic>
      <p:sp>
        <p:nvSpPr>
          <p:cNvPr id="540" name="Let sayings = new Map()…"/>
          <p:cNvSpPr txBox="1"/>
          <p:nvPr/>
        </p:nvSpPr>
        <p:spPr>
          <a:xfrm>
            <a:off x="687000" y="2710843"/>
            <a:ext cx="11839671" cy="4525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The </a:t>
            </a:r>
            <a:r>
              <a:rPr b="1"/>
              <a:t>Document Object Model</a:t>
            </a:r>
            <a:r>
              <a:t> (</a:t>
            </a:r>
            <a:r>
              <a:rPr b="1"/>
              <a:t>DOM</a:t>
            </a:r>
            <a:r>
              <a:t>) is the data representation of the objects that comprise the structure and content of a document on the web.</a:t>
            </a:r>
          </a:p>
          <a:p>
            <a:pPr algn="l" defTabSz="587022">
              <a:lnSpc>
                <a:spcPts val="3900"/>
              </a:lnSpc>
              <a:defRPr sz="3200" b="0">
                <a:solidFill>
                  <a:srgbClr val="56C1FF"/>
                </a:solidFill>
                <a:latin typeface="Courier"/>
                <a:ea typeface="Courier"/>
                <a:cs typeface="Courier"/>
                <a:sym typeface="Courier"/>
              </a:defRPr>
            </a:pPr>
            <a:endParaRPr/>
          </a:p>
          <a:p>
            <a:pPr algn="l" defTabSz="587022">
              <a:lnSpc>
                <a:spcPts val="3900"/>
              </a:lnSpc>
              <a:defRPr sz="3200" b="0">
                <a:solidFill>
                  <a:srgbClr val="56C1FF"/>
                </a:solidFill>
                <a:latin typeface="Courier"/>
                <a:ea typeface="Courier"/>
                <a:cs typeface="Courier"/>
                <a:sym typeface="Courier"/>
              </a:defRPr>
            </a:pPr>
            <a:r>
              <a:t>It represents the page so that programs can change the document structure, style, and content. The DOM represents the document </a:t>
            </a:r>
          </a:p>
          <a:p>
            <a:pPr algn="l" defTabSz="587022">
              <a:lnSpc>
                <a:spcPts val="3900"/>
              </a:lnSpc>
              <a:defRPr sz="3200" b="0">
                <a:solidFill>
                  <a:srgbClr val="56C1FF"/>
                </a:solidFill>
                <a:latin typeface="Courier"/>
                <a:ea typeface="Courier"/>
                <a:cs typeface="Courier"/>
                <a:sym typeface="Courier"/>
              </a:defRPr>
            </a:pPr>
            <a:r>
              <a:t>as objects. That way, languages like Javascript can connect to the page.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42" name="Let sayings = new Map()…"/>
          <p:cNvSpPr txBox="1"/>
          <p:nvPr/>
        </p:nvSpPr>
        <p:spPr>
          <a:xfrm>
            <a:off x="919773" y="2087456"/>
            <a:ext cx="5371270" cy="5578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just" defTabSz="587022">
              <a:defRPr b="0">
                <a:solidFill>
                  <a:schemeClr val="accent4">
                    <a:hueOff val="468000"/>
                    <a:satOff val="-4761"/>
                    <a:lumOff val="10196"/>
                  </a:schemeClr>
                </a:solidFill>
                <a:latin typeface="Courier"/>
                <a:ea typeface="Courier"/>
                <a:cs typeface="Courier"/>
                <a:sym typeface="Courier"/>
              </a:defRPr>
            </a:pPr>
            <a:r>
              <a:t>&lt;!DOCTYPE html&gt;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 lang="en"&gt;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&lt;title&gt;Document&lt;/title&gt;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&lt;h1&gt;Javsacript&lt;/h1&gt;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&lt;button&gt;Click Me&lt;/button&gt;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1&lt;/li&gt;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2&lt;/li&gt;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3&lt;/li&gt;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&lt;/html&gt;</a:t>
            </a:r>
          </a:p>
        </p:txBody>
      </p:sp>
      <p:pic>
        <p:nvPicPr>
          <p:cNvPr id="543" name="Picture 5" descr="Picture 5"/>
          <p:cNvPicPr>
            <a:picLocks noChangeAspect="1"/>
          </p:cNvPicPr>
          <p:nvPr/>
        </p:nvPicPr>
        <p:blipFill>
          <a:blip r:embed="rId2"/>
          <a:stretch>
            <a:fillRect/>
          </a:stretch>
        </p:blipFill>
        <p:spPr>
          <a:xfrm>
            <a:off x="6338440" y="3318374"/>
            <a:ext cx="2425971" cy="2425971"/>
          </a:xfrm>
          <a:prstGeom prst="rect">
            <a:avLst/>
          </a:prstGeom>
          <a:ln w="12700">
            <a:miter lim="400000"/>
          </a:ln>
        </p:spPr>
      </p:pic>
      <p:sp>
        <p:nvSpPr>
          <p:cNvPr id="544" name="Right Arrow 1"/>
          <p:cNvSpPr/>
          <p:nvPr/>
        </p:nvSpPr>
        <p:spPr>
          <a:xfrm>
            <a:off x="5183342" y="4321386"/>
            <a:ext cx="1107701" cy="419948"/>
          </a:xfrm>
          <a:prstGeom prst="rightArrow">
            <a:avLst>
              <a:gd name="adj1" fmla="val 50000"/>
              <a:gd name="adj2" fmla="val 50000"/>
            </a:avLst>
          </a:prstGeom>
          <a:solidFill>
            <a:schemeClr val="accent1">
              <a:lumOff val="13529"/>
            </a:schemeClr>
          </a:solidFill>
          <a:ln w="12700">
            <a:miter lim="400000"/>
          </a:ln>
        </p:spPr>
        <p:txBody>
          <a:bodyPr lIns="0" tIns="0" rIns="0" bIns="0" anchor="ctr"/>
          <a:lstStyle/>
          <a:p>
            <a:pPr defTabSz="587022">
              <a:defRPr sz="2200" b="0">
                <a:latin typeface="+mn-lt"/>
                <a:ea typeface="+mn-ea"/>
                <a:cs typeface="+mn-cs"/>
                <a:sym typeface="Helvetica Neue Medium"/>
              </a:defRPr>
            </a:pPr>
            <a:endParaRPr/>
          </a:p>
        </p:txBody>
      </p:sp>
      <p:sp>
        <p:nvSpPr>
          <p:cNvPr id="545" name="Right Arrow 6"/>
          <p:cNvSpPr/>
          <p:nvPr/>
        </p:nvSpPr>
        <p:spPr>
          <a:xfrm>
            <a:off x="8811808" y="4307318"/>
            <a:ext cx="1132847" cy="419948"/>
          </a:xfrm>
          <a:prstGeom prst="rightArrow">
            <a:avLst>
              <a:gd name="adj1" fmla="val 50000"/>
              <a:gd name="adj2" fmla="val 50000"/>
            </a:avLst>
          </a:prstGeom>
          <a:solidFill>
            <a:schemeClr val="accent1">
              <a:lumOff val="13529"/>
            </a:schemeClr>
          </a:solidFill>
          <a:ln w="12700">
            <a:miter lim="400000"/>
          </a:ln>
        </p:spPr>
        <p:txBody>
          <a:bodyPr lIns="0" tIns="0" rIns="0" bIns="0" anchor="ctr"/>
          <a:lstStyle/>
          <a:p>
            <a:pPr defTabSz="587022">
              <a:defRPr sz="2200" b="0">
                <a:latin typeface="+mn-lt"/>
                <a:ea typeface="+mn-ea"/>
                <a:cs typeface="+mn-cs"/>
                <a:sym typeface="Helvetica Neue Medium"/>
              </a:defRPr>
            </a:pPr>
            <a:endParaRPr/>
          </a:p>
        </p:txBody>
      </p:sp>
      <p:sp>
        <p:nvSpPr>
          <p:cNvPr id="546" name="Javascript"/>
          <p:cNvSpPr txBox="1"/>
          <p:nvPr/>
        </p:nvSpPr>
        <p:spPr>
          <a:xfrm>
            <a:off x="9896634" y="3423364"/>
            <a:ext cx="3149043" cy="1845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5200"/>
              </a:lnSpc>
              <a:defRPr sz="8400" b="0">
                <a:latin typeface="Helvetica"/>
                <a:ea typeface="Helvetica"/>
                <a:cs typeface="Helvetica"/>
                <a:sym typeface="Helvetica"/>
              </a:defRPr>
            </a:lvl1pPr>
          </a:lstStyle>
          <a:p>
            <a:r>
              <a:t>DOM?</a:t>
            </a:r>
          </a:p>
        </p:txBody>
      </p:sp>
      <p:pic>
        <p:nvPicPr>
          <p:cNvPr id="547" name="PrepBytes_Logo.png" descr="PrepBytes_Logo.png"/>
          <p:cNvPicPr>
            <a:picLocks noChangeAspect="1"/>
          </p:cNvPicPr>
          <p:nvPr/>
        </p:nvPicPr>
        <p:blipFill>
          <a:blip r:embed="rId3"/>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49" name="Let sayings = new Map()…"/>
          <p:cNvSpPr txBox="1"/>
          <p:nvPr/>
        </p:nvSpPr>
        <p:spPr>
          <a:xfrm>
            <a:off x="919773" y="2087456"/>
            <a:ext cx="5371270" cy="5578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just" defTabSz="587022">
              <a:defRPr b="0">
                <a:solidFill>
                  <a:schemeClr val="accent4">
                    <a:hueOff val="468000"/>
                    <a:satOff val="-4761"/>
                    <a:lumOff val="10196"/>
                  </a:schemeClr>
                </a:solidFill>
                <a:latin typeface="Courier"/>
                <a:ea typeface="Courier"/>
                <a:cs typeface="Courier"/>
                <a:sym typeface="Courier"/>
              </a:defRPr>
            </a:pPr>
            <a:r>
              <a:t>&lt;!DOCTYPE html&gt;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 lang="en"&gt;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&lt;title&gt;Document&lt;/title&gt;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&lt;/head&gt;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&lt;h1&gt;JavaScript&lt;/h1&gt;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&lt;button&gt;Click Me&lt;/button&gt;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1&lt;/li&gt;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2&lt;/li&gt;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&lt;li&gt;Item 3&lt;/li&gt;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    &lt;/ul&gt;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&lt;/body&gt;</a:t>
            </a:r>
            <a:endParaRPr>
              <a:latin typeface="Gill Sans"/>
              <a:ea typeface="Gill Sans"/>
              <a:cs typeface="Gill Sans"/>
              <a:sym typeface="Gill Sans"/>
            </a:endParaRPr>
          </a:p>
          <a:p>
            <a:pPr algn="just" defTabSz="587022">
              <a:defRPr b="0">
                <a:solidFill>
                  <a:schemeClr val="accent4">
                    <a:hueOff val="468000"/>
                    <a:satOff val="-4761"/>
                    <a:lumOff val="10196"/>
                  </a:schemeClr>
                </a:solidFill>
                <a:latin typeface="Courier"/>
                <a:ea typeface="Courier"/>
                <a:cs typeface="Courier"/>
                <a:sym typeface="Courier"/>
              </a:defRPr>
            </a:pPr>
            <a:r>
              <a:t>&lt;/html&gt;</a:t>
            </a:r>
          </a:p>
        </p:txBody>
      </p:sp>
      <p:sp>
        <p:nvSpPr>
          <p:cNvPr id="550" name="Right Arrow 1"/>
          <p:cNvSpPr/>
          <p:nvPr/>
        </p:nvSpPr>
        <p:spPr>
          <a:xfrm>
            <a:off x="5403435" y="4348406"/>
            <a:ext cx="1107701" cy="419948"/>
          </a:xfrm>
          <a:prstGeom prst="rightArrow">
            <a:avLst>
              <a:gd name="adj1" fmla="val 50000"/>
              <a:gd name="adj2" fmla="val 50000"/>
            </a:avLst>
          </a:prstGeom>
          <a:solidFill>
            <a:srgbClr val="FFFF00"/>
          </a:solidFill>
          <a:ln w="12700">
            <a:miter lim="400000"/>
          </a:ln>
        </p:spPr>
        <p:txBody>
          <a:bodyPr lIns="0" tIns="0" rIns="0" bIns="0" anchor="ctr"/>
          <a:lstStyle/>
          <a:p>
            <a:pPr defTabSz="587022">
              <a:defRPr sz="2200" b="0">
                <a:latin typeface="+mn-lt"/>
                <a:ea typeface="+mn-ea"/>
                <a:cs typeface="+mn-cs"/>
                <a:sym typeface="Helvetica Neue Medium"/>
              </a:defRPr>
            </a:pPr>
            <a:endParaRPr/>
          </a:p>
        </p:txBody>
      </p:sp>
      <p:grpSp>
        <p:nvGrpSpPr>
          <p:cNvPr id="590" name="Diagram 7"/>
          <p:cNvGrpSpPr/>
          <p:nvPr/>
        </p:nvGrpSpPr>
        <p:grpSpPr>
          <a:xfrm>
            <a:off x="6816882" y="3497522"/>
            <a:ext cx="5554883" cy="2991092"/>
            <a:chOff x="0" y="0"/>
            <a:chExt cx="5554882" cy="2991090"/>
          </a:xfrm>
        </p:grpSpPr>
        <p:grpSp>
          <p:nvGrpSpPr>
            <p:cNvPr id="553" name="Group"/>
            <p:cNvGrpSpPr/>
            <p:nvPr/>
          </p:nvGrpSpPr>
          <p:grpSpPr>
            <a:xfrm>
              <a:off x="0" y="614242"/>
              <a:ext cx="1068247" cy="534124"/>
              <a:chOff x="0" y="0"/>
              <a:chExt cx="1068246" cy="534123"/>
            </a:xfrm>
          </p:grpSpPr>
          <p:sp>
            <p:nvSpPr>
              <p:cNvPr id="551"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52" name="html"/>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html</a:t>
                </a:r>
              </a:p>
            </p:txBody>
          </p:sp>
        </p:grpSp>
        <p:sp>
          <p:nvSpPr>
            <p:cNvPr id="554" name="Line"/>
            <p:cNvSpPr/>
            <p:nvPr/>
          </p:nvSpPr>
          <p:spPr>
            <a:xfrm flipV="1">
              <a:off x="1067968" y="267207"/>
              <a:ext cx="427299" cy="614242"/>
            </a:xfrm>
            <a:prstGeom prst="line">
              <a:avLst/>
            </a:prstGeom>
            <a:noFill/>
            <a:ln w="12700" cap="flat">
              <a:solidFill>
                <a:srgbClr val="0080CA"/>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57" name="Group"/>
            <p:cNvGrpSpPr/>
            <p:nvPr/>
          </p:nvGrpSpPr>
          <p:grpSpPr>
            <a:xfrm>
              <a:off x="1495545" y="0"/>
              <a:ext cx="1068247" cy="534124"/>
              <a:chOff x="0" y="0"/>
              <a:chExt cx="1068246" cy="534123"/>
            </a:xfrm>
          </p:grpSpPr>
          <p:sp>
            <p:nvSpPr>
              <p:cNvPr id="555"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56" name="head"/>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head</a:t>
                </a:r>
              </a:p>
            </p:txBody>
          </p:sp>
        </p:grpSp>
        <p:sp>
          <p:nvSpPr>
            <p:cNvPr id="558" name="Line"/>
            <p:cNvSpPr/>
            <p:nvPr/>
          </p:nvSpPr>
          <p:spPr>
            <a:xfrm>
              <a:off x="2563791" y="267061"/>
              <a:ext cx="427299" cy="1"/>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61" name="Group"/>
            <p:cNvGrpSpPr/>
            <p:nvPr/>
          </p:nvGrpSpPr>
          <p:grpSpPr>
            <a:xfrm>
              <a:off x="2991090" y="0"/>
              <a:ext cx="1068247" cy="534124"/>
              <a:chOff x="0" y="0"/>
              <a:chExt cx="1068246" cy="534123"/>
            </a:xfrm>
          </p:grpSpPr>
          <p:sp>
            <p:nvSpPr>
              <p:cNvPr id="559"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60" name="meta"/>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meta</a:t>
                </a:r>
              </a:p>
            </p:txBody>
          </p:sp>
        </p:grpSp>
        <p:sp>
          <p:nvSpPr>
            <p:cNvPr id="562" name="Line"/>
            <p:cNvSpPr/>
            <p:nvPr/>
          </p:nvSpPr>
          <p:spPr>
            <a:xfrm>
              <a:off x="1068524" y="881448"/>
              <a:ext cx="427300" cy="614243"/>
            </a:xfrm>
            <a:prstGeom prst="line">
              <a:avLst/>
            </a:prstGeom>
            <a:noFill/>
            <a:ln w="12700" cap="flat">
              <a:solidFill>
                <a:srgbClr val="0080CA"/>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65" name="Group"/>
            <p:cNvGrpSpPr/>
            <p:nvPr/>
          </p:nvGrpSpPr>
          <p:grpSpPr>
            <a:xfrm>
              <a:off x="1495545" y="1228483"/>
              <a:ext cx="1068247" cy="534125"/>
              <a:chOff x="0" y="0"/>
              <a:chExt cx="1068246" cy="534123"/>
            </a:xfrm>
          </p:grpSpPr>
          <p:sp>
            <p:nvSpPr>
              <p:cNvPr id="563"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64" name="body"/>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body</a:t>
                </a:r>
              </a:p>
            </p:txBody>
          </p:sp>
        </p:grpSp>
        <p:sp>
          <p:nvSpPr>
            <p:cNvPr id="566" name="Line"/>
            <p:cNvSpPr/>
            <p:nvPr/>
          </p:nvSpPr>
          <p:spPr>
            <a:xfrm flipV="1">
              <a:off x="2563513" y="881448"/>
              <a:ext cx="427300"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69" name="Group"/>
            <p:cNvGrpSpPr/>
            <p:nvPr/>
          </p:nvGrpSpPr>
          <p:grpSpPr>
            <a:xfrm>
              <a:off x="2991090" y="614242"/>
              <a:ext cx="1068247" cy="534124"/>
              <a:chOff x="0" y="0"/>
              <a:chExt cx="1068246" cy="534123"/>
            </a:xfrm>
          </p:grpSpPr>
          <p:sp>
            <p:nvSpPr>
              <p:cNvPr id="567"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68" name="h1"/>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h1</a:t>
                </a:r>
              </a:p>
            </p:txBody>
          </p:sp>
        </p:grpSp>
        <p:sp>
          <p:nvSpPr>
            <p:cNvPr id="570" name="Line"/>
            <p:cNvSpPr/>
            <p:nvPr/>
          </p:nvSpPr>
          <p:spPr>
            <a:xfrm>
              <a:off x="2563791" y="1495545"/>
              <a:ext cx="427299" cy="1"/>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73" name="Group"/>
            <p:cNvGrpSpPr/>
            <p:nvPr/>
          </p:nvGrpSpPr>
          <p:grpSpPr>
            <a:xfrm>
              <a:off x="2991090" y="1228483"/>
              <a:ext cx="1068247" cy="534125"/>
              <a:chOff x="0" y="0"/>
              <a:chExt cx="1068246" cy="534123"/>
            </a:xfrm>
          </p:grpSpPr>
          <p:sp>
            <p:nvSpPr>
              <p:cNvPr id="571"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72" name="button"/>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button</a:t>
                </a:r>
              </a:p>
            </p:txBody>
          </p:sp>
        </p:grpSp>
        <p:sp>
          <p:nvSpPr>
            <p:cNvPr id="574" name="Line"/>
            <p:cNvSpPr/>
            <p:nvPr/>
          </p:nvSpPr>
          <p:spPr>
            <a:xfrm>
              <a:off x="2564069" y="1495690"/>
              <a:ext cx="427300"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77" name="Group"/>
            <p:cNvGrpSpPr/>
            <p:nvPr/>
          </p:nvGrpSpPr>
          <p:grpSpPr>
            <a:xfrm>
              <a:off x="2991090" y="1842725"/>
              <a:ext cx="1068247" cy="534124"/>
              <a:chOff x="0" y="0"/>
              <a:chExt cx="1068246" cy="534123"/>
            </a:xfrm>
          </p:grpSpPr>
          <p:sp>
            <p:nvSpPr>
              <p:cNvPr id="575"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76" name="ul"/>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ul</a:t>
                </a:r>
              </a:p>
            </p:txBody>
          </p:sp>
        </p:grpSp>
        <p:sp>
          <p:nvSpPr>
            <p:cNvPr id="578" name="Line"/>
            <p:cNvSpPr/>
            <p:nvPr/>
          </p:nvSpPr>
          <p:spPr>
            <a:xfrm flipV="1">
              <a:off x="4059058" y="1495690"/>
              <a:ext cx="427300"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81" name="Group"/>
            <p:cNvGrpSpPr/>
            <p:nvPr/>
          </p:nvGrpSpPr>
          <p:grpSpPr>
            <a:xfrm>
              <a:off x="4486635" y="1228483"/>
              <a:ext cx="1068248" cy="534125"/>
              <a:chOff x="0" y="0"/>
              <a:chExt cx="1068246" cy="534123"/>
            </a:xfrm>
          </p:grpSpPr>
          <p:sp>
            <p:nvSpPr>
              <p:cNvPr id="579"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80" name="li"/>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li</a:t>
                </a:r>
              </a:p>
            </p:txBody>
          </p:sp>
        </p:grpSp>
        <p:sp>
          <p:nvSpPr>
            <p:cNvPr id="582" name="Line"/>
            <p:cNvSpPr/>
            <p:nvPr/>
          </p:nvSpPr>
          <p:spPr>
            <a:xfrm>
              <a:off x="4059337" y="2109786"/>
              <a:ext cx="427299" cy="1"/>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85" name="Group"/>
            <p:cNvGrpSpPr/>
            <p:nvPr/>
          </p:nvGrpSpPr>
          <p:grpSpPr>
            <a:xfrm>
              <a:off x="4486635" y="1842725"/>
              <a:ext cx="1068248" cy="534124"/>
              <a:chOff x="0" y="0"/>
              <a:chExt cx="1068246" cy="534123"/>
            </a:xfrm>
          </p:grpSpPr>
          <p:sp>
            <p:nvSpPr>
              <p:cNvPr id="583"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84" name="li"/>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li</a:t>
                </a:r>
              </a:p>
            </p:txBody>
          </p:sp>
        </p:grpSp>
        <p:sp>
          <p:nvSpPr>
            <p:cNvPr id="586" name="Line"/>
            <p:cNvSpPr/>
            <p:nvPr/>
          </p:nvSpPr>
          <p:spPr>
            <a:xfrm>
              <a:off x="4059615" y="2109932"/>
              <a:ext cx="427299" cy="614243"/>
            </a:xfrm>
            <a:prstGeom prst="line">
              <a:avLst/>
            </a:prstGeom>
            <a:noFill/>
            <a:ln w="12700" cap="flat">
              <a:solidFill>
                <a:srgbClr val="0092E6"/>
              </a:solidFill>
              <a:prstDash val="solid"/>
              <a:round/>
            </a:ln>
            <a:effectLst/>
          </p:spPr>
          <p:txBody>
            <a:bodyPr wrap="square" lIns="24383" tIns="24383" rIns="24383" bIns="24383" numCol="1" anchor="t">
              <a:noAutofit/>
            </a:bodyPr>
            <a:lstStyle/>
            <a:p>
              <a:pPr defTabSz="587022">
                <a:defRPr sz="4800" b="0">
                  <a:solidFill>
                    <a:srgbClr val="186BE1"/>
                  </a:solidFill>
                  <a:latin typeface="+mn-lt"/>
                  <a:ea typeface="+mn-ea"/>
                  <a:cs typeface="+mn-cs"/>
                  <a:sym typeface="Helvetica Neue Medium"/>
                </a:defRPr>
              </a:pPr>
              <a:endParaRPr/>
            </a:p>
          </p:txBody>
        </p:sp>
        <p:grpSp>
          <p:nvGrpSpPr>
            <p:cNvPr id="589" name="Group"/>
            <p:cNvGrpSpPr/>
            <p:nvPr/>
          </p:nvGrpSpPr>
          <p:grpSpPr>
            <a:xfrm>
              <a:off x="4486635" y="2456967"/>
              <a:ext cx="1068248" cy="534124"/>
              <a:chOff x="0" y="0"/>
              <a:chExt cx="1068246" cy="534123"/>
            </a:xfrm>
          </p:grpSpPr>
          <p:sp>
            <p:nvSpPr>
              <p:cNvPr id="587" name="Rounded Rectangle"/>
              <p:cNvSpPr/>
              <p:nvPr/>
            </p:nvSpPr>
            <p:spPr>
              <a:xfrm>
                <a:off x="0" y="0"/>
                <a:ext cx="1068247" cy="534124"/>
              </a:xfrm>
              <a:prstGeom prst="roundRect">
                <a:avLst>
                  <a:gd name="adj" fmla="val 10000"/>
                </a:avLst>
              </a:prstGeom>
              <a:solidFill>
                <a:srgbClr val="FFFFFF"/>
              </a:solidFill>
              <a:ln w="12700" cap="flat">
                <a:solidFill>
                  <a:srgbClr val="186BE1"/>
                </a:solidFill>
                <a:prstDash val="solid"/>
                <a:round/>
              </a:ln>
              <a:effectLst/>
            </p:spPr>
            <p:txBody>
              <a:bodyPr wrap="square" lIns="0" tIns="0" rIns="0" bIns="0" numCol="1" anchor="ctr">
                <a:noAutofit/>
              </a:bodyPr>
              <a:lstStyle/>
              <a:p>
                <a:pPr defTabSz="885048">
                  <a:lnSpc>
                    <a:spcPct val="90000"/>
                  </a:lnSpc>
                  <a:spcBef>
                    <a:spcPts val="2000"/>
                  </a:spcBef>
                  <a:defRPr sz="4800" b="0">
                    <a:solidFill>
                      <a:srgbClr val="186BE1"/>
                    </a:solidFill>
                    <a:latin typeface="+mn-lt"/>
                    <a:ea typeface="+mn-ea"/>
                    <a:cs typeface="+mn-cs"/>
                    <a:sym typeface="Helvetica Neue Medium"/>
                  </a:defRPr>
                </a:pPr>
                <a:endParaRPr/>
              </a:p>
            </p:txBody>
          </p:sp>
          <p:sp>
            <p:nvSpPr>
              <p:cNvPr id="588" name="li"/>
              <p:cNvSpPr txBox="1"/>
              <p:nvPr/>
            </p:nvSpPr>
            <p:spPr>
              <a:xfrm>
                <a:off x="15643" y="114844"/>
                <a:ext cx="1036960" cy="304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482" tIns="9482" rIns="9482" bIns="9482" numCol="1" anchor="ctr">
                <a:spAutoFit/>
              </a:bodyPr>
              <a:lstStyle>
                <a:lvl1pPr defTabSz="885048">
                  <a:lnSpc>
                    <a:spcPct val="90000"/>
                  </a:lnSpc>
                  <a:spcBef>
                    <a:spcPts val="800"/>
                  </a:spcBef>
                  <a:defRPr sz="1800" b="0">
                    <a:solidFill>
                      <a:srgbClr val="186BE1"/>
                    </a:solidFill>
                    <a:latin typeface="+mn-lt"/>
                    <a:ea typeface="+mn-ea"/>
                    <a:cs typeface="+mn-cs"/>
                    <a:sym typeface="Helvetica Neue Medium"/>
                  </a:defRPr>
                </a:lvl1pPr>
              </a:lstStyle>
              <a:p>
                <a:r>
                  <a:t>li</a:t>
                </a:r>
              </a:p>
            </p:txBody>
          </p:sp>
        </p:grpSp>
      </p:grpSp>
      <p:pic>
        <p:nvPicPr>
          <p:cNvPr id="591"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93"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594" name="Maps"/>
          <p:cNvSpPr txBox="1"/>
          <p:nvPr/>
        </p:nvSpPr>
        <p:spPr>
          <a:xfrm>
            <a:off x="753978" y="-33718"/>
            <a:ext cx="409834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DOM functions</a:t>
            </a:r>
          </a:p>
        </p:txBody>
      </p:sp>
      <p:sp>
        <p:nvSpPr>
          <p:cNvPr id="595"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596" name="Let sayings = new Map()…"/>
          <p:cNvSpPr txBox="1"/>
          <p:nvPr/>
        </p:nvSpPr>
        <p:spPr>
          <a:xfrm>
            <a:off x="817097" y="2542785"/>
            <a:ext cx="12058100" cy="5250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Finding the existing HTML elements from DOM</a:t>
            </a:r>
          </a:p>
          <a:p>
            <a:pPr algn="l" defTabSz="587022">
              <a:lnSpc>
                <a:spcPts val="3900"/>
              </a:lnSpc>
              <a:defRPr sz="3200" b="0">
                <a:solidFill>
                  <a:srgbClr val="56C1FF"/>
                </a:solidFill>
                <a:latin typeface="Courier"/>
                <a:ea typeface="Courier"/>
                <a:cs typeface="Courier"/>
                <a:sym typeface="Courier"/>
              </a:defRPr>
            </a:pPr>
            <a:endParaRPr/>
          </a:p>
          <a:p>
            <a:pPr algn="l" defTabSz="457200">
              <a:defRPr sz="1500" b="0">
                <a:solidFill>
                  <a:srgbClr val="000000"/>
                </a:solidFill>
                <a:latin typeface="Verdana"/>
                <a:ea typeface="Verdana"/>
                <a:cs typeface="Verdana"/>
                <a:sym typeface="Verdana"/>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t>Find an element by its id attribute : </a:t>
            </a:r>
            <a:r>
              <a:rPr>
                <a:solidFill>
                  <a:schemeClr val="accent4">
                    <a:hueOff val="468000"/>
                    <a:satOff val="-4761"/>
                    <a:lumOff val="10196"/>
                  </a:schemeClr>
                </a:solidFill>
              </a:rPr>
              <a:t>document.getElementById(id)</a:t>
            </a:r>
          </a:p>
          <a:p>
            <a:pPr algn="l" defTabSz="587022">
              <a:lnSpc>
                <a:spcPts val="3900"/>
              </a:lnSpc>
              <a:defRPr sz="3200" b="0">
                <a:solidFill>
                  <a:srgbClr val="56C1FF"/>
                </a:solidFill>
                <a:latin typeface="Courier"/>
                <a:ea typeface="Courier"/>
                <a:cs typeface="Courier"/>
                <a:sym typeface="Courier"/>
              </a:defRPr>
            </a:pPr>
            <a:endParaRPr>
              <a:solidFill>
                <a:schemeClr val="accent4">
                  <a:hueOff val="468000"/>
                  <a:satOff val="-4761"/>
                  <a:lumOff val="10196"/>
                </a:schemeClr>
              </a:solidFill>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t>Find an element by its tag name :(div, span) </a:t>
            </a:r>
            <a:r>
              <a:rPr>
                <a:solidFill>
                  <a:schemeClr val="accent4">
                    <a:hueOff val="468000"/>
                    <a:satOff val="-4761"/>
                    <a:lumOff val="10196"/>
                  </a:schemeClr>
                </a:solidFill>
              </a:rPr>
              <a:t>document.getElementsByTagName(name)</a:t>
            </a:r>
          </a:p>
          <a:p>
            <a:pPr algn="l" defTabSz="587022">
              <a:lnSpc>
                <a:spcPts val="3900"/>
              </a:lnSpc>
              <a:defRPr sz="3200" b="0">
                <a:solidFill>
                  <a:srgbClr val="56C1FF"/>
                </a:solidFill>
                <a:latin typeface="Courier"/>
                <a:ea typeface="Courier"/>
                <a:cs typeface="Courier"/>
                <a:sym typeface="Courier"/>
              </a:defRPr>
            </a:pPr>
            <a:endParaRPr>
              <a:solidFill>
                <a:schemeClr val="accent4">
                  <a:hueOff val="468000"/>
                  <a:satOff val="-4761"/>
                  <a:lumOff val="10196"/>
                </a:schemeClr>
              </a:solidFill>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t>Find an element by its class attribute : </a:t>
            </a:r>
            <a:r>
              <a:rPr>
                <a:solidFill>
                  <a:schemeClr val="accent4">
                    <a:hueOff val="468000"/>
                    <a:satOff val="-4761"/>
                    <a:lumOff val="10196"/>
                  </a:schemeClr>
                </a:solidFill>
              </a:rPr>
              <a:t>document.getElementsByClassName(</a:t>
            </a:r>
            <a:r>
              <a:rPr i="1">
                <a:solidFill>
                  <a:schemeClr val="accent4">
                    <a:hueOff val="468000"/>
                    <a:satOff val="-4761"/>
                    <a:lumOff val="10196"/>
                  </a:schemeClr>
                </a:solidFill>
              </a:rPr>
              <a:t>name)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76" name="PrepBytes_Logo.png" descr="PrepBytes_Logo.png"/>
          <p:cNvPicPr>
            <a:picLocks noChangeAspect="1"/>
          </p:cNvPicPr>
          <p:nvPr/>
        </p:nvPicPr>
        <p:blipFill>
          <a:blip r:embed="rId2"/>
          <a:stretch>
            <a:fillRect/>
          </a:stretch>
        </p:blipFill>
        <p:spPr>
          <a:xfrm>
            <a:off x="10619186" y="32995"/>
            <a:ext cx="2351745" cy="614203"/>
          </a:xfrm>
          <a:prstGeom prst="rect">
            <a:avLst/>
          </a:prstGeom>
          <a:ln w="12700">
            <a:miter lim="400000"/>
          </a:ln>
          <a:effectLst>
            <a:reflection stA="50000" endPos="40000" dir="5400000" sy="-100000" algn="bl" rotWithShape="0"/>
          </a:effectLst>
        </p:spPr>
      </p:pic>
      <p:sp>
        <p:nvSpPr>
          <p:cNvPr id="177" name="Text"/>
          <p:cNvSpPr txBox="1"/>
          <p:nvPr/>
        </p:nvSpPr>
        <p:spPr>
          <a:xfrm>
            <a:off x="6219867" y="8054769"/>
            <a:ext cx="165685" cy="460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defRPr sz="2800" b="0" u="sng">
                <a:solidFill>
                  <a:srgbClr val="0000FF"/>
                </a:solidFill>
                <a:uFill>
                  <a:solidFill>
                    <a:srgbClr val="0000FF"/>
                  </a:solidFill>
                </a:uFill>
                <a:latin typeface="Gill Sans"/>
                <a:ea typeface="Gill Sans"/>
                <a:cs typeface="Gill Sans"/>
                <a:sym typeface="Gill Sans"/>
                <a:hlinkClick r:id="rId3"/>
              </a:defRPr>
            </a:lvl1pPr>
          </a:lstStyle>
          <a:p>
            <a:r>
              <a:rPr>
                <a:hlinkClick r:id="rId3"/>
              </a:rPr>
              <a:t> </a:t>
            </a:r>
          </a:p>
        </p:txBody>
      </p:sp>
      <p:pic>
        <p:nvPicPr>
          <p:cNvPr id="178" name="Picture 5" descr="Picture 5"/>
          <p:cNvPicPr>
            <a:picLocks noChangeAspect="1"/>
          </p:cNvPicPr>
          <p:nvPr/>
        </p:nvPicPr>
        <p:blipFill>
          <a:blip r:embed="rId4"/>
          <a:stretch>
            <a:fillRect/>
          </a:stretch>
        </p:blipFill>
        <p:spPr>
          <a:xfrm>
            <a:off x="1991572" y="3181785"/>
            <a:ext cx="1843950" cy="1843950"/>
          </a:xfrm>
          <a:prstGeom prst="rect">
            <a:avLst/>
          </a:prstGeom>
          <a:ln w="12700">
            <a:miter lim="400000"/>
          </a:ln>
        </p:spPr>
      </p:pic>
      <p:sp>
        <p:nvSpPr>
          <p:cNvPr id="179" name="alert"/>
          <p:cNvSpPr txBox="1"/>
          <p:nvPr/>
        </p:nvSpPr>
        <p:spPr>
          <a:xfrm>
            <a:off x="3602420" y="454941"/>
            <a:ext cx="540058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JS Engine</a:t>
            </a:r>
          </a:p>
        </p:txBody>
      </p:sp>
      <p:sp>
        <p:nvSpPr>
          <p:cNvPr id="180" name="Google Chrome = V8 Engine"/>
          <p:cNvSpPr txBox="1"/>
          <p:nvPr/>
        </p:nvSpPr>
        <p:spPr>
          <a:xfrm>
            <a:off x="814998" y="2624907"/>
            <a:ext cx="4197097"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1">
                    <a:lumOff val="13529"/>
                  </a:schemeClr>
                </a:solidFill>
              </a:defRPr>
            </a:lvl1pPr>
          </a:lstStyle>
          <a:p>
            <a:r>
              <a:t>Google Chrome = V8 Engine</a:t>
            </a:r>
          </a:p>
        </p:txBody>
      </p:sp>
      <p:sp>
        <p:nvSpPr>
          <p:cNvPr id="181" name="Internet Explorer = Chakra"/>
          <p:cNvSpPr txBox="1"/>
          <p:nvPr/>
        </p:nvSpPr>
        <p:spPr>
          <a:xfrm>
            <a:off x="4214246" y="5986196"/>
            <a:ext cx="3960268" cy="461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1">
                    <a:lumOff val="13529"/>
                  </a:schemeClr>
                </a:solidFill>
              </a:defRPr>
            </a:lvl1pPr>
          </a:lstStyle>
          <a:p>
            <a:r>
              <a:t>Internet Explorer = Chakra</a:t>
            </a:r>
          </a:p>
        </p:txBody>
      </p:sp>
      <p:sp>
        <p:nvSpPr>
          <p:cNvPr id="182" name="Mozilla Firefox = Spider Monkey Engine"/>
          <p:cNvSpPr txBox="1"/>
          <p:nvPr/>
        </p:nvSpPr>
        <p:spPr>
          <a:xfrm>
            <a:off x="7067777" y="2624907"/>
            <a:ext cx="5844236" cy="46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chemeClr val="accent1">
                    <a:lumOff val="13529"/>
                  </a:schemeClr>
                </a:solidFill>
              </a:defRPr>
            </a:lvl1pPr>
          </a:lstStyle>
          <a:p>
            <a:r>
              <a:t>Mozilla Firefox = Spider Monkey Engine</a:t>
            </a:r>
          </a:p>
        </p:txBody>
      </p:sp>
      <p:pic>
        <p:nvPicPr>
          <p:cNvPr id="183" name="Image" descr="Image"/>
          <p:cNvPicPr>
            <a:picLocks noChangeAspect="1"/>
          </p:cNvPicPr>
          <p:nvPr/>
        </p:nvPicPr>
        <p:blipFill>
          <a:blip r:embed="rId5"/>
          <a:stretch>
            <a:fillRect/>
          </a:stretch>
        </p:blipFill>
        <p:spPr>
          <a:xfrm>
            <a:off x="8884494" y="3289360"/>
            <a:ext cx="1628799" cy="1628799"/>
          </a:xfrm>
          <a:prstGeom prst="rect">
            <a:avLst/>
          </a:prstGeom>
          <a:ln w="12700">
            <a:miter lim="400000"/>
          </a:ln>
        </p:spPr>
      </p:pic>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98"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599" name="Maps"/>
          <p:cNvSpPr txBox="1"/>
          <p:nvPr/>
        </p:nvSpPr>
        <p:spPr>
          <a:xfrm>
            <a:off x="632388" y="-189948"/>
            <a:ext cx="4098344"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DOM functions</a:t>
            </a:r>
          </a:p>
        </p:txBody>
      </p:sp>
      <p:sp>
        <p:nvSpPr>
          <p:cNvPr id="600"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01"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02" name="Let sayings = new Map()…"/>
          <p:cNvSpPr txBox="1"/>
          <p:nvPr/>
        </p:nvSpPr>
        <p:spPr>
          <a:xfrm>
            <a:off x="617929" y="1810183"/>
            <a:ext cx="12058101" cy="6472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Changing the html elements value :</a:t>
            </a:r>
          </a:p>
          <a:p>
            <a:pPr algn="l" defTabSz="457200">
              <a:defRPr sz="1500" b="0">
                <a:solidFill>
                  <a:srgbClr val="000000"/>
                </a:solidFill>
                <a:latin typeface="Verdana"/>
                <a:ea typeface="Verdana"/>
                <a:cs typeface="Verdana"/>
                <a:sym typeface="Verdana"/>
              </a:defRPr>
            </a:pPr>
            <a:endParaRPr/>
          </a:p>
          <a:p>
            <a:pPr algn="l" defTabSz="457200">
              <a:defRPr sz="1500" b="0">
                <a:solidFill>
                  <a:srgbClr val="000000"/>
                </a:solidFill>
                <a:latin typeface="Verdana"/>
                <a:ea typeface="Verdana"/>
                <a:cs typeface="Verdana"/>
                <a:sym typeface="Verdana"/>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element.innerHTML</a:t>
            </a:r>
            <a:r>
              <a:t> : Changes inner html of an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element.style.property</a:t>
            </a:r>
            <a:r>
              <a:t> : changes the style of an html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element.getAttribute(“id”)</a:t>
            </a:r>
            <a:r>
              <a:t> : gives the attribute value of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element.setAttribute(“id”,”test”)</a:t>
            </a:r>
            <a:r>
              <a:t> : set a new attribute or existing with the given value</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04"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05" name="Maps"/>
          <p:cNvSpPr txBox="1"/>
          <p:nvPr/>
        </p:nvSpPr>
        <p:spPr>
          <a:xfrm>
            <a:off x="689528" y="971916"/>
            <a:ext cx="10874191"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DOM functions - Adding Dynamic HTML</a:t>
            </a:r>
          </a:p>
        </p:txBody>
      </p:sp>
      <p:sp>
        <p:nvSpPr>
          <p:cNvPr id="606"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07"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08" name="Let sayings = new Map()…"/>
          <p:cNvSpPr txBox="1"/>
          <p:nvPr/>
        </p:nvSpPr>
        <p:spPr>
          <a:xfrm>
            <a:off x="685480" y="3584805"/>
            <a:ext cx="12058100" cy="3989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Adding dynamic html elements in DOM:</a:t>
            </a:r>
          </a:p>
          <a:p>
            <a:pPr algn="l" defTabSz="457200">
              <a:defRPr sz="1500" b="0">
                <a:solidFill>
                  <a:srgbClr val="000000"/>
                </a:solidFill>
                <a:latin typeface="Verdana"/>
                <a:ea typeface="Verdana"/>
                <a:cs typeface="Verdana"/>
                <a:sym typeface="Verdana"/>
              </a:defRPr>
            </a:pPr>
            <a:endParaRPr/>
          </a:p>
          <a:p>
            <a:pPr algn="l" defTabSz="457200">
              <a:defRPr sz="1500" b="0">
                <a:solidFill>
                  <a:srgbClr val="000000"/>
                </a:solidFill>
                <a:latin typeface="Verdana"/>
                <a:ea typeface="Verdana"/>
                <a:cs typeface="Verdana"/>
                <a:sym typeface="Verdana"/>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document.createElement(element)</a:t>
            </a:r>
            <a:r>
              <a:t> : create an HTML element</a:t>
            </a:r>
          </a:p>
          <a:p>
            <a:pPr algn="l" defTabSz="587022">
              <a:lnSpc>
                <a:spcPts val="3900"/>
              </a:lnSpc>
              <a:defRPr sz="3200" b="0">
                <a:solidFill>
                  <a:srgbClr val="56C1FF"/>
                </a:solidFill>
                <a:latin typeface="Courier"/>
                <a:ea typeface="Courier"/>
                <a:cs typeface="Courier"/>
                <a:sym typeface="Courier"/>
              </a:defRPr>
            </a:pPr>
            <a:endParaRPr/>
          </a:p>
          <a:p>
            <a:pPr marL="444500" indent="-444500" algn="l" defTabSz="587022">
              <a:lnSpc>
                <a:spcPts val="3900"/>
              </a:lnSpc>
              <a:buSzPct val="145000"/>
              <a:buChar char="•"/>
              <a:defRPr sz="3200" b="0">
                <a:solidFill>
                  <a:srgbClr val="56C1FF"/>
                </a:solidFill>
                <a:latin typeface="Courier"/>
                <a:ea typeface="Courier"/>
                <a:cs typeface="Courier"/>
                <a:sym typeface="Courier"/>
              </a:defRPr>
            </a:pPr>
            <a:r>
              <a:rPr>
                <a:solidFill>
                  <a:schemeClr val="accent4">
                    <a:hueOff val="468000"/>
                    <a:satOff val="-4761"/>
                    <a:lumOff val="10196"/>
                  </a:schemeClr>
                </a:solidFill>
              </a:rPr>
              <a:t>document.appendChild(element)</a:t>
            </a:r>
            <a:r>
              <a:t> : add an HTML element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0"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11" name="Maps"/>
          <p:cNvSpPr txBox="1"/>
          <p:nvPr/>
        </p:nvSpPr>
        <p:spPr>
          <a:xfrm>
            <a:off x="4871207" y="431514"/>
            <a:ext cx="1862350"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jQuery</a:t>
            </a:r>
          </a:p>
        </p:txBody>
      </p:sp>
      <p:sp>
        <p:nvSpPr>
          <p:cNvPr id="612"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13"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14" name="Let sayings = new Map()…"/>
          <p:cNvSpPr txBox="1"/>
          <p:nvPr/>
        </p:nvSpPr>
        <p:spPr>
          <a:xfrm>
            <a:off x="817097" y="2702575"/>
            <a:ext cx="12058100" cy="4930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It is a javascript library which simplifies DOM manipulation , event handling and animation in HTML. It’s most important feature is Ajax. </a:t>
            </a:r>
          </a:p>
          <a:p>
            <a:pPr lvl="1" indent="0" algn="l" defTabSz="587022">
              <a:lnSpc>
                <a:spcPts val="3900"/>
              </a:lnSpc>
              <a:defRPr sz="3200" b="0">
                <a:solidFill>
                  <a:srgbClr val="56C1FF"/>
                </a:solidFill>
                <a:latin typeface="Courier"/>
                <a:ea typeface="Courier"/>
                <a:cs typeface="Courier"/>
                <a:sym typeface="Courier"/>
              </a:defRPr>
            </a:pPr>
            <a:endParaRPr/>
          </a:p>
          <a:p>
            <a:pPr lvl="1" indent="0" algn="l" defTabSz="587022">
              <a:lnSpc>
                <a:spcPts val="3900"/>
              </a:lnSpc>
              <a:defRPr sz="3200" b="0">
                <a:solidFill>
                  <a:srgbClr val="56C1FF"/>
                </a:solidFill>
                <a:latin typeface="Courier"/>
                <a:ea typeface="Courier"/>
                <a:cs typeface="Courier"/>
                <a:sym typeface="Courier"/>
              </a:defRPr>
            </a:pPr>
            <a:r>
              <a:t>Selectors : </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class name of element = .classname</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id of the element = #id</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tag name of element = tag</a:t>
            </a:r>
          </a:p>
          <a:p>
            <a:pPr marL="2540000" lvl="3" indent="-635000" algn="l" defTabSz="587022">
              <a:lnSpc>
                <a:spcPts val="3900"/>
              </a:lnSpc>
              <a:buSzPct val="100000"/>
              <a:buAutoNum type="arabicPeriod"/>
              <a:defRPr sz="3200" b="0">
                <a:solidFill>
                  <a:srgbClr val="56C1FF"/>
                </a:solidFill>
                <a:latin typeface="Courier"/>
                <a:ea typeface="Courier"/>
                <a:cs typeface="Courier"/>
                <a:sym typeface="Courier"/>
              </a:defRPr>
            </a:pPr>
            <a:r>
              <a:t>By this keyword = this</a:t>
            </a:r>
          </a:p>
          <a:p>
            <a:pPr algn="l" defTabSz="457200">
              <a:lnSpc>
                <a:spcPts val="3200"/>
              </a:lnSpc>
              <a:defRPr sz="1200" b="0">
                <a:solidFill>
                  <a:srgbClr val="A31515"/>
                </a:solidFill>
                <a:latin typeface="Menlo"/>
                <a:ea typeface="Menlo"/>
                <a:cs typeface="Menlo"/>
                <a:sym typeface="Menlo"/>
              </a:defRPr>
            </a:pPr>
            <a:endParaRPr>
              <a:solidFill>
                <a:srgbClr val="000000"/>
              </a:solidFill>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6"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17" name="Maps"/>
          <p:cNvSpPr txBox="1"/>
          <p:nvPr/>
        </p:nvSpPr>
        <p:spPr>
          <a:xfrm>
            <a:off x="2753234" y="431514"/>
            <a:ext cx="609829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jQuery Event handlers</a:t>
            </a:r>
          </a:p>
        </p:txBody>
      </p:sp>
      <p:sp>
        <p:nvSpPr>
          <p:cNvPr id="618"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19"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20"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lvl="1" indent="0" algn="l" defTabSz="457200">
              <a:defRPr sz="1500" b="0">
                <a:solidFill>
                  <a:srgbClr val="000000"/>
                </a:solidFill>
                <a:latin typeface="Verdana"/>
                <a:ea typeface="Verdana"/>
                <a:cs typeface="Verdana"/>
                <a:sym typeface="Verdana"/>
              </a:defRPr>
            </a:pPr>
            <a:endParaRPr/>
          </a:p>
        </p:txBody>
      </p:sp>
      <p:graphicFrame>
        <p:nvGraphicFramePr>
          <p:cNvPr id="621" name="Table"/>
          <p:cNvGraphicFramePr/>
          <p:nvPr/>
        </p:nvGraphicFramePr>
        <p:xfrm>
          <a:off x="1029111" y="3659474"/>
          <a:ext cx="10946574" cy="3074152"/>
        </p:xfrm>
        <a:graphic>
          <a:graphicData uri="http://schemas.openxmlformats.org/drawingml/2006/table">
            <a:tbl>
              <a:tblPr>
                <a:tableStyleId>{4C3C2611-4C71-4FC5-86AE-919BDF0F9419}</a:tableStyleId>
              </a:tblPr>
              <a:tblGrid>
                <a:gridCol w="2842455">
                  <a:extLst>
                    <a:ext uri="{9D8B030D-6E8A-4147-A177-3AD203B41FA5}">
                      <a16:colId xmlns:a16="http://schemas.microsoft.com/office/drawing/2014/main" val="20000"/>
                    </a:ext>
                  </a:extLst>
                </a:gridCol>
                <a:gridCol w="2954343">
                  <a:extLst>
                    <a:ext uri="{9D8B030D-6E8A-4147-A177-3AD203B41FA5}">
                      <a16:colId xmlns:a16="http://schemas.microsoft.com/office/drawing/2014/main" val="20001"/>
                    </a:ext>
                  </a:extLst>
                </a:gridCol>
                <a:gridCol w="2625594">
                  <a:extLst>
                    <a:ext uri="{9D8B030D-6E8A-4147-A177-3AD203B41FA5}">
                      <a16:colId xmlns:a16="http://schemas.microsoft.com/office/drawing/2014/main" val="20002"/>
                    </a:ext>
                  </a:extLst>
                </a:gridCol>
                <a:gridCol w="2524182">
                  <a:extLst>
                    <a:ext uri="{9D8B030D-6E8A-4147-A177-3AD203B41FA5}">
                      <a16:colId xmlns:a16="http://schemas.microsoft.com/office/drawing/2014/main" val="20003"/>
                    </a:ext>
                  </a:extLst>
                </a:gridCol>
              </a:tblGrid>
              <a:tr h="603438">
                <a:tc>
                  <a:txBody>
                    <a:bodyPr/>
                    <a:lstStyle/>
                    <a:p>
                      <a:pPr algn="l" defTabSz="457200">
                        <a:defRPr sz="1800">
                          <a:solidFill>
                            <a:srgbClr val="000000"/>
                          </a:solidFill>
                        </a:defRPr>
                      </a:pPr>
                      <a:r>
                        <a:rPr sz="1500" b="1">
                          <a:latin typeface="Verdana"/>
                          <a:ea typeface="Verdana"/>
                          <a:cs typeface="Verdana"/>
                          <a:sym typeface="Verdana"/>
                        </a:rPr>
                        <a:t>Mouse Events</a:t>
                      </a:r>
                    </a:p>
                  </a:txBody>
                  <a:tcPr marL="203200" marR="101600" marT="101600" marB="101600" horzOverflow="overflow">
                    <a:lnL w="12700">
                      <a:solidFill>
                        <a:srgbClr val="D6D6D6"/>
                      </a:solidFill>
                      <a:miter lim="400000"/>
                    </a:lnL>
                    <a:lnT w="12700">
                      <a:solidFill>
                        <a:srgbClr val="D6D6D6"/>
                      </a:solidFill>
                      <a:miter lim="400000"/>
                    </a:lnT>
                    <a:solidFill>
                      <a:srgbClr val="FFFFFF"/>
                    </a:solidFill>
                  </a:tcPr>
                </a:tc>
                <a:tc>
                  <a:txBody>
                    <a:bodyPr/>
                    <a:lstStyle/>
                    <a:p>
                      <a:pPr algn="l" defTabSz="457200">
                        <a:defRPr sz="1800">
                          <a:solidFill>
                            <a:srgbClr val="000000"/>
                          </a:solidFill>
                        </a:defRPr>
                      </a:pPr>
                      <a:r>
                        <a:rPr sz="1500" b="1">
                          <a:latin typeface="Verdana"/>
                          <a:ea typeface="Verdana"/>
                          <a:cs typeface="Verdana"/>
                          <a:sym typeface="Verdana"/>
                        </a:rPr>
                        <a:t>Keyboard Events</a:t>
                      </a:r>
                    </a:p>
                  </a:txBody>
                  <a:tcPr marL="101600" marR="101600" marT="101600" marB="101600" horzOverflow="overflow">
                    <a:lnT w="12700">
                      <a:solidFill>
                        <a:srgbClr val="D6D6D6"/>
                      </a:solidFill>
                      <a:miter lim="400000"/>
                    </a:lnT>
                    <a:solidFill>
                      <a:srgbClr val="FFFFFF"/>
                    </a:solidFill>
                  </a:tcPr>
                </a:tc>
                <a:tc>
                  <a:txBody>
                    <a:bodyPr/>
                    <a:lstStyle/>
                    <a:p>
                      <a:pPr algn="l" defTabSz="457200">
                        <a:defRPr sz="1800">
                          <a:solidFill>
                            <a:srgbClr val="000000"/>
                          </a:solidFill>
                        </a:defRPr>
                      </a:pPr>
                      <a:r>
                        <a:rPr sz="1500" b="1">
                          <a:latin typeface="Verdana"/>
                          <a:ea typeface="Verdana"/>
                          <a:cs typeface="Verdana"/>
                          <a:sym typeface="Verdana"/>
                        </a:rPr>
                        <a:t>Form Events</a:t>
                      </a:r>
                    </a:p>
                  </a:txBody>
                  <a:tcPr marL="101600" marR="101600" marT="101600" marB="101600" horzOverflow="overflow">
                    <a:lnT w="12700">
                      <a:solidFill>
                        <a:srgbClr val="D6D6D6"/>
                      </a:solidFill>
                      <a:miter lim="400000"/>
                    </a:lnT>
                    <a:solidFill>
                      <a:srgbClr val="FFFFFF"/>
                    </a:solidFill>
                  </a:tcPr>
                </a:tc>
                <a:tc>
                  <a:txBody>
                    <a:bodyPr/>
                    <a:lstStyle/>
                    <a:p>
                      <a:pPr algn="l" defTabSz="457200">
                        <a:defRPr sz="1800">
                          <a:solidFill>
                            <a:srgbClr val="000000"/>
                          </a:solidFill>
                        </a:defRPr>
                      </a:pPr>
                      <a:r>
                        <a:rPr sz="1500" b="1">
                          <a:latin typeface="Verdana"/>
                          <a:ea typeface="Verdana"/>
                          <a:cs typeface="Verdana"/>
                          <a:sym typeface="Verdana"/>
                        </a:rPr>
                        <a:t>Document/Window Events</a:t>
                      </a:r>
                    </a:p>
                  </a:txBody>
                  <a:tcPr marL="101600" marR="101600" marT="101600" marB="101600" horzOverflow="overflow">
                    <a:lnR w="12700">
                      <a:solidFill>
                        <a:srgbClr val="D6D6D6"/>
                      </a:solidFill>
                      <a:miter lim="400000"/>
                    </a:lnR>
                    <a:lnT w="12700">
                      <a:solidFill>
                        <a:srgbClr val="D6D6D6"/>
                      </a:solidFill>
                      <a:miter lim="400000"/>
                    </a:lnT>
                    <a:solidFill>
                      <a:srgbClr val="FFFFFF"/>
                    </a:solidFill>
                  </a:tcPr>
                </a:tc>
                <a:extLst>
                  <a:ext uri="{0D108BD9-81ED-4DB2-BD59-A6C34878D82A}">
                    <a16:rowId xmlns:a16="http://schemas.microsoft.com/office/drawing/2014/main" val="10000"/>
                  </a:ext>
                </a:extLst>
              </a:tr>
              <a:tr h="603438">
                <a:tc>
                  <a:txBody>
                    <a:bodyPr/>
                    <a:lstStyle/>
                    <a:p>
                      <a:pPr algn="l" defTabSz="457200">
                        <a:defRPr sz="1800">
                          <a:solidFill>
                            <a:srgbClr val="000000"/>
                          </a:solidFill>
                        </a:defRPr>
                      </a:pPr>
                      <a:r>
                        <a:rPr sz="1500">
                          <a:latin typeface="Verdana"/>
                          <a:ea typeface="Verdana"/>
                          <a:cs typeface="Verdana"/>
                          <a:sym typeface="Verdana"/>
                        </a:rPr>
                        <a:t>click</a:t>
                      </a:r>
                    </a:p>
                  </a:txBody>
                  <a:tcPr marL="203200" marR="101600" marT="101600" marB="101600" horzOverflow="overflow">
                    <a:lnL w="12700">
                      <a:solidFill>
                        <a:srgbClr val="D6D6D6"/>
                      </a:solidFill>
                      <a:miter lim="400000"/>
                    </a:lnL>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keypress</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submit</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load</a:t>
                      </a:r>
                    </a:p>
                  </a:txBody>
                  <a:tcPr marL="101600" marR="101600" marT="101600" marB="101600" horzOverflow="overflow">
                    <a:lnR w="12700">
                      <a:solidFill>
                        <a:srgbClr val="D6D6D6"/>
                      </a:solidFill>
                      <a:miter lim="400000"/>
                    </a:lnR>
                    <a:solidFill>
                      <a:srgbClr val="E7E9EB"/>
                    </a:solidFill>
                  </a:tcPr>
                </a:tc>
                <a:extLst>
                  <a:ext uri="{0D108BD9-81ED-4DB2-BD59-A6C34878D82A}">
                    <a16:rowId xmlns:a16="http://schemas.microsoft.com/office/drawing/2014/main" val="10001"/>
                  </a:ext>
                </a:extLst>
              </a:tr>
              <a:tr h="603438">
                <a:tc>
                  <a:txBody>
                    <a:bodyPr/>
                    <a:lstStyle/>
                    <a:p>
                      <a:pPr algn="l" defTabSz="457200">
                        <a:defRPr sz="1800">
                          <a:solidFill>
                            <a:srgbClr val="000000"/>
                          </a:solidFill>
                        </a:defRPr>
                      </a:pPr>
                      <a:r>
                        <a:rPr sz="1500">
                          <a:latin typeface="Verdana"/>
                          <a:ea typeface="Verdana"/>
                          <a:cs typeface="Verdana"/>
                          <a:sym typeface="Verdana"/>
                        </a:rPr>
                        <a:t>dblclick</a:t>
                      </a:r>
                    </a:p>
                  </a:txBody>
                  <a:tcPr marL="203200" marR="101600" marT="101600" marB="101600" horzOverflow="overflow">
                    <a:lnL w="12700">
                      <a:solidFill>
                        <a:srgbClr val="D6D6D6"/>
                      </a:solidFill>
                      <a:miter lim="400000"/>
                    </a:lnL>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keydown</a:t>
                      </a:r>
                    </a:p>
                  </a:txBody>
                  <a:tcPr marL="101600" marR="101600" marT="101600" marB="101600" horzOverflow="overflow">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change</a:t>
                      </a:r>
                    </a:p>
                  </a:txBody>
                  <a:tcPr marL="101600" marR="101600" marT="101600" marB="101600" horzOverflow="overflow">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resize</a:t>
                      </a:r>
                    </a:p>
                  </a:txBody>
                  <a:tcPr marL="101600" marR="101600" marT="101600" marB="101600" horzOverflow="overflow">
                    <a:lnR w="12700">
                      <a:solidFill>
                        <a:srgbClr val="D6D6D6"/>
                      </a:solidFill>
                      <a:miter lim="400000"/>
                    </a:lnR>
                    <a:solidFill>
                      <a:srgbClr val="FFFFFF"/>
                    </a:solidFill>
                  </a:tcPr>
                </a:tc>
                <a:extLst>
                  <a:ext uri="{0D108BD9-81ED-4DB2-BD59-A6C34878D82A}">
                    <a16:rowId xmlns:a16="http://schemas.microsoft.com/office/drawing/2014/main" val="10002"/>
                  </a:ext>
                </a:extLst>
              </a:tr>
              <a:tr h="603438">
                <a:tc>
                  <a:txBody>
                    <a:bodyPr/>
                    <a:lstStyle/>
                    <a:p>
                      <a:pPr algn="l" defTabSz="457200">
                        <a:defRPr sz="1800">
                          <a:solidFill>
                            <a:srgbClr val="000000"/>
                          </a:solidFill>
                        </a:defRPr>
                      </a:pPr>
                      <a:r>
                        <a:rPr sz="1500">
                          <a:latin typeface="Verdana"/>
                          <a:ea typeface="Verdana"/>
                          <a:cs typeface="Verdana"/>
                          <a:sym typeface="Verdana"/>
                        </a:rPr>
                        <a:t>mouseenter</a:t>
                      </a:r>
                    </a:p>
                  </a:txBody>
                  <a:tcPr marL="203200" marR="101600" marT="101600" marB="101600" horzOverflow="overflow">
                    <a:lnL w="12700">
                      <a:solidFill>
                        <a:srgbClr val="D6D6D6"/>
                      </a:solidFill>
                      <a:miter lim="400000"/>
                    </a:lnL>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keyup</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focus</a:t>
                      </a:r>
                    </a:p>
                  </a:txBody>
                  <a:tcPr marL="101600" marR="101600" marT="101600" marB="101600" horzOverflow="overflow">
                    <a:solidFill>
                      <a:srgbClr val="E7E9EB"/>
                    </a:solidFill>
                  </a:tcPr>
                </a:tc>
                <a:tc>
                  <a:txBody>
                    <a:bodyPr/>
                    <a:lstStyle/>
                    <a:p>
                      <a:pPr algn="l" defTabSz="457200">
                        <a:defRPr sz="1800">
                          <a:solidFill>
                            <a:srgbClr val="000000"/>
                          </a:solidFill>
                        </a:defRPr>
                      </a:pPr>
                      <a:r>
                        <a:rPr sz="1500">
                          <a:latin typeface="Verdana"/>
                          <a:ea typeface="Verdana"/>
                          <a:cs typeface="Verdana"/>
                          <a:sym typeface="Verdana"/>
                        </a:rPr>
                        <a:t>scroll</a:t>
                      </a:r>
                    </a:p>
                  </a:txBody>
                  <a:tcPr marL="101600" marR="101600" marT="101600" marB="101600" horzOverflow="overflow">
                    <a:lnR w="12700">
                      <a:solidFill>
                        <a:srgbClr val="D6D6D6"/>
                      </a:solidFill>
                      <a:miter lim="400000"/>
                    </a:lnR>
                    <a:solidFill>
                      <a:srgbClr val="E7E9EB"/>
                    </a:solidFill>
                  </a:tcPr>
                </a:tc>
                <a:extLst>
                  <a:ext uri="{0D108BD9-81ED-4DB2-BD59-A6C34878D82A}">
                    <a16:rowId xmlns:a16="http://schemas.microsoft.com/office/drawing/2014/main" val="10003"/>
                  </a:ext>
                </a:extLst>
              </a:tr>
              <a:tr h="603438">
                <a:tc>
                  <a:txBody>
                    <a:bodyPr/>
                    <a:lstStyle/>
                    <a:p>
                      <a:pPr algn="l" defTabSz="457200">
                        <a:defRPr sz="1800">
                          <a:solidFill>
                            <a:srgbClr val="000000"/>
                          </a:solidFill>
                        </a:defRPr>
                      </a:pPr>
                      <a:r>
                        <a:rPr sz="1500">
                          <a:latin typeface="Verdana"/>
                          <a:ea typeface="Verdana"/>
                          <a:cs typeface="Verdana"/>
                          <a:sym typeface="Verdana"/>
                        </a:rPr>
                        <a:t>mouseleave</a:t>
                      </a:r>
                    </a:p>
                  </a:txBody>
                  <a:tcPr marL="203200" marR="101600" marT="101600" marB="101600" horzOverflow="overflow">
                    <a:lnL w="12700">
                      <a:solidFill>
                        <a:srgbClr val="D6D6D6"/>
                      </a:solidFill>
                      <a:miter lim="400000"/>
                    </a:lnL>
                    <a:lnB w="12700">
                      <a:solidFill>
                        <a:srgbClr val="D6D6D6"/>
                      </a:solidFill>
                      <a:miter lim="400000"/>
                    </a:lnB>
                    <a:solidFill>
                      <a:srgbClr val="FFFFFF"/>
                    </a:solidFill>
                  </a:tcPr>
                </a:tc>
                <a:tc>
                  <a:txBody>
                    <a:bodyPr/>
                    <a:lstStyle/>
                    <a:p>
                      <a:pPr>
                        <a:defRPr sz="2200">
                          <a:sym typeface="Helvetica Neue"/>
                        </a:defRPr>
                      </a:pPr>
                      <a:endParaRPr/>
                    </a:p>
                  </a:txBody>
                  <a:tcPr marL="101600" marR="101600" marT="101600" marB="101600" horzOverflow="overflow">
                    <a:lnB w="12700">
                      <a:solidFill>
                        <a:srgbClr val="D6D6D6"/>
                      </a:solidFill>
                      <a:miter lim="400000"/>
                    </a:lnB>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blur</a:t>
                      </a:r>
                    </a:p>
                  </a:txBody>
                  <a:tcPr marL="101600" marR="101600" marT="101600" marB="101600" horzOverflow="overflow">
                    <a:lnB w="12700">
                      <a:solidFill>
                        <a:srgbClr val="D6D6D6"/>
                      </a:solidFill>
                      <a:miter lim="400000"/>
                    </a:lnB>
                    <a:solidFill>
                      <a:srgbClr val="FFFFFF"/>
                    </a:solidFill>
                  </a:tcPr>
                </a:tc>
                <a:tc>
                  <a:txBody>
                    <a:bodyPr/>
                    <a:lstStyle/>
                    <a:p>
                      <a:pPr algn="l" defTabSz="457200">
                        <a:defRPr sz="1800">
                          <a:solidFill>
                            <a:srgbClr val="000000"/>
                          </a:solidFill>
                        </a:defRPr>
                      </a:pPr>
                      <a:r>
                        <a:rPr sz="1500">
                          <a:latin typeface="Verdana"/>
                          <a:ea typeface="Verdana"/>
                          <a:cs typeface="Verdana"/>
                          <a:sym typeface="Verdana"/>
                        </a:rPr>
                        <a:t>unload</a:t>
                      </a:r>
                    </a:p>
                  </a:txBody>
                  <a:tcPr marL="101600" marR="101600" marT="101600" marB="101600" horzOverflow="overflow">
                    <a:lnR w="12700">
                      <a:solidFill>
                        <a:srgbClr val="D6D6D6"/>
                      </a:solidFill>
                      <a:miter lim="400000"/>
                    </a:lnR>
                    <a:lnB w="12700">
                      <a:solidFill>
                        <a:srgbClr val="D6D6D6"/>
                      </a:solidFill>
                      <a:miter lim="400000"/>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23" name="PrepBytes_Logo.png" descr="PrepBytes_Logo.png"/>
          <p:cNvPicPr>
            <a:picLocks noChangeAspect="1"/>
          </p:cNvPicPr>
          <p:nvPr/>
        </p:nvPicPr>
        <p:blipFill>
          <a:blip r:embed="rId2"/>
          <a:stretch>
            <a:fillRect/>
          </a:stretch>
        </p:blipFill>
        <p:spPr>
          <a:xfrm>
            <a:off x="10320990" y="110039"/>
            <a:ext cx="2351744" cy="614202"/>
          </a:xfrm>
          <a:prstGeom prst="rect">
            <a:avLst/>
          </a:prstGeom>
          <a:ln w="12700">
            <a:miter lim="400000"/>
          </a:ln>
        </p:spPr>
      </p:pic>
      <p:sp>
        <p:nvSpPr>
          <p:cNvPr id="624" name="Maps"/>
          <p:cNvSpPr txBox="1"/>
          <p:nvPr/>
        </p:nvSpPr>
        <p:spPr>
          <a:xfrm>
            <a:off x="4024077" y="1052977"/>
            <a:ext cx="355661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jQuery - Ajax</a:t>
            </a:r>
          </a:p>
        </p:txBody>
      </p:sp>
      <p:sp>
        <p:nvSpPr>
          <p:cNvPr id="625"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26" name="Let sayings = new Map()…"/>
          <p:cNvSpPr txBox="1"/>
          <p:nvPr/>
        </p:nvSpPr>
        <p:spPr>
          <a:xfrm>
            <a:off x="817097" y="5026675"/>
            <a:ext cx="12058100" cy="282788"/>
          </a:xfrm>
          <a:prstGeom prst="rect">
            <a:avLst/>
          </a:prstGeom>
          <a:ln w="12700">
            <a:miter lim="400000"/>
          </a:ln>
        </p:spPr>
        <p:txBody>
          <a:bodyPr lIns="27093" tIns="27093" rIns="27093" bIns="27093" anchor="ctr">
            <a:spAutoFit/>
          </a:bodyPr>
          <a:lstStyle/>
          <a:p>
            <a:pPr algn="l" defTabSz="457200">
              <a:defRPr sz="1500" b="0">
                <a:solidFill>
                  <a:srgbClr val="000000"/>
                </a:solidFill>
                <a:latin typeface="Verdana"/>
                <a:ea typeface="Verdana"/>
                <a:cs typeface="Verdana"/>
                <a:sym typeface="Verdana"/>
              </a:defRPr>
            </a:pPr>
            <a:endParaRPr/>
          </a:p>
        </p:txBody>
      </p:sp>
      <p:sp>
        <p:nvSpPr>
          <p:cNvPr id="627" name="Let sayings = new Map()…"/>
          <p:cNvSpPr txBox="1"/>
          <p:nvPr/>
        </p:nvSpPr>
        <p:spPr>
          <a:xfrm>
            <a:off x="1371484" y="3694659"/>
            <a:ext cx="10949327" cy="27155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lvl="1" indent="0" algn="l" defTabSz="587022">
              <a:lnSpc>
                <a:spcPts val="3900"/>
              </a:lnSpc>
              <a:defRPr sz="3200" b="0">
                <a:solidFill>
                  <a:srgbClr val="56C1FF"/>
                </a:solidFill>
                <a:latin typeface="Courier"/>
                <a:ea typeface="Courier"/>
                <a:cs typeface="Courier"/>
                <a:sym typeface="Courier"/>
              </a:defRPr>
            </a:pPr>
            <a:r>
              <a:t>Ajax allows you to update the DOM or the webpage without reloading the page. Means you can get the data from the server and display it on the page without reloading it.</a:t>
            </a:r>
          </a:p>
          <a:p>
            <a:pPr lvl="1" indent="0" algn="l" defTabSz="587022">
              <a:lnSpc>
                <a:spcPts val="3900"/>
              </a:lnSpc>
              <a:defRPr sz="3200" b="0">
                <a:solidFill>
                  <a:srgbClr val="56C1FF"/>
                </a:solidFill>
                <a:latin typeface="Courier"/>
                <a:ea typeface="Courier"/>
                <a:cs typeface="Courier"/>
                <a:sym typeface="Courier"/>
              </a:defRPr>
            </a:pPr>
            <a:endParaRPr>
              <a:solidFill>
                <a:srgbClr val="000000"/>
              </a:solidFill>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29"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630" name="Maps"/>
          <p:cNvSpPr txBox="1"/>
          <p:nvPr/>
        </p:nvSpPr>
        <p:spPr>
          <a:xfrm>
            <a:off x="658426" y="228863"/>
            <a:ext cx="8639686"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 Apply and Bind in JS - Call</a:t>
            </a:r>
          </a:p>
        </p:txBody>
      </p:sp>
      <p:sp>
        <p:nvSpPr>
          <p:cNvPr id="631" name="Let sayings = new Map()…"/>
          <p:cNvSpPr txBox="1"/>
          <p:nvPr/>
        </p:nvSpPr>
        <p:spPr>
          <a:xfrm>
            <a:off x="473350" y="4935312"/>
            <a:ext cx="130048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32" name="Let sayings = new Map()…"/>
          <p:cNvSpPr txBox="1"/>
          <p:nvPr/>
        </p:nvSpPr>
        <p:spPr>
          <a:xfrm>
            <a:off x="722526" y="2224038"/>
            <a:ext cx="12078195" cy="65635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Call invokes the function and allows you to pass in arguments one by one.</a:t>
            </a:r>
          </a:p>
          <a:p>
            <a:pPr algn="l" defTabSz="587022">
              <a:lnSpc>
                <a:spcPts val="3900"/>
              </a:lnSpc>
              <a:defRPr sz="3200" b="0">
                <a:solidFill>
                  <a:srgbClr val="56C1FF"/>
                </a:solidFill>
                <a:latin typeface="Courier"/>
                <a:ea typeface="Courier"/>
                <a:cs typeface="Courier"/>
                <a:sym typeface="Courier"/>
              </a:defRPr>
            </a:pPr>
            <a:endParaRPr/>
          </a:p>
          <a:p>
            <a:pPr algn="l">
              <a:spcBef>
                <a:spcPts val="3200"/>
              </a:spcBef>
              <a:defRPr sz="2800" b="0">
                <a:solidFill>
                  <a:schemeClr val="accent4">
                    <a:hueOff val="468000"/>
                    <a:satOff val="-4761"/>
                    <a:lumOff val="10196"/>
                  </a:schemeClr>
                </a:solidFill>
              </a:defRPr>
            </a:pPr>
            <a:r>
              <a:t>var person1 = {firstName: 'Prepbytes', lastName: 'Students'};</a:t>
            </a:r>
          </a:p>
          <a:p>
            <a:pPr algn="l">
              <a:spcBef>
                <a:spcPts val="3200"/>
              </a:spcBef>
              <a:defRPr sz="2800" b="0">
                <a:solidFill>
                  <a:schemeClr val="accent4">
                    <a:hueOff val="468000"/>
                    <a:satOff val="-4761"/>
                    <a:lumOff val="10196"/>
                  </a:schemeClr>
                </a:solidFill>
              </a:defRPr>
            </a:pPr>
            <a:r>
              <a:t>function test(greeting, year) {</a:t>
            </a:r>
          </a:p>
          <a:p>
            <a:pPr algn="l">
              <a:spcBef>
                <a:spcPts val="3200"/>
              </a:spcBef>
              <a:defRPr sz="2800" b="0">
                <a:solidFill>
                  <a:schemeClr val="accent4">
                    <a:hueOff val="468000"/>
                    <a:satOff val="-4761"/>
                    <a:lumOff val="10196"/>
                  </a:schemeClr>
                </a:solidFill>
              </a:defRPr>
            </a:pPr>
            <a:r>
              <a:t>console.log(greeting + ' ' + this.firstName + ' ' + this.lastName + ' ' + year);</a:t>
            </a:r>
          </a:p>
          <a:p>
            <a:pPr algn="l">
              <a:spcBef>
                <a:spcPts val="3200"/>
              </a:spcBef>
              <a:defRPr sz="2800" b="0">
                <a:solidFill>
                  <a:schemeClr val="accent4">
                    <a:hueOff val="468000"/>
                    <a:satOff val="-4761"/>
                    <a:lumOff val="10196"/>
                  </a:schemeClr>
                </a:solidFill>
              </a:defRPr>
            </a:pPr>
            <a:r>
              <a:t>}</a:t>
            </a:r>
          </a:p>
          <a:p>
            <a:pPr algn="l">
              <a:spcBef>
                <a:spcPts val="3200"/>
              </a:spcBef>
              <a:defRPr sz="2800" b="0">
                <a:solidFill>
                  <a:schemeClr val="accent1">
                    <a:lumOff val="13529"/>
                  </a:schemeClr>
                </a:solidFill>
              </a:defRPr>
            </a:pPr>
            <a:r>
              <a:rPr>
                <a:solidFill>
                  <a:schemeClr val="accent4">
                    <a:hueOff val="468000"/>
                    <a:satOff val="-4761"/>
                    <a:lumOff val="10196"/>
                  </a:schemeClr>
                </a:solidFill>
              </a:rPr>
              <a:t>test.call(person1, 'Hello');</a:t>
            </a:r>
            <a:r>
              <a:t> // Hello Prepbytes Students 2021</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34"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635" name="Maps"/>
          <p:cNvSpPr txBox="1"/>
          <p:nvPr/>
        </p:nvSpPr>
        <p:spPr>
          <a:xfrm>
            <a:off x="427595" y="539595"/>
            <a:ext cx="926806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 Apply and Bind in JS- Apply</a:t>
            </a:r>
          </a:p>
        </p:txBody>
      </p:sp>
      <p:sp>
        <p:nvSpPr>
          <p:cNvPr id="636"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37" name="Let sayings = new Map()…"/>
          <p:cNvSpPr txBox="1"/>
          <p:nvPr/>
        </p:nvSpPr>
        <p:spPr>
          <a:xfrm>
            <a:off x="722526" y="2224038"/>
            <a:ext cx="12058101" cy="65635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Apply invokes the function and allows you to pass in arguments as an array.</a:t>
            </a:r>
          </a:p>
          <a:p>
            <a:pPr algn="l" defTabSz="587022">
              <a:lnSpc>
                <a:spcPts val="3900"/>
              </a:lnSpc>
              <a:defRPr sz="3200" b="0">
                <a:solidFill>
                  <a:srgbClr val="56C1FF"/>
                </a:solidFill>
                <a:latin typeface="Courier"/>
                <a:ea typeface="Courier"/>
                <a:cs typeface="Courier"/>
                <a:sym typeface="Courier"/>
              </a:defRPr>
            </a:pPr>
            <a:endParaRPr/>
          </a:p>
          <a:p>
            <a:pPr algn="l">
              <a:spcBef>
                <a:spcPts val="3200"/>
              </a:spcBef>
              <a:defRPr sz="2800" b="0">
                <a:solidFill>
                  <a:schemeClr val="accent4">
                    <a:hueOff val="468000"/>
                    <a:satOff val="-4761"/>
                    <a:lumOff val="10196"/>
                  </a:schemeClr>
                </a:solidFill>
              </a:defRPr>
            </a:pPr>
            <a:r>
              <a:t>var person1 = {firstName: 'Prepbytes', lastName: 'Students'};</a:t>
            </a:r>
          </a:p>
          <a:p>
            <a:pPr algn="l">
              <a:spcBef>
                <a:spcPts val="3200"/>
              </a:spcBef>
              <a:defRPr sz="2800" b="0">
                <a:solidFill>
                  <a:schemeClr val="accent4">
                    <a:hueOff val="468000"/>
                    <a:satOff val="-4761"/>
                    <a:lumOff val="10196"/>
                  </a:schemeClr>
                </a:solidFill>
              </a:defRPr>
            </a:pPr>
            <a:r>
              <a:t>function test(greeting, year) {</a:t>
            </a:r>
          </a:p>
          <a:p>
            <a:pPr algn="l">
              <a:spcBef>
                <a:spcPts val="3200"/>
              </a:spcBef>
              <a:defRPr sz="2800" b="0">
                <a:solidFill>
                  <a:schemeClr val="accent4">
                    <a:hueOff val="468000"/>
                    <a:satOff val="-4761"/>
                    <a:lumOff val="10196"/>
                  </a:schemeClr>
                </a:solidFill>
              </a:defRPr>
            </a:pPr>
            <a:r>
              <a:t>console.log(greeting + ' ' + this.firstName + ' ' + this.lastName + ' ' + year);</a:t>
            </a:r>
          </a:p>
          <a:p>
            <a:pPr algn="l">
              <a:spcBef>
                <a:spcPts val="3200"/>
              </a:spcBef>
              <a:defRPr sz="2800" b="0">
                <a:solidFill>
                  <a:schemeClr val="accent4">
                    <a:hueOff val="468000"/>
                    <a:satOff val="-4761"/>
                    <a:lumOff val="10196"/>
                  </a:schemeClr>
                </a:solidFill>
              </a:defRPr>
            </a:pPr>
            <a:r>
              <a:t>}</a:t>
            </a:r>
          </a:p>
          <a:p>
            <a:pPr algn="l">
              <a:spcBef>
                <a:spcPts val="3200"/>
              </a:spcBef>
              <a:defRPr sz="2800" b="0">
                <a:solidFill>
                  <a:schemeClr val="accent1">
                    <a:lumOff val="13529"/>
                  </a:schemeClr>
                </a:solidFill>
              </a:defRPr>
            </a:pPr>
            <a:r>
              <a:rPr>
                <a:solidFill>
                  <a:schemeClr val="accent4">
                    <a:hueOff val="468000"/>
                    <a:satOff val="-4761"/>
                    <a:lumOff val="10196"/>
                  </a:schemeClr>
                </a:solidFill>
              </a:rPr>
              <a:t>test.apply(person1, [‘Hello’, 2021]); </a:t>
            </a:r>
            <a:r>
              <a:t>// Hello Prepbytes Students 2021</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39" name="PrepBytes_Logo.png" descr="PrepBytes_Logo.png"/>
          <p:cNvPicPr>
            <a:picLocks noChangeAspect="1"/>
          </p:cNvPicPr>
          <p:nvPr/>
        </p:nvPicPr>
        <p:blipFill>
          <a:blip r:embed="rId2"/>
          <a:stretch>
            <a:fillRect/>
          </a:stretch>
        </p:blipFill>
        <p:spPr>
          <a:xfrm>
            <a:off x="10253440" y="312690"/>
            <a:ext cx="2351744" cy="614202"/>
          </a:xfrm>
          <a:prstGeom prst="rect">
            <a:avLst/>
          </a:prstGeom>
          <a:ln w="12700">
            <a:miter lim="400000"/>
          </a:ln>
        </p:spPr>
      </p:pic>
      <p:sp>
        <p:nvSpPr>
          <p:cNvPr id="640" name="Maps"/>
          <p:cNvSpPr txBox="1"/>
          <p:nvPr/>
        </p:nvSpPr>
        <p:spPr>
          <a:xfrm>
            <a:off x="711306" y="161313"/>
            <a:ext cx="9368804"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 Apply and Bind in JS - Bind</a:t>
            </a:r>
          </a:p>
        </p:txBody>
      </p:sp>
      <p:sp>
        <p:nvSpPr>
          <p:cNvPr id="641" name="Let sayings = new Map()…"/>
          <p:cNvSpPr txBox="1"/>
          <p:nvPr/>
        </p:nvSpPr>
        <p:spPr>
          <a:xfrm>
            <a:off x="473350" y="4935312"/>
            <a:ext cx="12058101" cy="855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endParaRPr/>
          </a:p>
        </p:txBody>
      </p:sp>
      <p:sp>
        <p:nvSpPr>
          <p:cNvPr id="642" name="Let sayings = new Map()…"/>
          <p:cNvSpPr txBox="1"/>
          <p:nvPr/>
        </p:nvSpPr>
        <p:spPr>
          <a:xfrm>
            <a:off x="722526" y="2472394"/>
            <a:ext cx="12058101" cy="606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Courier"/>
                <a:ea typeface="Courier"/>
                <a:cs typeface="Courier"/>
                <a:sym typeface="Courier"/>
              </a:defRPr>
            </a:pPr>
            <a:r>
              <a:t>Bind returns a new function, allowing you to pass in a this array and any number of arguments.</a:t>
            </a:r>
          </a:p>
          <a:p>
            <a:pPr algn="l">
              <a:spcBef>
                <a:spcPts val="3200"/>
              </a:spcBef>
              <a:defRPr sz="2800" b="0">
                <a:solidFill>
                  <a:schemeClr val="accent4">
                    <a:hueOff val="468000"/>
                    <a:satOff val="-4761"/>
                    <a:lumOff val="10196"/>
                  </a:schemeClr>
                </a:solidFill>
              </a:defRPr>
            </a:pPr>
            <a:r>
              <a:t>var person1 = {firstName: 'Prepbytes', lastName: 'Students'};</a:t>
            </a:r>
          </a:p>
          <a:p>
            <a:pPr algn="l">
              <a:spcBef>
                <a:spcPts val="3200"/>
              </a:spcBef>
              <a:defRPr sz="2800" b="0">
                <a:solidFill>
                  <a:schemeClr val="accent4">
                    <a:hueOff val="468000"/>
                    <a:satOff val="-4761"/>
                    <a:lumOff val="10196"/>
                  </a:schemeClr>
                </a:solidFill>
              </a:defRPr>
            </a:pPr>
            <a:r>
              <a:t>function test(greeting, year) {</a:t>
            </a:r>
          </a:p>
          <a:p>
            <a:pPr algn="l">
              <a:spcBef>
                <a:spcPts val="3200"/>
              </a:spcBef>
              <a:defRPr sz="2800" b="0">
                <a:solidFill>
                  <a:schemeClr val="accent4">
                    <a:hueOff val="468000"/>
                    <a:satOff val="-4761"/>
                    <a:lumOff val="10196"/>
                  </a:schemeClr>
                </a:solidFill>
              </a:defRPr>
            </a:pPr>
            <a:r>
              <a:t>console.log(greeting + ' ' + this.firstName + ' ' + this.lastName + ' ' + year);</a:t>
            </a:r>
          </a:p>
          <a:p>
            <a:pPr algn="l">
              <a:spcBef>
                <a:spcPts val="3200"/>
              </a:spcBef>
              <a:defRPr sz="2800" b="0">
                <a:solidFill>
                  <a:schemeClr val="accent4">
                    <a:hueOff val="468000"/>
                    <a:satOff val="-4761"/>
                    <a:lumOff val="10196"/>
                  </a:schemeClr>
                </a:solidFill>
              </a:defRPr>
            </a:pPr>
            <a:r>
              <a:t>}</a:t>
            </a:r>
          </a:p>
          <a:p>
            <a:pPr algn="l">
              <a:spcBef>
                <a:spcPts val="3200"/>
              </a:spcBef>
              <a:defRPr sz="2800" b="0">
                <a:solidFill>
                  <a:schemeClr val="accent4">
                    <a:hueOff val="468000"/>
                    <a:satOff val="-4761"/>
                    <a:lumOff val="10196"/>
                  </a:schemeClr>
                </a:solidFill>
              </a:defRPr>
            </a:pPr>
            <a:r>
              <a:t>var user = test.bind(person1);</a:t>
            </a:r>
          </a:p>
          <a:p>
            <a:pPr lvl="2" indent="0" algn="l">
              <a:spcBef>
                <a:spcPts val="3200"/>
              </a:spcBef>
              <a:defRPr sz="2800" b="0">
                <a:solidFill>
                  <a:schemeClr val="accent1">
                    <a:lumOff val="13529"/>
                  </a:schemeClr>
                </a:solidFill>
              </a:defRPr>
            </a:pPr>
            <a:r>
              <a:rPr>
                <a:solidFill>
                  <a:schemeClr val="accent4">
                    <a:hueOff val="468000"/>
                    <a:satOff val="-4761"/>
                    <a:lumOff val="10196"/>
                  </a:schemeClr>
                </a:solidFill>
              </a:rPr>
              <a:t>user(“Hello”,2021)  </a:t>
            </a:r>
            <a:r>
              <a:t>           // Hello  Prepbytes Students 2021</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44" name="Function"/>
          <p:cNvSpPr txBox="1"/>
          <p:nvPr/>
        </p:nvSpPr>
        <p:spPr>
          <a:xfrm>
            <a:off x="951519" y="1060797"/>
            <a:ext cx="4234075" cy="1307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Callbacks in JS</a:t>
            </a:r>
          </a:p>
        </p:txBody>
      </p:sp>
      <p:sp>
        <p:nvSpPr>
          <p:cNvPr id="645" name="Function without parameters…"/>
          <p:cNvSpPr txBox="1"/>
          <p:nvPr/>
        </p:nvSpPr>
        <p:spPr>
          <a:xfrm>
            <a:off x="939933" y="3614737"/>
            <a:ext cx="10779797" cy="2524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lvl1pPr algn="l" defTabSz="587022">
              <a:lnSpc>
                <a:spcPts val="3900"/>
              </a:lnSpc>
              <a:defRPr sz="3200" b="0">
                <a:solidFill>
                  <a:srgbClr val="56C1FF"/>
                </a:solidFill>
                <a:latin typeface="Lucida Grande"/>
                <a:ea typeface="Lucida Grande"/>
                <a:cs typeface="Lucida Grande"/>
                <a:sym typeface="Lucida Grande"/>
              </a:defRPr>
            </a:lvl1pPr>
          </a:lstStyle>
          <a:p>
            <a:r>
              <a:t>Callback function is a function which gets passed as an argument to another function , so that we can achieve this that callback function should be called only after the execution of main function. </a:t>
            </a:r>
          </a:p>
        </p:txBody>
      </p:sp>
      <p:pic>
        <p:nvPicPr>
          <p:cNvPr id="646"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48" name="Function"/>
          <p:cNvSpPr txBox="1"/>
          <p:nvPr/>
        </p:nvSpPr>
        <p:spPr>
          <a:xfrm>
            <a:off x="948526" y="439335"/>
            <a:ext cx="4131980" cy="13070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defTabSz="587022">
              <a:lnSpc>
                <a:spcPts val="10900"/>
              </a:lnSpc>
              <a:defRPr sz="4800" b="0">
                <a:latin typeface="Helvetica"/>
                <a:ea typeface="Helvetica"/>
                <a:cs typeface="Helvetica"/>
                <a:sym typeface="Helvetica"/>
              </a:defRPr>
            </a:lvl1pPr>
          </a:lstStyle>
          <a:p>
            <a:r>
              <a:t>Promises in JS</a:t>
            </a:r>
          </a:p>
        </p:txBody>
      </p:sp>
      <p:sp>
        <p:nvSpPr>
          <p:cNvPr id="649" name="Function without parameters…"/>
          <p:cNvSpPr txBox="1"/>
          <p:nvPr/>
        </p:nvSpPr>
        <p:spPr>
          <a:xfrm>
            <a:off x="939933" y="2256227"/>
            <a:ext cx="10779797" cy="6001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algn="l" defTabSz="587022">
              <a:lnSpc>
                <a:spcPts val="3900"/>
              </a:lnSpc>
              <a:defRPr sz="3200" b="0">
                <a:solidFill>
                  <a:srgbClr val="56C1FF"/>
                </a:solidFill>
                <a:latin typeface="Lucida Grande"/>
                <a:ea typeface="Lucida Grande"/>
                <a:cs typeface="Lucida Grande"/>
                <a:sym typeface="Lucida Grande"/>
              </a:defRPr>
            </a:pPr>
            <a:r>
              <a:t>The Promise object represents the eventual completion or failure of an asynchronous operation and its resulting value.</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It takes in two parameters resolve and reject , if we are getting success response then we will use resolve to give response, if error comes then we will use reject to give error.</a:t>
            </a:r>
          </a:p>
          <a:p>
            <a:pPr algn="l" defTabSz="587022">
              <a:lnSpc>
                <a:spcPts val="3900"/>
              </a:lnSpc>
              <a:defRPr sz="3200" b="0">
                <a:solidFill>
                  <a:srgbClr val="56C1FF"/>
                </a:solidFill>
                <a:latin typeface="Lucida Grande"/>
                <a:ea typeface="Lucida Grande"/>
                <a:cs typeface="Lucida Grande"/>
                <a:sym typeface="Lucida Grande"/>
              </a:defRPr>
            </a:pPr>
            <a:endParaRPr/>
          </a:p>
          <a:p>
            <a:pPr algn="l" defTabSz="587022">
              <a:lnSpc>
                <a:spcPts val="3900"/>
              </a:lnSpc>
              <a:defRPr sz="3200" b="0">
                <a:solidFill>
                  <a:srgbClr val="56C1FF"/>
                </a:solidFill>
                <a:latin typeface="Lucida Grande"/>
                <a:ea typeface="Lucida Grande"/>
                <a:cs typeface="Lucida Grande"/>
                <a:sym typeface="Lucida Grande"/>
              </a:defRPr>
            </a:pPr>
            <a:r>
              <a:t>It provides two functions .then and .catch. If you want to access response use .then, if you want to handle error use .catch function.</a:t>
            </a:r>
          </a:p>
        </p:txBody>
      </p:sp>
      <p:pic>
        <p:nvPicPr>
          <p:cNvPr id="650" name="PrepBytes_Logo.png" descr="PrepBytes_Logo.png"/>
          <p:cNvPicPr>
            <a:picLocks noChangeAspect="1"/>
          </p:cNvPicPr>
          <p:nvPr/>
        </p:nvPicPr>
        <p:blipFill>
          <a:blip r:embed="rId2"/>
          <a:stretch>
            <a:fillRect/>
          </a:stretch>
        </p:blipFill>
        <p:spPr>
          <a:xfrm>
            <a:off x="10321965" y="276176"/>
            <a:ext cx="2351744" cy="614203"/>
          </a:xfrm>
          <a:prstGeom prst="rect">
            <a:avLst/>
          </a:prstGeom>
          <a:ln w="12700">
            <a:miter lim="400000"/>
          </a:ln>
          <a:effectLst>
            <a:reflection stA="50000" endPos="40000" dir="5400000" sy="-100000" algn="bl" rotWithShape="0"/>
          </a:effectLst>
        </p:spPr>
      </p:pic>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5109</Words>
  <Application>Microsoft Office PowerPoint</Application>
  <PresentationFormat>Custom</PresentationFormat>
  <Paragraphs>766</Paragraphs>
  <Slides>112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112</vt:i4>
      </vt:variant>
    </vt:vector>
  </HeadingPairs>
  <TitlesOfParts>
    <vt:vector size="123" baseType="lpstr">
      <vt:lpstr>Courier</vt:lpstr>
      <vt:lpstr>Courier New</vt:lpstr>
      <vt:lpstr>Gill Sans</vt:lpstr>
      <vt:lpstr>Helvetica</vt:lpstr>
      <vt:lpstr>Helvetica Neue</vt:lpstr>
      <vt:lpstr>Helvetica Neue Light</vt:lpstr>
      <vt:lpstr>Helvetica Neue Medium</vt:lpstr>
      <vt:lpstr>Lucida Grande</vt:lpstr>
      <vt:lpstr>Menlo</vt:lpstr>
      <vt:lpstr>Verdana</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Sidhant Gupta</cp:lastModifiedBy>
  <cp:revision>1</cp:revision>
  <dcterms:modified xsi:type="dcterms:W3CDTF">2022-04-28T08:37:38Z</dcterms:modified>
</cp:coreProperties>
</file>