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4" r:id="rId1"/>
  </p:sldMasterIdLst>
  <p:notesMasterIdLst>
    <p:notesMasterId r:id="rId11"/>
  </p:notesMasterIdLst>
  <p:sldIdLst>
    <p:sldId id="256" r:id="rId2"/>
    <p:sldId id="257" r:id="rId3"/>
    <p:sldId id="259" r:id="rId4"/>
    <p:sldId id="263" r:id="rId5"/>
    <p:sldId id="260" r:id="rId6"/>
    <p:sldId id="262" r:id="rId7"/>
    <p:sldId id="266" r:id="rId8"/>
    <p:sldId id="265"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5400" autoAdjust="0"/>
  </p:normalViewPr>
  <p:slideViewPr>
    <p:cSldViewPr snapToGrid="0">
      <p:cViewPr varScale="1">
        <p:scale>
          <a:sx n="68" d="100"/>
          <a:sy n="68" d="100"/>
        </p:scale>
        <p:origin x="618"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F8A2-6EE3-4FF1-A403-0DD4578A5DCD}" type="datetimeFigureOut">
              <a:rPr lang="en-US" smtClean="0"/>
              <a:t>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A2CF-84C7-41DF-9AF1-53EE9AB957B4}" type="slidenum">
              <a:rPr lang="en-US" smtClean="0"/>
              <a:t>‹#›</a:t>
            </a:fld>
            <a:endParaRPr lang="en-US"/>
          </a:p>
        </p:txBody>
      </p:sp>
    </p:spTree>
    <p:extLst>
      <p:ext uri="{BB962C8B-B14F-4D97-AF65-F5344CB8AC3E}">
        <p14:creationId xmlns:p14="http://schemas.microsoft.com/office/powerpoint/2010/main" val="35128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B0A2CF-84C7-41DF-9AF1-53EE9AB957B4}" type="slidenum">
              <a:rPr lang="en-US" smtClean="0"/>
              <a:t>1</a:t>
            </a:fld>
            <a:endParaRPr lang="en-US"/>
          </a:p>
        </p:txBody>
      </p:sp>
    </p:spTree>
    <p:extLst>
      <p:ext uri="{BB962C8B-B14F-4D97-AF65-F5344CB8AC3E}">
        <p14:creationId xmlns:p14="http://schemas.microsoft.com/office/powerpoint/2010/main" val="2453478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CB0A2CF-84C7-41DF-9AF1-53EE9AB957B4}" type="slidenum">
              <a:rPr lang="en-US" smtClean="0"/>
              <a:t>4</a:t>
            </a:fld>
            <a:endParaRPr lang="en-US"/>
          </a:p>
        </p:txBody>
      </p:sp>
    </p:spTree>
    <p:extLst>
      <p:ext uri="{BB962C8B-B14F-4D97-AF65-F5344CB8AC3E}">
        <p14:creationId xmlns:p14="http://schemas.microsoft.com/office/powerpoint/2010/main" val="1550245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8A87A34-81AB-432B-8DAE-1953F412C126}" type="datetimeFigureOut">
              <a:rPr lang="en-US" smtClean="0"/>
              <a:t>1/23/2020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D22F896-40B5-4ADD-8801-0D06FADFA095}"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6041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3763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0800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pPr/>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5968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3329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8A87A34-81AB-432B-8DAE-1953F412C126}" type="datetimeFigureOut">
              <a:rPr lang="en-US" smtClean="0"/>
              <a:t>1/23/2020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29748108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960152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351707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9247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105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48A87A34-81AB-432B-8DAE-1953F412C126}" type="datetimeFigureOut">
              <a:rPr lang="en-US" smtClean="0"/>
              <a:t>1/23/2020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6D22F896-40B5-4ADD-8801-0D06FADFA095}"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94366051"/>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48A87A34-81AB-432B-8DAE-1953F412C126}" type="datetimeFigureOut">
              <a:rPr lang="en-US" smtClean="0"/>
              <a:t>1/23/2020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3166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8A87A34-81AB-432B-8DAE-1953F412C126}" type="datetimeFigureOut">
              <a:rPr lang="en-US" smtClean="0"/>
              <a:pPr/>
              <a:t>1/23/2020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D22F896-40B5-4ADD-8801-0D06FADFA09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descr="unnamed"/>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362574" y="22451"/>
            <a:ext cx="1685396" cy="286808"/>
          </a:xfrm>
          <a:prstGeom prst="rect">
            <a:avLst/>
          </a:prstGeom>
          <a:noFill/>
          <a:ln>
            <a:noFill/>
          </a:ln>
        </p:spPr>
      </p:pic>
    </p:spTree>
    <p:extLst>
      <p:ext uri="{BB962C8B-B14F-4D97-AF65-F5344CB8AC3E}">
        <p14:creationId xmlns:p14="http://schemas.microsoft.com/office/powerpoint/2010/main" val="138350812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669" r:id="rId12"/>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24282" y="2660072"/>
            <a:ext cx="8045373" cy="2336800"/>
          </a:xfrm>
        </p:spPr>
        <p:txBody>
          <a:bodyPr>
            <a:normAutofit/>
          </a:bodyPr>
          <a:lstStyle/>
          <a:p>
            <a:endParaRPr lang="en-US" dirty="0">
              <a:solidFill>
                <a:schemeClr val="accent6">
                  <a:lumMod val="75000"/>
                </a:schemeClr>
              </a:solidFill>
            </a:endParaRPr>
          </a:p>
          <a:p>
            <a:r>
              <a:rPr lang="en-US" dirty="0">
                <a:solidFill>
                  <a:schemeClr val="accent6">
                    <a:lumMod val="75000"/>
                  </a:schemeClr>
                </a:solidFill>
              </a:rPr>
              <a:t>Naveen.v</a:t>
            </a:r>
          </a:p>
        </p:txBody>
      </p:sp>
    </p:spTree>
    <p:extLst>
      <p:ext uri="{BB962C8B-B14F-4D97-AF65-F5344CB8AC3E}">
        <p14:creationId xmlns:p14="http://schemas.microsoft.com/office/powerpoint/2010/main" val="2981164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75000"/>
                  </a:schemeClr>
                </a:solidFill>
              </a:rPr>
              <a:t>Project objective</a:t>
            </a:r>
          </a:p>
        </p:txBody>
      </p:sp>
      <p:sp>
        <p:nvSpPr>
          <p:cNvPr id="4" name="TextBox 3"/>
          <p:cNvSpPr txBox="1"/>
          <p:nvPr/>
        </p:nvSpPr>
        <p:spPr>
          <a:xfrm>
            <a:off x="1561020" y="2807855"/>
            <a:ext cx="9559637" cy="1754326"/>
          </a:xfrm>
          <a:prstGeom prst="rect">
            <a:avLst/>
          </a:prstGeom>
          <a:noFill/>
        </p:spPr>
        <p:txBody>
          <a:bodyPr wrap="square" rtlCol="0">
            <a:spAutoFit/>
          </a:bodyPr>
          <a:lstStyle/>
          <a:p>
            <a:pPr marL="285750" indent="-285750" algn="just">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In this project, Using a dataset of nearly 28,500 credit card transactions and multiple unsupervised anomaly detection algorithms, we are going to identify transactions with a high probability of being credit card fraud.</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732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75000"/>
                  </a:schemeClr>
                </a:solidFill>
              </a:rPr>
              <a:t>Data set description</a:t>
            </a:r>
          </a:p>
        </p:txBody>
      </p:sp>
      <p:sp>
        <p:nvSpPr>
          <p:cNvPr id="4" name="TextBox 3"/>
          <p:cNvSpPr txBox="1"/>
          <p:nvPr/>
        </p:nvSpPr>
        <p:spPr>
          <a:xfrm>
            <a:off x="1718039" y="1128451"/>
            <a:ext cx="9245600" cy="536646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It contains only numerical input variables which are the result of a PCA transformation. Unfortunately, due to confidentiality issues, we cannot provide the original features and more background information about the data. Features V1, V2, ... V28 are the principal components obtained with PCA, the only features which have not been transformed with PCA are 'Time' and 'Amount’. </a:t>
            </a:r>
          </a:p>
          <a:p>
            <a:pPr marL="285750" indent="-285750" algn="just">
              <a:lnSpc>
                <a:spcPct val="150000"/>
              </a:lnSpc>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Feature 'Time' contains the seconds elapsed between each transaction and the first transaction in the dataset. </a:t>
            </a:r>
          </a:p>
          <a:p>
            <a:pPr marL="285750" indent="-285750" algn="just">
              <a:lnSpc>
                <a:spcPct val="150000"/>
              </a:lnSpc>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The feature 'Amount' is the transaction Amount, this feature can be used for example-</a:t>
            </a:r>
            <a:r>
              <a:rPr lang="en-US" sz="2100" dirty="0" err="1">
                <a:latin typeface="Times New Roman" panose="02020603050405020304" pitchFamily="18" charset="0"/>
                <a:cs typeface="Times New Roman" panose="02020603050405020304" pitchFamily="18" charset="0"/>
              </a:rPr>
              <a:t>dependant</a:t>
            </a:r>
            <a:r>
              <a:rPr lang="en-US" sz="2100" dirty="0">
                <a:latin typeface="Times New Roman" panose="02020603050405020304" pitchFamily="18" charset="0"/>
                <a:cs typeface="Times New Roman" panose="02020603050405020304" pitchFamily="18" charset="0"/>
              </a:rPr>
              <a:t> cost-</a:t>
            </a:r>
            <a:r>
              <a:rPr lang="en-US" sz="2100" dirty="0" err="1">
                <a:latin typeface="Times New Roman" panose="02020603050405020304" pitchFamily="18" charset="0"/>
                <a:cs typeface="Times New Roman" panose="02020603050405020304" pitchFamily="18" charset="0"/>
              </a:rPr>
              <a:t>senstive</a:t>
            </a:r>
            <a:r>
              <a:rPr lang="en-US" sz="2100" dirty="0">
                <a:latin typeface="Times New Roman" panose="02020603050405020304" pitchFamily="18" charset="0"/>
                <a:cs typeface="Times New Roman" panose="02020603050405020304" pitchFamily="18" charset="0"/>
              </a:rPr>
              <a:t> learning. </a:t>
            </a:r>
          </a:p>
          <a:p>
            <a:pPr marL="285750" indent="-285750" algn="just">
              <a:lnSpc>
                <a:spcPct val="150000"/>
              </a:lnSpc>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Feature 'Class' is the response variable and it takes value 1 in case of fraud and 0 otherwise.</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442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75000"/>
                  </a:schemeClr>
                </a:solidFill>
              </a:rPr>
              <a:t>Flow diagram</a:t>
            </a:r>
          </a:p>
        </p:txBody>
      </p:sp>
      <p:sp>
        <p:nvSpPr>
          <p:cNvPr id="5" name="Oval 4"/>
          <p:cNvSpPr/>
          <p:nvPr/>
        </p:nvSpPr>
        <p:spPr>
          <a:xfrm>
            <a:off x="2867891" y="3768437"/>
            <a:ext cx="2059709" cy="10072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5024584" y="4193309"/>
            <a:ext cx="2346034" cy="14131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7208986" y="5342771"/>
            <a:ext cx="2059709" cy="10072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1126836" y="1366982"/>
            <a:ext cx="1357746" cy="72043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9905998" y="4530436"/>
            <a:ext cx="1524001" cy="11591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p:cNvCxnSpPr>
            <a:cxnSpLocks/>
          </p:cNvCxnSpPr>
          <p:nvPr/>
        </p:nvCxnSpPr>
        <p:spPr>
          <a:xfrm>
            <a:off x="2027378" y="2087418"/>
            <a:ext cx="2" cy="553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3" idx="5"/>
            <a:endCxn id="5" idx="1"/>
          </p:cNvCxnSpPr>
          <p:nvPr/>
        </p:nvCxnSpPr>
        <p:spPr>
          <a:xfrm>
            <a:off x="2864781" y="3796120"/>
            <a:ext cx="304747" cy="119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687243" y="4599246"/>
            <a:ext cx="337341" cy="1764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065818" y="5435538"/>
            <a:ext cx="240146" cy="254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9213701" y="5102860"/>
            <a:ext cx="692298" cy="58674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91167" y="3952915"/>
            <a:ext cx="1413163" cy="646331"/>
          </a:xfrm>
          <a:prstGeom prst="rect">
            <a:avLst/>
          </a:prstGeom>
          <a:noFill/>
        </p:spPr>
        <p:txBody>
          <a:bodyPr wrap="square" rtlCol="0">
            <a:spAutoFit/>
          </a:bodyPr>
          <a:lstStyle/>
          <a:p>
            <a:r>
              <a:rPr lang="en-IN" dirty="0"/>
              <a:t>Splitting the data</a:t>
            </a:r>
          </a:p>
        </p:txBody>
      </p:sp>
      <p:sp>
        <p:nvSpPr>
          <p:cNvPr id="28" name="TextBox 27"/>
          <p:cNvSpPr txBox="1"/>
          <p:nvPr/>
        </p:nvSpPr>
        <p:spPr>
          <a:xfrm>
            <a:off x="5356662" y="4526276"/>
            <a:ext cx="2106319" cy="923330"/>
          </a:xfrm>
          <a:prstGeom prst="rect">
            <a:avLst/>
          </a:prstGeom>
          <a:noFill/>
        </p:spPr>
        <p:txBody>
          <a:bodyPr wrap="square" rtlCol="0">
            <a:spAutoFit/>
          </a:bodyPr>
          <a:lstStyle/>
          <a:p>
            <a:r>
              <a:rPr lang="en-US" dirty="0"/>
              <a:t>Using the isolation forest and local outlier factor</a:t>
            </a:r>
            <a:endParaRPr lang="en-IN" dirty="0"/>
          </a:p>
        </p:txBody>
      </p:sp>
      <p:sp>
        <p:nvSpPr>
          <p:cNvPr id="33" name="TextBox 32"/>
          <p:cNvSpPr txBox="1"/>
          <p:nvPr/>
        </p:nvSpPr>
        <p:spPr>
          <a:xfrm>
            <a:off x="7562272" y="5606474"/>
            <a:ext cx="1323110" cy="646331"/>
          </a:xfrm>
          <a:prstGeom prst="rect">
            <a:avLst/>
          </a:prstGeom>
          <a:noFill/>
        </p:spPr>
        <p:txBody>
          <a:bodyPr wrap="square" rtlCol="0">
            <a:spAutoFit/>
          </a:bodyPr>
          <a:lstStyle/>
          <a:p>
            <a:r>
              <a:rPr lang="en-IN" dirty="0"/>
              <a:t>Testing the model</a:t>
            </a:r>
          </a:p>
        </p:txBody>
      </p:sp>
      <p:sp>
        <p:nvSpPr>
          <p:cNvPr id="34" name="TextBox 33"/>
          <p:cNvSpPr txBox="1"/>
          <p:nvPr/>
        </p:nvSpPr>
        <p:spPr>
          <a:xfrm>
            <a:off x="9905999" y="4687455"/>
            <a:ext cx="1750720" cy="923330"/>
          </a:xfrm>
          <a:prstGeom prst="rect">
            <a:avLst/>
          </a:prstGeom>
          <a:noFill/>
        </p:spPr>
        <p:txBody>
          <a:bodyPr wrap="square" rtlCol="0">
            <a:spAutoFit/>
          </a:bodyPr>
          <a:lstStyle/>
          <a:p>
            <a:r>
              <a:rPr lang="en-IN" dirty="0"/>
              <a:t>Giving recommended results</a:t>
            </a:r>
          </a:p>
        </p:txBody>
      </p:sp>
      <p:sp>
        <p:nvSpPr>
          <p:cNvPr id="35" name="TextBox 34"/>
          <p:cNvSpPr txBox="1"/>
          <p:nvPr/>
        </p:nvSpPr>
        <p:spPr>
          <a:xfrm>
            <a:off x="1251678" y="1533236"/>
            <a:ext cx="1436104" cy="369332"/>
          </a:xfrm>
          <a:prstGeom prst="rect">
            <a:avLst/>
          </a:prstGeom>
          <a:noFill/>
        </p:spPr>
        <p:txBody>
          <a:bodyPr wrap="square" rtlCol="0">
            <a:spAutoFit/>
          </a:bodyPr>
          <a:lstStyle/>
          <a:p>
            <a:r>
              <a:rPr lang="en-IN" dirty="0"/>
              <a:t>Raw Data</a:t>
            </a:r>
          </a:p>
        </p:txBody>
      </p:sp>
      <p:sp>
        <p:nvSpPr>
          <p:cNvPr id="3" name="Oval 2"/>
          <p:cNvSpPr/>
          <p:nvPr/>
        </p:nvSpPr>
        <p:spPr>
          <a:xfrm>
            <a:off x="962461" y="2640438"/>
            <a:ext cx="2228706" cy="13539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Data Visualisation</a:t>
            </a:r>
          </a:p>
        </p:txBody>
      </p:sp>
    </p:spTree>
    <p:extLst>
      <p:ext uri="{BB962C8B-B14F-4D97-AF65-F5344CB8AC3E}">
        <p14:creationId xmlns:p14="http://schemas.microsoft.com/office/powerpoint/2010/main" val="4089013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75000"/>
                  </a:schemeClr>
                </a:solidFill>
              </a:rPr>
              <a:t>Model</a:t>
            </a:r>
            <a:r>
              <a:rPr lang="en-US" dirty="0"/>
              <a:t> </a:t>
            </a:r>
            <a:r>
              <a:rPr lang="en-US" dirty="0">
                <a:solidFill>
                  <a:schemeClr val="accent6">
                    <a:lumMod val="75000"/>
                  </a:schemeClr>
                </a:solidFill>
              </a:rPr>
              <a:t>to be used</a:t>
            </a:r>
          </a:p>
        </p:txBody>
      </p:sp>
      <p:sp>
        <p:nvSpPr>
          <p:cNvPr id="4" name="TextBox 3"/>
          <p:cNvSpPr txBox="1"/>
          <p:nvPr/>
        </p:nvSpPr>
        <p:spPr>
          <a:xfrm>
            <a:off x="1505526" y="3048001"/>
            <a:ext cx="10012218" cy="523220"/>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Model to be used is </a:t>
            </a:r>
            <a:r>
              <a:rPr lang="en-US" sz="2800" b="1" dirty="0">
                <a:latin typeface="Times New Roman" panose="02020603050405020304" pitchFamily="18" charset="0"/>
                <a:cs typeface="Times New Roman" panose="02020603050405020304" pitchFamily="18" charset="0"/>
              </a:rPr>
              <a:t>Isolation forest and local outlier factor.</a:t>
            </a:r>
          </a:p>
        </p:txBody>
      </p:sp>
    </p:spTree>
    <p:extLst>
      <p:ext uri="{BB962C8B-B14F-4D97-AF65-F5344CB8AC3E}">
        <p14:creationId xmlns:p14="http://schemas.microsoft.com/office/powerpoint/2010/main" val="1370545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75000"/>
                  </a:schemeClr>
                </a:solidFill>
              </a:rPr>
              <a:t>Algorithm description</a:t>
            </a:r>
          </a:p>
        </p:txBody>
      </p:sp>
      <p:sp>
        <p:nvSpPr>
          <p:cNvPr id="4" name="TextBox 3"/>
          <p:cNvSpPr txBox="1"/>
          <p:nvPr/>
        </p:nvSpPr>
        <p:spPr>
          <a:xfrm>
            <a:off x="1251678" y="1369682"/>
            <a:ext cx="10178322" cy="387407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Isolation Forest:</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Isolation Forest algorithm isolates observations by randomly selecting a feature and then randomly selecting a split value between the maximum and minimum values of the selected feature. </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way that the algorithm constructs the separation is by first creating isolation trees, or random decision trees. Then, the score is calculated as the path length to isolate the observation.</a:t>
            </a:r>
          </a:p>
          <a:p>
            <a:pPr>
              <a:lnSpc>
                <a:spcPct val="150000"/>
              </a:lnSpc>
            </a:pPr>
            <a:r>
              <a:rPr lang="en-IN" sz="2400" b="1" dirty="0">
                <a:latin typeface="Times New Roman" panose="02020603050405020304" pitchFamily="18" charset="0"/>
                <a:cs typeface="Times New Roman" panose="02020603050405020304" pitchFamily="18" charset="0"/>
              </a:rPr>
              <a:t>Local Outlier Factor:</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Local outlier factor is a density-based method that relies on nearest neighbors search. </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LOF method scores each data point by computing the ratio of the average densities of the point's neighbors to the density of the point itself.</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1814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 THE MODEL</a:t>
            </a:r>
            <a:endParaRPr lang="en-US" dirty="0"/>
          </a:p>
        </p:txBody>
      </p:sp>
      <p:sp>
        <p:nvSpPr>
          <p:cNvPr id="5" name="Content Placeholder 4"/>
          <p:cNvSpPr>
            <a:spLocks noGrp="1"/>
          </p:cNvSpPr>
          <p:nvPr>
            <p:ph idx="1"/>
          </p:nvPr>
        </p:nvSpPr>
        <p:spPr>
          <a:xfrm>
            <a:off x="1251678" y="1362075"/>
            <a:ext cx="10178322" cy="4517517"/>
          </a:xfrm>
        </p:spPr>
        <p:txBody>
          <a:bodyPr>
            <a:normAutofit/>
          </a:bodyPr>
          <a:lstStyle/>
          <a:p>
            <a:r>
              <a:rPr lang="en-IN" sz="2800" dirty="0">
                <a:solidFill>
                  <a:schemeClr val="tx1"/>
                </a:solidFill>
                <a:latin typeface="Times New Roman" panose="02020603050405020304" pitchFamily="18" charset="0"/>
                <a:cs typeface="Times New Roman" panose="02020603050405020304" pitchFamily="18" charset="0"/>
              </a:rPr>
              <a:t>First of all taken the dataset and trained the </a:t>
            </a:r>
            <a:r>
              <a:rPr lang="en-US" sz="2800" dirty="0">
                <a:solidFill>
                  <a:schemeClr val="tx1"/>
                </a:solidFill>
                <a:latin typeface="Times New Roman" panose="02020603050405020304" pitchFamily="18" charset="0"/>
                <a:cs typeface="Times New Roman" panose="02020603050405020304" pitchFamily="18" charset="0"/>
              </a:rPr>
              <a:t>Isolation Forest and Local outlier factor model on it.</a:t>
            </a:r>
          </a:p>
          <a:p>
            <a:r>
              <a:rPr lang="en-US" sz="2800" dirty="0">
                <a:solidFill>
                  <a:schemeClr val="tx1"/>
                </a:solidFill>
                <a:latin typeface="Times New Roman" panose="02020603050405020304" pitchFamily="18" charset="0"/>
                <a:cs typeface="Times New Roman" panose="02020603050405020304" pitchFamily="18" charset="0"/>
              </a:rPr>
              <a:t>Local outlier factor result 0.9965 percent of accuracy. It’s not bad but, precision and F1-score are 0.02 so train it isolation forest.</a:t>
            </a:r>
          </a:p>
          <a:p>
            <a:r>
              <a:rPr lang="en-US" sz="2800" dirty="0">
                <a:solidFill>
                  <a:schemeClr val="tx1"/>
                </a:solidFill>
                <a:latin typeface="Times New Roman" panose="02020603050405020304" pitchFamily="18" charset="0"/>
                <a:cs typeface="Times New Roman" panose="02020603050405020304" pitchFamily="18" charset="0"/>
              </a:rPr>
              <a:t>Isolation forest show the result 0.9975 percent of accuracy and it’s precision and F1-score are 0.28.</a:t>
            </a:r>
          </a:p>
        </p:txBody>
      </p:sp>
    </p:spTree>
    <p:extLst>
      <p:ext uri="{BB962C8B-B14F-4D97-AF65-F5344CB8AC3E}">
        <p14:creationId xmlns:p14="http://schemas.microsoft.com/office/powerpoint/2010/main" val="365584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endParaRPr lang="en-US" dirty="0"/>
          </a:p>
        </p:txBody>
      </p:sp>
      <p:sp>
        <p:nvSpPr>
          <p:cNvPr id="4" name="Content Placeholder 3"/>
          <p:cNvSpPr>
            <a:spLocks noGrp="1"/>
          </p:cNvSpPr>
          <p:nvPr>
            <p:ph idx="1"/>
          </p:nvPr>
        </p:nvSpPr>
        <p:spPr>
          <a:xfrm>
            <a:off x="1251678" y="1543051"/>
            <a:ext cx="10178322" cy="4336542"/>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Several algorithms have been implemented on same data set to detect the credit cards frauds. All the algorithms have been analysed and compared on basis of accuracy on basis of predicting normal cases and outliers or frauds. We implemented different type of algorithms which include neural network from deep learning, anomaly detection algorithms like isolation forest, Local Outlier Factor. This was done to attain the best approach for the purpose.</a:t>
            </a:r>
          </a:p>
          <a:p>
            <a:r>
              <a:rPr lang="en-IN" dirty="0">
                <a:solidFill>
                  <a:schemeClr val="tx1"/>
                </a:solidFill>
                <a:latin typeface="Times New Roman" panose="02020603050405020304" pitchFamily="18" charset="0"/>
                <a:cs typeface="Times New Roman" panose="02020603050405020304" pitchFamily="18" charset="0"/>
              </a:rPr>
              <a:t>In case of time taken Local Outlier Factor and isolation forest algorithms are very impressive. In future this type of algorithm can be used in different cases. For better performance we can change the layers properties neural networks for better results.</a:t>
            </a:r>
          </a:p>
          <a:p>
            <a:pPr marL="0" indent="0">
              <a:buNone/>
            </a:pP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398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09875" y="2581275"/>
            <a:ext cx="6581775" cy="923330"/>
          </a:xfrm>
          <a:prstGeom prst="rect">
            <a:avLst/>
          </a:prstGeom>
          <a:noFill/>
        </p:spPr>
        <p:txBody>
          <a:bodyPr wrap="square" lIns="91440" tIns="45720" rIns="91440" bIns="45720">
            <a:spAutoFit/>
          </a:bodyPr>
          <a:lstStyle/>
          <a:p>
            <a:pPr algn="ctr"/>
            <a:r>
              <a:rPr lang="en-US" sz="5400" dirty="0">
                <a:ln w="0"/>
                <a:solidFill>
                  <a:schemeClr val="tx2">
                    <a:lumMod val="50000"/>
                    <a:lumOff val="50000"/>
                  </a:schemeClr>
                </a:solidFill>
                <a:effectLst>
                  <a:glow rad="101600">
                    <a:schemeClr val="accent1">
                      <a:satMod val="175000"/>
                      <a:alpha val="40000"/>
                    </a:schemeClr>
                  </a:glow>
                  <a:innerShdw blurRad="63500" dist="50800" dir="16200000">
                    <a:prstClr val="black">
                      <a:alpha val="50000"/>
                    </a:prstClr>
                  </a:innerShdw>
                  <a:reflection blurRad="6350" stA="60000" endA="900" endPos="58000" dir="5400000" sy="-100000" algn="bl" rotWithShape="0"/>
                </a:effectLst>
              </a:rPr>
              <a:t>THANK  YOU</a:t>
            </a:r>
          </a:p>
        </p:txBody>
      </p:sp>
    </p:spTree>
    <p:extLst>
      <p:ext uri="{BB962C8B-B14F-4D97-AF65-F5344CB8AC3E}">
        <p14:creationId xmlns:p14="http://schemas.microsoft.com/office/powerpoint/2010/main" val="125976738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697</TotalTime>
  <Words>510</Words>
  <Application>Microsoft Office PowerPoint</Application>
  <PresentationFormat>Widescreen</PresentationFormat>
  <Paragraphs>35</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Impact</vt:lpstr>
      <vt:lpstr>Times New Roman</vt:lpstr>
      <vt:lpstr>Badge</vt:lpstr>
      <vt:lpstr>PowerPoint Presentation</vt:lpstr>
      <vt:lpstr>Project objective</vt:lpstr>
      <vt:lpstr>Data set description</vt:lpstr>
      <vt:lpstr>Flow diagram</vt:lpstr>
      <vt:lpstr>Model to be used</vt:lpstr>
      <vt:lpstr>Algorithm description</vt:lpstr>
      <vt:lpstr>TEST THE MODEL</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IOA</dc:creator>
  <cp:lastModifiedBy>naveen raj</cp:lastModifiedBy>
  <cp:revision>33</cp:revision>
  <dcterms:created xsi:type="dcterms:W3CDTF">2017-03-24T08:53:30Z</dcterms:created>
  <dcterms:modified xsi:type="dcterms:W3CDTF">2020-01-23T01:52:08Z</dcterms:modified>
</cp:coreProperties>
</file>