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e37b4f76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e37b4f76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e37b4f76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e37b4f76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e6d02a3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e6d02a3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e6d02a35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e6d02a35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e37b4f76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e37b4f76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e6d02a35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e6d02a35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e6d02a35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e6d02a35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e6d02a35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e6d02a35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Science</a:t>
            </a:r>
            <a:r>
              <a:rPr lang="en"/>
              <a:t> Implementation</a:t>
            </a:r>
            <a:r>
              <a:rPr lang="en"/>
              <a:t> With Computer Vision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Dataops Implementation Concept Explanation.</a:t>
            </a:r>
            <a:endParaRPr/>
          </a:p>
        </p:txBody>
      </p:sp>
      <p:sp>
        <p:nvSpPr>
          <p:cNvPr id="88" name="Google Shape;88;p13"/>
          <p:cNvSpPr txBox="1"/>
          <p:nvPr/>
        </p:nvSpPr>
        <p:spPr>
          <a:xfrm>
            <a:off x="7064775" y="3714100"/>
            <a:ext cx="1042500" cy="5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Naveen V</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Dataops Functionalities</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Dataset </a:t>
            </a:r>
            <a:r>
              <a:rPr lang="en"/>
              <a:t>Preparation</a:t>
            </a:r>
            <a:r>
              <a:rPr lang="en"/>
              <a:t>(ETL)</a:t>
            </a:r>
            <a:endParaRPr/>
          </a:p>
          <a:p>
            <a:pPr indent="-311150" lvl="0" marL="457200" rtl="0" algn="l">
              <a:lnSpc>
                <a:spcPct val="150000"/>
              </a:lnSpc>
              <a:spcBef>
                <a:spcPts val="0"/>
              </a:spcBef>
              <a:spcAft>
                <a:spcPts val="0"/>
              </a:spcAft>
              <a:buSzPts val="1300"/>
              <a:buChar char="●"/>
            </a:pPr>
            <a:r>
              <a:rPr lang="en"/>
              <a:t>Data Quality Check</a:t>
            </a:r>
            <a:endParaRPr/>
          </a:p>
          <a:p>
            <a:pPr indent="-311150" lvl="0" marL="457200" rtl="0" algn="l">
              <a:lnSpc>
                <a:spcPct val="150000"/>
              </a:lnSpc>
              <a:spcBef>
                <a:spcPts val="0"/>
              </a:spcBef>
              <a:spcAft>
                <a:spcPts val="0"/>
              </a:spcAft>
              <a:buSzPts val="1300"/>
              <a:buChar char="●"/>
            </a:pPr>
            <a:r>
              <a:rPr lang="en"/>
              <a:t>Model Quality Check </a:t>
            </a:r>
            <a:endParaRPr/>
          </a:p>
          <a:p>
            <a:pPr indent="-311150" lvl="0" marL="457200" rtl="0" algn="l">
              <a:lnSpc>
                <a:spcPct val="150000"/>
              </a:lnSpc>
              <a:spcBef>
                <a:spcPts val="0"/>
              </a:spcBef>
              <a:spcAft>
                <a:spcPts val="0"/>
              </a:spcAft>
              <a:buSzPts val="1300"/>
              <a:buChar char="●"/>
            </a:pPr>
            <a:r>
              <a:rPr lang="en"/>
              <a:t>Version Control with GitHub</a:t>
            </a:r>
            <a:endParaRPr/>
          </a:p>
          <a:p>
            <a:pPr indent="-311150" lvl="0" marL="457200" rtl="0" algn="l">
              <a:lnSpc>
                <a:spcPct val="150000"/>
              </a:lnSpc>
              <a:spcBef>
                <a:spcPts val="0"/>
              </a:spcBef>
              <a:spcAft>
                <a:spcPts val="0"/>
              </a:spcAft>
              <a:buSzPts val="1300"/>
              <a:buChar char="●"/>
            </a:pPr>
            <a:r>
              <a:rPr lang="en"/>
              <a:t>Data Integration with Cloud(Docker and Kubernetes)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677750" y="517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Dataops Step-</a:t>
            </a:r>
            <a:r>
              <a:rPr lang="en" sz="3044"/>
              <a:t>1</a:t>
            </a:r>
            <a:endParaRPr sz="3044"/>
          </a:p>
        </p:txBody>
      </p:sp>
      <p:pic>
        <p:nvPicPr>
          <p:cNvPr id="100" name="Google Shape;100;p15"/>
          <p:cNvPicPr preferRelativeResize="0"/>
          <p:nvPr/>
        </p:nvPicPr>
        <p:blipFill>
          <a:blip r:embed="rId3">
            <a:alphaModFix/>
          </a:blip>
          <a:stretch>
            <a:fillRect/>
          </a:stretch>
        </p:blipFill>
        <p:spPr>
          <a:xfrm>
            <a:off x="1843725" y="1052600"/>
            <a:ext cx="5479526" cy="3786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37550" y="482925"/>
            <a:ext cx="2868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Dataops Process-1</a:t>
            </a:r>
            <a:endParaRPr/>
          </a:p>
        </p:txBody>
      </p:sp>
      <p:sp>
        <p:nvSpPr>
          <p:cNvPr id="106" name="Google Shape;106;p16"/>
          <p:cNvSpPr txBox="1"/>
          <p:nvPr>
            <p:ph idx="1" type="body"/>
          </p:nvPr>
        </p:nvSpPr>
        <p:spPr>
          <a:xfrm>
            <a:off x="419250" y="1971600"/>
            <a:ext cx="3543900" cy="10314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AutoNum type="arabicParenR"/>
            </a:pPr>
            <a:r>
              <a:rPr b="1" lang="en"/>
              <a:t>Dataset </a:t>
            </a:r>
            <a:r>
              <a:rPr b="1" lang="en"/>
              <a:t>Preparation</a:t>
            </a:r>
            <a:r>
              <a:rPr b="1" lang="en"/>
              <a:t> :</a:t>
            </a:r>
            <a:endParaRPr b="1"/>
          </a:p>
          <a:p>
            <a:pPr indent="-311150" lvl="0" marL="914400" rtl="0" algn="l">
              <a:spcBef>
                <a:spcPts val="0"/>
              </a:spcBef>
              <a:spcAft>
                <a:spcPts val="0"/>
              </a:spcAft>
              <a:buSzPts val="1300"/>
              <a:buChar char="❖"/>
            </a:pPr>
            <a:r>
              <a:rPr lang="en"/>
              <a:t>Data Collection from client</a:t>
            </a:r>
            <a:endParaRPr/>
          </a:p>
          <a:p>
            <a:pPr indent="-311150" lvl="0" marL="914400" rtl="0" algn="l">
              <a:spcBef>
                <a:spcPts val="0"/>
              </a:spcBef>
              <a:spcAft>
                <a:spcPts val="0"/>
              </a:spcAft>
              <a:buSzPts val="1300"/>
              <a:buChar char="❖"/>
            </a:pPr>
            <a:r>
              <a:rPr lang="en"/>
              <a:t>Data Extraction</a:t>
            </a:r>
            <a:endParaRPr/>
          </a:p>
          <a:p>
            <a:pPr indent="-311150" lvl="0" marL="914400" rtl="0" algn="l">
              <a:spcBef>
                <a:spcPts val="0"/>
              </a:spcBef>
              <a:spcAft>
                <a:spcPts val="0"/>
              </a:spcAft>
              <a:buSzPts val="1300"/>
              <a:buChar char="❖"/>
            </a:pPr>
            <a:r>
              <a:rPr lang="en"/>
              <a:t>Data Annotation</a:t>
            </a:r>
            <a:endParaRPr/>
          </a:p>
        </p:txBody>
      </p:sp>
      <p:sp>
        <p:nvSpPr>
          <p:cNvPr id="107" name="Google Shape;107;p16"/>
          <p:cNvSpPr txBox="1"/>
          <p:nvPr>
            <p:ph idx="1" type="body"/>
          </p:nvPr>
        </p:nvSpPr>
        <p:spPr>
          <a:xfrm>
            <a:off x="489600" y="3071925"/>
            <a:ext cx="4412700" cy="103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5"/>
              <a:t>2)</a:t>
            </a:r>
            <a:r>
              <a:rPr b="1" lang="en" sz="1305"/>
              <a:t>	</a:t>
            </a:r>
            <a:r>
              <a:rPr b="1" lang="en" sz="1305"/>
              <a:t>Dataset Quality Check:</a:t>
            </a:r>
            <a:endParaRPr b="1" sz="1305"/>
          </a:p>
          <a:p>
            <a:pPr indent="-311467" lvl="0" marL="914400" rtl="0" algn="l">
              <a:lnSpc>
                <a:spcPct val="100000"/>
              </a:lnSpc>
              <a:spcBef>
                <a:spcPts val="0"/>
              </a:spcBef>
              <a:spcAft>
                <a:spcPts val="0"/>
              </a:spcAft>
              <a:buSzPts val="1305"/>
              <a:buChar char="❖"/>
            </a:pPr>
            <a:r>
              <a:rPr lang="en" sz="1305"/>
              <a:t>Duplication </a:t>
            </a:r>
            <a:r>
              <a:rPr lang="en" sz="1305"/>
              <a:t>Removal</a:t>
            </a:r>
            <a:r>
              <a:rPr lang="en" sz="1305"/>
              <a:t> with Python Script.</a:t>
            </a:r>
            <a:endParaRPr sz="1305"/>
          </a:p>
          <a:p>
            <a:pPr indent="-311467" lvl="0" marL="914400" rtl="0" algn="l">
              <a:lnSpc>
                <a:spcPct val="100000"/>
              </a:lnSpc>
              <a:spcBef>
                <a:spcPts val="0"/>
              </a:spcBef>
              <a:spcAft>
                <a:spcPts val="0"/>
              </a:spcAft>
              <a:buSzPts val="1305"/>
              <a:buChar char="❖"/>
            </a:pPr>
            <a:r>
              <a:rPr lang="en" sz="1305"/>
              <a:t>Balance the dataset equally with All classes.</a:t>
            </a:r>
            <a:endParaRPr sz="1305"/>
          </a:p>
          <a:p>
            <a:pPr indent="-311467" lvl="0" marL="914400" rtl="0" algn="l">
              <a:lnSpc>
                <a:spcPct val="100000"/>
              </a:lnSpc>
              <a:spcBef>
                <a:spcPts val="0"/>
              </a:spcBef>
              <a:spcAft>
                <a:spcPts val="0"/>
              </a:spcAft>
              <a:buSzPts val="1305"/>
              <a:buChar char="❖"/>
            </a:pPr>
            <a:r>
              <a:rPr lang="en" sz="1305"/>
              <a:t>Data Augmentation.</a:t>
            </a:r>
            <a:endParaRPr sz="1305"/>
          </a:p>
        </p:txBody>
      </p:sp>
      <p:sp>
        <p:nvSpPr>
          <p:cNvPr id="108" name="Google Shape;108;p16"/>
          <p:cNvSpPr txBox="1"/>
          <p:nvPr/>
        </p:nvSpPr>
        <p:spPr>
          <a:xfrm>
            <a:off x="380575" y="1368475"/>
            <a:ext cx="1842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Lato"/>
                <a:ea typeface="Lato"/>
                <a:cs typeface="Lato"/>
                <a:sym typeface="Lato"/>
              </a:rPr>
              <a:t>Follow ETL Rules</a:t>
            </a:r>
            <a:endParaRPr b="1" sz="16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37550" y="482925"/>
            <a:ext cx="2868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Dataops Process-1</a:t>
            </a:r>
            <a:endParaRPr/>
          </a:p>
        </p:txBody>
      </p:sp>
      <p:sp>
        <p:nvSpPr>
          <p:cNvPr id="114" name="Google Shape;114;p17"/>
          <p:cNvSpPr txBox="1"/>
          <p:nvPr/>
        </p:nvSpPr>
        <p:spPr>
          <a:xfrm>
            <a:off x="3611375" y="1120050"/>
            <a:ext cx="2110800" cy="2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After Model Training.</a:t>
            </a:r>
            <a:endParaRPr b="1">
              <a:latin typeface="Lato"/>
              <a:ea typeface="Lato"/>
              <a:cs typeface="Lato"/>
              <a:sym typeface="Lato"/>
            </a:endParaRPr>
          </a:p>
        </p:txBody>
      </p:sp>
      <p:sp>
        <p:nvSpPr>
          <p:cNvPr id="115" name="Google Shape;115;p17"/>
          <p:cNvSpPr txBox="1"/>
          <p:nvPr/>
        </p:nvSpPr>
        <p:spPr>
          <a:xfrm>
            <a:off x="878775" y="1404300"/>
            <a:ext cx="7641900" cy="350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Lato"/>
                <a:ea typeface="Lato"/>
                <a:cs typeface="Lato"/>
                <a:sym typeface="Lato"/>
              </a:rPr>
              <a:t>Model Testing:</a:t>
            </a:r>
            <a:endParaRPr b="1">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Inference Check with Different Timezone and Environment like, </a:t>
            </a:r>
            <a:endParaRPr>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lang="en">
                <a:latin typeface="Lato"/>
                <a:ea typeface="Lato"/>
                <a:cs typeface="Lato"/>
                <a:sym typeface="Lato"/>
              </a:rPr>
              <a:t>Different Lighting - Morning, Evening and Night.</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F</a:t>
            </a:r>
            <a:r>
              <a:rPr lang="en">
                <a:latin typeface="Lato"/>
                <a:ea typeface="Lato"/>
                <a:cs typeface="Lato"/>
                <a:sym typeface="Lato"/>
              </a:rPr>
              <a:t>oggy and High Level Brightness Environments, etc.</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Model Accuracy analysis,</a:t>
            </a:r>
            <a:endParaRPr>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lang="en">
                <a:latin typeface="Lato"/>
                <a:ea typeface="Lato"/>
                <a:cs typeface="Lato"/>
                <a:sym typeface="Lato"/>
              </a:rPr>
              <a:t>Accuracy and Classification Metrics</a:t>
            </a:r>
            <a:endParaRPr>
              <a:latin typeface="Lato"/>
              <a:ea typeface="Lato"/>
              <a:cs typeface="Lato"/>
              <a:sym typeface="Lato"/>
            </a:endParaRPr>
          </a:p>
          <a:p>
            <a:pPr indent="-317500" lvl="2" marL="1371600" rtl="0" algn="l">
              <a:lnSpc>
                <a:spcPct val="150000"/>
              </a:lnSpc>
              <a:spcBef>
                <a:spcPts val="0"/>
              </a:spcBef>
              <a:spcAft>
                <a:spcPts val="0"/>
              </a:spcAft>
              <a:buSzPts val="1400"/>
              <a:buFont typeface="Lato"/>
              <a:buChar char="■"/>
            </a:pPr>
            <a:r>
              <a:rPr lang="en">
                <a:latin typeface="Lato"/>
                <a:ea typeface="Lato"/>
                <a:cs typeface="Lato"/>
                <a:sym typeface="Lato"/>
              </a:rPr>
              <a:t>mAP, Precision, Recall, IoU(Intersection over union), F1-score.</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Visual Inspection</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Heatmap Generation with each classes.</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Post Pre-Processing</a:t>
            </a:r>
            <a:endParaRPr>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lang="en">
                <a:latin typeface="Lato"/>
                <a:ea typeface="Lato"/>
                <a:cs typeface="Lato"/>
                <a:sym typeface="Lato"/>
              </a:rPr>
              <a:t>NMS(Non-Maximum Suppression)</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634675" y="56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Dataops Process-2</a:t>
            </a:r>
            <a:endParaRPr/>
          </a:p>
        </p:txBody>
      </p:sp>
      <p:pic>
        <p:nvPicPr>
          <p:cNvPr id="121" name="Google Shape;121;p18"/>
          <p:cNvPicPr preferRelativeResize="0"/>
          <p:nvPr/>
        </p:nvPicPr>
        <p:blipFill>
          <a:blip r:embed="rId3">
            <a:alphaModFix/>
          </a:blip>
          <a:stretch>
            <a:fillRect/>
          </a:stretch>
        </p:blipFill>
        <p:spPr>
          <a:xfrm>
            <a:off x="1033875" y="1222250"/>
            <a:ext cx="7289500" cy="3514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361500" y="551875"/>
            <a:ext cx="2421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Dataops Step-</a:t>
            </a:r>
            <a:r>
              <a:rPr lang="en" sz="3044"/>
              <a:t>2</a:t>
            </a:r>
            <a:endParaRPr sz="3044"/>
          </a:p>
          <a:p>
            <a:pPr indent="0" lvl="0" marL="0" rtl="0" algn="l">
              <a:spcBef>
                <a:spcPts val="0"/>
              </a:spcBef>
              <a:spcAft>
                <a:spcPts val="0"/>
              </a:spcAft>
              <a:buNone/>
            </a:pPr>
            <a:r>
              <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AutoNum type="arabicParenR"/>
            </a:pPr>
            <a:r>
              <a:rPr lang="en"/>
              <a:t>After successfully testing the model, push it to the respective project repository. </a:t>
            </a:r>
            <a:endParaRPr/>
          </a:p>
          <a:p>
            <a:pPr indent="-311150" lvl="0" marL="457200" rtl="0" algn="l">
              <a:spcBef>
                <a:spcPts val="0"/>
              </a:spcBef>
              <a:spcAft>
                <a:spcPts val="0"/>
              </a:spcAft>
              <a:buSzPts val="1300"/>
              <a:buAutoNum type="arabicParenR"/>
            </a:pPr>
            <a:r>
              <a:rPr lang="en"/>
              <a:t>Create a Flask application with the model to enable access through an encrypted API. Without storing the model locally, the goal is to run the model in RAM memory and integrate it into our SDK for execution. </a:t>
            </a:r>
            <a:endParaRPr/>
          </a:p>
          <a:p>
            <a:pPr indent="-311150" lvl="0" marL="457200" rtl="0" algn="l">
              <a:spcBef>
                <a:spcPts val="0"/>
              </a:spcBef>
              <a:spcAft>
                <a:spcPts val="0"/>
              </a:spcAft>
              <a:buSzPts val="1300"/>
              <a:buAutoNum type="arabicParenR"/>
            </a:pPr>
            <a:r>
              <a:rPr lang="en"/>
              <a:t>Build a Docker container for our encrypted API Flask application. Test it locally with inference. </a:t>
            </a:r>
            <a:endParaRPr/>
          </a:p>
          <a:p>
            <a:pPr indent="-311150" lvl="0" marL="457200" rtl="0" algn="l">
              <a:spcBef>
                <a:spcPts val="0"/>
              </a:spcBef>
              <a:spcAft>
                <a:spcPts val="0"/>
              </a:spcAft>
              <a:buSzPts val="1300"/>
              <a:buAutoNum type="arabicParenR"/>
            </a:pPr>
            <a:r>
              <a:rPr lang="en"/>
              <a:t>After successfully testing the Docker container, deploy it in the Kubernetes Engine in the cloud. </a:t>
            </a:r>
            <a:endParaRPr/>
          </a:p>
          <a:p>
            <a:pPr indent="-311150" lvl="0" marL="457200" rtl="0" algn="l">
              <a:spcBef>
                <a:spcPts val="0"/>
              </a:spcBef>
              <a:spcAft>
                <a:spcPts val="0"/>
              </a:spcAft>
              <a:buSzPts val="1300"/>
              <a:buAutoNum type="arabicParenR"/>
            </a:pPr>
            <a:r>
              <a:rPr lang="en"/>
              <a:t>Once successfully deployed in the Kubernetes Engine, obtain the URL, test it locally, and convert the URL into an API. </a:t>
            </a:r>
            <a:endParaRPr/>
          </a:p>
          <a:p>
            <a:pPr indent="-311150" lvl="0" marL="457200" rtl="0" algn="l">
              <a:spcBef>
                <a:spcPts val="0"/>
              </a:spcBef>
              <a:spcAft>
                <a:spcPts val="0"/>
              </a:spcAft>
              <a:buSzPts val="1300"/>
              <a:buAutoNum type="arabicParenR"/>
            </a:pPr>
            <a:r>
              <a:rPr lang="en"/>
              <a:t>Finally, deliver the API to the implementation team. This process will be continued as CI/CD pipeline.</a:t>
            </a:r>
            <a:br>
              <a:rPr lang="en"/>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 &amp; Cons</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Pros: </a:t>
            </a:r>
            <a:endParaRPr b="1"/>
          </a:p>
          <a:p>
            <a:pPr indent="-304958" lvl="0" marL="457200" rtl="0" algn="l">
              <a:spcBef>
                <a:spcPts val="1200"/>
              </a:spcBef>
              <a:spcAft>
                <a:spcPts val="0"/>
              </a:spcAft>
              <a:buSzPct val="100000"/>
              <a:buChar char="●"/>
            </a:pPr>
            <a:r>
              <a:rPr lang="en"/>
              <a:t>We have a perfectly tested and running model. </a:t>
            </a:r>
            <a:endParaRPr/>
          </a:p>
          <a:p>
            <a:pPr indent="-304958" lvl="0" marL="457200" rtl="0" algn="l">
              <a:spcBef>
                <a:spcPts val="0"/>
              </a:spcBef>
              <a:spcAft>
                <a:spcPts val="0"/>
              </a:spcAft>
              <a:buSzPct val="100000"/>
              <a:buChar char="●"/>
            </a:pPr>
            <a:r>
              <a:rPr lang="en"/>
              <a:t>Our model is not stored on our client's system, enhancing its security. </a:t>
            </a:r>
            <a:endParaRPr/>
          </a:p>
          <a:p>
            <a:pPr indent="-304958" lvl="0" marL="457200" rtl="0" algn="l">
              <a:spcBef>
                <a:spcPts val="0"/>
              </a:spcBef>
              <a:spcAft>
                <a:spcPts val="0"/>
              </a:spcAft>
              <a:buSzPct val="100000"/>
              <a:buChar char="●"/>
            </a:pPr>
            <a:r>
              <a:rPr lang="en"/>
              <a:t>We maintain model versioning control using Git. </a:t>
            </a:r>
            <a:endParaRPr/>
          </a:p>
          <a:p>
            <a:pPr indent="-304958" lvl="0" marL="457200" rtl="0" algn="l">
              <a:spcBef>
                <a:spcPts val="0"/>
              </a:spcBef>
              <a:spcAft>
                <a:spcPts val="0"/>
              </a:spcAft>
              <a:buSzPct val="100000"/>
              <a:buChar char="●"/>
            </a:pPr>
            <a:r>
              <a:rPr lang="en"/>
              <a:t>Implementation of continuous integration (CI) and continuous deployment (CD). </a:t>
            </a:r>
            <a:endParaRPr/>
          </a:p>
          <a:p>
            <a:pPr indent="-304958" lvl="0" marL="457200" rtl="0" algn="l">
              <a:spcBef>
                <a:spcPts val="0"/>
              </a:spcBef>
              <a:spcAft>
                <a:spcPts val="0"/>
              </a:spcAft>
              <a:buSzPct val="100000"/>
              <a:buChar char="●"/>
            </a:pPr>
            <a:r>
              <a:rPr lang="en"/>
              <a:t>Utilizing the Kubernetes URL for automating our annotation process with Label Studio or other tools. </a:t>
            </a:r>
            <a:endParaRPr/>
          </a:p>
          <a:p>
            <a:pPr indent="0" lvl="0" marL="0" rtl="0" algn="l">
              <a:spcBef>
                <a:spcPts val="1200"/>
              </a:spcBef>
              <a:spcAft>
                <a:spcPts val="0"/>
              </a:spcAft>
              <a:buNone/>
            </a:pPr>
            <a:r>
              <a:rPr b="1" lang="en"/>
              <a:t>Cons:</a:t>
            </a:r>
            <a:endParaRPr b="1"/>
          </a:p>
          <a:p>
            <a:pPr indent="-304958" lvl="0" marL="457200" rtl="0" algn="l">
              <a:spcBef>
                <a:spcPts val="1200"/>
              </a:spcBef>
              <a:spcAft>
                <a:spcPts val="0"/>
              </a:spcAft>
              <a:buSzPct val="100000"/>
              <a:buChar char="●"/>
            </a:pPr>
            <a:r>
              <a:rPr lang="en"/>
              <a:t> A client system must have an internet connection. </a:t>
            </a:r>
            <a:endParaRPr/>
          </a:p>
          <a:p>
            <a:pPr indent="-304958" lvl="0" marL="457200" rtl="0" algn="l">
              <a:spcBef>
                <a:spcPts val="0"/>
              </a:spcBef>
              <a:spcAft>
                <a:spcPts val="0"/>
              </a:spcAft>
              <a:buSzPct val="100000"/>
              <a:buChar char="●"/>
            </a:pPr>
            <a:r>
              <a:rPr lang="en"/>
              <a:t>There are associated cloud service costs.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idx="1" type="body"/>
          </p:nvPr>
        </p:nvSpPr>
        <p:spPr>
          <a:xfrm>
            <a:off x="3457650" y="1984100"/>
            <a:ext cx="2823000" cy="376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b="1" lang="en" sz="3300"/>
              <a:t>Thank you!</a:t>
            </a:r>
            <a:endParaRPr b="1" sz="3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