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56" r:id="rId3"/>
    <p:sldId id="257" r:id="rId4"/>
    <p:sldId id="268" r:id="rId5"/>
    <p:sldId id="269" r:id="rId6"/>
    <p:sldId id="273" r:id="rId7"/>
    <p:sldId id="274" r:id="rId8"/>
    <p:sldId id="260" r:id="rId9"/>
    <p:sldId id="267" r:id="rId10"/>
    <p:sldId id="275" r:id="rId11"/>
    <p:sldId id="261" r:id="rId12"/>
    <p:sldId id="262" r:id="rId13"/>
    <p:sldId id="263" r:id="rId14"/>
    <p:sldId id="26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2959C-45C2-4855-8B66-60272439A72F}">
          <p14:sldIdLst>
            <p14:sldId id="278"/>
            <p14:sldId id="256"/>
          </p14:sldIdLst>
        </p14:section>
        <p14:section name="Untitled Section" id="{6E06A496-5441-496B-89B1-4532CB3BD8BA}">
          <p14:sldIdLst>
            <p14:sldId id="257"/>
            <p14:sldId id="268"/>
            <p14:sldId id="269"/>
            <p14:sldId id="273"/>
            <p14:sldId id="274"/>
          </p14:sldIdLst>
        </p14:section>
        <p14:section name="Untitled Section" id="{8662C52D-0731-43DF-8C35-27DE1BC01D22}">
          <p14:sldIdLst>
            <p14:sldId id="260"/>
            <p14:sldId id="267"/>
            <p14:sldId id="275"/>
            <p14:sldId id="261"/>
            <p14:sldId id="262"/>
            <p14:sldId id="263"/>
            <p14:sldId id="26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46" y="72"/>
      </p:cViewPr>
      <p:guideLst/>
    </p:cSldViewPr>
  </p:slideViewPr>
  <p:outlineViewPr>
    <p:cViewPr>
      <p:scale>
        <a:sx n="33" d="100"/>
        <a:sy n="33" d="100"/>
      </p:scale>
      <p:origin x="0" y="-5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3103-FB6B-4663-8E78-608A1A13EF8E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4A98-E8E2-4AEA-9419-BBF1D1F0F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1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4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566-B113-D0B4-A7F6-E9EA20271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34EB-63AF-98CD-B031-D8428304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2971-8995-F1AD-B37D-F948341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4E83-0E00-6EF3-63BD-7C824186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3288-FF28-BD64-5037-7583B63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C3A-37CE-B60E-EB51-DB890063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EDD0-943A-0EF4-0EB8-3C2C5BC2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1DE6-6BCF-5AA7-65FA-2395A1D0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5FCA-70A9-DBBB-A7C7-E945DF6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21A6-672F-D283-F96C-0D1DFBCE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B1980-D58D-2160-A0F4-02C8E7EA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671D-8AB4-E976-AF3B-C871281C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11AC-558A-6E19-C5AD-5BE5F0F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2EFB-A44A-1E48-D0E2-B9650BCB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97CB-99CE-3D64-A5A5-D50A110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ECB0-9AC3-2239-1D42-15792D0F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29D0-1C6F-CC10-ED09-77EB5D1B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86EA-D2AE-93F4-C594-BFD9CFB4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C47F-16FB-4C50-7D59-27AA542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C7DF-B4C5-5990-C1CC-061810E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06F4-FA12-10EA-4708-A865C4C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BC52-87F8-C336-2401-0106915E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81EE-F204-5F5D-5A92-290B735B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1ED7-9A5E-D9AE-B66E-1B81240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9347-E793-6469-BA14-04E72FE7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4DB2-096C-C0AF-CB21-237DB362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402D-225C-D1EC-AEC2-674EF8D83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34A7-A0DC-F55E-8BD0-EB6E16E3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FE3B-8F0D-D51B-7A51-235D608F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7FED-95FF-D368-48EF-2FA8E96E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7CB3-1C71-665C-7E6B-7164EB2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2FF5-C8A5-BEAC-401B-4E98AAE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D07C-AC11-4EA5-9D0F-B8EF2F3F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6454-1C85-2EE7-9EC6-98EC9C1F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E49C-4A61-ED4C-4003-97E55084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4150-1BF2-949B-0754-230D0A45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7AD98-7D8C-01BF-D860-33A69D1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555E-0FAE-1931-6AB4-E7876A2F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556EB-1C7A-7B41-CEE7-D446685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2A9-5FE2-9713-D388-CAA01912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A6015-4ADB-305A-20DC-F6C1F3AB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B779E-7051-86EF-6C10-55F60B8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CC8E5-47DD-4625-6402-7537719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54F31-B145-8449-0D8B-1B8F5BD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974F9-A9C5-014B-DCED-DFA3160C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9A61-8DAE-16DF-AE7B-19237718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AB2C-B5AB-4908-0EF6-EDF9ACEA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A903-2463-271A-E30D-D629E8B3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54A5-9432-DB11-AEE9-1FE8B542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F11E-92EF-59CB-DC77-CFCE4124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D6AE-099C-2752-A937-825DDEDC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F6A0-9053-4FBD-99B5-98AC82A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EAAD-457D-6560-8A7A-1B1DD507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3537A-9C40-5F0F-933C-116FF39B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5F39-C287-CFB7-E857-6B7C35DF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DD8E-2301-5AF2-85CF-5C67648E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88D2-FDC7-9871-C8D6-3FA7395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7F68-5CE9-2E44-FA3B-70F1207B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FC4C-A42E-8DFB-6F17-0D42BF24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05C3-77E4-7E0C-CA1F-5E643485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559-EB9E-4BA0-A89C-34FB395D4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765B-99A0-6288-4522-71508425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E8A7-C59A-28FA-9A67-2238574A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02F6A2-A8D1-72CC-168F-DA8B08AF6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81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FF55-879E-05E6-D573-2F797397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Gross revenue By Months and Business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40F4A-0871-ABAD-CF27-14B707C26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5" t="29668" r="34314" b="31174"/>
          <a:stretch/>
        </p:blipFill>
        <p:spPr>
          <a:xfrm>
            <a:off x="1236405" y="2044718"/>
            <a:ext cx="6574689" cy="2768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8F170-25EB-4801-8EE2-0A844244658F}"/>
              </a:ext>
            </a:extLst>
          </p:cNvPr>
          <p:cNvSpPr txBox="1"/>
          <p:nvPr/>
        </p:nvSpPr>
        <p:spPr>
          <a:xfrm>
            <a:off x="8209299" y="2613392"/>
            <a:ext cx="3655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three months, there is an increase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businesses have overall monthly revenue without significant improvement.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8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084E-3963-C563-E8FE-32FBB6C3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3"/>
            <a:ext cx="10515600" cy="1153958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based View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8B62-6A9C-8BFC-EC78-CEBFE8B5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551" y="3777378"/>
            <a:ext cx="7214419" cy="28281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 has the highest average percentage at 19.7% compared to other regions, but this does not impact sales.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 with the highest average purchase value is North America (NA), where one person spends an average of 308 RS.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than 10,000 customer sales in the region of North America (NA).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A6F05-311A-4868-1E35-3B7C54C53C3B}"/>
              </a:ext>
            </a:extLst>
          </p:cNvPr>
          <p:cNvSpPr txBox="1">
            <a:spLocks/>
          </p:cNvSpPr>
          <p:nvPr/>
        </p:nvSpPr>
        <p:spPr>
          <a:xfrm>
            <a:off x="699316" y="1480214"/>
            <a:ext cx="7214419" cy="2297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percentages do not have a significant impact on regional-level sales.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analysis, price has a major impact on regional-level sales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region, Product Knowledge has  not reached the desired level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D3F3-9FFF-74DA-FBD4-5C205FCDA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4071215"/>
            <a:ext cx="2378672" cy="237867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83E0C-8660-5815-F7C6-2F95A8D90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0" y="1599993"/>
            <a:ext cx="2857500" cy="1600200"/>
          </a:xfrm>
          <a:prstGeom prst="rect">
            <a:avLst/>
          </a:prstGeom>
          <a:effectLst>
            <a:glow rad="381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41754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A05E-2752-90DE-E745-A3DA8EFD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B5D1-A4F4-1180-D3EB-B201A40B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Revenue increases every three months for at least one business type.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Overall revenue is significantly impacted by products PD1 and PD6, which together account for more than 80% of total revenue.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Specifically, the large business plan has a substantial impact on gross revenue, contributing more than 4 million in revenue.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07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EB0D-CB2A-2C01-52E5-A63BF91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Factors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761E-E277-B780-46C3-41964BCCD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0" y="1310417"/>
            <a:ext cx="5911030" cy="3919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7673-BB6A-E4CE-EFE7-2CF6A977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474839"/>
            <a:ext cx="7194755" cy="470212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Regional Pricing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Discount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Knowledge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Focusing business plan 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dirty="0"/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70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CD69-2DCA-7CCF-F218-404803A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F35F-992C-2F40-3E02-F381FF68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has the most significant impact on overall revenue across all 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pricing variations have minimal impact on the market; therefore, there should be greater emphasis on region-specific pricing strategies.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 business plan attracts a high volume of customers, but monthly revenue shows no improvement.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discounts are ineffective across all regions; their impact is limited to the small business plan only.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77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7FCD-DCEC-B324-2A17-F84CAE8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suggestion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AE8F-9963-271B-05E9-68B148DC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Pricing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Emphasize strategic pricing adjustments to optimize revenue.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Promotion: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efforts in promoting products to enhance visibility and customer engagement.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Initiatives: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investment in digital marketing campaigns to reach a wider audience and generate more leads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Discounts: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discount strategies to stimulate sales and attract price-sensitive customers.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Marketing: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campaigns to specific geographical segments to maximize market penetration and effectiveness.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Development: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Forge strategic partnerships that can amplify our reach and offer mutual benefits.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481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7533E5-2A8D-05F0-91AA-03EFE374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11500" dirty="0">
                <a:solidFill>
                  <a:srgbClr val="00B050"/>
                </a:solidFill>
                <a:latin typeface="Monotype Corsiva" panose="03010101010201010101" pitchFamily="66" charset="0"/>
              </a:rPr>
              <a:t>Thank you</a:t>
            </a:r>
            <a:endParaRPr lang="en-IN" sz="11500" dirty="0">
              <a:solidFill>
                <a:srgbClr val="00B05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C05C-726D-97E3-9BF4-0D915404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295" y="4013200"/>
            <a:ext cx="4787705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reflection blurRad="6350" stA="28000" endPos="45500" dir="5400000" sy="-100000" algn="bl" rotWithShape="0"/>
                </a:effectLst>
                <a:latin typeface="Sitka Banner" panose="02000505000000020004" pitchFamily="2" charset="0"/>
              </a:rPr>
              <a:t>by</a:t>
            </a:r>
            <a:br>
              <a:rPr lang="en-US" sz="4000" b="1" dirty="0">
                <a:latin typeface="Sitka Banner" panose="02000505000000020004" pitchFamily="2" charset="0"/>
              </a:rPr>
            </a:br>
            <a:r>
              <a:rPr lang="en-US" sz="4000" b="1" dirty="0">
                <a:latin typeface="Sitka Banner" panose="02000505000000020004" pitchFamily="2" charset="0"/>
              </a:rPr>
              <a:t>Naveen Kumar</a:t>
            </a:r>
            <a:endParaRPr lang="en-IN" sz="4000" b="1" dirty="0">
              <a:latin typeface="Sitka Banner" panose="02000505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EFB00C-2815-A7F9-96B0-C310B78025F4}"/>
              </a:ext>
            </a:extLst>
          </p:cNvPr>
          <p:cNvSpPr txBox="1">
            <a:spLocks/>
          </p:cNvSpPr>
          <p:nvPr/>
        </p:nvSpPr>
        <p:spPr>
          <a:xfrm>
            <a:off x="1632154" y="1835201"/>
            <a:ext cx="9144000" cy="23876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976438" algn="l"/>
              </a:tabLst>
            </a:pPr>
            <a:r>
              <a:rPr 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Sitka Banner" panose="02000505000000020004" pitchFamily="2" charset="0"/>
                <a:ea typeface="Arial MT"/>
                <a:cs typeface="Arial MT"/>
              </a:rPr>
              <a:t>REVENUE OPERATIONS ANALYSIS IN POWER BI</a:t>
            </a:r>
            <a:endParaRPr lang="en-IN" sz="9600" b="1" spc="3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tx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64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5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DE58-355A-5197-782C-4C896C1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 View &amp; analysis over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924F-66EE-02EF-414B-D05DC5A6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analysis Prepare by as per the data inputs these details given below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24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(MONTH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YEAR, PLAN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NAME, Customer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ID, Region, Product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Net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-10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Gross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)</a:t>
            </a:r>
          </a:p>
          <a:p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data insights, we analyze selling behavior across different regions, examine discounting practices, and identify high-selling products and plans. Additionally, we evaluate current selling behaviors and develop improvement strategies using Power BI for our analyses.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product - FMCG, Fresh Product, Health care, technology and Personal Care in my under standing about the analysis.</a:t>
            </a:r>
            <a:endParaRPr lang="en-US" sz="24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0" indent="0">
              <a:buNone/>
            </a:pPr>
            <a:endParaRPr lang="en-US" sz="2400" b="1" spc="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6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B04-756D-06D5-CCFE-C96E76E5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61E4C-8225-1C4D-2471-798C75ADAFE9}"/>
              </a:ext>
            </a:extLst>
          </p:cNvPr>
          <p:cNvSpPr txBox="1"/>
          <p:nvPr/>
        </p:nvSpPr>
        <p:spPr>
          <a:xfrm>
            <a:off x="1098452" y="1329695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/>
              <a:t>Data Highlights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E5D9-F0C3-F543-2BE7-CB95735BB75D}"/>
              </a:ext>
            </a:extLst>
          </p:cNvPr>
          <p:cNvSpPr txBox="1"/>
          <p:nvPr/>
        </p:nvSpPr>
        <p:spPr>
          <a:xfrm>
            <a:off x="8470490" y="5563864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Summary</a:t>
            </a:r>
            <a:endParaRPr lang="en-US" b="1" dirty="0"/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8C652-01DF-CC07-800F-51A4E2FABBF7}"/>
              </a:ext>
            </a:extLst>
          </p:cNvPr>
          <p:cNvSpPr txBox="1"/>
          <p:nvPr/>
        </p:nvSpPr>
        <p:spPr>
          <a:xfrm>
            <a:off x="7085881" y="4752538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Impact factors 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27AD1-49C4-24F8-7A1D-3CC5D6A60221}"/>
              </a:ext>
            </a:extLst>
          </p:cNvPr>
          <p:cNvSpPr txBox="1"/>
          <p:nvPr/>
        </p:nvSpPr>
        <p:spPr>
          <a:xfrm>
            <a:off x="5663077" y="3931843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Revenue Trends 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7F5F3-324D-60B2-020C-33B7E9857086}"/>
              </a:ext>
            </a:extLst>
          </p:cNvPr>
          <p:cNvSpPr txBox="1"/>
          <p:nvPr/>
        </p:nvSpPr>
        <p:spPr>
          <a:xfrm>
            <a:off x="4196029" y="3087825"/>
            <a:ext cx="2049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IN" b="1" dirty="0"/>
              <a:t>Region based View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1920-4F20-7723-F81E-4755D2A29446}"/>
              </a:ext>
            </a:extLst>
          </p:cNvPr>
          <p:cNvSpPr txBox="1"/>
          <p:nvPr/>
        </p:nvSpPr>
        <p:spPr>
          <a:xfrm>
            <a:off x="2749967" y="2222252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Analysis Overview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6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0E5-0B0E-924F-480D-F38389A7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8DC4B-DB18-D0DF-3EB3-08292B184FCD}"/>
              </a:ext>
            </a:extLst>
          </p:cNvPr>
          <p:cNvSpPr txBox="1"/>
          <p:nvPr/>
        </p:nvSpPr>
        <p:spPr>
          <a:xfrm>
            <a:off x="1015181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2907-330F-0EBC-C9C4-0D393FF8C83C}"/>
              </a:ext>
            </a:extLst>
          </p:cNvPr>
          <p:cNvSpPr txBox="1"/>
          <p:nvPr/>
        </p:nvSpPr>
        <p:spPr>
          <a:xfrm>
            <a:off x="6636773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2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-159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2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3 product types are P1, P6, and P4.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PD1 generates 43% of the net revenue.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1,247 customers purchase more than one product.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revenue region is NA.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purchase value per customer is 306 Rs region wise.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the highest overall average percentage of discounts.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24F74-EE7D-D757-720E-4341016D9374}"/>
              </a:ext>
            </a:extLst>
          </p:cNvPr>
          <p:cNvSpPr txBox="1"/>
          <p:nvPr/>
        </p:nvSpPr>
        <p:spPr>
          <a:xfrm>
            <a:off x="838200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6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2.29167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68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business type has high sales revenue but low quantity sold (Qty: 4884 / Revenue: 4411k).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Business plan has the highest quantity of products sold but generates low sales revenue.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three months, the revenue for one particular business plan increases, except for the Small Business plan.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business types significantly impact the gross revenue.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CFBA2-DA49-73F0-9DA5-AD2CB4AAD0B2}"/>
              </a:ext>
            </a:extLst>
          </p:cNvPr>
          <p:cNvSpPr txBox="1"/>
          <p:nvPr/>
        </p:nvSpPr>
        <p:spPr>
          <a:xfrm>
            <a:off x="661219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AB6C-76C1-3470-8C91-A6418DD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03D8-7509-90D7-B61F-5027A8A7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825625"/>
            <a:ext cx="1038040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business plans generate more revenue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plans sell more products in terms of quantity.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on products do not significantly impact sales.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PD1 and PD6 together contribute 83% of the revenue (PD1 accounts for 43%, and PD6 accounts for 40%).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from large business plans are significantly higher compared to the other two business plans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data, the gross value for December 2021 is Rs. 1,022,890. It is expected that December 2022 sales will be higher.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employs geographical pricing strategies and dynamic pricing.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7C752AF-6B33-FDC6-79A3-1510ED4FC9C4}"/>
              </a:ext>
            </a:extLst>
          </p:cNvPr>
          <p:cNvSpPr/>
          <p:nvPr/>
        </p:nvSpPr>
        <p:spPr>
          <a:xfrm rot="10800000">
            <a:off x="5941141" y="1776003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2FF9871-3D6D-908C-17DA-499A6D5985A1}"/>
              </a:ext>
            </a:extLst>
          </p:cNvPr>
          <p:cNvSpPr/>
          <p:nvPr/>
        </p:nvSpPr>
        <p:spPr>
          <a:xfrm rot="10800000">
            <a:off x="7506930" y="2182607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90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D9D-3F01-17B7-007E-D0AC3BAF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Graphical Pricing Strategies and Dynamic pricing is Working or Not?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0678-3340-A47A-A0D2-56889C05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regions, business types, and products were included.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pricing positively impacted revenue, leading to increased sales.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was effective primarily in major cities.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focus more on our pricing strategy.</a:t>
            </a:r>
          </a:p>
        </p:txBody>
      </p:sp>
    </p:spTree>
    <p:extLst>
      <p:ext uri="{BB962C8B-B14F-4D97-AF65-F5344CB8AC3E}">
        <p14:creationId xmlns:p14="http://schemas.microsoft.com/office/powerpoint/2010/main" val="396294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1679</TotalTime>
  <Words>837</Words>
  <Application>Microsoft Office PowerPoint</Application>
  <PresentationFormat>Widescreen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Sitka Banner</vt:lpstr>
      <vt:lpstr>Times New Roman</vt:lpstr>
      <vt:lpstr>Wingdings</vt:lpstr>
      <vt:lpstr>Office Theme</vt:lpstr>
      <vt:lpstr>PowerPoint Presentation</vt:lpstr>
      <vt:lpstr>by Naveen Kumar</vt:lpstr>
      <vt:lpstr>Data Over View &amp; analysis over view</vt:lpstr>
      <vt:lpstr>Content </vt:lpstr>
      <vt:lpstr>  Highlights of the Data  </vt:lpstr>
      <vt:lpstr>PowerPoint Presentation</vt:lpstr>
      <vt:lpstr>PowerPoint Presentation</vt:lpstr>
      <vt:lpstr>Analysis Overview</vt:lpstr>
      <vt:lpstr>Geo Graphical Pricing Strategies and Dynamic pricing is Working or Not?</vt:lpstr>
      <vt:lpstr> Gross revenue By Months and Business </vt:lpstr>
      <vt:lpstr>  Region based View </vt:lpstr>
      <vt:lpstr> Revenue Trend </vt:lpstr>
      <vt:lpstr>  Impact Factors  </vt:lpstr>
      <vt:lpstr>Summary</vt:lpstr>
      <vt:lpstr>My suggestion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Naveen Kumar</dc:title>
  <dc:creator>Naveen  Kumar</dc:creator>
  <cp:lastModifiedBy>Naveen  Kumar</cp:lastModifiedBy>
  <cp:revision>28</cp:revision>
  <dcterms:created xsi:type="dcterms:W3CDTF">2024-05-22T12:24:59Z</dcterms:created>
  <dcterms:modified xsi:type="dcterms:W3CDTF">2024-07-06T07:12:20Z</dcterms:modified>
</cp:coreProperties>
</file>