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p:scale>
          <a:sx n="66" d="100"/>
          <a:sy n="66" d="100"/>
        </p:scale>
        <p:origin x="90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avee\OneDrive\Desktop\New%20folder\custmer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Sheet1!$B$164</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Sheet1!$A$165:$A$166</c:f>
              <c:strCache>
                <c:ptCount val="2"/>
                <c:pt idx="0">
                  <c:v>Male</c:v>
                </c:pt>
                <c:pt idx="1">
                  <c:v>Female</c:v>
                </c:pt>
              </c:strCache>
            </c:strRef>
          </c:cat>
          <c:val>
            <c:numRef>
              <c:f>Sheet1!$B$165:$B$166</c:f>
              <c:numCache>
                <c:formatCode>General</c:formatCode>
                <c:ptCount val="2"/>
                <c:pt idx="0">
                  <c:v>88</c:v>
                </c:pt>
                <c:pt idx="1">
                  <c:v>181</c:v>
                </c:pt>
              </c:numCache>
            </c:numRef>
          </c:val>
          <c:extLst>
            <c:ext xmlns:c16="http://schemas.microsoft.com/office/drawing/2014/chart" uri="{C3380CC4-5D6E-409C-BE32-E72D297353CC}">
              <c16:uniqueId val="{00000001-02D3-4669-8554-05AD444550F4}"/>
            </c:ext>
          </c:extLst>
        </c:ser>
        <c:dLbls>
          <c:dLblPos val="outEnd"/>
          <c:showLegendKey val="0"/>
          <c:showVal val="1"/>
          <c:showCatName val="0"/>
          <c:showSerName val="0"/>
          <c:showPercent val="0"/>
          <c:showBubbleSize val="0"/>
        </c:dLbls>
        <c:gapWidth val="219"/>
        <c:overlap val="-27"/>
        <c:axId val="341249792"/>
        <c:axId val="341231904"/>
      </c:barChart>
      <c:catAx>
        <c:axId val="34124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31904"/>
        <c:crosses val="autoZero"/>
        <c:auto val="1"/>
        <c:lblAlgn val="ctr"/>
        <c:lblOffset val="100"/>
        <c:noMultiLvlLbl val="0"/>
      </c:catAx>
      <c:valAx>
        <c:axId val="34123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9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Sheet1!$B$98</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Sheet1!$A$99:$A$103</c:f>
              <c:strCache>
                <c:ptCount val="5"/>
                <c:pt idx="0">
                  <c:v>Flipkart.com</c:v>
                </c:pt>
                <c:pt idx="1">
                  <c:v>'Amazon.in'</c:v>
                </c:pt>
                <c:pt idx="2">
                  <c:v>'Myntra.com'</c:v>
                </c:pt>
                <c:pt idx="3">
                  <c:v>Paytm.com</c:v>
                </c:pt>
                <c:pt idx="4">
                  <c:v>Snapdeal.com</c:v>
                </c:pt>
              </c:strCache>
            </c:strRef>
          </c:cat>
          <c:val>
            <c:numRef>
              <c:f>Sheet1!$B$99:$B$103</c:f>
              <c:numCache>
                <c:formatCode>General</c:formatCode>
                <c:ptCount val="5"/>
                <c:pt idx="0">
                  <c:v>32</c:v>
                </c:pt>
                <c:pt idx="1">
                  <c:v>16</c:v>
                </c:pt>
                <c:pt idx="2">
                  <c:v>61</c:v>
                </c:pt>
                <c:pt idx="3">
                  <c:v>59</c:v>
                </c:pt>
                <c:pt idx="4">
                  <c:v>23</c:v>
                </c:pt>
              </c:numCache>
            </c:numRef>
          </c:val>
          <c:extLst>
            <c:ext xmlns:c16="http://schemas.microsoft.com/office/drawing/2014/chart" uri="{C3380CC4-5D6E-409C-BE32-E72D297353CC}">
              <c16:uniqueId val="{00000001-DF5F-49DB-8B3F-6590FD580F6A}"/>
            </c:ext>
          </c:extLst>
        </c:ser>
        <c:dLbls>
          <c:dLblPos val="outEnd"/>
          <c:showLegendKey val="0"/>
          <c:showVal val="1"/>
          <c:showCatName val="0"/>
          <c:showSerName val="0"/>
          <c:showPercent val="0"/>
          <c:showBubbleSize val="0"/>
        </c:dLbls>
        <c:gapWidth val="219"/>
        <c:overlap val="-27"/>
        <c:axId val="341256448"/>
        <c:axId val="341247712"/>
      </c:barChart>
      <c:catAx>
        <c:axId val="34125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7712"/>
        <c:crosses val="autoZero"/>
        <c:auto val="1"/>
        <c:lblAlgn val="ctr"/>
        <c:lblOffset val="100"/>
        <c:noMultiLvlLbl val="0"/>
      </c:catAx>
      <c:valAx>
        <c:axId val="34124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41256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Sheet1!$B$114</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Sheet1!$A$115:$A$119</c:f>
              <c:strCache>
                <c:ptCount val="5"/>
                <c:pt idx="0">
                  <c:v>Flipkart.com</c:v>
                </c:pt>
                <c:pt idx="1">
                  <c:v>'Amazon.in'</c:v>
                </c:pt>
                <c:pt idx="2">
                  <c:v>'Myntra.com'</c:v>
                </c:pt>
                <c:pt idx="3">
                  <c:v>Paytm.com</c:v>
                </c:pt>
                <c:pt idx="4">
                  <c:v>Snapdeal.com</c:v>
                </c:pt>
              </c:strCache>
            </c:strRef>
          </c:cat>
          <c:val>
            <c:numRef>
              <c:f>Sheet1!$B$115:$B$119</c:f>
              <c:numCache>
                <c:formatCode>General</c:formatCode>
                <c:ptCount val="5"/>
                <c:pt idx="0">
                  <c:v>38</c:v>
                </c:pt>
                <c:pt idx="1">
                  <c:v>38</c:v>
                </c:pt>
                <c:pt idx="2">
                  <c:v>75</c:v>
                </c:pt>
                <c:pt idx="3">
                  <c:v>52</c:v>
                </c:pt>
                <c:pt idx="4">
                  <c:v>0</c:v>
                </c:pt>
              </c:numCache>
            </c:numRef>
          </c:val>
          <c:extLst>
            <c:ext xmlns:c16="http://schemas.microsoft.com/office/drawing/2014/chart" uri="{C3380CC4-5D6E-409C-BE32-E72D297353CC}">
              <c16:uniqueId val="{00000001-945D-4489-B21F-99520AC1CD44}"/>
            </c:ext>
          </c:extLst>
        </c:ser>
        <c:dLbls>
          <c:showLegendKey val="0"/>
          <c:showVal val="0"/>
          <c:showCatName val="0"/>
          <c:showSerName val="0"/>
          <c:showPercent val="0"/>
          <c:showBubbleSize val="0"/>
        </c:dLbls>
        <c:gapWidth val="219"/>
        <c:overlap val="-27"/>
        <c:axId val="346059536"/>
        <c:axId val="346067856"/>
      </c:barChart>
      <c:catAx>
        <c:axId val="34605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067856"/>
        <c:crosses val="autoZero"/>
        <c:auto val="1"/>
        <c:lblAlgn val="ctr"/>
        <c:lblOffset val="100"/>
        <c:noMultiLvlLbl val="0"/>
      </c:catAx>
      <c:valAx>
        <c:axId val="346067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059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Sheet1!$B$131</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Sheet1!$A$132:$A$136</c:f>
              <c:strCache>
                <c:ptCount val="5"/>
                <c:pt idx="0">
                  <c:v>Flipkart.com</c:v>
                </c:pt>
                <c:pt idx="1">
                  <c:v>'Amazon.in'</c:v>
                </c:pt>
                <c:pt idx="2">
                  <c:v>'Myntra.com'</c:v>
                </c:pt>
                <c:pt idx="3">
                  <c:v>Paytm.com</c:v>
                </c:pt>
                <c:pt idx="4">
                  <c:v>Snapdeal.com</c:v>
                </c:pt>
              </c:strCache>
            </c:strRef>
          </c:cat>
          <c:val>
            <c:numRef>
              <c:f>Sheet1!$B$132:$B$136</c:f>
              <c:numCache>
                <c:formatCode>General</c:formatCode>
                <c:ptCount val="5"/>
                <c:pt idx="0">
                  <c:v>15</c:v>
                </c:pt>
                <c:pt idx="1">
                  <c:v>39</c:v>
                </c:pt>
                <c:pt idx="2">
                  <c:v>35</c:v>
                </c:pt>
                <c:pt idx="3">
                  <c:v>15</c:v>
                </c:pt>
                <c:pt idx="4">
                  <c:v>34</c:v>
                </c:pt>
              </c:numCache>
            </c:numRef>
          </c:val>
          <c:extLst>
            <c:ext xmlns:c16="http://schemas.microsoft.com/office/drawing/2014/chart" uri="{C3380CC4-5D6E-409C-BE32-E72D297353CC}">
              <c16:uniqueId val="{00000000-7337-4F31-9295-323D310CFB65}"/>
            </c:ext>
          </c:extLst>
        </c:ser>
        <c:dLbls>
          <c:dLblPos val="outEnd"/>
          <c:showLegendKey val="0"/>
          <c:showVal val="1"/>
          <c:showCatName val="0"/>
          <c:showSerName val="0"/>
          <c:showPercent val="0"/>
          <c:showBubbleSize val="0"/>
        </c:dLbls>
        <c:gapWidth val="219"/>
        <c:overlap val="-27"/>
        <c:axId val="348774304"/>
        <c:axId val="348769312"/>
      </c:barChart>
      <c:catAx>
        <c:axId val="34877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69312"/>
        <c:crosses val="autoZero"/>
        <c:auto val="1"/>
        <c:lblAlgn val="ctr"/>
        <c:lblOffset val="100"/>
        <c:noMultiLvlLbl val="0"/>
      </c:catAx>
      <c:valAx>
        <c:axId val="34876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743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Sheet1!$B$147</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Sheet1!$A$148:$A$152</c:f>
              <c:strCache>
                <c:ptCount val="5"/>
                <c:pt idx="0">
                  <c:v>Flipkart.com</c:v>
                </c:pt>
                <c:pt idx="1">
                  <c:v>'Amazon.in'</c:v>
                </c:pt>
                <c:pt idx="2">
                  <c:v>'Myntra.com'</c:v>
                </c:pt>
                <c:pt idx="3">
                  <c:v>Paytm.com</c:v>
                </c:pt>
                <c:pt idx="4">
                  <c:v>Snapdeal.com</c:v>
                </c:pt>
              </c:strCache>
            </c:strRef>
          </c:cat>
          <c:val>
            <c:numRef>
              <c:f>Sheet1!$B$148:$B$152</c:f>
              <c:numCache>
                <c:formatCode>General</c:formatCode>
                <c:ptCount val="5"/>
                <c:pt idx="0">
                  <c:v>8</c:v>
                </c:pt>
                <c:pt idx="1">
                  <c:v>57</c:v>
                </c:pt>
                <c:pt idx="2">
                  <c:v>35</c:v>
                </c:pt>
                <c:pt idx="3">
                  <c:v>38</c:v>
                </c:pt>
                <c:pt idx="4">
                  <c:v>25</c:v>
                </c:pt>
              </c:numCache>
            </c:numRef>
          </c:val>
          <c:extLst>
            <c:ext xmlns:c16="http://schemas.microsoft.com/office/drawing/2014/chart" uri="{C3380CC4-5D6E-409C-BE32-E72D297353CC}">
              <c16:uniqueId val="{00000001-164C-429D-9BAD-4663AE4B28FA}"/>
            </c:ext>
          </c:extLst>
        </c:ser>
        <c:dLbls>
          <c:dLblPos val="outEnd"/>
          <c:showLegendKey val="0"/>
          <c:showVal val="1"/>
          <c:showCatName val="0"/>
          <c:showSerName val="0"/>
          <c:showPercent val="0"/>
          <c:showBubbleSize val="0"/>
        </c:dLbls>
        <c:gapWidth val="219"/>
        <c:overlap val="-27"/>
        <c:axId val="348820896"/>
        <c:axId val="348819648"/>
      </c:barChart>
      <c:catAx>
        <c:axId val="34882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819648"/>
        <c:crosses val="autoZero"/>
        <c:auto val="1"/>
        <c:lblAlgn val="ctr"/>
        <c:lblOffset val="100"/>
        <c:noMultiLvlLbl val="0"/>
      </c:catAx>
      <c:valAx>
        <c:axId val="348819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820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Sheet1!$B$176</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Sheet1!$A$177:$A$182</c:f>
              <c:strCache>
                <c:ptCount val="6"/>
                <c:pt idx="0">
                  <c:v>Delhi</c:v>
                </c:pt>
                <c:pt idx="1">
                  <c:v>Greater Noida</c:v>
                </c:pt>
                <c:pt idx="2">
                  <c:v>Karnal</c:v>
                </c:pt>
                <c:pt idx="3">
                  <c:v>Bangalore</c:v>
                </c:pt>
                <c:pt idx="4">
                  <c:v>Solan</c:v>
                </c:pt>
                <c:pt idx="5">
                  <c:v>Ghaziabad</c:v>
                </c:pt>
              </c:strCache>
            </c:strRef>
          </c:cat>
          <c:val>
            <c:numRef>
              <c:f>Sheet1!$B$177:$B$182</c:f>
              <c:numCache>
                <c:formatCode>General</c:formatCode>
                <c:ptCount val="6"/>
                <c:pt idx="0">
                  <c:v>58</c:v>
                </c:pt>
                <c:pt idx="1">
                  <c:v>43</c:v>
                </c:pt>
                <c:pt idx="2">
                  <c:v>0</c:v>
                </c:pt>
                <c:pt idx="3">
                  <c:v>0</c:v>
                </c:pt>
                <c:pt idx="4">
                  <c:v>18</c:v>
                </c:pt>
                <c:pt idx="5">
                  <c:v>18</c:v>
                </c:pt>
              </c:numCache>
            </c:numRef>
          </c:val>
          <c:extLst>
            <c:ext xmlns:c16="http://schemas.microsoft.com/office/drawing/2014/chart" uri="{C3380CC4-5D6E-409C-BE32-E72D297353CC}">
              <c16:uniqueId val="{00000001-EB65-4C03-8A49-08EBDAC35673}"/>
            </c:ext>
          </c:extLst>
        </c:ser>
        <c:dLbls>
          <c:dLblPos val="outEnd"/>
          <c:showLegendKey val="0"/>
          <c:showVal val="1"/>
          <c:showCatName val="0"/>
          <c:showSerName val="0"/>
          <c:showPercent val="0"/>
          <c:showBubbleSize val="0"/>
        </c:dLbls>
        <c:gapWidth val="219"/>
        <c:overlap val="-27"/>
        <c:axId val="341243136"/>
        <c:axId val="341255200"/>
      </c:barChart>
      <c:catAx>
        <c:axId val="34124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55200"/>
        <c:crosses val="autoZero"/>
        <c:auto val="1"/>
        <c:lblAlgn val="ctr"/>
        <c:lblOffset val="100"/>
        <c:noMultiLvlLbl val="0"/>
      </c:catAx>
      <c:valAx>
        <c:axId val="34125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1243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Sheet1!$B$198</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Sheet1!$A$199:$A$201</c:f>
              <c:strCache>
                <c:ptCount val="3"/>
                <c:pt idx="0">
                  <c:v>Desktop</c:v>
                </c:pt>
                <c:pt idx="1">
                  <c:v>Smartphone</c:v>
                </c:pt>
                <c:pt idx="2">
                  <c:v>Laptop</c:v>
                </c:pt>
              </c:strCache>
            </c:strRef>
          </c:cat>
          <c:val>
            <c:numRef>
              <c:f>Sheet1!$B$199:$B$201</c:f>
              <c:numCache>
                <c:formatCode>General</c:formatCode>
                <c:ptCount val="3"/>
                <c:pt idx="0">
                  <c:v>30</c:v>
                </c:pt>
                <c:pt idx="1">
                  <c:v>141</c:v>
                </c:pt>
                <c:pt idx="2">
                  <c:v>86</c:v>
                </c:pt>
              </c:numCache>
            </c:numRef>
          </c:val>
          <c:extLst>
            <c:ext xmlns:c16="http://schemas.microsoft.com/office/drawing/2014/chart" uri="{C3380CC4-5D6E-409C-BE32-E72D297353CC}">
              <c16:uniqueId val="{00000001-861E-431C-B763-D07BF1DC93A4}"/>
            </c:ext>
          </c:extLst>
        </c:ser>
        <c:dLbls>
          <c:dLblPos val="outEnd"/>
          <c:showLegendKey val="0"/>
          <c:showVal val="1"/>
          <c:showCatName val="0"/>
          <c:showSerName val="0"/>
          <c:showPercent val="0"/>
          <c:showBubbleSize val="0"/>
        </c:dLbls>
        <c:gapWidth val="219"/>
        <c:overlap val="-27"/>
        <c:axId val="348795936"/>
        <c:axId val="348802592"/>
      </c:barChart>
      <c:catAx>
        <c:axId val="34879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802592"/>
        <c:crosses val="autoZero"/>
        <c:auto val="1"/>
        <c:lblAlgn val="ctr"/>
        <c:lblOffset val="100"/>
        <c:noMultiLvlLbl val="0"/>
      </c:catAx>
      <c:valAx>
        <c:axId val="3488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95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Sheet1!$B$17</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Sheet1!$A$18:$A$22</c:f>
              <c:strCache>
                <c:ptCount val="5"/>
                <c:pt idx="0">
                  <c:v>Flipkart.com</c:v>
                </c:pt>
                <c:pt idx="1">
                  <c:v>'Amazon.in'</c:v>
                </c:pt>
                <c:pt idx="2">
                  <c:v>'Myntra.com'</c:v>
                </c:pt>
                <c:pt idx="3">
                  <c:v>Paytm.com</c:v>
                </c:pt>
                <c:pt idx="4">
                  <c:v>Snapdeal.com</c:v>
                </c:pt>
              </c:strCache>
            </c:strRef>
          </c:cat>
          <c:val>
            <c:numRef>
              <c:f>Sheet1!$B$18:$B$22</c:f>
              <c:numCache>
                <c:formatCode>General</c:formatCode>
                <c:ptCount val="5"/>
                <c:pt idx="0">
                  <c:v>39</c:v>
                </c:pt>
                <c:pt idx="1">
                  <c:v>79</c:v>
                </c:pt>
                <c:pt idx="2">
                  <c:v>0</c:v>
                </c:pt>
                <c:pt idx="3">
                  <c:v>0</c:v>
                </c:pt>
                <c:pt idx="4">
                  <c:v>0</c:v>
                </c:pt>
              </c:numCache>
            </c:numRef>
          </c:val>
          <c:extLst>
            <c:ext xmlns:c16="http://schemas.microsoft.com/office/drawing/2014/chart" uri="{C3380CC4-5D6E-409C-BE32-E72D297353CC}">
              <c16:uniqueId val="{00000001-20A5-4066-8CBA-55DA6BB2D84B}"/>
            </c:ext>
          </c:extLst>
        </c:ser>
        <c:dLbls>
          <c:showLegendKey val="0"/>
          <c:showVal val="0"/>
          <c:showCatName val="0"/>
          <c:showSerName val="0"/>
          <c:showPercent val="0"/>
          <c:showBubbleSize val="0"/>
        </c:dLbls>
        <c:gapWidth val="219"/>
        <c:overlap val="-27"/>
        <c:axId val="348801344"/>
        <c:axId val="348799680"/>
      </c:barChart>
      <c:catAx>
        <c:axId val="34880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99680"/>
        <c:crosses val="autoZero"/>
        <c:auto val="1"/>
        <c:lblAlgn val="ctr"/>
        <c:lblOffset val="100"/>
        <c:noMultiLvlLbl val="0"/>
      </c:catAx>
      <c:valAx>
        <c:axId val="34879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48801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Sheet1!$B$34</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Sheet1!$A$35:$A$39</c:f>
              <c:strCache>
                <c:ptCount val="5"/>
                <c:pt idx="0">
                  <c:v>Flipkart.com</c:v>
                </c:pt>
                <c:pt idx="1">
                  <c:v>'Amazon.in'</c:v>
                </c:pt>
                <c:pt idx="2">
                  <c:v>'Myntra.com'</c:v>
                </c:pt>
                <c:pt idx="3">
                  <c:v>Paytm.com</c:v>
                </c:pt>
                <c:pt idx="4">
                  <c:v>Snapdeal.com</c:v>
                </c:pt>
              </c:strCache>
            </c:strRef>
          </c:cat>
          <c:val>
            <c:numRef>
              <c:f>Sheet1!$B$35:$B$39</c:f>
              <c:numCache>
                <c:formatCode>General</c:formatCode>
                <c:ptCount val="5"/>
                <c:pt idx="0">
                  <c:v>47</c:v>
                </c:pt>
                <c:pt idx="1">
                  <c:v>94</c:v>
                </c:pt>
                <c:pt idx="2">
                  <c:v>0</c:v>
                </c:pt>
                <c:pt idx="3">
                  <c:v>15</c:v>
                </c:pt>
                <c:pt idx="4">
                  <c:v>11</c:v>
                </c:pt>
              </c:numCache>
            </c:numRef>
          </c:val>
          <c:extLst>
            <c:ext xmlns:c16="http://schemas.microsoft.com/office/drawing/2014/chart" uri="{C3380CC4-5D6E-409C-BE32-E72D297353CC}">
              <c16:uniqueId val="{00000001-337B-4C34-9290-90BB52536C78}"/>
            </c:ext>
          </c:extLst>
        </c:ser>
        <c:dLbls>
          <c:showLegendKey val="0"/>
          <c:showVal val="0"/>
          <c:showCatName val="0"/>
          <c:showSerName val="0"/>
          <c:showPercent val="0"/>
          <c:showBubbleSize val="0"/>
        </c:dLbls>
        <c:gapWidth val="219"/>
        <c:overlap val="-27"/>
        <c:axId val="348763488"/>
        <c:axId val="348776800"/>
      </c:barChart>
      <c:catAx>
        <c:axId val="34876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76800"/>
        <c:crosses val="autoZero"/>
        <c:auto val="1"/>
        <c:lblAlgn val="ctr"/>
        <c:lblOffset val="100"/>
        <c:noMultiLvlLbl val="0"/>
      </c:catAx>
      <c:valAx>
        <c:axId val="348776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63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Sheet1!$A$2:$A$6</c:f>
              <c:strCache>
                <c:ptCount val="5"/>
                <c:pt idx="0">
                  <c:v>'Amazon.in'</c:v>
                </c:pt>
                <c:pt idx="1">
                  <c:v>'Myntra.com'</c:v>
                </c:pt>
                <c:pt idx="2">
                  <c:v>Paytm.com</c:v>
                </c:pt>
                <c:pt idx="3">
                  <c:v>Snapdeal.com</c:v>
                </c:pt>
                <c:pt idx="4">
                  <c:v>Flipkart.com</c:v>
                </c:pt>
              </c:strCache>
            </c:strRef>
          </c:cat>
          <c:val>
            <c:numRef>
              <c:f>Sheet1!$B$2:$B$6</c:f>
              <c:numCache>
                <c:formatCode>General</c:formatCode>
                <c:ptCount val="5"/>
                <c:pt idx="0">
                  <c:v>53</c:v>
                </c:pt>
                <c:pt idx="1">
                  <c:v>52</c:v>
                </c:pt>
                <c:pt idx="2">
                  <c:v>39</c:v>
                </c:pt>
                <c:pt idx="3">
                  <c:v>49</c:v>
                </c:pt>
                <c:pt idx="4">
                  <c:v>39</c:v>
                </c:pt>
              </c:numCache>
            </c:numRef>
          </c:val>
          <c:extLst>
            <c:ext xmlns:c16="http://schemas.microsoft.com/office/drawing/2014/chart" uri="{C3380CC4-5D6E-409C-BE32-E72D297353CC}">
              <c16:uniqueId val="{00000001-54D8-4EB2-A568-9D1AC1852BF0}"/>
            </c:ext>
          </c:extLst>
        </c:ser>
        <c:dLbls>
          <c:showLegendKey val="0"/>
          <c:showVal val="0"/>
          <c:showCatName val="0"/>
          <c:showSerName val="0"/>
          <c:showPercent val="0"/>
          <c:showBubbleSize val="0"/>
        </c:dLbls>
        <c:gapWidth val="182"/>
        <c:axId val="348767232"/>
        <c:axId val="348769728"/>
      </c:barChart>
      <c:catAx>
        <c:axId val="348767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48769728"/>
        <c:crosses val="autoZero"/>
        <c:auto val="1"/>
        <c:lblAlgn val="ctr"/>
        <c:lblOffset val="100"/>
        <c:noMultiLvlLbl val="0"/>
      </c:catAx>
      <c:valAx>
        <c:axId val="348769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767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Sheet1!$B$49</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Sheet1!$A$50:$A$54</c:f>
              <c:strCache>
                <c:ptCount val="5"/>
                <c:pt idx="0">
                  <c:v>Flipkart.com</c:v>
                </c:pt>
                <c:pt idx="1">
                  <c:v>'Amazon.in'</c:v>
                </c:pt>
                <c:pt idx="2">
                  <c:v>'Myntra.com'</c:v>
                </c:pt>
                <c:pt idx="3">
                  <c:v>Paytm.com</c:v>
                </c:pt>
                <c:pt idx="4">
                  <c:v>Snapdeal.com</c:v>
                </c:pt>
              </c:strCache>
            </c:strRef>
          </c:cat>
          <c:val>
            <c:numRef>
              <c:f>Sheet1!$B$50:$B$54</c:f>
              <c:numCache>
                <c:formatCode>General</c:formatCode>
                <c:ptCount val="5"/>
                <c:pt idx="0">
                  <c:v>20</c:v>
                </c:pt>
                <c:pt idx="1">
                  <c:v>96</c:v>
                </c:pt>
                <c:pt idx="2">
                  <c:v>30</c:v>
                </c:pt>
                <c:pt idx="3">
                  <c:v>63</c:v>
                </c:pt>
                <c:pt idx="4">
                  <c:v>8</c:v>
                </c:pt>
              </c:numCache>
            </c:numRef>
          </c:val>
          <c:extLst>
            <c:ext xmlns:c16="http://schemas.microsoft.com/office/drawing/2014/chart" uri="{C3380CC4-5D6E-409C-BE32-E72D297353CC}">
              <c16:uniqueId val="{00000001-72AD-426D-BF66-23C49C572CDB}"/>
            </c:ext>
          </c:extLst>
        </c:ser>
        <c:dLbls>
          <c:showLegendKey val="0"/>
          <c:showVal val="0"/>
          <c:showCatName val="0"/>
          <c:showSerName val="0"/>
          <c:showPercent val="0"/>
          <c:showBubbleSize val="0"/>
        </c:dLbls>
        <c:gapWidth val="219"/>
        <c:overlap val="-27"/>
        <c:axId val="341287648"/>
        <c:axId val="341288480"/>
      </c:barChart>
      <c:catAx>
        <c:axId val="34128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88480"/>
        <c:crosses val="autoZero"/>
        <c:auto val="1"/>
        <c:lblAlgn val="ctr"/>
        <c:lblOffset val="100"/>
        <c:noMultiLvlLbl val="0"/>
      </c:catAx>
      <c:valAx>
        <c:axId val="341288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41287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Sheet1!$B$65</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Sheet1!$A$66:$A$70</c:f>
              <c:strCache>
                <c:ptCount val="5"/>
                <c:pt idx="0">
                  <c:v>Flipkart.com</c:v>
                </c:pt>
                <c:pt idx="1">
                  <c:v>'Amazon.in'</c:v>
                </c:pt>
                <c:pt idx="2">
                  <c:v>'Myntra.com'</c:v>
                </c:pt>
                <c:pt idx="3">
                  <c:v>Paytm.com</c:v>
                </c:pt>
                <c:pt idx="4">
                  <c:v>Snapdeal.com</c:v>
                </c:pt>
              </c:strCache>
            </c:strRef>
          </c:cat>
          <c:val>
            <c:numRef>
              <c:f>Sheet1!$B$66:$B$70</c:f>
              <c:numCache>
                <c:formatCode>General</c:formatCode>
                <c:ptCount val="5"/>
                <c:pt idx="0">
                  <c:v>44</c:v>
                </c:pt>
                <c:pt idx="1">
                  <c:v>37</c:v>
                </c:pt>
                <c:pt idx="2">
                  <c:v>26</c:v>
                </c:pt>
                <c:pt idx="3">
                  <c:v>72</c:v>
                </c:pt>
                <c:pt idx="4">
                  <c:v>64</c:v>
                </c:pt>
              </c:numCache>
            </c:numRef>
          </c:val>
          <c:extLst>
            <c:ext xmlns:c16="http://schemas.microsoft.com/office/drawing/2014/chart" uri="{C3380CC4-5D6E-409C-BE32-E72D297353CC}">
              <c16:uniqueId val="{00000001-1E0E-4B0C-B05B-D00E663FDDB3}"/>
            </c:ext>
          </c:extLst>
        </c:ser>
        <c:dLbls>
          <c:dLblPos val="outEnd"/>
          <c:showLegendKey val="0"/>
          <c:showVal val="1"/>
          <c:showCatName val="0"/>
          <c:showSerName val="0"/>
          <c:showPercent val="0"/>
          <c:showBubbleSize val="0"/>
        </c:dLbls>
        <c:gapWidth val="219"/>
        <c:overlap val="-27"/>
        <c:axId val="341249376"/>
        <c:axId val="341246464"/>
      </c:barChart>
      <c:catAx>
        <c:axId val="341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246464"/>
        <c:crosses val="autoZero"/>
        <c:auto val="1"/>
        <c:lblAlgn val="ctr"/>
        <c:lblOffset val="100"/>
        <c:noMultiLvlLbl val="0"/>
      </c:catAx>
      <c:valAx>
        <c:axId val="34124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41249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Sheet1!$B$82</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Sheet1!$A$83:$A$87</c:f>
              <c:strCache>
                <c:ptCount val="5"/>
                <c:pt idx="0">
                  <c:v>Flipkart.com</c:v>
                </c:pt>
                <c:pt idx="1">
                  <c:v>'Amazon.in'</c:v>
                </c:pt>
                <c:pt idx="2">
                  <c:v>'Myntra.com'</c:v>
                </c:pt>
                <c:pt idx="3">
                  <c:v>Paytm.com</c:v>
                </c:pt>
                <c:pt idx="4">
                  <c:v>Snapdeal.com</c:v>
                </c:pt>
              </c:strCache>
            </c:strRef>
          </c:cat>
          <c:val>
            <c:numRef>
              <c:f>Sheet1!$B$83:$B$87</c:f>
              <c:numCache>
                <c:formatCode>General</c:formatCode>
                <c:ptCount val="5"/>
                <c:pt idx="0">
                  <c:v>31</c:v>
                </c:pt>
                <c:pt idx="1">
                  <c:v>62</c:v>
                </c:pt>
                <c:pt idx="2">
                  <c:v>0</c:v>
                </c:pt>
                <c:pt idx="3">
                  <c:v>25</c:v>
                </c:pt>
                <c:pt idx="4">
                  <c:v>87</c:v>
                </c:pt>
              </c:numCache>
            </c:numRef>
          </c:val>
          <c:extLst>
            <c:ext xmlns:c16="http://schemas.microsoft.com/office/drawing/2014/chart" uri="{C3380CC4-5D6E-409C-BE32-E72D297353CC}">
              <c16:uniqueId val="{00000001-22EB-4E11-A5A8-C72EEF29A3B2}"/>
            </c:ext>
          </c:extLst>
        </c:ser>
        <c:dLbls>
          <c:dLblPos val="outEnd"/>
          <c:showLegendKey val="0"/>
          <c:showVal val="1"/>
          <c:showCatName val="0"/>
          <c:showSerName val="0"/>
          <c:showPercent val="0"/>
          <c:showBubbleSize val="0"/>
        </c:dLbls>
        <c:gapWidth val="219"/>
        <c:overlap val="-27"/>
        <c:axId val="346030000"/>
        <c:axId val="346022512"/>
      </c:barChart>
      <c:catAx>
        <c:axId val="34603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022512"/>
        <c:crosses val="autoZero"/>
        <c:auto val="1"/>
        <c:lblAlgn val="ctr"/>
        <c:lblOffset val="100"/>
        <c:noMultiLvlLbl val="0"/>
      </c:catAx>
      <c:valAx>
        <c:axId val="346022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46030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22BB8-4645-46E2-873A-1A76F43071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A54AD5A3-EA35-4DC7-90F9-204047C78F92}">
      <dgm:prSet/>
      <dgm:spPr/>
      <dgm:t>
        <a:bodyPr/>
        <a:lstStyle/>
        <a:p>
          <a:r>
            <a:rPr lang="en-US" dirty="0"/>
            <a:t>Success in customer relationship </a:t>
          </a:r>
          <a:endParaRPr lang="en-IN" dirty="0"/>
        </a:p>
      </dgm:t>
    </dgm:pt>
    <dgm:pt modelId="{6B421FA2-399B-442D-BD69-F86A6D7C7E1E}" type="parTrans" cxnId="{2C23D864-5215-44D1-A084-8F4BEBA08BEF}">
      <dgm:prSet/>
      <dgm:spPr/>
      <dgm:t>
        <a:bodyPr/>
        <a:lstStyle/>
        <a:p>
          <a:endParaRPr lang="en-IN"/>
        </a:p>
      </dgm:t>
    </dgm:pt>
    <dgm:pt modelId="{E9F5C3A9-C0A8-4D85-AF9D-4458AA23263E}" type="sibTrans" cxnId="{2C23D864-5215-44D1-A084-8F4BEBA08BEF}">
      <dgm:prSet/>
      <dgm:spPr/>
      <dgm:t>
        <a:bodyPr/>
        <a:lstStyle/>
        <a:p>
          <a:endParaRPr lang="en-IN"/>
        </a:p>
      </dgm:t>
    </dgm:pt>
    <dgm:pt modelId="{282FE329-CC9A-4C98-BD97-A429CB3EE574}">
      <dgm:prSet/>
      <dgm:spPr>
        <a:solidFill>
          <a:srgbClr val="CDEFF9">
            <a:alpha val="89804"/>
          </a:srgbClr>
        </a:solidFill>
      </dgm:spPr>
      <dgm:t>
        <a:bodyPr/>
        <a:lstStyle/>
        <a:p>
          <a:r>
            <a:rPr lang="en-US"/>
            <a:t>Service quality</a:t>
          </a:r>
          <a:endParaRPr lang="en-IN"/>
        </a:p>
      </dgm:t>
    </dgm:pt>
    <dgm:pt modelId="{D57615C9-7D2B-4B88-9967-B31EC905C255}" type="parTrans" cxnId="{B2755A3D-2D44-4EAD-BCE2-C054E254CD42}">
      <dgm:prSet/>
      <dgm:spPr/>
      <dgm:t>
        <a:bodyPr/>
        <a:lstStyle/>
        <a:p>
          <a:endParaRPr lang="en-IN"/>
        </a:p>
      </dgm:t>
    </dgm:pt>
    <dgm:pt modelId="{D66A2811-7617-42BB-AA3D-B3EF21D3C1CD}" type="sibTrans" cxnId="{B2755A3D-2D44-4EAD-BCE2-C054E254CD42}">
      <dgm:prSet/>
      <dgm:spPr/>
      <dgm:t>
        <a:bodyPr/>
        <a:lstStyle/>
        <a:p>
          <a:endParaRPr lang="en-IN"/>
        </a:p>
      </dgm:t>
    </dgm:pt>
    <dgm:pt modelId="{23CBB3CD-EF4E-49DC-8935-E5B98662DC94}">
      <dgm:prSet/>
      <dgm:spPr>
        <a:solidFill>
          <a:srgbClr val="CDEFF9">
            <a:alpha val="89804"/>
          </a:srgbClr>
        </a:solidFill>
      </dgm:spPr>
      <dgm:t>
        <a:bodyPr/>
        <a:lstStyle/>
        <a:p>
          <a:r>
            <a:rPr lang="en-US"/>
            <a:t>System quality</a:t>
          </a:r>
          <a:endParaRPr lang="en-IN"/>
        </a:p>
      </dgm:t>
    </dgm:pt>
    <dgm:pt modelId="{0A6D8BB6-73D1-4951-A020-DEBF6FB17BA2}" type="parTrans" cxnId="{72C388E7-D84D-4507-AE83-CCC221F12994}">
      <dgm:prSet/>
      <dgm:spPr/>
      <dgm:t>
        <a:bodyPr/>
        <a:lstStyle/>
        <a:p>
          <a:endParaRPr lang="en-IN"/>
        </a:p>
      </dgm:t>
    </dgm:pt>
    <dgm:pt modelId="{E2AE1B81-4B55-480D-9F30-61C0700DCA8F}" type="sibTrans" cxnId="{72C388E7-D84D-4507-AE83-CCC221F12994}">
      <dgm:prSet/>
      <dgm:spPr/>
      <dgm:t>
        <a:bodyPr/>
        <a:lstStyle/>
        <a:p>
          <a:endParaRPr lang="en-IN"/>
        </a:p>
      </dgm:t>
    </dgm:pt>
    <dgm:pt modelId="{4F89B278-BAD6-41A5-8874-64D57972E008}">
      <dgm:prSet/>
      <dgm:spPr>
        <a:solidFill>
          <a:srgbClr val="CDEFF9">
            <a:alpha val="89804"/>
          </a:srgbClr>
        </a:solidFill>
      </dgm:spPr>
      <dgm:t>
        <a:bodyPr/>
        <a:lstStyle/>
        <a:p>
          <a:r>
            <a:rPr lang="en-US"/>
            <a:t>Information quality</a:t>
          </a:r>
          <a:endParaRPr lang="en-IN"/>
        </a:p>
      </dgm:t>
    </dgm:pt>
    <dgm:pt modelId="{F2D9DCCE-4928-4A7E-8CDD-504E3B8283D1}" type="parTrans" cxnId="{48EC3F2C-8969-44B3-8C02-663DC8A0A95E}">
      <dgm:prSet/>
      <dgm:spPr/>
      <dgm:t>
        <a:bodyPr/>
        <a:lstStyle/>
        <a:p>
          <a:endParaRPr lang="en-IN"/>
        </a:p>
      </dgm:t>
    </dgm:pt>
    <dgm:pt modelId="{781DC88E-876A-4779-A207-9B426051E31F}" type="sibTrans" cxnId="{48EC3F2C-8969-44B3-8C02-663DC8A0A95E}">
      <dgm:prSet/>
      <dgm:spPr/>
      <dgm:t>
        <a:bodyPr/>
        <a:lstStyle/>
        <a:p>
          <a:endParaRPr lang="en-IN"/>
        </a:p>
      </dgm:t>
    </dgm:pt>
    <dgm:pt modelId="{F344E0B1-7F67-4D62-945D-0E2152169145}">
      <dgm:prSet/>
      <dgm:spPr>
        <a:solidFill>
          <a:srgbClr val="CDEFF9">
            <a:alpha val="89804"/>
          </a:srgbClr>
        </a:solidFill>
      </dgm:spPr>
      <dgm:t>
        <a:bodyPr/>
        <a:lstStyle/>
        <a:p>
          <a:r>
            <a:rPr lang="en-US"/>
            <a:t>Net benefit</a:t>
          </a:r>
          <a:endParaRPr lang="en-IN"/>
        </a:p>
      </dgm:t>
    </dgm:pt>
    <dgm:pt modelId="{6B32EEE1-C41D-4075-A45A-5B5BF47C4CF5}" type="parTrans" cxnId="{A1DC9CEC-6DAE-48BA-991B-98386D6BCEFF}">
      <dgm:prSet/>
      <dgm:spPr/>
      <dgm:t>
        <a:bodyPr/>
        <a:lstStyle/>
        <a:p>
          <a:endParaRPr lang="en-IN"/>
        </a:p>
      </dgm:t>
    </dgm:pt>
    <dgm:pt modelId="{8F22B971-4E37-420B-9B32-CC65A22815F8}" type="sibTrans" cxnId="{A1DC9CEC-6DAE-48BA-991B-98386D6BCEFF}">
      <dgm:prSet/>
      <dgm:spPr/>
      <dgm:t>
        <a:bodyPr/>
        <a:lstStyle/>
        <a:p>
          <a:endParaRPr lang="en-IN"/>
        </a:p>
      </dgm:t>
    </dgm:pt>
    <dgm:pt modelId="{D604CA1A-F0C7-4CEB-B100-AFBCF9F120D9}">
      <dgm:prSet/>
      <dgm:spPr>
        <a:solidFill>
          <a:srgbClr val="CDEFF9">
            <a:alpha val="89804"/>
          </a:srgbClr>
        </a:solidFill>
      </dgm:spPr>
      <dgm:t>
        <a:bodyPr/>
        <a:lstStyle/>
        <a:p>
          <a:r>
            <a:rPr lang="en-US" dirty="0"/>
            <a:t>Trust</a:t>
          </a:r>
          <a:endParaRPr lang="en-IN" dirty="0"/>
        </a:p>
      </dgm:t>
    </dgm:pt>
    <dgm:pt modelId="{1B20FC7C-DC7F-4571-8F88-854FC2854E1F}" type="parTrans" cxnId="{6D567A60-918D-4310-81F4-ECEF54CFB3F7}">
      <dgm:prSet/>
      <dgm:spPr/>
      <dgm:t>
        <a:bodyPr/>
        <a:lstStyle/>
        <a:p>
          <a:endParaRPr lang="en-IN"/>
        </a:p>
      </dgm:t>
    </dgm:pt>
    <dgm:pt modelId="{DF2BE2E4-47BC-46C7-B92F-F171568C038D}" type="sibTrans" cxnId="{6D567A60-918D-4310-81F4-ECEF54CFB3F7}">
      <dgm:prSet/>
      <dgm:spPr/>
      <dgm:t>
        <a:bodyPr/>
        <a:lstStyle/>
        <a:p>
          <a:endParaRPr lang="en-IN"/>
        </a:p>
      </dgm:t>
    </dgm:pt>
    <dgm:pt modelId="{7A1B10EF-9F3C-4BBE-B28A-BA8BB088B84E}" type="pres">
      <dgm:prSet presAssocID="{A7822BB8-4645-46E2-873A-1A76F430710C}" presName="Name0" presStyleCnt="0">
        <dgm:presLayoutVars>
          <dgm:dir/>
          <dgm:animLvl val="lvl"/>
          <dgm:resizeHandles val="exact"/>
        </dgm:presLayoutVars>
      </dgm:prSet>
      <dgm:spPr/>
    </dgm:pt>
    <dgm:pt modelId="{CE4E159F-CB7B-4F38-BA4A-B3A23F9AA213}" type="pres">
      <dgm:prSet presAssocID="{A54AD5A3-EA35-4DC7-90F9-204047C78F92}" presName="linNode" presStyleCnt="0"/>
      <dgm:spPr/>
    </dgm:pt>
    <dgm:pt modelId="{D58E2D02-1014-43CF-A509-8C98A3BA8193}" type="pres">
      <dgm:prSet presAssocID="{A54AD5A3-EA35-4DC7-90F9-204047C78F92}" presName="parentText" presStyleLbl="node1" presStyleIdx="0" presStyleCnt="1">
        <dgm:presLayoutVars>
          <dgm:chMax val="1"/>
          <dgm:bulletEnabled val="1"/>
        </dgm:presLayoutVars>
      </dgm:prSet>
      <dgm:spPr/>
    </dgm:pt>
    <dgm:pt modelId="{C5DF1839-74DC-4141-8623-40256DBECC03}" type="pres">
      <dgm:prSet presAssocID="{A54AD5A3-EA35-4DC7-90F9-204047C78F92}" presName="descendantText" presStyleLbl="alignAccFollowNode1" presStyleIdx="0" presStyleCnt="1">
        <dgm:presLayoutVars>
          <dgm:bulletEnabled val="1"/>
        </dgm:presLayoutVars>
      </dgm:prSet>
      <dgm:spPr/>
    </dgm:pt>
  </dgm:ptLst>
  <dgm:cxnLst>
    <dgm:cxn modelId="{52C80425-6F6F-40BE-A65B-3BF3440B1C82}" type="presOf" srcId="{4F89B278-BAD6-41A5-8874-64D57972E008}" destId="{C5DF1839-74DC-4141-8623-40256DBECC03}" srcOrd="0" destOrd="2" presId="urn:microsoft.com/office/officeart/2005/8/layout/vList5"/>
    <dgm:cxn modelId="{48EC3F2C-8969-44B3-8C02-663DC8A0A95E}" srcId="{A54AD5A3-EA35-4DC7-90F9-204047C78F92}" destId="{4F89B278-BAD6-41A5-8874-64D57972E008}" srcOrd="2" destOrd="0" parTransId="{F2D9DCCE-4928-4A7E-8CDD-504E3B8283D1}" sibTransId="{781DC88E-876A-4779-A207-9B426051E31F}"/>
    <dgm:cxn modelId="{B2755A3D-2D44-4EAD-BCE2-C054E254CD42}" srcId="{A54AD5A3-EA35-4DC7-90F9-204047C78F92}" destId="{282FE329-CC9A-4C98-BD97-A429CB3EE574}" srcOrd="0" destOrd="0" parTransId="{D57615C9-7D2B-4B88-9967-B31EC905C255}" sibTransId="{D66A2811-7617-42BB-AA3D-B3EF21D3C1CD}"/>
    <dgm:cxn modelId="{6D567A60-918D-4310-81F4-ECEF54CFB3F7}" srcId="{A54AD5A3-EA35-4DC7-90F9-204047C78F92}" destId="{D604CA1A-F0C7-4CEB-B100-AFBCF9F120D9}" srcOrd="4" destOrd="0" parTransId="{1B20FC7C-DC7F-4571-8F88-854FC2854E1F}" sibTransId="{DF2BE2E4-47BC-46C7-B92F-F171568C038D}"/>
    <dgm:cxn modelId="{2C23D864-5215-44D1-A084-8F4BEBA08BEF}" srcId="{A7822BB8-4645-46E2-873A-1A76F430710C}" destId="{A54AD5A3-EA35-4DC7-90F9-204047C78F92}" srcOrd="0" destOrd="0" parTransId="{6B421FA2-399B-442D-BD69-F86A6D7C7E1E}" sibTransId="{E9F5C3A9-C0A8-4D85-AF9D-4458AA23263E}"/>
    <dgm:cxn modelId="{AEE8736B-0A14-4E12-B8F6-B3AAB8DFAB05}" type="presOf" srcId="{A54AD5A3-EA35-4DC7-90F9-204047C78F92}" destId="{D58E2D02-1014-43CF-A509-8C98A3BA8193}" srcOrd="0" destOrd="0" presId="urn:microsoft.com/office/officeart/2005/8/layout/vList5"/>
    <dgm:cxn modelId="{0082586E-DF05-4EFA-8C5C-D7EA953D8CCE}" type="presOf" srcId="{A7822BB8-4645-46E2-873A-1A76F430710C}" destId="{7A1B10EF-9F3C-4BBE-B28A-BA8BB088B84E}" srcOrd="0" destOrd="0" presId="urn:microsoft.com/office/officeart/2005/8/layout/vList5"/>
    <dgm:cxn modelId="{49B7D458-5E30-478C-91C0-BA3DA7ACC125}" type="presOf" srcId="{282FE329-CC9A-4C98-BD97-A429CB3EE574}" destId="{C5DF1839-74DC-4141-8623-40256DBECC03}" srcOrd="0" destOrd="0" presId="urn:microsoft.com/office/officeart/2005/8/layout/vList5"/>
    <dgm:cxn modelId="{1E11648B-50D3-48CE-A8FF-AC2590830DFF}" type="presOf" srcId="{D604CA1A-F0C7-4CEB-B100-AFBCF9F120D9}" destId="{C5DF1839-74DC-4141-8623-40256DBECC03}" srcOrd="0" destOrd="4" presId="urn:microsoft.com/office/officeart/2005/8/layout/vList5"/>
    <dgm:cxn modelId="{72C388E7-D84D-4507-AE83-CCC221F12994}" srcId="{A54AD5A3-EA35-4DC7-90F9-204047C78F92}" destId="{23CBB3CD-EF4E-49DC-8935-E5B98662DC94}" srcOrd="1" destOrd="0" parTransId="{0A6D8BB6-73D1-4951-A020-DEBF6FB17BA2}" sibTransId="{E2AE1B81-4B55-480D-9F30-61C0700DCA8F}"/>
    <dgm:cxn modelId="{A1DC9CEC-6DAE-48BA-991B-98386D6BCEFF}" srcId="{A54AD5A3-EA35-4DC7-90F9-204047C78F92}" destId="{F344E0B1-7F67-4D62-945D-0E2152169145}" srcOrd="3" destOrd="0" parTransId="{6B32EEE1-C41D-4075-A45A-5B5BF47C4CF5}" sibTransId="{8F22B971-4E37-420B-9B32-CC65A22815F8}"/>
    <dgm:cxn modelId="{E4BC21EE-A3EA-4C90-8018-C4EB6D20433E}" type="presOf" srcId="{23CBB3CD-EF4E-49DC-8935-E5B98662DC94}" destId="{C5DF1839-74DC-4141-8623-40256DBECC03}" srcOrd="0" destOrd="1" presId="urn:microsoft.com/office/officeart/2005/8/layout/vList5"/>
    <dgm:cxn modelId="{982C8DEE-0A09-421E-9391-460F0334678D}" type="presOf" srcId="{F344E0B1-7F67-4D62-945D-0E2152169145}" destId="{C5DF1839-74DC-4141-8623-40256DBECC03}" srcOrd="0" destOrd="3" presId="urn:microsoft.com/office/officeart/2005/8/layout/vList5"/>
    <dgm:cxn modelId="{66C8BB13-4D44-4B26-B6C9-FF5E0F001410}" type="presParOf" srcId="{7A1B10EF-9F3C-4BBE-B28A-BA8BB088B84E}" destId="{CE4E159F-CB7B-4F38-BA4A-B3A23F9AA213}" srcOrd="0" destOrd="0" presId="urn:microsoft.com/office/officeart/2005/8/layout/vList5"/>
    <dgm:cxn modelId="{A61AA7C2-6AAE-4FA7-959E-5B5197C33749}" type="presParOf" srcId="{CE4E159F-CB7B-4F38-BA4A-B3A23F9AA213}" destId="{D58E2D02-1014-43CF-A509-8C98A3BA8193}" srcOrd="0" destOrd="0" presId="urn:microsoft.com/office/officeart/2005/8/layout/vList5"/>
    <dgm:cxn modelId="{F42711AB-E85D-4788-9720-7A621E9EA4BD}" type="presParOf" srcId="{CE4E159F-CB7B-4F38-BA4A-B3A23F9AA213}" destId="{C5DF1839-74DC-4141-8623-40256DBECC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F1839-74DC-4141-8623-40256DBECC03}">
      <dsp:nvSpPr>
        <dsp:cNvPr id="0" name=""/>
        <dsp:cNvSpPr/>
      </dsp:nvSpPr>
      <dsp:spPr>
        <a:xfrm rot="5400000">
          <a:off x="3579304" y="-532932"/>
          <a:ext cx="2954655" cy="4759183"/>
        </a:xfrm>
        <a:prstGeom prst="round2SameRect">
          <a:avLst/>
        </a:prstGeom>
        <a:solidFill>
          <a:srgbClr val="CDEFF9">
            <a:alpha val="89804"/>
          </a:srgb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en-US" sz="3300" kern="1200"/>
            <a:t>Service quality</a:t>
          </a:r>
          <a:endParaRPr lang="en-IN" sz="3300" kern="1200"/>
        </a:p>
        <a:p>
          <a:pPr marL="285750" lvl="1" indent="-285750" algn="l" defTabSz="1466850">
            <a:lnSpc>
              <a:spcPct val="90000"/>
            </a:lnSpc>
            <a:spcBef>
              <a:spcPct val="0"/>
            </a:spcBef>
            <a:spcAft>
              <a:spcPct val="15000"/>
            </a:spcAft>
            <a:buChar char="•"/>
          </a:pPr>
          <a:r>
            <a:rPr lang="en-US" sz="3300" kern="1200"/>
            <a:t>System quality</a:t>
          </a:r>
          <a:endParaRPr lang="en-IN" sz="3300" kern="1200"/>
        </a:p>
        <a:p>
          <a:pPr marL="285750" lvl="1" indent="-285750" algn="l" defTabSz="1466850">
            <a:lnSpc>
              <a:spcPct val="90000"/>
            </a:lnSpc>
            <a:spcBef>
              <a:spcPct val="0"/>
            </a:spcBef>
            <a:spcAft>
              <a:spcPct val="15000"/>
            </a:spcAft>
            <a:buChar char="•"/>
          </a:pPr>
          <a:r>
            <a:rPr lang="en-US" sz="3300" kern="1200"/>
            <a:t>Information quality</a:t>
          </a:r>
          <a:endParaRPr lang="en-IN" sz="3300" kern="1200"/>
        </a:p>
        <a:p>
          <a:pPr marL="285750" lvl="1" indent="-285750" algn="l" defTabSz="1466850">
            <a:lnSpc>
              <a:spcPct val="90000"/>
            </a:lnSpc>
            <a:spcBef>
              <a:spcPct val="0"/>
            </a:spcBef>
            <a:spcAft>
              <a:spcPct val="15000"/>
            </a:spcAft>
            <a:buChar char="•"/>
          </a:pPr>
          <a:r>
            <a:rPr lang="en-US" sz="3300" kern="1200"/>
            <a:t>Net benefit</a:t>
          </a:r>
          <a:endParaRPr lang="en-IN" sz="3300" kern="1200"/>
        </a:p>
        <a:p>
          <a:pPr marL="285750" lvl="1" indent="-285750" algn="l" defTabSz="1466850">
            <a:lnSpc>
              <a:spcPct val="90000"/>
            </a:lnSpc>
            <a:spcBef>
              <a:spcPct val="0"/>
            </a:spcBef>
            <a:spcAft>
              <a:spcPct val="15000"/>
            </a:spcAft>
            <a:buChar char="•"/>
          </a:pPr>
          <a:r>
            <a:rPr lang="en-US" sz="3300" kern="1200" dirty="0"/>
            <a:t>Trust</a:t>
          </a:r>
          <a:endParaRPr lang="en-IN" sz="3300" kern="1200" dirty="0"/>
        </a:p>
      </dsp:txBody>
      <dsp:txXfrm rot="-5400000">
        <a:off x="2677040" y="513566"/>
        <a:ext cx="4614949" cy="2666187"/>
      </dsp:txXfrm>
    </dsp:sp>
    <dsp:sp modelId="{D58E2D02-1014-43CF-A509-8C98A3BA8193}">
      <dsp:nvSpPr>
        <dsp:cNvPr id="0" name=""/>
        <dsp:cNvSpPr/>
      </dsp:nvSpPr>
      <dsp:spPr>
        <a:xfrm>
          <a:off x="0" y="0"/>
          <a:ext cx="2677040" cy="36933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Success in customer relationship </a:t>
          </a:r>
          <a:endParaRPr lang="en-IN" sz="3200" kern="1200" dirty="0"/>
        </a:p>
      </dsp:txBody>
      <dsp:txXfrm>
        <a:off x="130682" y="130682"/>
        <a:ext cx="2415676" cy="343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9F2D98-1D69-45F0-935A-8242C0E616B7}"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384799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418716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204967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ACF549B-1BC0-4B39-816C-A3C6056CE8C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337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1986670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F2D98-1D69-45F0-935A-8242C0E616B7}"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169825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9F2D98-1D69-45F0-935A-8242C0E616B7}"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18876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F2D98-1D69-45F0-935A-8242C0E616B7}"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3257440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E9F2D98-1D69-45F0-935A-8242C0E616B7}" type="datetimeFigureOut">
              <a:rPr lang="en-IN" smtClean="0"/>
              <a:t>27-01-2022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CF549B-1BC0-4B39-816C-A3C6056CE8C9}" type="slidenum">
              <a:rPr lang="en-IN" smtClean="0"/>
              <a:t>‹#›</a:t>
            </a:fld>
            <a:endParaRPr lang="en-IN"/>
          </a:p>
        </p:txBody>
      </p:sp>
    </p:spTree>
    <p:extLst>
      <p:ext uri="{BB962C8B-B14F-4D97-AF65-F5344CB8AC3E}">
        <p14:creationId xmlns:p14="http://schemas.microsoft.com/office/powerpoint/2010/main" val="155175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F2D98-1D69-45F0-935A-8242C0E616B7}"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20539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9F2D98-1D69-45F0-935A-8242C0E616B7}"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222231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92521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F2D98-1D69-45F0-935A-8242C0E616B7}"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39716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9F2D98-1D69-45F0-935A-8242C0E616B7}"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266253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E9F2D98-1D69-45F0-935A-8242C0E616B7}"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394218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222351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9F2D98-1D69-45F0-935A-8242C0E616B7}"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CF549B-1BC0-4B39-816C-A3C6056CE8C9}" type="slidenum">
              <a:rPr lang="en-IN" smtClean="0"/>
              <a:t>‹#›</a:t>
            </a:fld>
            <a:endParaRPr lang="en-IN"/>
          </a:p>
        </p:txBody>
      </p:sp>
    </p:spTree>
    <p:extLst>
      <p:ext uri="{BB962C8B-B14F-4D97-AF65-F5344CB8AC3E}">
        <p14:creationId xmlns:p14="http://schemas.microsoft.com/office/powerpoint/2010/main" val="186269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9F2D98-1D69-45F0-935A-8242C0E616B7}" type="datetimeFigureOut">
              <a:rPr lang="en-IN" smtClean="0"/>
              <a:t>27-01-2022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CF549B-1BC0-4B39-816C-A3C6056CE8C9}" type="slidenum">
              <a:rPr lang="en-IN" smtClean="0"/>
              <a:t>‹#›</a:t>
            </a:fld>
            <a:endParaRPr lang="en-IN"/>
          </a:p>
        </p:txBody>
      </p:sp>
    </p:spTree>
    <p:extLst>
      <p:ext uri="{BB962C8B-B14F-4D97-AF65-F5344CB8AC3E}">
        <p14:creationId xmlns:p14="http://schemas.microsoft.com/office/powerpoint/2010/main" val="6162193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52E6-59E1-4F7E-BCAB-DC6D093E7327}"/>
              </a:ext>
            </a:extLst>
          </p:cNvPr>
          <p:cNvSpPr>
            <a:spLocks noGrp="1"/>
          </p:cNvSpPr>
          <p:nvPr>
            <p:ph type="ctrTitle"/>
          </p:nvPr>
        </p:nvSpPr>
        <p:spPr/>
        <p:txBody>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AFE7D55-4A94-4384-A5B2-C24C025AB80F}"/>
              </a:ext>
            </a:extLst>
          </p:cNvPr>
          <p:cNvSpPr>
            <a:spLocks noGrp="1"/>
          </p:cNvSpPr>
          <p:nvPr>
            <p:ph type="subTitle" idx="1"/>
          </p:nvPr>
        </p:nvSpPr>
        <p:spPr>
          <a:xfrm>
            <a:off x="344146" y="2733709"/>
            <a:ext cx="8144134" cy="2725797"/>
          </a:xfrm>
        </p:spPr>
        <p:txBody>
          <a:bodyPr>
            <a:normAutofit/>
          </a:bodyPr>
          <a:lstStyle/>
          <a:p>
            <a:pPr algn="ct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A case study from Indian e-commerce customers</a:t>
            </a:r>
            <a:endParaRPr lang="en-IN" sz="3600" dirty="0"/>
          </a:p>
        </p:txBody>
      </p:sp>
      <p:sp>
        <p:nvSpPr>
          <p:cNvPr id="4" name="TextBox 3">
            <a:extLst>
              <a:ext uri="{FF2B5EF4-FFF2-40B4-BE49-F238E27FC236}">
                <a16:creationId xmlns:a16="http://schemas.microsoft.com/office/drawing/2014/main" id="{CBE127CF-4DCE-47B3-A9E6-8EE9161B2D54}"/>
              </a:ext>
            </a:extLst>
          </p:cNvPr>
          <p:cNvSpPr txBox="1"/>
          <p:nvPr/>
        </p:nvSpPr>
        <p:spPr>
          <a:xfrm>
            <a:off x="8488280" y="5351929"/>
            <a:ext cx="2644588" cy="1384995"/>
          </a:xfrm>
          <a:prstGeom prst="rect">
            <a:avLst/>
          </a:prstGeom>
          <a:noFill/>
        </p:spPr>
        <p:txBody>
          <a:bodyPr wrap="square" rtlCol="0">
            <a:spAutoFit/>
          </a:bodyPr>
          <a:lstStyle/>
          <a:p>
            <a:r>
              <a:rPr lang="en-US" sz="2800" dirty="0"/>
              <a:t>Presented by:</a:t>
            </a:r>
          </a:p>
          <a:p>
            <a:r>
              <a:rPr lang="en-US" sz="2800" dirty="0"/>
              <a:t>Dr. </a:t>
            </a:r>
            <a:r>
              <a:rPr lang="en-US" sz="2800" dirty="0" err="1"/>
              <a:t>Naveen.S</a:t>
            </a:r>
            <a:endParaRPr lang="en-US" sz="2800" dirty="0"/>
          </a:p>
          <a:p>
            <a:r>
              <a:rPr lang="en-US" sz="2800" dirty="0"/>
              <a:t>Batch : 1835</a:t>
            </a:r>
            <a:endParaRPr lang="en-IN" sz="2800" dirty="0"/>
          </a:p>
        </p:txBody>
      </p:sp>
    </p:spTree>
    <p:extLst>
      <p:ext uri="{BB962C8B-B14F-4D97-AF65-F5344CB8AC3E}">
        <p14:creationId xmlns:p14="http://schemas.microsoft.com/office/powerpoint/2010/main" val="187101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83DE391-7EC1-4062-B7B2-607F56B8F6E0}"/>
              </a:ext>
            </a:extLst>
          </p:cNvPr>
          <p:cNvGraphicFramePr/>
          <p:nvPr>
            <p:extLst>
              <p:ext uri="{D42A27DB-BD31-4B8C-83A1-F6EECF244321}">
                <p14:modId xmlns:p14="http://schemas.microsoft.com/office/powerpoint/2010/main" val="17819559"/>
              </p:ext>
            </p:extLst>
          </p:nvPr>
        </p:nvGraphicFramePr>
        <p:xfrm>
          <a:off x="1422401" y="1799771"/>
          <a:ext cx="7910286" cy="378822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8CD436E-638C-4595-8C2A-3D7DD37C1790}"/>
              </a:ext>
            </a:extLst>
          </p:cNvPr>
          <p:cNvSpPr txBox="1"/>
          <p:nvPr/>
        </p:nvSpPr>
        <p:spPr>
          <a:xfrm>
            <a:off x="1262743" y="551544"/>
            <a:ext cx="8534400" cy="830997"/>
          </a:xfrm>
          <a:prstGeom prst="rect">
            <a:avLst/>
          </a:prstGeom>
          <a:noFill/>
        </p:spPr>
        <p:txBody>
          <a:bodyPr wrap="square" rtlCol="0">
            <a:spAutoFit/>
          </a:bodyPr>
          <a:lstStyle>
            <a:defPPr>
              <a:defRPr lang="en-US"/>
            </a:defPPr>
            <a:lvl1pPr>
              <a:defRPr>
                <a:effectLst/>
                <a:latin typeface="Calibri" panose="020F0502020204030204" pitchFamily="34" charset="0"/>
                <a:ea typeface="Calibri" panose="020F0502020204030204" pitchFamily="34" charset="0"/>
                <a:cs typeface="Times New Roman" panose="02020603050405020304" pitchFamily="18" charset="0"/>
              </a:defRPr>
            </a:lvl1pPr>
          </a:lstStyle>
          <a:p>
            <a:pPr algn="ctr"/>
            <a:r>
              <a:rPr lang="en-IN" sz="2400" b="1" u="sng" dirty="0"/>
              <a:t>Table-6; Frequent disruption when moving from one page to another</a:t>
            </a:r>
          </a:p>
        </p:txBody>
      </p:sp>
    </p:spTree>
    <p:extLst>
      <p:ext uri="{BB962C8B-B14F-4D97-AF65-F5344CB8AC3E}">
        <p14:creationId xmlns:p14="http://schemas.microsoft.com/office/powerpoint/2010/main" val="214589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81976C3-034D-4601-9065-D96988086B08}"/>
              </a:ext>
            </a:extLst>
          </p:cNvPr>
          <p:cNvGraphicFramePr/>
          <p:nvPr>
            <p:extLst>
              <p:ext uri="{D42A27DB-BD31-4B8C-83A1-F6EECF244321}">
                <p14:modId xmlns:p14="http://schemas.microsoft.com/office/powerpoint/2010/main" val="3347143926"/>
              </p:ext>
            </p:extLst>
          </p:nvPr>
        </p:nvGraphicFramePr>
        <p:xfrm>
          <a:off x="1219201" y="1698171"/>
          <a:ext cx="8606970" cy="39623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B2C9571-B394-4AEC-BAA6-24444A462C62}"/>
              </a:ext>
            </a:extLst>
          </p:cNvPr>
          <p:cNvSpPr txBox="1"/>
          <p:nvPr/>
        </p:nvSpPr>
        <p:spPr>
          <a:xfrm>
            <a:off x="1219201" y="658821"/>
            <a:ext cx="8106229" cy="1077218"/>
          </a:xfrm>
          <a:prstGeom prst="rect">
            <a:avLst/>
          </a:prstGeom>
          <a:noFill/>
        </p:spPr>
        <p:txBody>
          <a:bodyPr wrap="square" rtlCol="0">
            <a:spAutoFit/>
          </a:bodyPr>
          <a:lstStyle/>
          <a:p>
            <a:pPr algn="ctr"/>
            <a:r>
              <a:rPr lang="en-IN" sz="3200" b="1" u="sng" dirty="0">
                <a:effectLst/>
                <a:latin typeface="Calibri" panose="020F0502020204030204" pitchFamily="34" charset="0"/>
                <a:ea typeface="Calibri" panose="020F0502020204030204" pitchFamily="34" charset="0"/>
                <a:cs typeface="Times New Roman" panose="02020603050405020304" pitchFamily="18" charset="0"/>
              </a:rPr>
              <a:t>Table-7: Change in website</a:t>
            </a:r>
            <a:r>
              <a:rPr lang="en-IN" sz="1800" dirty="0">
                <a:solidFill>
                  <a:srgbClr val="000000"/>
                </a:solidFill>
                <a:effectLst/>
                <a:latin typeface="Calibri" panose="020F0502020204030204" pitchFamily="34" charset="0"/>
                <a:ea typeface="Times New Roman" panose="02020603050405020304" pitchFamily="18" charset="0"/>
              </a:rPr>
              <a:t> </a:t>
            </a:r>
            <a:r>
              <a:rPr lang="en-IN" sz="3200" b="1" u="sng" dirty="0">
                <a:latin typeface="Calibri" panose="020F0502020204030204" pitchFamily="34" charset="0"/>
                <a:cs typeface="Times New Roman" panose="02020603050405020304" pitchFamily="18" charset="0"/>
              </a:rPr>
              <a:t>/Application design </a:t>
            </a:r>
          </a:p>
          <a:p>
            <a:endParaRPr lang="en-IN" sz="3200" b="1" u="sng" dirty="0"/>
          </a:p>
        </p:txBody>
      </p:sp>
    </p:spTree>
    <p:extLst>
      <p:ext uri="{BB962C8B-B14F-4D97-AF65-F5344CB8AC3E}">
        <p14:creationId xmlns:p14="http://schemas.microsoft.com/office/powerpoint/2010/main" val="137342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FC6D7EE-F41A-48DA-9850-33E70866BCC7}"/>
              </a:ext>
            </a:extLst>
          </p:cNvPr>
          <p:cNvGraphicFramePr/>
          <p:nvPr>
            <p:extLst>
              <p:ext uri="{D42A27DB-BD31-4B8C-83A1-F6EECF244321}">
                <p14:modId xmlns:p14="http://schemas.microsoft.com/office/powerpoint/2010/main" val="862972081"/>
              </p:ext>
            </p:extLst>
          </p:nvPr>
        </p:nvGraphicFramePr>
        <p:xfrm>
          <a:off x="1436914" y="1712685"/>
          <a:ext cx="8911772" cy="37156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A5C8A08-84BE-4D64-A026-0A566D28EC2C}"/>
              </a:ext>
            </a:extLst>
          </p:cNvPr>
          <p:cNvSpPr txBox="1"/>
          <p:nvPr/>
        </p:nvSpPr>
        <p:spPr>
          <a:xfrm>
            <a:off x="1436914" y="841829"/>
            <a:ext cx="7881257" cy="954107"/>
          </a:xfrm>
          <a:prstGeom prst="rect">
            <a:avLst/>
          </a:prstGeom>
          <a:noFill/>
        </p:spPr>
        <p:txBody>
          <a:bodyPr wrap="square" rtlCol="0">
            <a:spAutoFit/>
          </a:bodyPr>
          <a:lstStyle/>
          <a:p>
            <a:pPr algn="ct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Table-8; Longer delivery period</a:t>
            </a:r>
          </a:p>
          <a:p>
            <a:endParaRPr lang="en-IN" sz="2800" b="1" u="sng" dirty="0"/>
          </a:p>
        </p:txBody>
      </p:sp>
    </p:spTree>
    <p:extLst>
      <p:ext uri="{BB962C8B-B14F-4D97-AF65-F5344CB8AC3E}">
        <p14:creationId xmlns:p14="http://schemas.microsoft.com/office/powerpoint/2010/main" val="335199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A8A988-2DF0-4F24-B02B-35A807D0DC1E}"/>
              </a:ext>
            </a:extLst>
          </p:cNvPr>
          <p:cNvGraphicFramePr/>
          <p:nvPr>
            <p:extLst>
              <p:ext uri="{D42A27DB-BD31-4B8C-83A1-F6EECF244321}">
                <p14:modId xmlns:p14="http://schemas.microsoft.com/office/powerpoint/2010/main" val="3105481791"/>
              </p:ext>
            </p:extLst>
          </p:nvPr>
        </p:nvGraphicFramePr>
        <p:xfrm>
          <a:off x="928914" y="2032000"/>
          <a:ext cx="9376229" cy="36285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C2E9BA0-5C75-4435-A142-7960B737DCD6}"/>
              </a:ext>
            </a:extLst>
          </p:cNvPr>
          <p:cNvSpPr txBox="1"/>
          <p:nvPr/>
        </p:nvSpPr>
        <p:spPr>
          <a:xfrm>
            <a:off x="1146629" y="841829"/>
            <a:ext cx="8273142" cy="954107"/>
          </a:xfrm>
          <a:prstGeom prst="rect">
            <a:avLst/>
          </a:prstGeom>
          <a:noFill/>
        </p:spPr>
        <p:txBody>
          <a:bodyPr wrap="square" rtlCol="0">
            <a:spAutoFit/>
          </a:bodyPr>
          <a:lstStyle/>
          <a:p>
            <a:pPr algn="ct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Table-9; Limited mode of payment on most products.</a:t>
            </a:r>
          </a:p>
          <a:p>
            <a:endParaRPr lang="en-IN" sz="2800" b="1" u="sng" dirty="0"/>
          </a:p>
        </p:txBody>
      </p:sp>
    </p:spTree>
    <p:extLst>
      <p:ext uri="{BB962C8B-B14F-4D97-AF65-F5344CB8AC3E}">
        <p14:creationId xmlns:p14="http://schemas.microsoft.com/office/powerpoint/2010/main" val="352948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DB678E1-DC28-43D8-9BCF-BABF5F846159}"/>
              </a:ext>
            </a:extLst>
          </p:cNvPr>
          <p:cNvGraphicFramePr/>
          <p:nvPr>
            <p:extLst>
              <p:ext uri="{D42A27DB-BD31-4B8C-83A1-F6EECF244321}">
                <p14:modId xmlns:p14="http://schemas.microsoft.com/office/powerpoint/2010/main" val="492029822"/>
              </p:ext>
            </p:extLst>
          </p:nvPr>
        </p:nvGraphicFramePr>
        <p:xfrm>
          <a:off x="1103086" y="1857829"/>
          <a:ext cx="9056913" cy="36430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2066DC5-C19D-4F33-B1C2-29ECAD7052B2}"/>
              </a:ext>
            </a:extLst>
          </p:cNvPr>
          <p:cNvSpPr txBox="1"/>
          <p:nvPr/>
        </p:nvSpPr>
        <p:spPr>
          <a:xfrm>
            <a:off x="1219200" y="812801"/>
            <a:ext cx="7358743" cy="954107"/>
          </a:xfrm>
          <a:prstGeom prst="rect">
            <a:avLst/>
          </a:prstGeom>
          <a:noFill/>
        </p:spPr>
        <p:txBody>
          <a:bodyPr wrap="square" rtlCol="0">
            <a:spAutoFit/>
          </a:bodyPr>
          <a:lstStyle/>
          <a:p>
            <a:pPr algn="ct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Table-10; Longer page loading time</a:t>
            </a:r>
          </a:p>
          <a:p>
            <a:pPr algn="ctr"/>
            <a:endParaRPr lang="en-IN" sz="2800" b="1" u="sng" dirty="0"/>
          </a:p>
        </p:txBody>
      </p:sp>
    </p:spTree>
    <p:extLst>
      <p:ext uri="{BB962C8B-B14F-4D97-AF65-F5344CB8AC3E}">
        <p14:creationId xmlns:p14="http://schemas.microsoft.com/office/powerpoint/2010/main" val="286528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5C96EBB-532A-479E-AB13-746E3FE4E72E}"/>
              </a:ext>
            </a:extLst>
          </p:cNvPr>
          <p:cNvGraphicFramePr/>
          <p:nvPr>
            <p:extLst>
              <p:ext uri="{D42A27DB-BD31-4B8C-83A1-F6EECF244321}">
                <p14:modId xmlns:p14="http://schemas.microsoft.com/office/powerpoint/2010/main" val="788223341"/>
              </p:ext>
            </p:extLst>
          </p:nvPr>
        </p:nvGraphicFramePr>
        <p:xfrm>
          <a:off x="1103086" y="1567543"/>
          <a:ext cx="8723085" cy="37301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4BA5FAA-C56E-4886-9401-ABCAC481EE4C}"/>
              </a:ext>
            </a:extLst>
          </p:cNvPr>
          <p:cNvSpPr txBox="1"/>
          <p:nvPr/>
        </p:nvSpPr>
        <p:spPr>
          <a:xfrm>
            <a:off x="1770743" y="653143"/>
            <a:ext cx="6197600" cy="1077218"/>
          </a:xfrm>
          <a:prstGeom prst="rect">
            <a:avLst/>
          </a:prstGeom>
          <a:noFill/>
        </p:spPr>
        <p:txBody>
          <a:bodyPr wrap="square" rtlCol="0">
            <a:spAutoFit/>
          </a:bodyPr>
          <a:lstStyle/>
          <a:p>
            <a:pPr algn="ctr"/>
            <a:r>
              <a:rPr lang="en-IN" sz="3200" b="1" u="sng" dirty="0">
                <a:effectLst/>
                <a:latin typeface="Calibri" panose="020F0502020204030204" pitchFamily="34" charset="0"/>
                <a:ea typeface="Calibri" panose="020F0502020204030204" pitchFamily="34" charset="0"/>
                <a:cs typeface="Times New Roman" panose="02020603050405020304" pitchFamily="18" charset="0"/>
              </a:rPr>
              <a:t>Table-11; Late declaration of price</a:t>
            </a:r>
          </a:p>
          <a:p>
            <a:pPr algn="ctr"/>
            <a:endParaRPr lang="en-IN" sz="3200" b="1" u="sng" dirty="0"/>
          </a:p>
        </p:txBody>
      </p:sp>
    </p:spTree>
    <p:extLst>
      <p:ext uri="{BB962C8B-B14F-4D97-AF65-F5344CB8AC3E}">
        <p14:creationId xmlns:p14="http://schemas.microsoft.com/office/powerpoint/2010/main" val="357233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F851FF-3DDC-483A-B97C-3B0A02AC52D1}"/>
              </a:ext>
            </a:extLst>
          </p:cNvPr>
          <p:cNvGraphicFramePr/>
          <p:nvPr>
            <p:extLst>
              <p:ext uri="{D42A27DB-BD31-4B8C-83A1-F6EECF244321}">
                <p14:modId xmlns:p14="http://schemas.microsoft.com/office/powerpoint/2010/main" val="1853274775"/>
              </p:ext>
            </p:extLst>
          </p:nvPr>
        </p:nvGraphicFramePr>
        <p:xfrm>
          <a:off x="1625600" y="1621764"/>
          <a:ext cx="8563429" cy="456857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DA2898E-9800-4EA0-9F0B-8FED35DF5D21}"/>
              </a:ext>
            </a:extLst>
          </p:cNvPr>
          <p:cNvSpPr txBox="1"/>
          <p:nvPr/>
        </p:nvSpPr>
        <p:spPr>
          <a:xfrm>
            <a:off x="1451429" y="667657"/>
            <a:ext cx="8737600" cy="954107"/>
          </a:xfrm>
          <a:prstGeom prst="rect">
            <a:avLst/>
          </a:prstGeom>
          <a:noFill/>
        </p:spPr>
        <p:txBody>
          <a:bodyPr wrap="square" rtlCol="0">
            <a:spAutoFit/>
          </a:bodyPr>
          <a:lstStyle/>
          <a:p>
            <a:pPr algn="ct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Table-12: Longer time in displaying graphics and photos</a:t>
            </a:r>
          </a:p>
          <a:p>
            <a:pPr algn="ctr"/>
            <a:endParaRPr lang="en-IN" sz="2800" b="1" u="sng" dirty="0"/>
          </a:p>
        </p:txBody>
      </p:sp>
    </p:spTree>
    <p:extLst>
      <p:ext uri="{BB962C8B-B14F-4D97-AF65-F5344CB8AC3E}">
        <p14:creationId xmlns:p14="http://schemas.microsoft.com/office/powerpoint/2010/main" val="340759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EB5CC2A-1179-48AA-A474-AEDCBAA3CC00}"/>
              </a:ext>
            </a:extLst>
          </p:cNvPr>
          <p:cNvGraphicFramePr/>
          <p:nvPr>
            <p:extLst>
              <p:ext uri="{D42A27DB-BD31-4B8C-83A1-F6EECF244321}">
                <p14:modId xmlns:p14="http://schemas.microsoft.com/office/powerpoint/2010/main" val="2726110074"/>
              </p:ext>
            </p:extLst>
          </p:nvPr>
        </p:nvGraphicFramePr>
        <p:xfrm>
          <a:off x="1683658" y="1828800"/>
          <a:ext cx="8592456" cy="43397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A54C86D-5450-4DAC-BE34-FB16EE85414F}"/>
              </a:ext>
            </a:extLst>
          </p:cNvPr>
          <p:cNvSpPr txBox="1"/>
          <p:nvPr/>
        </p:nvSpPr>
        <p:spPr>
          <a:xfrm>
            <a:off x="1683658" y="899886"/>
            <a:ext cx="8592456" cy="830997"/>
          </a:xfrm>
          <a:prstGeom prst="rect">
            <a:avLst/>
          </a:prstGeom>
          <a:noFill/>
        </p:spPr>
        <p:txBody>
          <a:bodyPr wrap="square" rtlCol="0">
            <a:spAutoFit/>
          </a:bodyPr>
          <a:lstStyle/>
          <a:p>
            <a:pPr algn="ct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Table-13;</a:t>
            </a:r>
            <a:r>
              <a:rPr lang="en-IN" sz="2400" b="1" u="sng" dirty="0">
                <a:latin typeface="Calibri" panose="020F0502020204030204" pitchFamily="34" charset="0"/>
                <a:cs typeface="Times New Roman" panose="02020603050405020304" pitchFamily="18" charset="0"/>
              </a:rPr>
              <a:t> </a:t>
            </a:r>
            <a:r>
              <a:rPr lang="en-IN" sz="2400" b="1" u="sng" dirty="0">
                <a:effectLst/>
                <a:latin typeface="Calibri" panose="020F0502020204030204" pitchFamily="34" charset="0"/>
                <a:ea typeface="Times New Roman" panose="02020603050405020304" pitchFamily="18" charset="0"/>
                <a:cs typeface="Calibri" panose="020F0502020204030204" pitchFamily="34" charset="0"/>
              </a:rPr>
              <a:t>Longer time to get logged in (promotion, sales period)</a:t>
            </a: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2400" b="1" u="sng" dirty="0"/>
          </a:p>
        </p:txBody>
      </p:sp>
    </p:spTree>
    <p:extLst>
      <p:ext uri="{BB962C8B-B14F-4D97-AF65-F5344CB8AC3E}">
        <p14:creationId xmlns:p14="http://schemas.microsoft.com/office/powerpoint/2010/main" val="28534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61C93-4068-4E1A-9DEF-E39138951614}"/>
              </a:ext>
            </a:extLst>
          </p:cNvPr>
          <p:cNvSpPr txBox="1"/>
          <p:nvPr/>
        </p:nvSpPr>
        <p:spPr>
          <a:xfrm>
            <a:off x="1016000" y="754744"/>
            <a:ext cx="8534399" cy="6049541"/>
          </a:xfrm>
          <a:prstGeom prst="rect">
            <a:avLst/>
          </a:prstGeom>
          <a:noFill/>
        </p:spPr>
        <p:txBody>
          <a:bodyPr wrap="square" rtlCol="0">
            <a:spAutoFit/>
          </a:bodyPr>
          <a:lstStyle/>
          <a:p>
            <a:r>
              <a:rPr lang="en-IN" sz="2400" b="1" u="sng" dirty="0">
                <a:effectLst/>
                <a:latin typeface="Calibri" panose="020F0502020204030204" pitchFamily="34" charset="0"/>
                <a:ea typeface="Calibri" panose="020F0502020204030204" pitchFamily="34" charset="0"/>
                <a:cs typeface="Times New Roman" panose="02020603050405020304" pitchFamily="18" charset="0"/>
              </a:rPr>
              <a:t>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endParaRPr lang="en-IN" sz="2400" dirty="0"/>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Multivariate data Analysis</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sheet -	Mean – 100.76,         Std dev- 19.62</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Coded sheet -     Mean – 151.050,       Std dev– 22.358</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Covariance between two variables</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sheet -	385.332977</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Coded sheet -     500.380060</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Person’s correlation:  0.891</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Spearman’s correlation: 0.872</a:t>
            </a:r>
          </a:p>
          <a:p>
            <a:endParaRPr lang="en-IN" sz="2400" dirty="0"/>
          </a:p>
        </p:txBody>
      </p:sp>
    </p:spTree>
    <p:extLst>
      <p:ext uri="{BB962C8B-B14F-4D97-AF65-F5344CB8AC3E}">
        <p14:creationId xmlns:p14="http://schemas.microsoft.com/office/powerpoint/2010/main" val="187964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15AFD-78EE-4645-B707-829957261435}"/>
              </a:ext>
            </a:extLst>
          </p:cNvPr>
          <p:cNvSpPr txBox="1"/>
          <p:nvPr/>
        </p:nvSpPr>
        <p:spPr>
          <a:xfrm>
            <a:off x="928914" y="769257"/>
            <a:ext cx="9681029" cy="5078313"/>
          </a:xfrm>
          <a:prstGeom prst="rect">
            <a:avLst/>
          </a:prstGeom>
          <a:noFill/>
        </p:spPr>
        <p:txBody>
          <a:bodyPr wrap="square" rtlCol="0">
            <a:spAutoFit/>
          </a:bodyPr>
          <a:lstStyle/>
          <a:p>
            <a:r>
              <a:rPr lang="en-US" sz="3600" b="1" u="sng" dirty="0"/>
              <a:t>Discussion</a:t>
            </a:r>
          </a:p>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outcome of this study is of more extreme importance to target a specific shopping segment using different online platform.</a:t>
            </a:r>
          </a:p>
          <a:p>
            <a:pPr marL="285750" indent="-285750" algn="just">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e-retailers targeting this community should concentrate their web elements on the theme Reliability and Ease of Searching Products. Ensuring correct photos of the product, product descriptions and ease of search for minimal educated people, contextual cues can allow portals to attract this segment and gain loyalty.</a:t>
            </a:r>
          </a:p>
          <a:p>
            <a:pPr marL="285750" indent="-285750" algn="just">
              <a:buFont typeface="Arial" panose="020B0604020202020204" pitchFamily="34" charset="0"/>
              <a:buChar char="•"/>
            </a:pPr>
            <a:endParaRPr lang="en-IN" sz="2400" dirty="0">
              <a:latin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Calibri" panose="020F0502020204030204" pitchFamily="34" charset="0"/>
                <a:cs typeface="Times New Roman" panose="02020603050405020304" pitchFamily="18" charset="0"/>
              </a:rPr>
              <a:t>The customer satisfaction using e-retail purchases platform got while analysis in comparison between two sheets, customer satisfaction Person’s correlation:  0.891(89%), Spearman’s correlation: 0.872(87%).</a:t>
            </a:r>
          </a:p>
        </p:txBody>
      </p:sp>
    </p:spTree>
    <p:extLst>
      <p:ext uri="{BB962C8B-B14F-4D97-AF65-F5344CB8AC3E}">
        <p14:creationId xmlns:p14="http://schemas.microsoft.com/office/powerpoint/2010/main" val="365898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A7D7-C896-4441-9573-716B9072132D}"/>
              </a:ext>
            </a:extLst>
          </p:cNvPr>
          <p:cNvSpPr>
            <a:spLocks noGrp="1"/>
          </p:cNvSpPr>
          <p:nvPr>
            <p:ph type="title"/>
          </p:nvPr>
        </p:nvSpPr>
        <p:spPr/>
        <p:txBody>
          <a:bodyPr>
            <a:normAutofit/>
          </a:bodyPr>
          <a:lstStyle/>
          <a:p>
            <a:pPr algn="ctr"/>
            <a:r>
              <a:rPr lang="en-US" sz="6600" dirty="0"/>
              <a:t>Introduction</a:t>
            </a:r>
            <a:endParaRPr lang="en-IN" sz="6600" dirty="0"/>
          </a:p>
        </p:txBody>
      </p:sp>
      <p:sp>
        <p:nvSpPr>
          <p:cNvPr id="3" name="Content Placeholder 2">
            <a:extLst>
              <a:ext uri="{FF2B5EF4-FFF2-40B4-BE49-F238E27FC236}">
                <a16:creationId xmlns:a16="http://schemas.microsoft.com/office/drawing/2014/main" id="{8CFBA49E-B925-4BB5-99F5-3EA1C4A8583B}"/>
              </a:ext>
            </a:extLst>
          </p:cNvPr>
          <p:cNvSpPr>
            <a:spLocks noGrp="1"/>
          </p:cNvSpPr>
          <p:nvPr>
            <p:ph idx="1"/>
          </p:nvPr>
        </p:nvSpPr>
        <p:spPr/>
        <p:txBody>
          <a:bodyPr>
            <a:normAutofit lnSpcReduction="10000"/>
          </a:bodyPr>
          <a:lstStyle/>
          <a:p>
            <a:pPr algn="just"/>
            <a:r>
              <a:rPr lang="en-IN" sz="2800" dirty="0">
                <a:effectLst/>
                <a:latin typeface="Times New Roman" panose="02020603050405020304" pitchFamily="18" charset="0"/>
                <a:ea typeface="Calibri" panose="020F0502020204030204" pitchFamily="34" charset="0"/>
              </a:rPr>
              <a:t>Indian online e-commerce retail industries have been experiencing good times since the last 6 years as a result of the constantly growing internet penetration, deployment of modern infrastructures, and a robust ecosystem for e-retail start-ups industry.</a:t>
            </a:r>
          </a:p>
          <a:p>
            <a:pPr algn="just"/>
            <a:r>
              <a:rPr lang="en-IN" sz="2800" dirty="0">
                <a:latin typeface="Times New Roman" panose="02020603050405020304" pitchFamily="18" charset="0"/>
              </a:rPr>
              <a:t>India is becoming the main battleground for the e- commerce retailers, in last pandemic e-commerce retailers earned lot of money ex: food industries like Zomato, </a:t>
            </a:r>
            <a:r>
              <a:rPr lang="en-IN" sz="2800" dirty="0" err="1">
                <a:latin typeface="Times New Roman" panose="02020603050405020304" pitchFamily="18" charset="0"/>
              </a:rPr>
              <a:t>Swiggy</a:t>
            </a:r>
            <a:r>
              <a:rPr lang="en-IN" sz="2800" dirty="0">
                <a:latin typeface="Times New Roman" panose="02020603050405020304" pitchFamily="18" charset="0"/>
              </a:rPr>
              <a:t>, etc. online platform for purchases amazon, flip kart, Myntra, etc.</a:t>
            </a:r>
          </a:p>
        </p:txBody>
      </p:sp>
    </p:spTree>
    <p:extLst>
      <p:ext uri="{BB962C8B-B14F-4D97-AF65-F5344CB8AC3E}">
        <p14:creationId xmlns:p14="http://schemas.microsoft.com/office/powerpoint/2010/main" val="247867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43DFA-C393-4647-9679-8CBD261DD018}"/>
              </a:ext>
            </a:extLst>
          </p:cNvPr>
          <p:cNvSpPr txBox="1"/>
          <p:nvPr/>
        </p:nvSpPr>
        <p:spPr>
          <a:xfrm>
            <a:off x="1103086" y="711200"/>
            <a:ext cx="8984343" cy="5668857"/>
          </a:xfrm>
          <a:prstGeom prst="rect">
            <a:avLst/>
          </a:prstGeom>
          <a:noFill/>
        </p:spPr>
        <p:txBody>
          <a:bodyPr wrap="square" rtlCol="0">
            <a:spAutoFit/>
          </a:bodyPr>
          <a:lstStyle/>
          <a:p>
            <a:pPr algn="just"/>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Report:</a:t>
            </a:r>
          </a:p>
          <a:p>
            <a:pPr algn="just"/>
            <a:endParaRPr lang="en-IN" sz="2400" b="1" u="sng"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Online retailers must focus on the information quality and system quality of the online retail websites to enhance customer satisfaction, which in turn will lead to repurchase decision.</a:t>
            </a:r>
          </a:p>
          <a:p>
            <a:pPr marL="285750" indent="-285750" algn="just">
              <a:buFont typeface="Arial" panose="020B0604020202020204" pitchFamily="34" charset="0"/>
              <a:buChar char="•"/>
            </a:pPr>
            <a:endParaRPr lang="en-IN" sz="2400" b="1" u="sng"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The both utilitarian and hedonistic values led to consumers satisfaction and considerably stimulate their repurchase intention, leading to loyalty.</a:t>
            </a:r>
            <a:endParaRPr lang="en-IN" sz="24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b="1" u="sng"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rPr>
              <a:t>The result further suggests that the perception of consumers utilitarian and hedonic values will inform their preference for a particular online retailer</a:t>
            </a:r>
            <a:r>
              <a:rPr lang="en-IN" sz="2000" dirty="0">
                <a:effectLst/>
                <a:latin typeface="Times New Roman" panose="02020603050405020304" pitchFamily="18" charset="0"/>
                <a:ea typeface="Calibri" panose="020F0502020204030204" pitchFamily="34" charset="0"/>
              </a:rPr>
              <a:t>.</a:t>
            </a:r>
            <a:endParaRPr lang="en-IN"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6075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7C542-7599-45E4-B2D5-992C5E659BC3}"/>
              </a:ext>
            </a:extLst>
          </p:cNvPr>
          <p:cNvSpPr txBox="1"/>
          <p:nvPr/>
        </p:nvSpPr>
        <p:spPr>
          <a:xfrm>
            <a:off x="602343" y="2104572"/>
            <a:ext cx="10987314" cy="2215991"/>
          </a:xfrm>
          <a:prstGeom prst="rect">
            <a:avLst/>
          </a:prstGeom>
          <a:noFill/>
        </p:spPr>
        <p:txBody>
          <a:bodyPr wrap="square" rtlCol="0">
            <a:spAutoFit/>
          </a:bodyPr>
          <a:lstStyle/>
          <a:p>
            <a:pPr algn="ctr"/>
            <a:r>
              <a:rPr lang="en-US" sz="13800" dirty="0">
                <a:latin typeface="Algerian" panose="04020705040A02060702" pitchFamily="82" charset="0"/>
              </a:rPr>
              <a:t>Thank you </a:t>
            </a:r>
            <a:endParaRPr lang="en-IN" sz="13800" dirty="0">
              <a:latin typeface="Algerian" panose="04020705040A02060702" pitchFamily="82" charset="0"/>
            </a:endParaRPr>
          </a:p>
        </p:txBody>
      </p:sp>
    </p:spTree>
    <p:extLst>
      <p:ext uri="{BB962C8B-B14F-4D97-AF65-F5344CB8AC3E}">
        <p14:creationId xmlns:p14="http://schemas.microsoft.com/office/powerpoint/2010/main" val="67891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88D77-DCA1-4CB5-AD05-27108558F6E2}"/>
              </a:ext>
            </a:extLst>
          </p:cNvPr>
          <p:cNvSpPr txBox="1"/>
          <p:nvPr/>
        </p:nvSpPr>
        <p:spPr>
          <a:xfrm>
            <a:off x="658906" y="1074509"/>
            <a:ext cx="9829799"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focus is attributed to the increased internet penetration, per capita income, rising middle class, urbanization and changes in consumer spending trends in India. Some foreign e-tailers like Amazon and Walmart through Flipkart.com, Myntra.com, Jabong.com are already playing with a good market share, while others like Alibaba.</a:t>
            </a:r>
          </a:p>
          <a:p>
            <a:pPr marL="285750" indent="-285750" algn="just">
              <a:buFont typeface="Arial" panose="020B0604020202020204" pitchFamily="34" charset="0"/>
              <a:buChar char="•"/>
            </a:pPr>
            <a:endParaRPr lang="en-IN" sz="2000" dirty="0">
              <a:latin typeface="Times New Roman" panose="02020603050405020304" pitchFamily="18" charset="0"/>
            </a:endParaRP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psychologically categorised them into two broad categories: (a) Hedonistic (b) Utilitarian shopping values. Hedonistic values represent the excitement, and pleasurable experiences derived from shopping online. utilitarian shopping values are those related to the level of fulfilment as a result of being able to achieve the shopping goals.</a:t>
            </a:r>
          </a:p>
          <a:p>
            <a:pPr marL="285750" indent="-285750" algn="just">
              <a:buFont typeface="Arial" panose="020B0604020202020204" pitchFamily="34" charset="0"/>
              <a:buChar char="•"/>
            </a:pPr>
            <a:endParaRPr lang="en-IN" sz="2000" dirty="0">
              <a:latin typeface="Times New Roman" panose="02020603050405020304" pitchFamily="18" charset="0"/>
            </a:endParaRPr>
          </a:p>
          <a:p>
            <a:pPr marL="285750" indent="-285750" algn="just">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structural relationship between the measured variables, Information Quality, System Quality, Service Quality, Net Benefit, the degree to which trust is associated with User Satisfaction, as well as the extent to which the factors of the Satisfaction, Role, Best deal, Social, Adventure, save money for the customer, Convenience, Product information, Product offering determines customer retention or loyalty.</a:t>
            </a:r>
            <a:endParaRPr lang="en-IN" sz="2000" dirty="0"/>
          </a:p>
        </p:txBody>
      </p:sp>
    </p:spTree>
    <p:extLst>
      <p:ext uri="{BB962C8B-B14F-4D97-AF65-F5344CB8AC3E}">
        <p14:creationId xmlns:p14="http://schemas.microsoft.com/office/powerpoint/2010/main" val="274997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DFABDD1-1DCC-428F-A1C9-64D5FB5FABF4}"/>
              </a:ext>
            </a:extLst>
          </p:cNvPr>
          <p:cNvGraphicFramePr/>
          <p:nvPr>
            <p:extLst>
              <p:ext uri="{D42A27DB-BD31-4B8C-83A1-F6EECF244321}">
                <p14:modId xmlns:p14="http://schemas.microsoft.com/office/powerpoint/2010/main" val="3333445153"/>
              </p:ext>
            </p:extLst>
          </p:nvPr>
        </p:nvGraphicFramePr>
        <p:xfrm>
          <a:off x="1143000" y="1627094"/>
          <a:ext cx="7436224"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3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050F1EE-1C0D-49B6-BCC0-3F00B0F7A502}"/>
              </a:ext>
            </a:extLst>
          </p:cNvPr>
          <p:cNvGraphicFramePr/>
          <p:nvPr>
            <p:extLst>
              <p:ext uri="{D42A27DB-BD31-4B8C-83A1-F6EECF244321}">
                <p14:modId xmlns:p14="http://schemas.microsoft.com/office/powerpoint/2010/main" val="4258973271"/>
              </p:ext>
            </p:extLst>
          </p:nvPr>
        </p:nvGraphicFramePr>
        <p:xfrm>
          <a:off x="1290919" y="1801905"/>
          <a:ext cx="9063316" cy="432995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9706BA5-847C-49C2-961F-D82BD0887C6A}"/>
              </a:ext>
            </a:extLst>
          </p:cNvPr>
          <p:cNvSpPr txBox="1"/>
          <p:nvPr/>
        </p:nvSpPr>
        <p:spPr>
          <a:xfrm>
            <a:off x="1842247" y="793376"/>
            <a:ext cx="5378824" cy="523220"/>
          </a:xfrm>
          <a:prstGeom prst="rect">
            <a:avLst/>
          </a:prstGeom>
          <a:noFill/>
        </p:spPr>
        <p:txBody>
          <a:bodyPr wrap="square" rtlCol="0">
            <a:spAutoFit/>
          </a:bodyPr>
          <a:lstStyle/>
          <a:p>
            <a:r>
              <a:rPr lang="en-US" sz="2800" b="1" u="sng" dirty="0"/>
              <a:t>Table-1 Gender of respondent</a:t>
            </a:r>
            <a:endParaRPr lang="en-IN" sz="2800" b="1" u="sng" dirty="0"/>
          </a:p>
        </p:txBody>
      </p:sp>
    </p:spTree>
    <p:extLst>
      <p:ext uri="{BB962C8B-B14F-4D97-AF65-F5344CB8AC3E}">
        <p14:creationId xmlns:p14="http://schemas.microsoft.com/office/powerpoint/2010/main" val="320988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47A21C7-8DF1-4364-A03F-C04FFF0A2C13}"/>
              </a:ext>
            </a:extLst>
          </p:cNvPr>
          <p:cNvGraphicFramePr/>
          <p:nvPr>
            <p:extLst>
              <p:ext uri="{D42A27DB-BD31-4B8C-83A1-F6EECF244321}">
                <p14:modId xmlns:p14="http://schemas.microsoft.com/office/powerpoint/2010/main" val="1799863620"/>
              </p:ext>
            </p:extLst>
          </p:nvPr>
        </p:nvGraphicFramePr>
        <p:xfrm>
          <a:off x="870856" y="2084705"/>
          <a:ext cx="10101943" cy="386615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B804F3C-EA2F-482D-B172-7612DA7AC440}"/>
              </a:ext>
            </a:extLst>
          </p:cNvPr>
          <p:cNvSpPr txBox="1"/>
          <p:nvPr/>
        </p:nvSpPr>
        <p:spPr>
          <a:xfrm>
            <a:off x="1669143" y="1001486"/>
            <a:ext cx="7402286"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rPr>
              <a:t>Table-2 </a:t>
            </a:r>
            <a:r>
              <a:rPr lang="en-IN" sz="28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Which city do you shop online form</a:t>
            </a:r>
            <a:endParaRPr lang="en-IN" sz="28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277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25B8365-850D-4566-86A0-9873FEFB7241}"/>
              </a:ext>
            </a:extLst>
          </p:cNvPr>
          <p:cNvGraphicFramePr/>
          <p:nvPr>
            <p:extLst>
              <p:ext uri="{D42A27DB-BD31-4B8C-83A1-F6EECF244321}">
                <p14:modId xmlns:p14="http://schemas.microsoft.com/office/powerpoint/2010/main" val="3834995432"/>
              </p:ext>
            </p:extLst>
          </p:nvPr>
        </p:nvGraphicFramePr>
        <p:xfrm>
          <a:off x="1001486" y="1814286"/>
          <a:ext cx="9492343" cy="444137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40D846B-5A10-45E7-B809-533C79A70AB7}"/>
              </a:ext>
            </a:extLst>
          </p:cNvPr>
          <p:cNvSpPr txBox="1"/>
          <p:nvPr/>
        </p:nvSpPr>
        <p:spPr>
          <a:xfrm>
            <a:off x="1001486" y="860179"/>
            <a:ext cx="9129486" cy="954107"/>
          </a:xfrm>
          <a:prstGeom prst="rect">
            <a:avLst/>
          </a:prstGeom>
          <a:noFill/>
        </p:spPr>
        <p:txBody>
          <a:bodyPr wrap="square" rtlCol="0">
            <a:spAutoFit/>
          </a:bodyPr>
          <a:lstStyle/>
          <a:p>
            <a:r>
              <a:rPr lang="en-US" sz="2800" b="1" u="sng" dirty="0"/>
              <a:t>Table-3</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 Which device more using for the access the online shopping</a:t>
            </a:r>
            <a:endParaRPr lang="en-IN" sz="2800" b="1" u="sng" dirty="0"/>
          </a:p>
        </p:txBody>
      </p:sp>
    </p:spTree>
    <p:extLst>
      <p:ext uri="{BB962C8B-B14F-4D97-AF65-F5344CB8AC3E}">
        <p14:creationId xmlns:p14="http://schemas.microsoft.com/office/powerpoint/2010/main" val="171591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2F0435-9D0D-4F70-8F49-6D9D7693F7EE}"/>
              </a:ext>
            </a:extLst>
          </p:cNvPr>
          <p:cNvGraphicFramePr/>
          <p:nvPr>
            <p:extLst>
              <p:ext uri="{D42A27DB-BD31-4B8C-83A1-F6EECF244321}">
                <p14:modId xmlns:p14="http://schemas.microsoft.com/office/powerpoint/2010/main" val="2554842090"/>
              </p:ext>
            </p:extLst>
          </p:nvPr>
        </p:nvGraphicFramePr>
        <p:xfrm>
          <a:off x="1132114" y="1814286"/>
          <a:ext cx="9419771" cy="41510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0FADD4E-A1C8-41B6-B16B-1CD5394F8C53}"/>
              </a:ext>
            </a:extLst>
          </p:cNvPr>
          <p:cNvSpPr txBox="1"/>
          <p:nvPr/>
        </p:nvSpPr>
        <p:spPr>
          <a:xfrm>
            <a:off x="1262743" y="892629"/>
            <a:ext cx="8606971" cy="830997"/>
          </a:xfrm>
          <a:prstGeom prst="rect">
            <a:avLst/>
          </a:prstGeom>
          <a:noFill/>
        </p:spPr>
        <p:txBody>
          <a:bodyPr wrap="square" rtlCol="0">
            <a:spAutoFit/>
          </a:bodyPr>
          <a:lstStyle/>
          <a:p>
            <a:r>
              <a:rPr lang="en-US" sz="2400" b="1" u="sng" dirty="0"/>
              <a:t>Table-4 </a:t>
            </a: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Which of the Indian online retailer would you recommend to a friend.</a:t>
            </a:r>
            <a:endParaRPr lang="en-IN" sz="2400" b="1" u="sng" dirty="0"/>
          </a:p>
        </p:txBody>
      </p:sp>
    </p:spTree>
    <p:extLst>
      <p:ext uri="{BB962C8B-B14F-4D97-AF65-F5344CB8AC3E}">
        <p14:creationId xmlns:p14="http://schemas.microsoft.com/office/powerpoint/2010/main" val="58384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8077354-A106-40BA-8104-DCDA0F1F7235}"/>
              </a:ext>
            </a:extLst>
          </p:cNvPr>
          <p:cNvGraphicFramePr/>
          <p:nvPr>
            <p:extLst>
              <p:ext uri="{D42A27DB-BD31-4B8C-83A1-F6EECF244321}">
                <p14:modId xmlns:p14="http://schemas.microsoft.com/office/powerpoint/2010/main" val="3068221771"/>
              </p:ext>
            </p:extLst>
          </p:nvPr>
        </p:nvGraphicFramePr>
        <p:xfrm>
          <a:off x="1146629" y="1524001"/>
          <a:ext cx="9100457" cy="409302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26E1C94-47DA-48A8-A8E2-3311171AD772}"/>
              </a:ext>
            </a:extLst>
          </p:cNvPr>
          <p:cNvSpPr txBox="1"/>
          <p:nvPr/>
        </p:nvSpPr>
        <p:spPr>
          <a:xfrm>
            <a:off x="1146629" y="827314"/>
            <a:ext cx="8665028" cy="523220"/>
          </a:xfrm>
          <a:prstGeom prst="rect">
            <a:avLst/>
          </a:prstGeom>
          <a:noFill/>
        </p:spPr>
        <p:txBody>
          <a:bodyPr wrap="square" rtlCol="0">
            <a:spAutoFit/>
          </a:bodyPr>
          <a:lstStyle/>
          <a:p>
            <a:r>
              <a:rPr lang="en-US" sz="2800" b="1" u="sng" dirty="0"/>
              <a:t>Table-5 </a:t>
            </a: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Website is as efficient as before</a:t>
            </a:r>
            <a:endParaRPr lang="en-IN" sz="2800" b="1" u="sng" dirty="0"/>
          </a:p>
        </p:txBody>
      </p:sp>
    </p:spTree>
    <p:extLst>
      <p:ext uri="{BB962C8B-B14F-4D97-AF65-F5344CB8AC3E}">
        <p14:creationId xmlns:p14="http://schemas.microsoft.com/office/powerpoint/2010/main" val="21683300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54</TotalTime>
  <Words>646</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Times New Roman</vt:lpstr>
      <vt:lpstr>Trebuchet MS</vt:lpstr>
      <vt:lpstr>Berlin</vt:lpstr>
      <vt:lpstr>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Naveen S</dc:creator>
  <cp:lastModifiedBy>Naveen S</cp:lastModifiedBy>
  <cp:revision>7</cp:revision>
  <dcterms:created xsi:type="dcterms:W3CDTF">2022-01-27T16:33:12Z</dcterms:created>
  <dcterms:modified xsi:type="dcterms:W3CDTF">2022-01-27T17:27:21Z</dcterms:modified>
</cp:coreProperties>
</file>