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23202817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4711989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9580777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7"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8"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9"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0"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1"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2"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3"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24"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5"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7"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8"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9"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0"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1"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0510806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0"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4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42"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43"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44"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45"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4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47"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4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49"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0"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1"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3"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5827367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4614047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9527654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2198756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119706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345222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1386978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4126998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6284687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7"/>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4/3/2024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4562818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image" Target="../media/13.png"/><Relationship Id="rId2"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image" Target="../media/14.png"/><Relationship Id="rId2"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image" Target="../media/7.jpeg"/><Relationship Id="rId4"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image" Target="../media/10.jpeg"/><Relationship Id="rId3"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image" Target="../media/12.jpeg"/><Relationship Id="rId3"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34" name="组合"/>
          <p:cNvGrpSpPr>
            <a:grpSpLocks/>
          </p:cNvGrpSpPr>
          <p:nvPr/>
        </p:nvGrpSpPr>
        <p:grpSpPr>
          <a:xfrm>
            <a:off x="742949" y="1104900"/>
            <a:ext cx="1743076" cy="1333498"/>
            <a:chOff x="742949" y="1104900"/>
            <a:chExt cx="1743076" cy="1333498"/>
          </a:xfrm>
        </p:grpSpPr>
        <p:sp>
          <p:nvSpPr>
            <p:cNvPr id="32" name="曲线"/>
            <p:cNvSpPr>
              <a:spLocks/>
            </p:cNvSpPr>
            <p:nvPr/>
          </p:nvSpPr>
          <p:spPr>
            <a:xfrm rot="0">
              <a:off x="742949" y="1381124"/>
              <a:ext cx="1228724" cy="1057274"/>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600" y="10801"/>
                  </a:lnTo>
                  <a:lnTo>
                    <a:pt x="16954" y="0"/>
                  </a:lnTo>
                  <a:close/>
                </a:path>
              </a:pathLst>
            </a:custGeom>
            <a:solidFill>
              <a:srgbClr val="5FCAEE"/>
            </a:solidFill>
            <a:ln cmpd="sng" cap="flat">
              <a:noFill/>
              <a:prstDash val="solid"/>
              <a:miter/>
            </a:ln>
          </p:spPr>
        </p:sp>
        <p:sp>
          <p:nvSpPr>
            <p:cNvPr id="33" name="曲线"/>
            <p:cNvSpPr>
              <a:spLocks/>
            </p:cNvSpPr>
            <p:nvPr/>
          </p:nvSpPr>
          <p:spPr>
            <a:xfrm rot="0">
              <a:off x="1838325" y="1104900"/>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35"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mpd="sng" cap="flat">
            <a:noFill/>
            <a:prstDash val="solid"/>
            <a:miter/>
          </a:ln>
        </p:spPr>
      </p:sp>
      <p:sp>
        <p:nvSpPr>
          <p:cNvPr id="36"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37" name="文本框"/>
          <p:cNvSpPr>
            <a:spLocks noGrp="1"/>
          </p:cNvSpPr>
          <p:nvPr>
            <p:ph type="ctrTitle"/>
          </p:nvPr>
        </p:nvSpPr>
        <p:spPr>
          <a:xfrm rot="0">
            <a:off x="1447800" y="2971799"/>
            <a:ext cx="8077200" cy="1366520"/>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130"/>
              </a:spcBef>
              <a:spcAft>
                <a:spcPts val="0"/>
              </a:spcAft>
              <a:buNone/>
            </a:pPr>
            <a:r>
              <a:rPr lang="en-US" altLang="zh-CN" sz="4400" b="0" i="0" u="none" strike="noStrike" kern="0" cap="none" spc="15" baseline="0">
                <a:solidFill>
                  <a:schemeClr val="tx1"/>
                </a:solidFill>
                <a:latin typeface="Trebuchet MS" pitchFamily="0" charset="0"/>
                <a:ea typeface="宋体" pitchFamily="0" charset="0"/>
                <a:cs typeface="Trebuchet MS" pitchFamily="0" charset="0"/>
              </a:rPr>
              <a:t>            NAVEEN BALU N</a:t>
            </a:r>
            <a:endParaRPr lang="en-US" altLang="zh-CN" sz="4400" b="0" i="0" u="none" strike="noStrike" kern="0" cap="none" spc="15" baseline="0">
              <a:solidFill>
                <a:schemeClr val="tx1"/>
              </a:solidFill>
              <a:latin typeface="Trebuchet MS" pitchFamily="0" charset="0"/>
              <a:ea typeface="宋体" pitchFamily="0" charset="0"/>
              <a:cs typeface="Trebuchet MS" pitchFamily="0" charset="0"/>
            </a:endParaRPr>
          </a:p>
          <a:p>
            <a:pPr marL="0" indent="0" algn="l">
              <a:lnSpc>
                <a:spcPct val="100000"/>
              </a:lnSpc>
              <a:spcBef>
                <a:spcPts val="130"/>
              </a:spcBef>
              <a:spcAft>
                <a:spcPts val="0"/>
              </a:spcAft>
              <a:buNone/>
            </a:pPr>
            <a:r>
              <a:rPr lang="en-US" altLang="zh-CN" sz="4400" b="0" i="0" u="none" strike="noStrike" kern="0" cap="none" spc="15" baseline="0">
                <a:solidFill>
                  <a:schemeClr val="tx1"/>
                </a:solidFill>
                <a:latin typeface="Trebuchet MS" pitchFamily="0" charset="0"/>
                <a:ea typeface="宋体" pitchFamily="0" charset="0"/>
                <a:cs typeface="Trebuchet MS" pitchFamily="0" charset="0"/>
              </a:rPr>
              <a:t>            </a:t>
            </a:r>
            <a:r>
              <a:rPr lang="en-US" altLang="zh-CN" sz="4400" b="0" i="0" u="none" strike="noStrike" kern="0" cap="none" spc="15" baseline="0">
                <a:solidFill>
                  <a:schemeClr val="tx1"/>
                </a:solidFill>
                <a:latin typeface="Trebuchet MS" pitchFamily="0" charset="0"/>
                <a:ea typeface="宋体" pitchFamily="0" charset="0"/>
                <a:cs typeface="Trebuchet MS" pitchFamily="0" charset="0"/>
              </a:rPr>
              <a:t>Project </a:t>
            </a:r>
            <a:r>
              <a:rPr lang="en-US" altLang="zh-CN" sz="4400" b="0" i="0" u="none" strike="noStrike" kern="0" cap="none" spc="15" baseline="0">
                <a:solidFill>
                  <a:schemeClr val="tx1"/>
                </a:solidFill>
                <a:latin typeface="Trebuchet MS" pitchFamily="0" charset="0"/>
                <a:ea typeface="宋体" pitchFamily="0" charset="0"/>
                <a:cs typeface="Trebuchet MS" pitchFamily="0" charset="0"/>
              </a:rPr>
              <a:t> </a:t>
            </a:r>
            <a:endParaRPr lang="zh-CN" altLang="en-US" sz="44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38"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3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7946722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5" name="文本框"/>
          <p:cNvSpPr>
            <a:spLocks noGrp="1"/>
          </p:cNvSpPr>
          <p:nvPr>
            <p:ph type="title"/>
          </p:nvPr>
        </p:nvSpPr>
        <p:spPr>
          <a:xfrm rot="0">
            <a:off x="381000" y="762000"/>
            <a:ext cx="457200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DISCRIMINATOR</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683259" y="6111875"/>
            <a:ext cx="1230630" cy="311783"/>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2000" b="0" i="0" u="heavy" strike="noStrike" kern="1200" cap="none" spc="20" baseline="0">
                <a:solidFill>
                  <a:srgbClr val="006FC0"/>
                </a:solidFill>
                <a:uFill>
                  <a:solidFill>
                    <a:srgbClr val="006FC0"/>
                  </a:solidFill>
                </a:uFill>
                <a:latin typeface="Trebuchet MS" pitchFamily="0" charset="0"/>
                <a:ea typeface="宋体" pitchFamily="0" charset="0"/>
                <a:cs typeface="Trebuchet MS" pitchFamily="0" charset="0"/>
              </a:rPr>
              <a:t>Demo</a:t>
            </a:r>
            <a:r>
              <a:rPr lang="en-US" altLang="zh-CN" sz="2000" b="0" i="0" u="heavy" strike="noStrike" kern="1200" cap="none" spc="-130" baseline="0">
                <a:solidFill>
                  <a:srgbClr val="006FC0"/>
                </a:solidFill>
                <a:uFill>
                  <a:solidFill>
                    <a:srgbClr val="006FC0"/>
                  </a:solidFill>
                </a:uFill>
                <a:latin typeface="Trebuchet MS" pitchFamily="0" charset="0"/>
                <a:ea typeface="宋体" pitchFamily="0" charset="0"/>
                <a:cs typeface="Trebuchet MS" pitchFamily="0" charset="0"/>
              </a:rPr>
              <a:t> </a:t>
            </a:r>
            <a:r>
              <a:rPr lang="en-US" altLang="zh-CN" sz="2000" b="0" i="0" u="heavy" strike="noStrike" kern="1200" cap="none" spc="25" baseline="0">
                <a:solidFill>
                  <a:srgbClr val="006FC0"/>
                </a:solidFill>
                <a:uFill>
                  <a:solidFill>
                    <a:srgbClr val="006FC0"/>
                  </a:solidFill>
                </a:uFill>
                <a:latin typeface="Trebuchet MS" pitchFamily="0" charset="0"/>
                <a:ea typeface="宋体" pitchFamily="0" charset="0"/>
                <a:cs typeface="Trebuchet MS" pitchFamily="0" charset="0"/>
              </a:rPr>
              <a:t>Link</a:t>
            </a:r>
            <a:endParaRPr lang="zh-CN" altLang="en-US" sz="2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685800" y="2057400"/>
            <a:ext cx="8458200" cy="9772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rial" pitchFamily="34" charset="0"/>
                <a:ea typeface="宋体" pitchFamily="0" charset="0"/>
                <a:cs typeface="Arial" pitchFamily="34" charset="0"/>
              </a:rPr>
              <a:t>The discriminator in a Generative Adversarial Network (GAN) is a neural network that learns to distinguish between real data and data generated by the generator</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
        <p:nvSpPr>
          <p:cNvPr id="159" name="矩形"/>
          <p:cNvSpPr>
            <a:spLocks/>
          </p:cNvSpPr>
          <p:nvPr/>
        </p:nvSpPr>
        <p:spPr>
          <a:xfrm rot="0">
            <a:off x="685800" y="3276600"/>
            <a:ext cx="8458200" cy="6819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
                <a:schemeClr val="tx1"/>
              </a:buClr>
              <a:buFont typeface="Wingdings" pitchFamily="2" charset="2"/>
              <a:buChar char="q"/>
            </a:pPr>
            <a:r>
              <a:rPr lang="en-US" altLang="zh-CN" sz="2000" b="0" i="0" u="none" strike="noStrike" kern="1200" cap="none" spc="0" baseline="0">
                <a:solidFill>
                  <a:schemeClr val="tx1"/>
                </a:solidFill>
                <a:latin typeface="Arial" pitchFamily="34" charset="0"/>
                <a:ea typeface="宋体" pitchFamily="0" charset="0"/>
                <a:cs typeface="Arial" pitchFamily="34" charset="0"/>
              </a:rPr>
              <a:t>It takes input data, either real or generated, and produces a binary output indicating whether the input is real or fake.</a:t>
            </a:r>
            <a:endParaRPr lang="zh-CN" altLang="en-US" sz="20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182404181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PROBLEM STATEMENT</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838200" y="1676400"/>
            <a:ext cx="6096000" cy="424731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pitchFamily="0" charset="0"/>
                <a:ea typeface="宋体" pitchFamily="0" charset="0"/>
                <a:cs typeface="Calibri" pitchFamily="0" charset="0"/>
              </a:rPr>
              <a:t>            </a:t>
            </a:r>
            <a:r>
              <a:rPr lang="en-US" altLang="zh-CN" sz="1800" b="0" i="1" u="none" strike="noStrike" kern="1200" cap="none" spc="0" baseline="0">
                <a:solidFill>
                  <a:schemeClr val="tx1"/>
                </a:solidFill>
                <a:latin typeface="Arial" pitchFamily="34" charset="0"/>
                <a:ea typeface="宋体" pitchFamily="0" charset="0"/>
                <a:cs typeface="Arial" pitchFamily="34" charset="0"/>
              </a:rPr>
              <a:t>"Inefficient handwritten text recognition persists due to the scarcity of diverse datasets and the complexity of individual writing styles. To address this, leveraging Generative Adversarial Networks (GANs) offers a promising avenue. Our project aims to harness GANs to generate realistic handwritten characters, facilitating data augmentation for improved model training. By bridging the gap between synthetic and real-world handwritten samples, our approach seeks to enhance the accuracy and robustness of handwritten text recognition systems. Through this research, we aim to revolutionize handwritten text processing, enabling more efficient and accurate recognition across various applications and industries.</a:t>
            </a:r>
            <a:r>
              <a:rPr lang="en-US" altLang="zh-CN" sz="1800" b="0" i="0" u="none" strike="noStrike" kern="1200" cap="none" spc="0" baseline="0">
                <a:solidFill>
                  <a:schemeClr val="tx1"/>
                </a:solidFill>
                <a:latin typeface="Arial" pitchFamily="34" charset="0"/>
                <a:ea typeface="宋体" pitchFamily="0" charset="0"/>
                <a:cs typeface="Arial" pitchFamily="34" charset="0"/>
              </a:rPr>
              <a:t>"</a:t>
            </a:r>
            <a:endParaRPr lang="zh-CN" altLang="en-US" sz="1800" b="0" i="0" u="none" strike="noStrike" kern="1200" cap="none" spc="0" baseline="0">
              <a:solidFill>
                <a:schemeClr val="tx1"/>
              </a:solidFill>
              <a:latin typeface="Arial" pitchFamily="34" charset="0"/>
              <a:ea typeface="宋体" pitchFamily="0" charset="0"/>
              <a:cs typeface="Arial" pitchFamily="34" charset="0"/>
            </a:endParaRPr>
          </a:p>
        </p:txBody>
      </p:sp>
      <p:pic>
        <p:nvPicPr>
          <p:cNvPr id="162" name="图片"/>
          <p:cNvPicPr>
            <a:picLocks/>
          </p:cNvPicPr>
          <p:nvPr/>
        </p:nvPicPr>
        <p:blipFill>
          <a:blip r:embed="rId1" cstate="print"/>
          <a:stretch>
            <a:fillRect/>
          </a:stretch>
        </p:blipFill>
        <p:spPr>
          <a:xfrm rot="0">
            <a:off x="7543800" y="2286000"/>
            <a:ext cx="2695574" cy="3248025"/>
          </a:xfrm>
          <a:prstGeom prst="rect"/>
          <a:noFill/>
          <a:ln w="12700" cmpd="sng" cap="flat">
            <a:noFill/>
            <a:prstDash val="solid"/>
            <a:miter/>
          </a:ln>
        </p:spPr>
      </p:pic>
    </p:spTree>
    <p:extLst>
      <p:ext uri="{BB962C8B-B14F-4D97-AF65-F5344CB8AC3E}">
        <p14:creationId xmlns:p14="http://schemas.microsoft.com/office/powerpoint/2010/main" val="19338204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文本框"/>
          <p:cNvSpPr>
            <a:spLocks noGrp="1"/>
          </p:cNvSpPr>
          <p:nvPr>
            <p:ph type="title"/>
          </p:nvPr>
        </p:nvSpPr>
        <p:spPr>
          <a:xfrm rot="0">
            <a:off x="228600" y="762000"/>
            <a:ext cx="10681335" cy="73866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1" u="sng"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rPr>
              <a:t>PROPOSED SYSTEM:</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838200" y="1752599"/>
            <a:ext cx="6096000" cy="3558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Söhne" pitchFamily="0" charset="0"/>
                <a:ea typeface="宋体" pitchFamily="0" charset="0"/>
                <a:cs typeface="Calibri" pitchFamily="0" charset="0"/>
              </a:rPr>
              <a:t>                  </a:t>
            </a:r>
            <a:r>
              <a:rPr lang="en-US" altLang="zh-CN" sz="1800" b="0" i="1" u="none" strike="noStrike" kern="1200" cap="none" spc="0" baseline="0">
                <a:solidFill>
                  <a:schemeClr val="tx1"/>
                </a:solidFill>
                <a:latin typeface="Arial" pitchFamily="34" charset="0"/>
                <a:ea typeface="宋体" pitchFamily="0" charset="0"/>
                <a:cs typeface="Arial" pitchFamily="34" charset="0"/>
              </a:rPr>
              <a:t>P</a:t>
            </a:r>
            <a:r>
              <a:rPr lang="en-US" altLang="zh-CN" sz="1800" b="0" i="1" u="none" strike="noStrike" kern="1200" cap="none" spc="0" baseline="0">
                <a:solidFill>
                  <a:schemeClr val="tx1"/>
                </a:solidFill>
                <a:latin typeface="Arial" pitchFamily="34" charset="0"/>
                <a:ea typeface="宋体" pitchFamily="0" charset="0"/>
                <a:cs typeface="Arial" pitchFamily="34" charset="0"/>
              </a:rPr>
              <a:t>roposed system involves the development of a Handwritten Text Generation Model using Generative Adversarial Networks (GANs). This system aims to address the challenge of generating realistic handwritten characters to augment training datasets for handwritten text recognition tasks. The GAN architecture will consist of a generator network trained to produce synthetic handwritten characters and a discriminator network trained to distinguish between real and synthetic samples. The model will be trained on a diverse dataset of handwritten characters to ensure the generation of realistic and diverse handwritten text samples</a:t>
            </a:r>
            <a:r>
              <a:rPr lang="en-US" altLang="zh-CN" sz="1800" b="0" i="1" u="none" strike="noStrike" kern="1200" cap="none" spc="0" baseline="0">
                <a:solidFill>
                  <a:srgbClr val="0D0D0D"/>
                </a:solidFill>
                <a:latin typeface="Arial" pitchFamily="34" charset="0"/>
                <a:ea typeface="宋体" pitchFamily="0" charset="0"/>
                <a:cs typeface="Arial" pitchFamily="34"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65" name="图片"/>
          <p:cNvPicPr>
            <a:picLocks/>
          </p:cNvPicPr>
          <p:nvPr/>
        </p:nvPicPr>
        <p:blipFill>
          <a:blip r:embed="rId1" cstate="print"/>
          <a:stretch>
            <a:fillRect/>
          </a:stretch>
        </p:blipFill>
        <p:spPr>
          <a:xfrm rot="0">
            <a:off x="8305800" y="2438400"/>
            <a:ext cx="2466973" cy="3419475"/>
          </a:xfrm>
          <a:prstGeom prst="rect"/>
          <a:noFill/>
          <a:ln w="12700" cmpd="sng" cap="flat">
            <a:noFill/>
            <a:prstDash val="solid"/>
            <a:miter/>
          </a:ln>
        </p:spPr>
      </p:pic>
    </p:spTree>
    <p:extLst>
      <p:ext uri="{BB962C8B-B14F-4D97-AF65-F5344CB8AC3E}">
        <p14:creationId xmlns:p14="http://schemas.microsoft.com/office/powerpoint/2010/main" val="1123668716"/>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6" name="文本框"/>
          <p:cNvSpPr>
            <a:spLocks noGrp="1"/>
          </p:cNvSpPr>
          <p:nvPr>
            <p:ph type="title"/>
          </p:nvPr>
        </p:nvSpPr>
        <p:spPr>
          <a:xfrm rot="0">
            <a:off x="755332" y="385444"/>
            <a:ext cx="10681335" cy="73866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1" u="sng"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rPr>
              <a:t>PROPOSED SOLUTION</a:t>
            </a:r>
            <a:r>
              <a:rPr lang="en-US" altLang="zh-CN" sz="4800" b="1" i="1" u="sng" strike="noStrike" kern="0" cap="none" spc="0" baseline="0">
                <a:solidFill>
                  <a:schemeClr val="tx1"/>
                </a:solidFill>
                <a:latin typeface="Trebuchet MS" pitchFamily="0" charset="0"/>
                <a:ea typeface="宋体" pitchFamily="0" charset="0"/>
                <a:cs typeface="Trebuchet MS" pitchFamily="0" charset="0"/>
              </a:rPr>
              <a:t>:</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609600" y="1371600"/>
            <a:ext cx="8077200" cy="1863090"/>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00000"/>
              </a:lnSpc>
              <a:spcBef>
                <a:spcPts val="0"/>
              </a:spcBef>
              <a:spcAft>
                <a:spcPts val="0"/>
              </a:spcAft>
              <a:buClrTx/>
              <a:buAutoNum type="arabicPeriod"/>
            </a:pPr>
            <a:r>
              <a:rPr lang="en-US" altLang="zh-CN" sz="2000" b="1" i="1" u="none" strike="noStrike" kern="1200" cap="none" spc="0" baseline="0">
                <a:solidFill>
                  <a:srgbClr val="0D0D0D"/>
                </a:solidFill>
                <a:latin typeface="Arial" pitchFamily="34" charset="0"/>
                <a:ea typeface="宋体" pitchFamily="0" charset="0"/>
                <a:cs typeface="Arial" pitchFamily="34" charset="0"/>
              </a:rPr>
              <a:t>Problem solution</a:t>
            </a:r>
            <a:r>
              <a:rPr lang="en-US" altLang="zh-CN" sz="2000" b="1" i="1" u="none" strike="noStrike" kern="1200" cap="none" spc="0" baseline="0">
                <a:solidFill>
                  <a:srgbClr val="0D0D0D"/>
                </a:solidFill>
                <a:latin typeface="Arial" pitchFamily="34" charset="0"/>
                <a:ea typeface="宋体" pitchFamily="0" charset="0"/>
                <a:cs typeface="Arial" pitchFamily="34" charset="0"/>
              </a:rPr>
              <a:t>:</a:t>
            </a:r>
            <a:endParaRPr lang="en-US" altLang="zh-CN" sz="2000" b="0" i="1" u="none" strike="noStrike" kern="1200" cap="none" spc="0" baseline="0">
              <a:solidFill>
                <a:srgbClr val="0D0D0D"/>
              </a:solidFill>
              <a:latin typeface="Arial" pitchFamily="34" charset="0"/>
              <a:ea typeface="宋体" pitchFamily="0" charset="0"/>
              <a:cs typeface="Arial" pitchFamily="34" charset="0"/>
            </a:endParaRPr>
          </a:p>
          <a:p>
            <a:pPr lvl="2" marL="914400" indent="0" algn="l">
              <a:lnSpc>
                <a:spcPct val="100000"/>
              </a:lnSpc>
              <a:spcBef>
                <a:spcPts val="0"/>
              </a:spcBef>
              <a:spcAft>
                <a:spcPts val="0"/>
              </a:spcAft>
              <a:buNone/>
            </a:pPr>
            <a:r>
              <a:rPr lang="en-US" altLang="zh-CN" sz="2000" b="0" i="1" u="none" strike="noStrike" kern="1200" cap="none" spc="0" baseline="0">
                <a:solidFill>
                  <a:srgbClr val="0D0D0D"/>
                </a:solidFill>
                <a:latin typeface="Arial" pitchFamily="34" charset="0"/>
                <a:ea typeface="宋体" pitchFamily="0" charset="0"/>
                <a:cs typeface="Arial" pitchFamily="34" charset="0"/>
              </a:rPr>
              <a:t>      </a:t>
            </a:r>
            <a:endParaRPr lang="en-US" altLang="zh-CN" sz="2000" b="0" i="1" u="none" strike="noStrike" kern="1200" cap="none" spc="0" baseline="0">
              <a:solidFill>
                <a:srgbClr val="0D0D0D"/>
              </a:solidFill>
              <a:latin typeface="Arial" pitchFamily="34" charset="0"/>
              <a:ea typeface="宋体" pitchFamily="0" charset="0"/>
              <a:cs typeface="Arial" pitchFamily="34" charset="0"/>
            </a:endParaRPr>
          </a:p>
          <a:p>
            <a:pPr lvl="2" marL="914400" indent="0" algn="l">
              <a:lnSpc>
                <a:spcPct val="100000"/>
              </a:lnSpc>
              <a:spcBef>
                <a:spcPts val="0"/>
              </a:spcBef>
              <a:spcAft>
                <a:spcPts val="0"/>
              </a:spcAft>
              <a:buNone/>
            </a:pPr>
            <a:r>
              <a:rPr lang="en-US" altLang="zh-CN" sz="2000" b="0" i="1" u="none" strike="noStrike" kern="1200" cap="none" spc="0" baseline="0">
                <a:solidFill>
                  <a:srgbClr val="0D0D0D"/>
                </a:solidFill>
                <a:latin typeface="Arial" pitchFamily="34" charset="0"/>
                <a:ea typeface="宋体" pitchFamily="0" charset="0"/>
                <a:cs typeface="Arial" pitchFamily="34" charset="0"/>
              </a:rPr>
              <a:t>      </a:t>
            </a:r>
            <a:r>
              <a:rPr lang="en-US" altLang="zh-CN" sz="2000" b="0" i="1" u="none" strike="noStrike" kern="1200" cap="none" spc="0" baseline="0">
                <a:solidFill>
                  <a:srgbClr val="0D0D0D"/>
                </a:solidFill>
                <a:latin typeface="Arial" pitchFamily="34" charset="0"/>
                <a:ea typeface="宋体" pitchFamily="0" charset="0"/>
                <a:cs typeface="Arial" pitchFamily="34" charset="0"/>
              </a:rPr>
              <a:t> Introduce the problem of handwritten text recognition, highlighting challenges such as variability in handwriting styles and limited annotated data.</a:t>
            </a:r>
            <a:endParaRPr lang="en-US" altLang="zh-CN" sz="2000" b="0" i="1" u="none" strike="noStrike" kern="1200" cap="none" spc="0" baseline="0">
              <a:solidFill>
                <a:srgbClr val="0D0D0D"/>
              </a:solidFill>
              <a:latin typeface="Arial" pitchFamily="34" charset="0"/>
              <a:ea typeface="宋体" pitchFamily="0" charset="0"/>
              <a:cs typeface="Arial" pitchFamily="34" charset="0"/>
            </a:endParaRPr>
          </a:p>
          <a:p>
            <a:pPr lvl="2" marL="914400" indent="0" algn="l">
              <a:lnSpc>
                <a:spcPct val="100000"/>
              </a:lnSpc>
              <a:spcBef>
                <a:spcPts val="0"/>
              </a:spcBef>
              <a:spcAft>
                <a:spcPts val="0"/>
              </a:spcAft>
              <a:buNone/>
            </a:pPr>
            <a:endParaRPr lang="zh-CN" altLang="en-US" sz="2000" b="0" i="1" u="none" strike="noStrike" kern="1200" cap="none" spc="0" baseline="0">
              <a:solidFill>
                <a:srgbClr val="0D0D0D"/>
              </a:solidFill>
              <a:latin typeface="Arial" pitchFamily="34" charset="0"/>
              <a:ea typeface="宋体" pitchFamily="0" charset="0"/>
              <a:cs typeface="Arial" pitchFamily="34" charset="0"/>
            </a:endParaRPr>
          </a:p>
        </p:txBody>
      </p:sp>
      <p:sp>
        <p:nvSpPr>
          <p:cNvPr id="168" name="矩形"/>
          <p:cNvSpPr>
            <a:spLocks/>
          </p:cNvSpPr>
          <p:nvPr/>
        </p:nvSpPr>
        <p:spPr>
          <a:xfrm rot="0">
            <a:off x="914400" y="2971799"/>
            <a:ext cx="7467600" cy="16916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Tx/>
              <a:buAutoNum type="arabicPeriod"/>
            </a:pPr>
            <a:r>
              <a:rPr lang="en-US" altLang="zh-CN" sz="1800" b="1" i="1" u="none" strike="noStrike" kern="1200" cap="none" spc="0" baseline="0">
                <a:solidFill>
                  <a:srgbClr val="0D0D0D"/>
                </a:solidFill>
                <a:latin typeface="Arial" pitchFamily="34" charset="0"/>
                <a:ea typeface="宋体" pitchFamily="0" charset="0"/>
                <a:cs typeface="Arial" pitchFamily="34" charset="0"/>
              </a:rPr>
              <a:t>Overview of GANs: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a:t>
            </a:r>
            <a:r>
              <a:rPr lang="en-US" altLang="zh-CN" sz="1800" b="0" i="1" u="none" strike="noStrike" kern="1200" cap="none" spc="0" baseline="0">
                <a:solidFill>
                  <a:srgbClr val="0D0D0D"/>
                </a:solidFill>
                <a:latin typeface="Arial" pitchFamily="34" charset="0"/>
                <a:ea typeface="宋体" pitchFamily="0" charset="0"/>
                <a:cs typeface="Arial" pitchFamily="34" charset="0"/>
              </a:rPr>
              <a:t>Provide an overview of Generative Adversarial Networks (GANs), explaining how they consist of two neural networks, a generator, and a discriminator, competing against each other to generate realistic data.</a:t>
            </a:r>
            <a:endParaRPr lang="zh-CN" altLang="en-US" sz="1800" b="0" i="1" u="none" strike="noStrike" kern="1200" cap="none" spc="0" baseline="0">
              <a:solidFill>
                <a:srgbClr val="0D0D0D"/>
              </a:solidFill>
              <a:latin typeface="Arial" pitchFamily="34" charset="0"/>
              <a:ea typeface="宋体" pitchFamily="0" charset="0"/>
              <a:cs typeface="Arial" pitchFamily="34" charset="0"/>
            </a:endParaRPr>
          </a:p>
        </p:txBody>
      </p:sp>
      <p:sp>
        <p:nvSpPr>
          <p:cNvPr id="169" name="矩形"/>
          <p:cNvSpPr>
            <a:spLocks/>
          </p:cNvSpPr>
          <p:nvPr/>
        </p:nvSpPr>
        <p:spPr>
          <a:xfrm rot="0">
            <a:off x="990600" y="4876800"/>
            <a:ext cx="6096000" cy="16916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3.Data Collection and Preprocessing:</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a:t>
            </a:r>
            <a:r>
              <a:rPr lang="en-US" altLang="zh-CN" sz="1800" b="0" i="1" u="none" strike="noStrike" kern="1200" cap="none" spc="0" baseline="0">
                <a:solidFill>
                  <a:srgbClr val="0D0D0D"/>
                </a:solidFill>
                <a:latin typeface="Arial" pitchFamily="34" charset="0"/>
                <a:ea typeface="宋体" pitchFamily="0" charset="0"/>
                <a:cs typeface="Arial" pitchFamily="34" charset="0"/>
              </a:rPr>
              <a:t>Discuss the importance of collecting a diverse dataset of handwritten characters and preprocessing steps such as normalization and augmentation to improve model performance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06127488"/>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0" name="文本框"/>
          <p:cNvSpPr>
            <a:spLocks noGrp="1"/>
          </p:cNvSpPr>
          <p:nvPr>
            <p:ph type="title"/>
          </p:nvPr>
        </p:nvSpPr>
        <p:spPr>
          <a:xfrm rot="0">
            <a:off x="-685800" y="304800"/>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1" name="矩形"/>
          <p:cNvSpPr>
            <a:spLocks/>
          </p:cNvSpPr>
          <p:nvPr/>
        </p:nvSpPr>
        <p:spPr>
          <a:xfrm rot="0">
            <a:off x="533400" y="838200"/>
            <a:ext cx="9067800" cy="32632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600" b="1"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4.GAN Architecture Design:</a:t>
            </a:r>
            <a:endParaRPr lang="en-US" altLang="zh-CN" sz="1800" b="1"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a:t>
            </a:r>
            <a:r>
              <a:rPr lang="en-US" altLang="zh-CN" sz="1800" b="0" i="1" u="none" strike="noStrike" kern="1200" cap="none" spc="0" baseline="0">
                <a:solidFill>
                  <a:srgbClr val="0D0D0D"/>
                </a:solidFill>
                <a:latin typeface="Arial" pitchFamily="34" charset="0"/>
                <a:ea typeface="宋体" pitchFamily="0" charset="0"/>
                <a:cs typeface="Arial" pitchFamily="34" charset="0"/>
              </a:rPr>
              <a:t>Detail the architecture of the GAN model, including the generator responsible for generating synthetic handwritten characters and the discriminator trained to distinguish between real and synthetic samples.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5.Training Process: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72" name="图片"/>
          <p:cNvPicPr>
            <a:picLocks/>
          </p:cNvPicPr>
          <p:nvPr/>
        </p:nvPicPr>
        <p:blipFill>
          <a:blip r:embed="rId1" cstate="print"/>
          <a:stretch>
            <a:fillRect/>
          </a:stretch>
        </p:blipFill>
        <p:spPr>
          <a:xfrm rot="0">
            <a:off x="9067800" y="3438525"/>
            <a:ext cx="2466975" cy="3419475"/>
          </a:xfrm>
          <a:prstGeom prst="rect"/>
          <a:noFill/>
          <a:ln w="12700" cmpd="sng" cap="flat">
            <a:noFill/>
            <a:prstDash val="solid"/>
            <a:miter/>
          </a:ln>
        </p:spPr>
      </p:pic>
    </p:spTree>
    <p:extLst>
      <p:ext uri="{BB962C8B-B14F-4D97-AF65-F5344CB8AC3E}">
        <p14:creationId xmlns:p14="http://schemas.microsoft.com/office/powerpoint/2010/main" val="639635078"/>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4" name="矩形"/>
          <p:cNvSpPr>
            <a:spLocks/>
          </p:cNvSpPr>
          <p:nvPr/>
        </p:nvSpPr>
        <p:spPr>
          <a:xfrm rot="0">
            <a:off x="1143000" y="1305342"/>
            <a:ext cx="8000999"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1"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6.Training Process:</a:t>
            </a:r>
            <a:endParaRPr lang="en-US" altLang="zh-CN" sz="1800" b="1"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a:t>
            </a:r>
            <a:r>
              <a:rPr lang="en-US" altLang="zh-CN" sz="1800" b="0" i="1" u="none" strike="noStrike" kern="1200" cap="none" spc="0" baseline="0">
                <a:solidFill>
                  <a:srgbClr val="0D0D0D"/>
                </a:solidFill>
                <a:latin typeface="Arial" pitchFamily="34" charset="0"/>
                <a:ea typeface="宋体" pitchFamily="0"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7.Evaluation and Validation:</a:t>
            </a:r>
            <a:endParaRPr lang="en-US" altLang="zh-CN" sz="1800" b="1"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a:t>
            </a:r>
            <a:r>
              <a:rPr lang="en-US" altLang="zh-CN" sz="1800" b="0" i="1" u="none" strike="noStrike" kern="1200" cap="none" spc="0" baseline="0">
                <a:solidFill>
                  <a:srgbClr val="0D0D0D"/>
                </a:solidFill>
                <a:latin typeface="Arial" pitchFamily="34" charset="0"/>
                <a:ea typeface="宋体" pitchFamily="0" charset="0"/>
                <a:cs typeface="Arial" pitchFamily="34" charset="0"/>
              </a:rPr>
              <a:t>Discuss evaluation metrics such as visual inspection of generated samples, quantitative measures of similarity to real data, and feedback from human evaluators to validate the performance of the trained GAN model.</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75" name="图片"/>
          <p:cNvPicPr>
            <a:picLocks/>
          </p:cNvPicPr>
          <p:nvPr/>
        </p:nvPicPr>
        <p:blipFill>
          <a:blip r:embed="rId1" cstate="print"/>
          <a:stretch>
            <a:fillRect/>
          </a:stretch>
        </p:blipFill>
        <p:spPr>
          <a:xfrm rot="0">
            <a:off x="9220200" y="3352800"/>
            <a:ext cx="2695574" cy="3248023"/>
          </a:xfrm>
          <a:prstGeom prst="rect"/>
          <a:noFill/>
          <a:ln w="12700" cmpd="sng" cap="flat">
            <a:noFill/>
            <a:prstDash val="solid"/>
            <a:miter/>
          </a:ln>
        </p:spPr>
      </p:pic>
    </p:spTree>
    <p:extLst>
      <p:ext uri="{BB962C8B-B14F-4D97-AF65-F5344CB8AC3E}">
        <p14:creationId xmlns:p14="http://schemas.microsoft.com/office/powerpoint/2010/main" val="413733398"/>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7" name="矩形"/>
          <p:cNvSpPr>
            <a:spLocks/>
          </p:cNvSpPr>
          <p:nvPr/>
        </p:nvSpPr>
        <p:spPr>
          <a:xfrm rot="0">
            <a:off x="381000" y="1295399"/>
            <a:ext cx="8763000" cy="30469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2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2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8.</a:t>
            </a:r>
            <a:r>
              <a:rPr lang="en-US" altLang="zh-CN" sz="1800" b="1" i="1" u="none" strike="noStrike" kern="1200" cap="none" spc="0" baseline="0">
                <a:solidFill>
                  <a:srgbClr val="0D0D0D"/>
                </a:solidFill>
                <a:latin typeface="Calibri" pitchFamily="0" charset="0"/>
                <a:ea typeface="宋体" pitchFamily="0" charset="0"/>
                <a:cs typeface="Calibri" pitchFamily="0" charset="0"/>
              </a:rPr>
              <a:t>Integration with Handwritten Recognition Systems:</a:t>
            </a:r>
            <a:endParaRPr lang="en-US" altLang="zh-CN" sz="1800" b="1"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Calibri" pitchFamily="0" charset="0"/>
                <a:ea typeface="宋体" pitchFamily="0" charset="0"/>
                <a:cs typeface="Calibri" pitchFamily="0" charset="0"/>
              </a:rPr>
              <a:t>	</a:t>
            </a:r>
            <a:r>
              <a:rPr lang="en-US" altLang="zh-CN" sz="1800" b="0" i="1" u="none" strike="noStrike" kern="1200" cap="none" spc="0" baseline="0">
                <a:solidFill>
                  <a:srgbClr val="0D0D0D"/>
                </a:solidFill>
                <a:latin typeface="Calibri" pitchFamily="0" charset="0"/>
                <a:ea typeface="宋体" pitchFamily="0" charset="0"/>
                <a:cs typeface="Calibri" pitchFamily="0" charset="0"/>
              </a:rPr>
              <a:t>Explore how the generated handwritten characters can be integrated into existing recognition systems to augment training data, improving the system's accuracy and robustness.</a:t>
            </a:r>
            <a:endParaRPr lang="en-US" altLang="zh-CN" sz="1800" b="0"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Calibri" pitchFamily="0" charset="0"/>
                <a:ea typeface="宋体" pitchFamily="0" charset="0"/>
                <a:cs typeface="Calibri" pitchFamily="0" charset="0"/>
              </a:rPr>
              <a:t>9.Benefits and Applications:</a:t>
            </a:r>
            <a:endParaRPr lang="en-US" altLang="zh-CN" sz="1800" b="0"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Calibri" pitchFamily="0" charset="0"/>
                <a:ea typeface="宋体" pitchFamily="0" charset="0"/>
                <a:cs typeface="Calibri" pitchFamily="0" charset="0"/>
              </a:rPr>
              <a:t>	Highlight the benefits of using GANs for generating synthetic handwritten data, including improved model generalization, reduced data annotation costs, and enhanced performance in applications such as document digitization and signature verification.</a:t>
            </a:r>
            <a:endParaRPr lang="en-US" altLang="zh-CN" sz="1800" b="0"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76628749"/>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8" name="文本框"/>
          <p:cNvSpPr>
            <a:spLocks noGrp="1"/>
          </p:cNvSpPr>
          <p:nvPr>
            <p:ph type="title"/>
          </p:nvPr>
        </p:nvSpPr>
        <p:spPr>
          <a:xfrm rot="0">
            <a:off x="755332" y="385444"/>
            <a:ext cx="10681335" cy="73866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1" u="sng"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rPr>
              <a:t>SYSTEM APPROACH:</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9" name="矩形"/>
          <p:cNvSpPr>
            <a:spLocks/>
          </p:cNvSpPr>
          <p:nvPr/>
        </p:nvSpPr>
        <p:spPr>
          <a:xfrm rot="0">
            <a:off x="304800" y="2057400"/>
            <a:ext cx="8610600" cy="24250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000" b="1" i="1"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1" u="sng" strike="noStrike" kern="1200" cap="none" spc="0" baseline="0">
                <a:solidFill>
                  <a:schemeClr val="tx1"/>
                </a:solidFill>
                <a:latin typeface="Arial" pitchFamily="34" charset="0"/>
                <a:ea typeface="宋体" pitchFamily="0" charset="0"/>
                <a:cs typeface="Arial" pitchFamily="34" charset="0"/>
              </a:rPr>
              <a:t>Hardware Requirements:</a:t>
            </a:r>
            <a:endParaRPr lang="en-US" altLang="zh-CN" sz="2000" b="1" i="1" u="sng"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2000" b="0" i="1" u="none" strike="noStrike" kern="1200" cap="none" spc="0" baseline="0">
                <a:solidFill>
                  <a:srgbClr val="0D0D0D"/>
                </a:solidFill>
                <a:latin typeface="Arial" pitchFamily="34" charset="0"/>
                <a:ea typeface="宋体" pitchFamily="0" charset="0"/>
                <a:cs typeface="Arial" pitchFamily="34" charset="0"/>
              </a:rPr>
              <a:t>High-performance CPU or CPU cluster.</a:t>
            </a:r>
            <a:endParaRPr lang="en-US" altLang="zh-CN" sz="20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2000" b="0" i="1" u="none" strike="noStrike" kern="1200" cap="none" spc="0" baseline="0">
                <a:solidFill>
                  <a:srgbClr val="0D0D0D"/>
                </a:solidFill>
                <a:latin typeface="Arial" pitchFamily="34" charset="0"/>
                <a:ea typeface="宋体" pitchFamily="0" charset="0"/>
                <a:cs typeface="Arial" pitchFamily="34" charset="0"/>
              </a:rPr>
              <a:t>GPU accelerator with CUDA support for deep learning computations.</a:t>
            </a:r>
            <a:endParaRPr lang="en-US" altLang="zh-CN" sz="20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2000" b="0" i="1" u="none" strike="noStrike" kern="1200" cap="none" spc="0" baseline="0">
                <a:solidFill>
                  <a:srgbClr val="0D0D0D"/>
                </a:solidFill>
                <a:latin typeface="Arial" pitchFamily="34" charset="0"/>
                <a:ea typeface="宋体" pitchFamily="0" charset="0"/>
                <a:cs typeface="Arial" pitchFamily="34" charset="0"/>
              </a:rPr>
              <a:t>Sufficient RAM and storage capacity.</a:t>
            </a:r>
            <a:endParaRPr lang="en-US" altLang="zh-CN" sz="20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2000" b="0" i="1" u="none" strike="noStrike" kern="1200" cap="none" spc="0" baseline="0">
                <a:solidFill>
                  <a:srgbClr val="0D0D0D"/>
                </a:solidFill>
                <a:latin typeface="Arial" pitchFamily="34" charset="0"/>
                <a:ea typeface="宋体" pitchFamily="0" charset="0"/>
                <a:cs typeface="Arial" pitchFamily="34" charset="0"/>
              </a:rPr>
              <a:t>Fast storage for efficient data access.</a:t>
            </a:r>
            <a:endParaRPr lang="en-US" altLang="zh-CN" sz="20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2000" b="0" i="1" u="none" strike="noStrike" kern="1200" cap="none" spc="0" baseline="0">
                <a:solidFill>
                  <a:srgbClr val="0D0D0D"/>
                </a:solidFill>
                <a:latin typeface="Arial" pitchFamily="34" charset="0"/>
                <a:ea typeface="宋体" pitchFamily="0" charset="0"/>
                <a:cs typeface="Arial" pitchFamily="34" charset="0"/>
              </a:rPr>
              <a:t>High-speed networking infrastructure for data transfer</a:t>
            </a:r>
            <a:r>
              <a:rPr lang="en-US" altLang="zh-CN" sz="2000" b="0" i="0" u="none" strike="noStrike" kern="1200" cap="none" spc="0" baseline="0">
                <a:solidFill>
                  <a:srgbClr val="0D0D0D"/>
                </a:solidFill>
                <a:latin typeface="Arial" pitchFamily="34" charset="0"/>
                <a:ea typeface="宋体" pitchFamily="0" charset="0"/>
                <a:cs typeface="Arial" pitchFamily="34" charset="0"/>
              </a:rPr>
              <a:t>.</a:t>
            </a:r>
            <a:endParaRPr lang="en-US" altLang="zh-CN" sz="2000" b="0" i="0"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Arial" pitchFamily="34" charset="0"/>
              <a:ea typeface="宋体" pitchFamily="0" charset="0"/>
              <a:cs typeface="Arial" pitchFamily="34" charset="0"/>
            </a:endParaRPr>
          </a:p>
        </p:txBody>
      </p:sp>
      <p:grpSp>
        <p:nvGrpSpPr>
          <p:cNvPr id="183" name="组合"/>
          <p:cNvGrpSpPr>
            <a:grpSpLocks/>
          </p:cNvGrpSpPr>
          <p:nvPr/>
        </p:nvGrpSpPr>
        <p:grpSpPr>
          <a:xfrm>
            <a:off x="8991600" y="2971799"/>
            <a:ext cx="2762247" cy="3257549"/>
            <a:chOff x="8991600" y="2971799"/>
            <a:chExt cx="2762247" cy="3257549"/>
          </a:xfrm>
        </p:grpSpPr>
        <p:sp>
          <p:nvSpPr>
            <p:cNvPr id="180" name="曲线"/>
            <p:cNvSpPr>
              <a:spLocks/>
            </p:cNvSpPr>
            <p:nvPr/>
          </p:nvSpPr>
          <p:spPr>
            <a:xfrm rot="0">
              <a:off x="10353676" y="5400675"/>
              <a:ext cx="457196"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181" name="曲线"/>
            <p:cNvSpPr>
              <a:spLocks/>
            </p:cNvSpPr>
            <p:nvPr/>
          </p:nvSpPr>
          <p:spPr>
            <a:xfrm rot="0">
              <a:off x="10353676" y="593407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7"/>
                  </a:lnTo>
                  <a:lnTo>
                    <a:pt x="21600" y="21597"/>
                  </a:lnTo>
                  <a:lnTo>
                    <a:pt x="21600" y="0"/>
                  </a:lnTo>
                  <a:close/>
                </a:path>
              </a:pathLst>
            </a:custGeom>
            <a:solidFill>
              <a:srgbClr val="2D936B"/>
            </a:solidFill>
            <a:ln cmpd="sng" cap="flat">
              <a:noFill/>
              <a:prstDash val="solid"/>
              <a:miter/>
            </a:ln>
          </p:spPr>
        </p:sp>
        <p:pic>
          <p:nvPicPr>
            <p:cNvPr id="182" name="图片"/>
            <p:cNvPicPr>
              <a:picLocks/>
            </p:cNvPicPr>
            <p:nvPr/>
          </p:nvPicPr>
          <p:blipFill>
            <a:blip r:embed="rId1" cstate="print"/>
            <a:stretch>
              <a:fillRect/>
            </a:stretch>
          </p:blipFill>
          <p:spPr>
            <a:xfrm rot="0">
              <a:off x="8991600" y="2971799"/>
              <a:ext cx="2762247" cy="3257549"/>
            </a:xfrm>
            <a:prstGeom prst="rect"/>
            <a:noFill/>
            <a:ln w="12700" cmpd="sng" cap="flat">
              <a:noFill/>
              <a:prstDash val="solid"/>
              <a:miter/>
            </a:ln>
          </p:spPr>
        </p:pic>
      </p:grpSp>
    </p:spTree>
    <p:extLst>
      <p:ext uri="{BB962C8B-B14F-4D97-AF65-F5344CB8AC3E}">
        <p14:creationId xmlns:p14="http://schemas.microsoft.com/office/powerpoint/2010/main" val="580733520"/>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1" u="sng"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rPr>
              <a:t>SYSTEM APPROACH:</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5" name="矩形"/>
          <p:cNvSpPr>
            <a:spLocks/>
          </p:cNvSpPr>
          <p:nvPr/>
        </p:nvSpPr>
        <p:spPr>
          <a:xfrm rot="0">
            <a:off x="1066800" y="1676400"/>
            <a:ext cx="8077200" cy="3025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1" i="1"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sng" strike="noStrike" kern="1200" cap="none" spc="0" baseline="0">
                <a:solidFill>
                  <a:schemeClr val="tx1"/>
                </a:solidFill>
                <a:latin typeface="Arial" pitchFamily="34" charset="0"/>
                <a:ea typeface="宋体" pitchFamily="0" charset="0"/>
                <a:cs typeface="Arial" pitchFamily="34" charset="0"/>
              </a:rPr>
              <a:t>Software Requirements:</a:t>
            </a:r>
            <a:endParaRPr lang="en-US" altLang="zh-CN" sz="1800" b="1" i="1" u="sng"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a:t>
            </a:r>
            <a:r>
              <a:rPr lang="en-US" altLang="zh-CN" sz="1800" b="0" i="1" u="none" strike="noStrike" kern="1200" cap="none" spc="0" baseline="0">
                <a:solidFill>
                  <a:srgbClr val="0D0D0D"/>
                </a:solidFill>
                <a:latin typeface="Arial" pitchFamily="34" charset="0"/>
                <a:ea typeface="宋体" pitchFamily="0" charset="0"/>
                <a:cs typeface="Arial" pitchFamily="34" charset="0"/>
              </a:rPr>
              <a:t>  </a:t>
            </a:r>
            <a:r>
              <a:rPr lang="en-US" altLang="zh-CN" sz="1800" b="0" i="1" u="none" strike="noStrike" kern="1200" cap="none" spc="0" baseline="0">
                <a:solidFill>
                  <a:srgbClr val="0D0D0D"/>
                </a:solidFill>
                <a:latin typeface="Arial" pitchFamily="34" charset="0"/>
                <a:ea typeface="宋体" pitchFamily="0" charset="0"/>
                <a:cs typeface="Arial" pitchFamily="34" charset="0"/>
              </a:rPr>
              <a:t>TensorFlow</a:t>
            </a:r>
            <a:r>
              <a:rPr lang="en-US" altLang="zh-CN" sz="1800" b="0" i="1" u="none" strike="noStrike" kern="1200" cap="none" spc="0" baseline="0">
                <a:solidFill>
                  <a:srgbClr val="0D0D0D"/>
                </a:solidFill>
                <a:latin typeface="Arial" pitchFamily="34" charset="0"/>
                <a:ea typeface="宋体" pitchFamily="0" charset="0"/>
                <a:cs typeface="Arial" pitchFamily="34" charset="0"/>
              </a:rPr>
              <a:t> or </a:t>
            </a:r>
            <a:r>
              <a:rPr lang="en-US" altLang="zh-CN" sz="1800" b="0" i="1" u="none" strike="noStrike" kern="1200" cap="none" spc="0" baseline="0">
                <a:solidFill>
                  <a:srgbClr val="0D0D0D"/>
                </a:solidFill>
                <a:latin typeface="Arial" pitchFamily="34" charset="0"/>
                <a:ea typeface="宋体" pitchFamily="0" charset="0"/>
                <a:cs typeface="Arial" pitchFamily="34" charset="0"/>
              </a:rPr>
              <a:t>PyTorch</a:t>
            </a:r>
            <a:r>
              <a:rPr lang="en-US" altLang="zh-CN" sz="1800" b="0" i="1" u="none" strike="noStrike" kern="1200" cap="none" spc="0" baseline="0">
                <a:solidFill>
                  <a:srgbClr val="0D0D0D"/>
                </a:solidFill>
                <a:latin typeface="Arial" pitchFamily="34" charset="0"/>
                <a:ea typeface="宋体" pitchFamily="0" charset="0"/>
                <a:cs typeface="Arial" pitchFamily="34" charset="0"/>
              </a:rPr>
              <a:t> for GAN implementation.</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1800" b="0" i="1" u="none" strike="noStrike" kern="1200" cap="none" spc="0" baseline="0">
                <a:solidFill>
                  <a:srgbClr val="0D0D0D"/>
                </a:solidFill>
                <a:latin typeface="Arial" pitchFamily="34" charset="0"/>
                <a:ea typeface="宋体" pitchFamily="0" charset="0"/>
                <a:cs typeface="Arial" pitchFamily="34" charset="0"/>
              </a:rPr>
              <a:t>Python programming language for scripting.</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1800" b="0" i="1" u="none" strike="noStrike" kern="1200" cap="none" spc="0" baseline="0">
                <a:solidFill>
                  <a:srgbClr val="0D0D0D"/>
                </a:solidFill>
                <a:latin typeface="Arial" pitchFamily="34" charset="0"/>
                <a:ea typeface="宋体" pitchFamily="0" charset="0"/>
                <a:cs typeface="Arial" pitchFamily="34" charset="0"/>
              </a:rPr>
              <a:t>CUDA Toolkit and </a:t>
            </a:r>
            <a:r>
              <a:rPr lang="en-US" altLang="zh-CN" sz="1800" b="0" i="1" u="none" strike="noStrike" kern="1200" cap="none" spc="0" baseline="0">
                <a:solidFill>
                  <a:srgbClr val="0D0D0D"/>
                </a:solidFill>
                <a:latin typeface="Arial" pitchFamily="34" charset="0"/>
                <a:ea typeface="宋体" pitchFamily="0" charset="0"/>
                <a:cs typeface="Arial" pitchFamily="34" charset="0"/>
              </a:rPr>
              <a:t>cuDNN</a:t>
            </a:r>
            <a:r>
              <a:rPr lang="en-US" altLang="zh-CN" sz="1800" b="0" i="1" u="none" strike="noStrike" kern="1200" cap="none" spc="0" baseline="0">
                <a:solidFill>
                  <a:srgbClr val="0D0D0D"/>
                </a:solidFill>
                <a:latin typeface="Arial" pitchFamily="34" charset="0"/>
                <a:ea typeface="宋体" pitchFamily="0" charset="0"/>
                <a:cs typeface="Arial" pitchFamily="34" charset="0"/>
              </a:rPr>
              <a:t> library for GPU acceleration.</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1800" b="0" i="1" u="none" strike="noStrike" kern="1200" cap="none" spc="0" baseline="0">
                <a:solidFill>
                  <a:srgbClr val="0D0D0D"/>
                </a:solidFill>
                <a:latin typeface="Arial" pitchFamily="34" charset="0"/>
                <a:ea typeface="宋体" pitchFamily="0" charset="0"/>
                <a:cs typeface="Arial" pitchFamily="34" charset="0"/>
              </a:rPr>
              <a:t>Development environment such as </a:t>
            </a:r>
            <a:r>
              <a:rPr lang="en-US" altLang="zh-CN" sz="1800" b="0" i="1" u="none" strike="noStrike" kern="1200" cap="none" spc="0" baseline="0">
                <a:solidFill>
                  <a:srgbClr val="0D0D0D"/>
                </a:solidFill>
                <a:latin typeface="Arial" pitchFamily="34" charset="0"/>
                <a:ea typeface="宋体" pitchFamily="0" charset="0"/>
                <a:cs typeface="Arial" pitchFamily="34" charset="0"/>
              </a:rPr>
              <a:t>PyCharm</a:t>
            </a:r>
            <a:r>
              <a:rPr lang="en-US" altLang="zh-CN" sz="1800" b="0" i="1" u="none" strike="noStrike" kern="1200" cap="none" spc="0" baseline="0">
                <a:solidFill>
                  <a:srgbClr val="0D0D0D"/>
                </a:solidFill>
                <a:latin typeface="Arial" pitchFamily="34" charset="0"/>
                <a:ea typeface="宋体" pitchFamily="0" charset="0"/>
                <a:cs typeface="Arial" pitchFamily="34" charset="0"/>
              </a:rPr>
              <a:t> or </a:t>
            </a:r>
            <a:r>
              <a:rPr lang="en-US" altLang="zh-CN" sz="1800" b="0" i="1" u="none" strike="noStrike" kern="1200" cap="none" spc="0" baseline="0">
                <a:solidFill>
                  <a:srgbClr val="0D0D0D"/>
                </a:solidFill>
                <a:latin typeface="Arial" pitchFamily="34" charset="0"/>
                <a:ea typeface="宋体" pitchFamily="0" charset="0"/>
                <a:cs typeface="Arial" pitchFamily="34" charset="0"/>
              </a:rPr>
              <a:t>Jupyter</a:t>
            </a:r>
            <a:r>
              <a:rPr lang="en-US" altLang="zh-CN" sz="1800" b="0" i="1" u="none" strike="noStrike" kern="1200" cap="none" spc="0" baseline="0">
                <a:solidFill>
                  <a:srgbClr val="0D0D0D"/>
                </a:solidFill>
                <a:latin typeface="Arial" pitchFamily="34" charset="0"/>
                <a:ea typeface="宋体" pitchFamily="0" charset="0"/>
                <a:cs typeface="Arial" pitchFamily="34" charset="0"/>
              </a:rPr>
              <a:t> Notebook.</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1800" b="0" i="1" u="none" strike="noStrike" kern="1200" cap="none" spc="0" baseline="0">
                <a:solidFill>
                  <a:srgbClr val="0D0D0D"/>
                </a:solidFill>
                <a:latin typeface="Arial" pitchFamily="34" charset="0"/>
                <a:ea typeface="宋体" pitchFamily="0" charset="0"/>
                <a:cs typeface="Arial" pitchFamily="34" charset="0"/>
              </a:rPr>
              <a:t>Version control with Git and collaboration platforms like </a:t>
            </a:r>
            <a:r>
              <a:rPr lang="en-US" altLang="zh-CN" sz="1800" b="0" i="1" u="none" strike="noStrike" kern="1200" cap="none" spc="0" baseline="0">
                <a:solidFill>
                  <a:srgbClr val="0D0D0D"/>
                </a:solidFill>
                <a:latin typeface="Arial" pitchFamily="34" charset="0"/>
                <a:ea typeface="宋体" pitchFamily="0" charset="0"/>
                <a:cs typeface="Arial" pitchFamily="34" charset="0"/>
              </a:rPr>
              <a:t>GitHub</a:t>
            </a:r>
            <a:r>
              <a:rPr lang="en-US" altLang="zh-CN" sz="1800" b="0" i="1" u="none" strike="noStrike" kern="1200" cap="none" spc="0" baseline="0">
                <a:solidFill>
                  <a:srgbClr val="0D0D0D"/>
                </a:solidFill>
                <a:latin typeface="Arial" pitchFamily="34" charset="0"/>
                <a:ea typeface="宋体" pitchFamily="0" charset="0"/>
                <a:cs typeface="Arial" pitchFamily="34" charset="0"/>
              </a:rPr>
              <a:t>.</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1800" b="0" i="1" u="none" strike="noStrike" kern="1200" cap="none" spc="0" baseline="0">
                <a:solidFill>
                  <a:srgbClr val="0D0D0D"/>
                </a:solidFill>
                <a:latin typeface="Arial" pitchFamily="34" charset="0"/>
                <a:ea typeface="宋体" pitchFamily="0" charset="0"/>
                <a:cs typeface="Arial" pitchFamily="34" charset="0"/>
              </a:rPr>
              <a:t>Containerization with </a:t>
            </a:r>
            <a:r>
              <a:rPr lang="en-US" altLang="zh-CN" sz="1800" b="0" i="1" u="none" strike="noStrike" kern="1200" cap="none" spc="0" baseline="0">
                <a:solidFill>
                  <a:srgbClr val="0D0D0D"/>
                </a:solidFill>
                <a:latin typeface="Arial" pitchFamily="34" charset="0"/>
                <a:ea typeface="宋体" pitchFamily="0" charset="0"/>
                <a:cs typeface="Arial" pitchFamily="34" charset="0"/>
              </a:rPr>
              <a:t>Docker</a:t>
            </a:r>
            <a:r>
              <a:rPr lang="en-US" altLang="zh-CN" sz="1800" b="0" i="1" u="none" strike="noStrike" kern="1200" cap="none" spc="0" baseline="0">
                <a:solidFill>
                  <a:srgbClr val="0D0D0D"/>
                </a:solidFill>
                <a:latin typeface="Arial" pitchFamily="34" charset="0"/>
                <a:ea typeface="宋体" pitchFamily="0" charset="0"/>
                <a:cs typeface="Arial" pitchFamily="34" charset="0"/>
              </a:rPr>
              <a:t> for environment management.</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1800" b="0" i="1" u="none" strike="noStrike" kern="1200" cap="none" spc="0" baseline="0">
                <a:solidFill>
                  <a:srgbClr val="0D0D0D"/>
                </a:solidFill>
                <a:latin typeface="Arial" pitchFamily="34" charset="0"/>
                <a:ea typeface="宋体" pitchFamily="0" charset="0"/>
                <a:cs typeface="Arial" pitchFamily="34" charset="0"/>
              </a:rPr>
              <a:t>Testing tools like </a:t>
            </a:r>
            <a:r>
              <a:rPr lang="en-US" altLang="zh-CN" sz="1800" b="0" i="1" u="none" strike="noStrike" kern="1200" cap="none" spc="0" baseline="0">
                <a:solidFill>
                  <a:srgbClr val="0D0D0D"/>
                </a:solidFill>
                <a:latin typeface="Arial" pitchFamily="34" charset="0"/>
                <a:ea typeface="宋体" pitchFamily="0" charset="0"/>
                <a:cs typeface="Arial" pitchFamily="34" charset="0"/>
              </a:rPr>
              <a:t>PyTest</a:t>
            </a:r>
            <a:r>
              <a:rPr lang="en-US" altLang="zh-CN" sz="1800" b="0" i="1" u="none" strike="noStrike" kern="1200" cap="none" spc="0" baseline="0">
                <a:solidFill>
                  <a:srgbClr val="0D0D0D"/>
                </a:solidFill>
                <a:latin typeface="Arial" pitchFamily="34" charset="0"/>
                <a:ea typeface="宋体" pitchFamily="0" charset="0"/>
                <a:cs typeface="Arial" pitchFamily="34" charset="0"/>
              </a:rPr>
              <a:t> and visualization libraries for monitoring and analysis.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1824547099"/>
      </p:ext>
    </p:extLst>
  </p:cSld>
  <p:clrMapOvr>
    <a:masterClrMapping/>
  </p:clrMapOvr>
</p:sld>
</file>

<file path=ppt/slides/slide1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6" name="文本框"/>
          <p:cNvSpPr>
            <a:spLocks noGrp="1"/>
          </p:cNvSpPr>
          <p:nvPr>
            <p:ph type="title"/>
          </p:nvPr>
        </p:nvSpPr>
        <p:spPr>
          <a:xfrm rot="0">
            <a:off x="755332" y="385444"/>
            <a:ext cx="10681335" cy="73866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1" u="sng"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rPr>
              <a:t>ALGORITHM:</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7" name="矩形"/>
          <p:cNvSpPr>
            <a:spLocks/>
          </p:cNvSpPr>
          <p:nvPr/>
        </p:nvSpPr>
        <p:spPr>
          <a:xfrm rot="0">
            <a:off x="1219200" y="1295399"/>
            <a:ext cx="7924800" cy="3825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Here's a concise algorithm for a Handwritten Model using GAN:</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1</a:t>
            </a:r>
            <a:r>
              <a:rPr lang="en-US" altLang="zh-CN" sz="1800" b="0" i="1" u="none" strike="noStrike" kern="1200" cap="none" spc="0" baseline="0">
                <a:solidFill>
                  <a:srgbClr val="0D0D0D"/>
                </a:solidFill>
                <a:latin typeface="Arial" pitchFamily="34" charset="0"/>
                <a:ea typeface="宋体" pitchFamily="0" charset="0"/>
                <a:cs typeface="Arial" pitchFamily="34" charset="0"/>
              </a:rPr>
              <a:t>.</a:t>
            </a:r>
            <a:r>
              <a:rPr lang="en-US" altLang="zh-CN" sz="1800" b="1" i="1" u="none" strike="noStrike" kern="1200" cap="none" spc="0" baseline="0">
                <a:solidFill>
                  <a:srgbClr val="0D0D0D"/>
                </a:solidFill>
                <a:latin typeface="Arial" pitchFamily="34" charset="0"/>
                <a:ea typeface="宋体" pitchFamily="0" charset="0"/>
                <a:cs typeface="Arial" pitchFamily="34" charset="0"/>
              </a:rPr>
              <a:t>Initialize Parameters: </a:t>
            </a:r>
            <a:r>
              <a:rPr lang="en-US" altLang="zh-CN" sz="1800" b="0" i="1" u="none" strike="noStrike" kern="1200" cap="none" spc="0" baseline="0">
                <a:solidFill>
                  <a:srgbClr val="0D0D0D"/>
                </a:solidFill>
                <a:latin typeface="Arial" pitchFamily="34" charset="0"/>
                <a:ea typeface="宋体" pitchFamily="0" charset="0"/>
                <a:cs typeface="Arial" pitchFamily="34" charset="0"/>
              </a:rPr>
              <a:t>Set </a:t>
            </a:r>
            <a:r>
              <a:rPr lang="en-US" altLang="zh-CN" sz="1800" b="0" i="1" u="none" strike="noStrike" kern="1200" cap="none" spc="0" baseline="0">
                <a:solidFill>
                  <a:srgbClr val="0D0D0D"/>
                </a:solidFill>
                <a:latin typeface="Arial" pitchFamily="34" charset="0"/>
                <a:ea typeface="宋体" pitchFamily="0" charset="0"/>
                <a:cs typeface="Arial" pitchFamily="34" charset="0"/>
              </a:rPr>
              <a:t>hyperparameters</a:t>
            </a:r>
            <a:r>
              <a:rPr lang="en-US" altLang="zh-CN" sz="1800" b="0" i="1" u="none" strike="noStrike" kern="1200" cap="none" spc="0" baseline="0">
                <a:solidFill>
                  <a:srgbClr val="0D0D0D"/>
                </a:solidFill>
                <a:latin typeface="Arial" pitchFamily="34" charset="0"/>
                <a:ea typeface="宋体" pitchFamily="0" charset="0"/>
                <a:cs typeface="Arial" pitchFamily="34" charset="0"/>
              </a:rPr>
              <a:t> and define network architectures for generator and discriminator.</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2.Data Pre-processing: </a:t>
            </a:r>
            <a:r>
              <a:rPr lang="en-US" altLang="zh-CN" sz="1800" b="0" i="1" u="none" strike="noStrike" kern="1200" cap="none" spc="0" baseline="0">
                <a:solidFill>
                  <a:srgbClr val="0D0D0D"/>
                </a:solidFill>
                <a:latin typeface="Arial" pitchFamily="34" charset="0"/>
                <a:ea typeface="宋体" pitchFamily="0" charset="0"/>
                <a:cs typeface="Arial" pitchFamily="34" charset="0"/>
              </a:rPr>
              <a:t>Normalize and augment handwritten character images.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3.Define Generator and Discriminator: </a:t>
            </a:r>
            <a:r>
              <a:rPr lang="en-US" altLang="zh-CN" sz="1800" b="0" i="1" u="none" strike="noStrike" kern="1200" cap="none" spc="0" baseline="0">
                <a:solidFill>
                  <a:srgbClr val="0D0D0D"/>
                </a:solidFill>
                <a:latin typeface="Arial" pitchFamily="34" charset="0"/>
                <a:ea typeface="宋体" pitchFamily="0" charset="0"/>
                <a:cs typeface="Arial" pitchFamily="34" charset="0"/>
              </a:rPr>
              <a:t>Implement generator to produce synthetic handwritten characters. Implement discriminator to classify real vs. synthetic characters.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6900626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54" name="曲线"/>
          <p:cNvSpPr>
            <a:spLocks/>
          </p:cNvSpPr>
          <p:nvPr/>
        </p:nvSpPr>
        <p:spPr>
          <a:xfrm rot="0">
            <a:off x="0" y="838527"/>
            <a:ext cx="12192000" cy="5790467"/>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txBody>
          <a:bodyPr vert="horz" wrap="square" lIns="0" tIns="0" rIns="0" bIns="0" anchor="ctr" anchorCtr="1">
            <a:prstTxWarp prst="textNoShape"/>
          </a:bodyPr>
          <a:lstStyle/>
          <a:p>
            <a:pPr marL="0" indent="0" algn="l">
              <a:lnSpc>
                <a:spcPct val="100000"/>
              </a:lnSpc>
              <a:spcBef>
                <a:spcPts val="0"/>
              </a:spcBef>
              <a:spcAft>
                <a:spcPts val="0"/>
              </a:spcAft>
              <a:buNone/>
            </a:pPr>
            <a:r>
              <a:rPr lang="en-US" altLang="zh-CN" sz="3800" b="1" i="1" u="none" strike="noStrike" kern="1200" cap="none" spc="0" baseline="0">
                <a:solidFill>
                  <a:srgbClr val="2A1F43"/>
                </a:solidFill>
                <a:latin typeface="Algerian" pitchFamily="82" charset="0"/>
                <a:ea typeface="宋体" pitchFamily="0" charset="0"/>
                <a:cs typeface="Arabic Typesetting" pitchFamily="66" charset="-78"/>
              </a:rPr>
              <a:t>HAND WRITTEN  DIGIT RECOGNITION USING</a:t>
            </a:r>
            <a:endParaRPr lang="en-US" altLang="zh-CN" sz="3800" b="1" i="1" u="none" strike="noStrike" kern="1200" cap="none" spc="0" baseline="0">
              <a:solidFill>
                <a:srgbClr val="2A1F43"/>
              </a:solidFill>
              <a:latin typeface="Algerian" pitchFamily="82" charset="0"/>
              <a:ea typeface="宋体" pitchFamily="0" charset="0"/>
              <a:cs typeface="Arabic Typesetting" pitchFamily="66" charset="-78"/>
            </a:endParaRPr>
          </a:p>
          <a:p>
            <a:pPr marL="0" indent="0" algn="l">
              <a:lnSpc>
                <a:spcPct val="100000"/>
              </a:lnSpc>
              <a:spcBef>
                <a:spcPts val="0"/>
              </a:spcBef>
              <a:spcAft>
                <a:spcPts val="0"/>
              </a:spcAft>
              <a:buNone/>
            </a:pPr>
            <a:r>
              <a:rPr lang="en-US" altLang="zh-CN" sz="3800" b="1" i="1" u="none" strike="noStrike" kern="1200" cap="none" spc="0" baseline="0">
                <a:solidFill>
                  <a:srgbClr val="2A1F43"/>
                </a:solidFill>
                <a:latin typeface="Algerian" pitchFamily="82" charset="0"/>
                <a:ea typeface="宋体" pitchFamily="0" charset="0"/>
                <a:cs typeface="Arabic Typesetting" pitchFamily="66" charset="-78"/>
              </a:rPr>
              <a:t>    GENERATIVE  ADVERSARIAL NETWORK </a:t>
            </a:r>
            <a:endParaRPr lang="zh-CN" altLang="en-US" sz="3800" b="1" i="1" u="none" strike="noStrike" kern="1200" cap="none" spc="0" baseline="0">
              <a:solidFill>
                <a:srgbClr val="2A1F43"/>
              </a:solidFill>
              <a:latin typeface="Algerian" pitchFamily="82" charset="0"/>
              <a:ea typeface="宋体" pitchFamily="0" charset="0"/>
              <a:cs typeface="Arabic Typesetting" pitchFamily="66" charset="-78"/>
            </a:endParaRPr>
          </a:p>
        </p:txBody>
      </p:sp>
      <p:grpSp>
        <p:nvGrpSpPr>
          <p:cNvPr id="64" name="组合"/>
          <p:cNvGrpSpPr>
            <a:grpSpLocks/>
          </p:cNvGrpSpPr>
          <p:nvPr/>
        </p:nvGrpSpPr>
        <p:grpSpPr>
          <a:xfrm>
            <a:off x="7448612" y="0"/>
            <a:ext cx="4743793" cy="6858466"/>
            <a:chOff x="7448612" y="0"/>
            <a:chExt cx="4743793" cy="6858466"/>
          </a:xfrm>
        </p:grpSpPr>
        <p:sp>
          <p:nvSpPr>
            <p:cNvPr id="55"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5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57"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8"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5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0"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6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62"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6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6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6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6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6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69"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72" name="组合"/>
          <p:cNvGrpSpPr>
            <a:grpSpLocks/>
          </p:cNvGrpSpPr>
          <p:nvPr/>
        </p:nvGrpSpPr>
        <p:grpSpPr>
          <a:xfrm>
            <a:off x="466725" y="6410325"/>
            <a:ext cx="3705224" cy="295275"/>
            <a:chOff x="466725" y="6410325"/>
            <a:chExt cx="3705224" cy="295275"/>
          </a:xfrm>
        </p:grpSpPr>
        <p:pic>
          <p:nvPicPr>
            <p:cNvPr id="70"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7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73" name="矩形"/>
          <p:cNvSpPr>
            <a:spLocks/>
          </p:cNvSpPr>
          <p:nvPr/>
        </p:nvSpPr>
        <p:spPr>
          <a:xfrm rot="0">
            <a:off x="739774" y="6473336"/>
            <a:ext cx="1798953"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7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1300602"/>
      </p:ext>
    </p:extLst>
  </p:cSld>
  <p:clrMapOvr>
    <a:masterClrMapping/>
  </p:clrMapOvr>
</p:sld>
</file>

<file path=ppt/slides/slide2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9" name="矩形"/>
          <p:cNvSpPr>
            <a:spLocks/>
          </p:cNvSpPr>
          <p:nvPr/>
        </p:nvSpPr>
        <p:spPr>
          <a:xfrm rot="0">
            <a:off x="914400" y="1720840"/>
            <a:ext cx="8229600" cy="3025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1"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Calibri" pitchFamily="0" charset="0"/>
                <a:ea typeface="宋体" pitchFamily="0" charset="0"/>
                <a:cs typeface="Calibri" pitchFamily="0" charset="0"/>
              </a:rPr>
              <a:t>	</a:t>
            </a:r>
            <a:r>
              <a:rPr lang="en-US" altLang="zh-CN" sz="1800" b="1" i="1" u="none" strike="noStrike" kern="1200" cap="none" spc="0" baseline="0">
                <a:solidFill>
                  <a:srgbClr val="0D0D0D"/>
                </a:solidFill>
                <a:latin typeface="Arial" pitchFamily="34" charset="0"/>
                <a:ea typeface="宋体" pitchFamily="0" charset="0"/>
                <a:cs typeface="Arial" pitchFamily="34" charset="0"/>
              </a:rPr>
              <a:t>4.Training Loop: </a:t>
            </a:r>
            <a:r>
              <a:rPr lang="en-US" altLang="zh-CN" sz="1800" b="0" i="1" u="none" strike="noStrike" kern="1200" cap="none" spc="0" baseline="0">
                <a:solidFill>
                  <a:srgbClr val="0D0D0D"/>
                </a:solidFill>
                <a:latin typeface="Arial" pitchFamily="34" charset="0"/>
                <a:ea typeface="宋体" pitchFamily="0" charset="0"/>
                <a:cs typeface="Arial" pitchFamily="34" charset="0"/>
              </a:rPr>
              <a:t>Train discriminator to distinguish real from synthetic </a:t>
            </a:r>
            <a:r>
              <a:rPr lang="en-US" altLang="zh-CN" sz="1800" b="0" i="1" u="none" strike="noStrike" kern="1200" cap="none" spc="0" baseline="0">
                <a:solidFill>
                  <a:srgbClr val="0D0D0D"/>
                </a:solidFill>
                <a:latin typeface="Arial" pitchFamily="34" charset="0"/>
                <a:ea typeface="宋体" pitchFamily="0" charset="0"/>
                <a:cs typeface="Arial" pitchFamily="34" charset="0"/>
              </a:rPr>
              <a:t>characters.Train</a:t>
            </a:r>
            <a:r>
              <a:rPr lang="en-US" altLang="zh-CN" sz="1800" b="0" i="1" u="none" strike="noStrike" kern="1200" cap="none" spc="0" baseline="0">
                <a:solidFill>
                  <a:srgbClr val="0D0D0D"/>
                </a:solidFill>
                <a:latin typeface="Arial" pitchFamily="34" charset="0"/>
                <a:ea typeface="宋体" pitchFamily="0" charset="0"/>
                <a:cs typeface="Arial" pitchFamily="34" charset="0"/>
              </a:rPr>
              <a:t> generator to fool discriminator into producing realistic characters.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5.Evaluation: </a:t>
            </a:r>
            <a:r>
              <a:rPr lang="en-US" altLang="zh-CN" sz="1800" b="0" i="1" u="none" strike="noStrike" kern="1200" cap="none" spc="0" baseline="0">
                <a:solidFill>
                  <a:srgbClr val="0D0D0D"/>
                </a:solidFill>
                <a:latin typeface="Arial" pitchFamily="34" charset="0"/>
                <a:ea typeface="宋体" pitchFamily="0" charset="0"/>
                <a:cs typeface="Arial" pitchFamily="34" charset="0"/>
              </a:rPr>
              <a:t>Assess generated characters using evaluation </a:t>
            </a:r>
            <a:r>
              <a:rPr lang="en-US" altLang="zh-CN" sz="1800" b="0" i="1" u="none" strike="noStrike" kern="1200" cap="none" spc="0" baseline="0">
                <a:solidFill>
                  <a:srgbClr val="0D0D0D"/>
                </a:solidFill>
                <a:latin typeface="Arial" pitchFamily="34" charset="0"/>
                <a:ea typeface="宋体" pitchFamily="0" charset="0"/>
                <a:cs typeface="Arial" pitchFamily="34" charset="0"/>
              </a:rPr>
              <a:t>metrics.Fine</a:t>
            </a:r>
            <a:r>
              <a:rPr lang="en-US" altLang="zh-CN" sz="1800" b="0" i="1" u="none" strike="noStrike" kern="1200" cap="none" spc="0" baseline="0">
                <a:solidFill>
                  <a:srgbClr val="0D0D0D"/>
                </a:solidFill>
                <a:latin typeface="Arial" pitchFamily="34" charset="0"/>
                <a:ea typeface="宋体" pitchFamily="0" charset="0"/>
                <a:cs typeface="Arial" pitchFamily="34" charset="0"/>
              </a:rPr>
              <a:t>-tune model if necessary.</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6.Integration with Recognition System (Optional): </a:t>
            </a:r>
            <a:r>
              <a:rPr lang="en-US" altLang="zh-CN" sz="1800" b="0" i="1" u="none" strike="noStrike" kern="1200" cap="none" spc="0" baseline="0">
                <a:solidFill>
                  <a:srgbClr val="0D0D0D"/>
                </a:solidFill>
                <a:latin typeface="Arial" pitchFamily="34" charset="0"/>
                <a:ea typeface="宋体" pitchFamily="0" charset="0"/>
                <a:cs typeface="Arial" pitchFamily="34" charset="0"/>
              </a:rPr>
              <a:t>Integrate generated characters with recognition system for training data augmentation</a:t>
            </a:r>
            <a:r>
              <a:rPr lang="en-US" altLang="zh-CN" sz="1800" b="0" i="0" u="none" strike="noStrike" kern="1200" cap="none" spc="0" baseline="0">
                <a:solidFill>
                  <a:srgbClr val="0D0D0D"/>
                </a:solidFill>
                <a:latin typeface="Arial" pitchFamily="34" charset="0"/>
                <a:ea typeface="宋体" pitchFamily="0" charset="0"/>
                <a:cs typeface="Arial" pitchFamily="34" charset="0"/>
              </a:rPr>
              <a:t>.</a:t>
            </a:r>
            <a:endParaRPr lang="en-US" altLang="zh-CN" sz="1800" b="0" i="0"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grpSp>
        <p:nvGrpSpPr>
          <p:cNvPr id="193" name="组合"/>
          <p:cNvGrpSpPr>
            <a:grpSpLocks/>
          </p:cNvGrpSpPr>
          <p:nvPr/>
        </p:nvGrpSpPr>
        <p:grpSpPr>
          <a:xfrm>
            <a:off x="8991600" y="2971799"/>
            <a:ext cx="2762247" cy="3257549"/>
            <a:chOff x="8991600" y="2971799"/>
            <a:chExt cx="2762247" cy="3257549"/>
          </a:xfrm>
        </p:grpSpPr>
        <p:sp>
          <p:nvSpPr>
            <p:cNvPr id="190" name="曲线"/>
            <p:cNvSpPr>
              <a:spLocks/>
            </p:cNvSpPr>
            <p:nvPr/>
          </p:nvSpPr>
          <p:spPr>
            <a:xfrm rot="0">
              <a:off x="10353676" y="5400675"/>
              <a:ext cx="457196"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191" name="曲线"/>
            <p:cNvSpPr>
              <a:spLocks/>
            </p:cNvSpPr>
            <p:nvPr/>
          </p:nvSpPr>
          <p:spPr>
            <a:xfrm rot="0">
              <a:off x="10353676" y="593407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7"/>
                  </a:lnTo>
                  <a:lnTo>
                    <a:pt x="21600" y="21597"/>
                  </a:lnTo>
                  <a:lnTo>
                    <a:pt x="21600" y="0"/>
                  </a:lnTo>
                  <a:close/>
                </a:path>
              </a:pathLst>
            </a:custGeom>
            <a:solidFill>
              <a:srgbClr val="2D936B"/>
            </a:solidFill>
            <a:ln cmpd="sng" cap="flat">
              <a:noFill/>
              <a:prstDash val="solid"/>
              <a:miter/>
            </a:ln>
          </p:spPr>
        </p:sp>
        <p:pic>
          <p:nvPicPr>
            <p:cNvPr id="192" name="图片"/>
            <p:cNvPicPr>
              <a:picLocks/>
            </p:cNvPicPr>
            <p:nvPr/>
          </p:nvPicPr>
          <p:blipFill>
            <a:blip r:embed="rId1" cstate="print"/>
            <a:stretch>
              <a:fillRect/>
            </a:stretch>
          </p:blipFill>
          <p:spPr>
            <a:xfrm rot="0">
              <a:off x="8991600" y="2971799"/>
              <a:ext cx="2762247" cy="3257549"/>
            </a:xfrm>
            <a:prstGeom prst="rect"/>
            <a:noFill/>
            <a:ln w="12700" cmpd="sng" cap="flat">
              <a:noFill/>
              <a:prstDash val="solid"/>
              <a:miter/>
            </a:ln>
          </p:spPr>
        </p:pic>
      </p:grpSp>
    </p:spTree>
    <p:extLst>
      <p:ext uri="{BB962C8B-B14F-4D97-AF65-F5344CB8AC3E}">
        <p14:creationId xmlns:p14="http://schemas.microsoft.com/office/powerpoint/2010/main" val="241833183"/>
      </p:ext>
    </p:extLst>
  </p:cSld>
  <p:clrMapOvr>
    <a:masterClrMapping/>
  </p:clrMapOvr>
</p:sld>
</file>

<file path=ppt/slides/slide2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4" name="文本框"/>
          <p:cNvSpPr>
            <a:spLocks noGrp="1"/>
          </p:cNvSpPr>
          <p:nvPr>
            <p:ph type="title"/>
          </p:nvPr>
        </p:nvSpPr>
        <p:spPr>
          <a:xfrm rot="0">
            <a:off x="755332" y="385444"/>
            <a:ext cx="10681335" cy="73866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1" u="sng"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rPr>
              <a:t>DEPLOYMENT:</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5" name="矩形"/>
          <p:cNvSpPr>
            <a:spLocks/>
          </p:cNvSpPr>
          <p:nvPr/>
        </p:nvSpPr>
        <p:spPr>
          <a:xfrm rot="0">
            <a:off x="1066800" y="1397675"/>
            <a:ext cx="8077200" cy="3768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Tx/>
              <a:buAutoNum type="arabicPeriod"/>
            </a:pPr>
            <a:endParaRPr lang="en-US" altLang="zh-CN" sz="1800" b="1"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a:t>
            </a:r>
            <a:r>
              <a:rPr lang="en-US" altLang="zh-CN" sz="1850" b="1" i="1" u="none" strike="noStrike" kern="1200" cap="none" spc="0" baseline="0">
                <a:solidFill>
                  <a:srgbClr val="0D0D0D"/>
                </a:solidFill>
                <a:latin typeface="Arial" pitchFamily="34" charset="0"/>
                <a:ea typeface="宋体" pitchFamily="0" charset="0"/>
                <a:cs typeface="Arial" pitchFamily="34" charset="0"/>
              </a:rPr>
              <a:t>1. Model Training:</a:t>
            </a: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lvl="1" marL="457200" indent="0" algn="l">
              <a:lnSpc>
                <a:spcPct val="100000"/>
              </a:lnSpc>
              <a:spcBef>
                <a:spcPts val="0"/>
              </a:spcBef>
              <a:spcAft>
                <a:spcPts val="0"/>
              </a:spcAft>
              <a:buNone/>
            </a:pPr>
            <a:r>
              <a:rPr lang="en-US" altLang="zh-CN" sz="1850" b="0" i="1" u="none" strike="noStrike" kern="1200" cap="none" spc="0" baseline="0">
                <a:solidFill>
                  <a:srgbClr val="0D0D0D"/>
                </a:solidFill>
                <a:latin typeface="Arial" pitchFamily="34" charset="0"/>
                <a:ea typeface="宋体" pitchFamily="0" charset="0"/>
                <a:cs typeface="Arial" pitchFamily="34" charset="0"/>
              </a:rPr>
              <a:t> 	Train the GAN model on a high-performance computing (HPC) system using GPUs for accelerated training.</a:t>
            </a: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lvl="1" marL="457200" indent="0" algn="l">
              <a:lnSpc>
                <a:spcPct val="100000"/>
              </a:lnSpc>
              <a:spcBef>
                <a:spcPts val="0"/>
              </a:spcBef>
              <a:spcAft>
                <a:spcPts val="0"/>
              </a:spcAft>
              <a:buNone/>
            </a:pP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50" b="0" i="1" u="none" strike="noStrike" kern="1200" cap="none" spc="0" baseline="0">
                <a:solidFill>
                  <a:srgbClr val="0D0D0D"/>
                </a:solidFill>
                <a:latin typeface="Arial" pitchFamily="34" charset="0"/>
                <a:ea typeface="宋体" pitchFamily="0" charset="0"/>
                <a:cs typeface="Arial" pitchFamily="34" charset="0"/>
              </a:rPr>
              <a:t>  	 2. </a:t>
            </a:r>
            <a:r>
              <a:rPr lang="en-US" altLang="zh-CN" sz="1850" b="1" i="1" u="none" strike="noStrike" kern="1200" cap="none" spc="0" baseline="0">
                <a:solidFill>
                  <a:srgbClr val="0D0D0D"/>
                </a:solidFill>
                <a:latin typeface="Arial" pitchFamily="34" charset="0"/>
                <a:ea typeface="宋体" pitchFamily="0" charset="0"/>
                <a:cs typeface="Arial" pitchFamily="34" charset="0"/>
              </a:rPr>
              <a:t>Model Optimization:</a:t>
            </a: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lvl="1" marL="457200" indent="0" algn="l">
              <a:lnSpc>
                <a:spcPct val="100000"/>
              </a:lnSpc>
              <a:spcBef>
                <a:spcPts val="0"/>
              </a:spcBef>
              <a:spcAft>
                <a:spcPts val="0"/>
              </a:spcAft>
              <a:buNone/>
            </a:pPr>
            <a:r>
              <a:rPr lang="en-US" altLang="zh-CN" sz="1850" b="0" i="1" u="none" strike="noStrike" kern="1200" cap="none" spc="0" baseline="0">
                <a:solidFill>
                  <a:srgbClr val="0D0D0D"/>
                </a:solidFill>
                <a:latin typeface="Arial" pitchFamily="34" charset="0"/>
                <a:ea typeface="宋体" pitchFamily="0" charset="0"/>
                <a:cs typeface="Arial" pitchFamily="34" charset="0"/>
              </a:rPr>
              <a:t> 	Optimize the trained model for inference speed and resource efficiency.</a:t>
            </a: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lvl="1" marL="457200" indent="0" algn="l">
              <a:lnSpc>
                <a:spcPct val="100000"/>
              </a:lnSpc>
              <a:spcBef>
                <a:spcPts val="0"/>
              </a:spcBef>
              <a:spcAft>
                <a:spcPts val="0"/>
              </a:spcAft>
              <a:buNone/>
            </a:pP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50" b="0" i="1" u="none" strike="noStrike" kern="1200" cap="none" spc="0" baseline="0">
                <a:solidFill>
                  <a:srgbClr val="0D0D0D"/>
                </a:solidFill>
                <a:latin typeface="Arial" pitchFamily="34" charset="0"/>
                <a:ea typeface="宋体" pitchFamily="0" charset="0"/>
                <a:cs typeface="Arial" pitchFamily="34" charset="0"/>
              </a:rPr>
              <a:t>	3.</a:t>
            </a:r>
            <a:r>
              <a:rPr lang="en-US" altLang="zh-CN" sz="1850" b="1" i="1" u="none" strike="noStrike" kern="1200" cap="none" spc="0" baseline="0">
                <a:solidFill>
                  <a:srgbClr val="0D0D0D"/>
                </a:solidFill>
                <a:latin typeface="Arial" pitchFamily="34" charset="0"/>
                <a:ea typeface="宋体" pitchFamily="0" charset="0"/>
                <a:cs typeface="Arial" pitchFamily="34" charset="0"/>
              </a:rPr>
              <a:t>Containerization:</a:t>
            </a: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lvl="1" marL="457200" indent="0" algn="l">
              <a:lnSpc>
                <a:spcPct val="100000"/>
              </a:lnSpc>
              <a:spcBef>
                <a:spcPts val="0"/>
              </a:spcBef>
              <a:spcAft>
                <a:spcPts val="0"/>
              </a:spcAft>
              <a:buNone/>
            </a:pPr>
            <a:r>
              <a:rPr lang="en-US" altLang="zh-CN" sz="1850" b="0" i="1" u="none" strike="noStrike" kern="1200" cap="none" spc="0" baseline="0">
                <a:solidFill>
                  <a:srgbClr val="0D0D0D"/>
                </a:solidFill>
                <a:latin typeface="Arial" pitchFamily="34" charset="0"/>
                <a:ea typeface="宋体" pitchFamily="0" charset="0"/>
                <a:cs typeface="Arial" pitchFamily="34" charset="0"/>
              </a:rPr>
              <a:t> 	Package the optimized model into a </a:t>
            </a:r>
            <a:r>
              <a:rPr lang="en-US" altLang="zh-CN" sz="1850" b="0" i="1" u="none" strike="noStrike" kern="1200" cap="none" spc="0" baseline="0">
                <a:solidFill>
                  <a:srgbClr val="0D0D0D"/>
                </a:solidFill>
                <a:latin typeface="Arial" pitchFamily="34" charset="0"/>
                <a:ea typeface="宋体" pitchFamily="0" charset="0"/>
                <a:cs typeface="Arial" pitchFamily="34" charset="0"/>
              </a:rPr>
              <a:t>Docker</a:t>
            </a:r>
            <a:r>
              <a:rPr lang="en-US" altLang="zh-CN" sz="1850" b="0" i="1" u="none" strike="noStrike" kern="1200" cap="none" spc="0" baseline="0">
                <a:solidFill>
                  <a:srgbClr val="0D0D0D"/>
                </a:solidFill>
                <a:latin typeface="Arial" pitchFamily="34" charset="0"/>
                <a:ea typeface="宋体" pitchFamily="0" charset="0"/>
                <a:cs typeface="Arial" pitchFamily="34" charset="0"/>
              </a:rPr>
              <a:t> container for easy deployment and portability.</a:t>
            </a: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19919759"/>
      </p:ext>
    </p:extLst>
  </p:cSld>
  <p:clrMapOvr>
    <a:masterClrMapping/>
  </p:clrMapOvr>
</p:sld>
</file>

<file path=ppt/slides/slide2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200" name="组合"/>
          <p:cNvGrpSpPr>
            <a:grpSpLocks/>
          </p:cNvGrpSpPr>
          <p:nvPr/>
        </p:nvGrpSpPr>
        <p:grpSpPr>
          <a:xfrm>
            <a:off x="8991600" y="2971799"/>
            <a:ext cx="2762247" cy="3257549"/>
            <a:chOff x="8991600" y="2971799"/>
            <a:chExt cx="2762247" cy="3257549"/>
          </a:xfrm>
        </p:grpSpPr>
        <p:sp>
          <p:nvSpPr>
            <p:cNvPr id="197" name="曲线"/>
            <p:cNvSpPr>
              <a:spLocks/>
            </p:cNvSpPr>
            <p:nvPr/>
          </p:nvSpPr>
          <p:spPr>
            <a:xfrm rot="0">
              <a:off x="10353676" y="5400675"/>
              <a:ext cx="457196"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198" name="曲线"/>
            <p:cNvSpPr>
              <a:spLocks/>
            </p:cNvSpPr>
            <p:nvPr/>
          </p:nvSpPr>
          <p:spPr>
            <a:xfrm rot="0">
              <a:off x="10353676" y="593407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7"/>
                  </a:lnTo>
                  <a:lnTo>
                    <a:pt x="21600" y="21597"/>
                  </a:lnTo>
                  <a:lnTo>
                    <a:pt x="21600" y="0"/>
                  </a:lnTo>
                  <a:close/>
                </a:path>
              </a:pathLst>
            </a:custGeom>
            <a:solidFill>
              <a:srgbClr val="2D936B"/>
            </a:solidFill>
            <a:ln cmpd="sng" cap="flat">
              <a:noFill/>
              <a:prstDash val="solid"/>
              <a:miter/>
            </a:ln>
          </p:spPr>
        </p:sp>
        <p:pic>
          <p:nvPicPr>
            <p:cNvPr id="199" name="图片"/>
            <p:cNvPicPr>
              <a:picLocks/>
            </p:cNvPicPr>
            <p:nvPr/>
          </p:nvPicPr>
          <p:blipFill>
            <a:blip r:embed="rId1" cstate="print"/>
            <a:stretch>
              <a:fillRect/>
            </a:stretch>
          </p:blipFill>
          <p:spPr>
            <a:xfrm rot="0">
              <a:off x="8991600" y="2971799"/>
              <a:ext cx="2762247" cy="3257549"/>
            </a:xfrm>
            <a:prstGeom prst="rect"/>
            <a:noFill/>
            <a:ln w="12700" cmpd="sng" cap="flat">
              <a:noFill/>
              <a:prstDash val="solid"/>
              <a:miter/>
            </a:ln>
          </p:spPr>
        </p:pic>
      </p:grpSp>
      <p:sp>
        <p:nvSpPr>
          <p:cNvPr id="201" name="矩形"/>
          <p:cNvSpPr>
            <a:spLocks/>
          </p:cNvSpPr>
          <p:nvPr/>
        </p:nvSpPr>
        <p:spPr>
          <a:xfrm rot="0">
            <a:off x="685800" y="1066801"/>
            <a:ext cx="8458200" cy="3558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1"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4.Deployment Platform:</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Choose a deployment platform such as cloud services (e.g., AWS, Azure) or on-premises servers.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5.Scalability Considerations: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Ensure the deployment infrastructure can handle varying workloads and scale horizontally if needed.</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6.API Integration (Optional):</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Expose the GAN model through an API for seamless integration with other systems or applications.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90234226"/>
      </p:ext>
    </p:extLst>
  </p:cSld>
  <p:clrMapOvr>
    <a:masterClrMapping/>
  </p:clrMapOvr>
</p:sld>
</file>

<file path=ppt/slides/slide2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03" name="矩形"/>
          <p:cNvSpPr>
            <a:spLocks/>
          </p:cNvSpPr>
          <p:nvPr/>
        </p:nvSpPr>
        <p:spPr>
          <a:xfrm rot="0">
            <a:off x="838200" y="1313036"/>
            <a:ext cx="8305800" cy="381571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700" b="1"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7.Monitoring and Maintenance:</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Implement monitoring tools to track model performance and resource utilization. Regularly update the deployed model with improvements or new versions as needed.</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8.Security Considerations:</a:t>
            </a:r>
            <a:endParaRPr lang="en-US" altLang="zh-CN" sz="1800" b="1"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Implement security measures such as access control and encryption to protect the deployed model and data.</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a:t>
            </a:r>
            <a:endParaRPr lang="en-US" altLang="zh-CN" sz="1800" b="1"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9.Testing and Validation:</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Conduct thorough testing to ensure the deployed model performs as expected in a production environment.</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204" name="图片"/>
          <p:cNvPicPr>
            <a:picLocks/>
          </p:cNvPicPr>
          <p:nvPr/>
        </p:nvPicPr>
        <p:blipFill>
          <a:blip r:embed="rId1" cstate="print"/>
          <a:stretch>
            <a:fillRect/>
          </a:stretch>
        </p:blipFill>
        <p:spPr>
          <a:xfrm rot="0">
            <a:off x="9067800" y="3438525"/>
            <a:ext cx="2466975" cy="3419475"/>
          </a:xfrm>
          <a:prstGeom prst="rect"/>
          <a:noFill/>
          <a:ln w="12700" cmpd="sng" cap="flat">
            <a:noFill/>
            <a:prstDash val="solid"/>
            <a:miter/>
          </a:ln>
        </p:spPr>
      </p:pic>
    </p:spTree>
    <p:extLst>
      <p:ext uri="{BB962C8B-B14F-4D97-AF65-F5344CB8AC3E}">
        <p14:creationId xmlns:p14="http://schemas.microsoft.com/office/powerpoint/2010/main" val="693720023"/>
      </p:ext>
    </p:extLst>
  </p:cSld>
  <p:clrMapOvr>
    <a:masterClrMapping/>
  </p:clrMapOvr>
</p:sld>
</file>

<file path=ppt/slides/slide2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5"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06" name="矩形"/>
          <p:cNvSpPr>
            <a:spLocks/>
          </p:cNvSpPr>
          <p:nvPr/>
        </p:nvSpPr>
        <p:spPr>
          <a:xfrm rot="0">
            <a:off x="219074" y="778190"/>
            <a:ext cx="10515600" cy="485772"/>
          </a:xfrm>
          <a:prstGeom prst="rect"/>
          <a:noFill/>
          <a:ln w="12700" cmpd="sng" cap="flat">
            <a:noFill/>
            <a:prstDash val="solid"/>
            <a:miter/>
          </a:ln>
        </p:spPr>
        <p:txBody>
          <a:bodyPr vert="horz" wrap="square" lIns="0" tIns="0" rIns="0" bIns="0" anchor="t" anchorCtr="0">
            <a:prstTxWarp prst="textNoShape"/>
            <a:spAutoFit/>
          </a:bodyPr>
          <a:lstStyle/>
          <a:p>
            <a:pPr marL="0" indent="0" algn="l" eaLnBrk="1" fontAlgn="auto" latinLnBrk="0" hangingPunct="1">
              <a:lnSpc>
                <a:spcPct val="100000"/>
              </a:lnSpc>
              <a:spcBef>
                <a:spcPts val="0"/>
              </a:spcBef>
              <a:spcAft>
                <a:spcPts val="0"/>
              </a:spcAft>
              <a:buNone/>
            </a:pPr>
            <a:r>
              <a:rPr lang="en-US" altLang="zh-CN" sz="3200" b="1" i="1" u="none"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rPr>
              <a:t>RESULT:</a:t>
            </a:r>
            <a:endParaRPr lang="zh-CN" altLang="en-US" sz="3200" b="1" i="1" u="none"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endParaRPr>
          </a:p>
        </p:txBody>
      </p:sp>
      <p:pic>
        <p:nvPicPr>
          <p:cNvPr id="207" name="图片"/>
          <p:cNvPicPr>
            <a:picLocks noChangeAspect="1"/>
          </p:cNvPicPr>
          <p:nvPr/>
        </p:nvPicPr>
        <p:blipFill>
          <a:blip r:embed="rId1" cstate="print"/>
          <a:stretch>
            <a:fillRect/>
          </a:stretch>
        </p:blipFill>
        <p:spPr>
          <a:xfrm rot="0">
            <a:off x="228600" y="1524000"/>
            <a:ext cx="10186279" cy="4750115"/>
          </a:xfrm>
          <a:prstGeom prst="rect"/>
          <a:noFill/>
          <a:ln w="12700" cmpd="sng" cap="flat">
            <a:noFill/>
            <a:prstDash val="solid"/>
            <a:miter/>
          </a:ln>
        </p:spPr>
      </p:pic>
    </p:spTree>
    <p:extLst>
      <p:ext uri="{BB962C8B-B14F-4D97-AF65-F5344CB8AC3E}">
        <p14:creationId xmlns:p14="http://schemas.microsoft.com/office/powerpoint/2010/main" val="1689338387"/>
      </p:ext>
    </p:extLst>
  </p:cSld>
  <p:clrMapOvr>
    <a:masterClrMapping/>
  </p:clrMapOvr>
</p:sld>
</file>

<file path=ppt/slides/slide2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RESULT:</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209" name="图片"/>
          <p:cNvPicPr>
            <a:picLocks noChangeAspect="1"/>
          </p:cNvPicPr>
          <p:nvPr/>
        </p:nvPicPr>
        <p:blipFill>
          <a:blip r:embed="rId1" cstate="print"/>
          <a:stretch>
            <a:fillRect/>
          </a:stretch>
        </p:blipFill>
        <p:spPr>
          <a:xfrm rot="0">
            <a:off x="2244010" y="1624519"/>
            <a:ext cx="7703983" cy="4387071"/>
          </a:xfrm>
          <a:prstGeom prst="rect"/>
          <a:noFill/>
          <a:ln w="12700" cmpd="sng" cap="flat">
            <a:noFill/>
            <a:prstDash val="solid"/>
            <a:miter/>
          </a:ln>
        </p:spPr>
      </p:pic>
    </p:spTree>
    <p:extLst>
      <p:ext uri="{BB962C8B-B14F-4D97-AF65-F5344CB8AC3E}">
        <p14:creationId xmlns:p14="http://schemas.microsoft.com/office/powerpoint/2010/main" val="52426648"/>
      </p:ext>
    </p:extLst>
  </p:cSld>
  <p:clrMapOvr>
    <a:masterClrMapping/>
  </p:clrMapOvr>
</p:sld>
</file>

<file path=ppt/slides/slide2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1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11" name="矩形"/>
          <p:cNvSpPr>
            <a:spLocks/>
          </p:cNvSpPr>
          <p:nvPr/>
        </p:nvSpPr>
        <p:spPr>
          <a:xfrm rot="0">
            <a:off x="990600" y="1676400"/>
            <a:ext cx="8000999" cy="352996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rgbClr val="0D0D0D"/>
                </a:solidFill>
                <a:latin typeface="Calibri" pitchFamily="0" charset="0"/>
                <a:ea typeface="宋体" pitchFamily="0" charset="0"/>
                <a:cs typeface="Calibri" pitchFamily="0" charset="0"/>
              </a:rPr>
              <a:t> 	</a:t>
            </a:r>
            <a:endParaRPr lang="en-US" altLang="zh-CN" sz="1600" b="0" i="0"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In conclusion, the use of Generative Adversarial Networks (GANs) for handwritten model generation offers promising advancements in the field of handwriting recognition. By leveraging GANs, we can generate realistic synthetic handwritten characters, thereby augmenting training datasets and improving the accuracy and robustness of recognition systems. Despite challenges such as data variability and model optimization, the deployment of GAN-based handwritten models holds immense potential in various applications, including document digitization, signature verification, and language translation. With continued research and refinement, GANs have the capability to revolutionize handwritten text processing, paving the way for more efficient and accurate recognition across diverse handwriting styles and languages.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5130037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75"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txBody>
          <a:bodyPr vert="horz" wrap="square" lIns="0" tIns="0" rIns="0" bIns="0" anchor="ctr" anchorCtr="1">
            <a:prstTxWarp prst="textNoShape"/>
          </a:bodyPr>
          <a:lstStyle/>
          <a:p>
            <a:pPr marL="0" indent="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Arial" pitchFamily="34" charset="0"/>
                <a:ea typeface="宋体" pitchFamily="0" charset="0"/>
                <a:cs typeface="Arial" pitchFamily="34" charset="0"/>
              </a:rPr>
              <a:t> Objective</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Arial" pitchFamily="34" charset="0"/>
                <a:ea typeface="宋体" pitchFamily="0" charset="0"/>
                <a:cs typeface="Arial" pitchFamily="34" charset="0"/>
              </a:rPr>
              <a:t> Real time application</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Arial" pitchFamily="34" charset="0"/>
                <a:ea typeface="宋体" pitchFamily="0" charset="0"/>
                <a:cs typeface="Arial" pitchFamily="34" charset="0"/>
              </a:rPr>
              <a:t> Generator and discriminator</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0" i="1" u="none" strike="noStrike" kern="1200" cap="none" spc="0" baseline="0">
                <a:solidFill>
                  <a:schemeClr val="tx1"/>
                </a:solidFill>
                <a:latin typeface="Arial" pitchFamily="34" charset="0"/>
                <a:ea typeface="宋体" pitchFamily="0" charset="0"/>
                <a:cs typeface="Arial" pitchFamily="34" charset="0"/>
              </a:rPr>
              <a:t> Problem Statement</a:t>
            </a:r>
            <a:endParaRPr lang="en-US" altLang="zh-CN" sz="1800" b="0" i="1"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Arial" pitchFamily="34" charset="0"/>
                <a:ea typeface="宋体" pitchFamily="0" charset="0"/>
                <a:cs typeface="Arial" pitchFamily="34" charset="0"/>
              </a:rPr>
              <a:t>Generative Adversarial Network</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1" i="1" u="none" strike="noStrike" kern="1200" cap="none" spc="0" baseline="0">
                <a:solidFill>
                  <a:schemeClr val="tx1"/>
                </a:solidFill>
                <a:latin typeface="Arial" pitchFamily="34" charset="0"/>
                <a:ea typeface="宋体" pitchFamily="0" charset="0"/>
                <a:cs typeface="Arial" pitchFamily="34" charset="0"/>
              </a:rPr>
              <a:t> </a:t>
            </a:r>
            <a:r>
              <a:rPr lang="en-US" altLang="zh-CN" sz="1800" b="0" i="1" u="none" strike="noStrike" kern="1200" cap="none" spc="0" baseline="0">
                <a:solidFill>
                  <a:schemeClr val="tx1"/>
                </a:solidFill>
                <a:latin typeface="Arial" pitchFamily="34" charset="0"/>
                <a:ea typeface="宋体" pitchFamily="0" charset="0"/>
                <a:cs typeface="Arial" pitchFamily="34" charset="0"/>
              </a:rPr>
              <a:t>Proposed System/Solution</a:t>
            </a:r>
            <a:endParaRPr lang="en-US" altLang="zh-CN" sz="1800" b="0" i="1"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1" i="1" u="none" strike="noStrike" kern="1200" cap="none" spc="0" baseline="0">
                <a:solidFill>
                  <a:schemeClr val="tx1"/>
                </a:solidFill>
                <a:latin typeface="Arial" pitchFamily="34" charset="0"/>
                <a:ea typeface="宋体" pitchFamily="0" charset="0"/>
                <a:cs typeface="Arial" pitchFamily="34" charset="0"/>
              </a:rPr>
              <a:t> </a:t>
            </a:r>
            <a:r>
              <a:rPr lang="en-US" altLang="zh-CN" sz="1800" b="0" i="1" u="none" strike="noStrike" kern="1200" cap="none" spc="0" baseline="0">
                <a:solidFill>
                  <a:schemeClr val="tx1"/>
                </a:solidFill>
                <a:latin typeface="Arial" pitchFamily="34" charset="0"/>
                <a:ea typeface="宋体" pitchFamily="0" charset="0"/>
                <a:cs typeface="Arial" pitchFamily="34" charset="0"/>
              </a:rPr>
              <a:t>System Development Approach</a:t>
            </a:r>
            <a:endParaRPr lang="en-US" altLang="zh-CN" sz="1800" b="0" i="1"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1" i="1" u="none" strike="noStrike" kern="1200" cap="none" spc="0" baseline="0">
                <a:solidFill>
                  <a:schemeClr val="tx1"/>
                </a:solidFill>
                <a:latin typeface="Arial" pitchFamily="34" charset="0"/>
                <a:ea typeface="宋体" pitchFamily="0" charset="0"/>
                <a:cs typeface="Arial" pitchFamily="34" charset="0"/>
              </a:rPr>
              <a:t> </a:t>
            </a:r>
            <a:r>
              <a:rPr lang="en-US" altLang="zh-CN" sz="1800" b="0" i="1" u="none" strike="noStrike" kern="1200" cap="none" spc="0" baseline="0">
                <a:solidFill>
                  <a:schemeClr val="tx1"/>
                </a:solidFill>
                <a:latin typeface="Arial" pitchFamily="34" charset="0"/>
                <a:ea typeface="宋体" pitchFamily="0" charset="0"/>
                <a:cs typeface="Arial" pitchFamily="34" charset="0"/>
              </a:rPr>
              <a:t>Algorithm and Deployment</a:t>
            </a:r>
            <a:endParaRPr lang="en-US" altLang="zh-CN" sz="1800" b="0" i="1"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0" i="1" u="none" strike="noStrike" kern="1200" cap="none" spc="0" baseline="0">
                <a:solidFill>
                  <a:schemeClr val="tx1"/>
                </a:solidFill>
                <a:latin typeface="Arial" pitchFamily="34" charset="0"/>
                <a:ea typeface="宋体" pitchFamily="0" charset="0"/>
                <a:cs typeface="Arial" pitchFamily="34" charset="0"/>
              </a:rPr>
              <a:t> Result</a:t>
            </a:r>
            <a:endParaRPr lang="en-US" altLang="zh-CN" sz="1800" b="0" i="1"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0" i="1" u="none" strike="noStrike" kern="1200" cap="none" spc="0" baseline="0">
                <a:solidFill>
                  <a:schemeClr val="tx1"/>
                </a:solidFill>
                <a:latin typeface="Arial" pitchFamily="34" charset="0"/>
                <a:ea typeface="宋体" pitchFamily="0" charset="0"/>
                <a:cs typeface="Arial" pitchFamily="34" charset="0"/>
              </a:rPr>
              <a:t> Conclusion</a:t>
            </a:r>
            <a:endParaRPr lang="en-US" altLang="zh-CN" sz="1800" b="0" i="1"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0" i="1" u="none" strike="noStrike" kern="1200" cap="none" spc="0" baseline="0">
                <a:solidFill>
                  <a:schemeClr val="tx1"/>
                </a:solidFill>
                <a:latin typeface="Arial" pitchFamily="34" charset="0"/>
                <a:ea typeface="宋体" pitchFamily="0" charset="0"/>
                <a:cs typeface="Arial" pitchFamily="34" charset="0"/>
              </a:rPr>
              <a:t> References</a:t>
            </a:r>
            <a:endParaRPr lang="zh-CN" altLang="en-US" sz="1800" b="0" i="1" u="none" strike="noStrike" kern="1200" cap="none" spc="0" baseline="0">
              <a:solidFill>
                <a:schemeClr val="tx1"/>
              </a:solidFill>
              <a:latin typeface="Arial" pitchFamily="34" charset="0"/>
              <a:ea typeface="宋体" pitchFamily="0" charset="0"/>
              <a:cs typeface="Arial" pitchFamily="34" charset="0"/>
            </a:endParaRPr>
          </a:p>
        </p:txBody>
      </p:sp>
      <p:grpSp>
        <p:nvGrpSpPr>
          <p:cNvPr id="85" name="组合"/>
          <p:cNvGrpSpPr>
            <a:grpSpLocks/>
          </p:cNvGrpSpPr>
          <p:nvPr/>
        </p:nvGrpSpPr>
        <p:grpSpPr>
          <a:xfrm>
            <a:off x="7448612" y="0"/>
            <a:ext cx="4743793" cy="6858466"/>
            <a:chOff x="7448612" y="0"/>
            <a:chExt cx="4743793" cy="6858466"/>
          </a:xfrm>
        </p:grpSpPr>
        <p:sp>
          <p:nvSpPr>
            <p:cNvPr id="76"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77"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78"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9"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0"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81"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2"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83"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84"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86"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87"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88"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mpd="sng" cap="flat">
            <a:noFill/>
            <a:prstDash val="solid"/>
            <a:miter/>
          </a:ln>
        </p:spPr>
      </p:sp>
      <p:sp>
        <p:nvSpPr>
          <p:cNvPr id="89"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mpd="sng" cap="flat">
            <a:noFill/>
            <a:prstDash val="solid"/>
            <a:miter/>
          </a:ln>
        </p:spPr>
      </p:sp>
      <p:pic>
        <p:nvPicPr>
          <p:cNvPr id="90"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93" name="组合"/>
          <p:cNvGrpSpPr>
            <a:grpSpLocks/>
          </p:cNvGrpSpPr>
          <p:nvPr/>
        </p:nvGrpSpPr>
        <p:grpSpPr>
          <a:xfrm>
            <a:off x="47625" y="3819523"/>
            <a:ext cx="4124324" cy="3009896"/>
            <a:chOff x="47625" y="3819523"/>
            <a:chExt cx="4124324" cy="3009896"/>
          </a:xfrm>
        </p:grpSpPr>
        <p:pic>
          <p:nvPicPr>
            <p:cNvPr id="9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92"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94" name="文本框"/>
          <p:cNvSpPr>
            <a:spLocks noGrp="1"/>
          </p:cNvSpPr>
          <p:nvPr>
            <p:ph type="title"/>
          </p:nvPr>
        </p:nvSpPr>
        <p:spPr>
          <a:xfrm rot="0">
            <a:off x="739774" y="445387"/>
            <a:ext cx="2689225"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OUTLINE</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9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5055291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99" name="组合"/>
          <p:cNvGrpSpPr>
            <a:grpSpLocks/>
          </p:cNvGrpSpPr>
          <p:nvPr/>
        </p:nvGrpSpPr>
        <p:grpSpPr>
          <a:xfrm>
            <a:off x="8991600" y="2971799"/>
            <a:ext cx="2762247" cy="3257549"/>
            <a:chOff x="8991600" y="2971799"/>
            <a:chExt cx="2762247" cy="3257549"/>
          </a:xfrm>
        </p:grpSpPr>
        <p:sp>
          <p:nvSpPr>
            <p:cNvPr id="96" name="曲线"/>
            <p:cNvSpPr>
              <a:spLocks/>
            </p:cNvSpPr>
            <p:nvPr/>
          </p:nvSpPr>
          <p:spPr>
            <a:xfrm rot="0">
              <a:off x="10353676" y="5400675"/>
              <a:ext cx="457196"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97" name="曲线"/>
            <p:cNvSpPr>
              <a:spLocks/>
            </p:cNvSpPr>
            <p:nvPr/>
          </p:nvSpPr>
          <p:spPr>
            <a:xfrm rot="0">
              <a:off x="10353676" y="593407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7"/>
                  </a:lnTo>
                  <a:lnTo>
                    <a:pt x="21600" y="21597"/>
                  </a:lnTo>
                  <a:lnTo>
                    <a:pt x="21600" y="0"/>
                  </a:lnTo>
                  <a:close/>
                </a:path>
              </a:pathLst>
            </a:custGeom>
            <a:solidFill>
              <a:srgbClr val="2D936B"/>
            </a:solidFill>
            <a:ln cmpd="sng" cap="flat">
              <a:noFill/>
              <a:prstDash val="solid"/>
              <a:miter/>
            </a:ln>
          </p:spPr>
        </p:sp>
        <p:pic>
          <p:nvPicPr>
            <p:cNvPr id="98" name="图片"/>
            <p:cNvPicPr>
              <a:picLocks/>
            </p:cNvPicPr>
            <p:nvPr/>
          </p:nvPicPr>
          <p:blipFill>
            <a:blip r:embed="rId1" cstate="print"/>
            <a:stretch>
              <a:fillRect/>
            </a:stretch>
          </p:blipFill>
          <p:spPr>
            <a:xfrm rot="0">
              <a:off x="8991600" y="2971799"/>
              <a:ext cx="2762247" cy="3257549"/>
            </a:xfrm>
            <a:prstGeom prst="rect"/>
            <a:noFill/>
            <a:ln w="12700" cmpd="sng" cap="flat">
              <a:noFill/>
              <a:prstDash val="solid"/>
              <a:miter/>
            </a:ln>
          </p:spPr>
        </p:pic>
      </p:grpSp>
      <p:sp>
        <p:nvSpPr>
          <p:cNvPr id="10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01" name="文本框"/>
          <p:cNvSpPr>
            <a:spLocks noGrp="1"/>
          </p:cNvSpPr>
          <p:nvPr>
            <p:ph type="title"/>
          </p:nvPr>
        </p:nvSpPr>
        <p:spPr>
          <a:xfrm rot="0">
            <a:off x="228600" y="304800"/>
            <a:ext cx="7166928"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3200" b="1" i="0" u="none" strike="noStrike" kern="0" cap="none" spc="0" baseline="0">
                <a:solidFill>
                  <a:schemeClr val="tx1"/>
                </a:solidFill>
                <a:latin typeface="Trebuchet MS" pitchFamily="0" charset="0"/>
                <a:ea typeface="宋体" pitchFamily="0" charset="0"/>
                <a:cs typeface="Trebuchet MS" pitchFamily="0" charset="0"/>
              </a:rPr>
              <a:t>GENERATIVE ADVERSARIAL NETWORK </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02"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03" name="矩形"/>
          <p:cNvSpPr>
            <a:spLocks/>
          </p:cNvSpPr>
          <p:nvPr/>
        </p:nvSpPr>
        <p:spPr>
          <a:xfrm rot="0">
            <a:off x="739774" y="6473336"/>
            <a:ext cx="1798953"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1447800" y="1417825"/>
            <a:ext cx="6096000" cy="4434840"/>
          </a:xfrm>
          <a:prstGeom prst="rect"/>
          <a:noFill/>
          <a:ln w="12700" cmpd="sng" cap="flat">
            <a:solidFill>
              <a:srgbClr val="FFFFFF"/>
            </a:solidFill>
            <a:prstDash val="solid"/>
            <a:round/>
          </a:ln>
        </p:spPr>
        <p:txBody>
          <a:bodyPr vert="horz" wrap="square" lIns="0" tIns="45720" rIns="0" bIns="45720" anchor="ctr" anchorCtr="0">
            <a:prstTxWarp prst="textNoShape"/>
            <a:spAutoFit/>
          </a:bodyPr>
          <a:lstStyle/>
          <a:p>
            <a:pPr lvl="2" marL="914400" indent="0" algn="l">
              <a:lnSpc>
                <a:spcPct val="100000"/>
              </a:lnSpc>
              <a:spcBef>
                <a:spcPts val="0"/>
              </a:spcBef>
              <a:spcAft>
                <a:spcPts val="0"/>
              </a:spcAft>
              <a:buNone/>
            </a:pPr>
            <a:r>
              <a:rPr lang="en-US" altLang="zh-CN" sz="2200" b="0" i="0" u="none" strike="noStrike" kern="1200" cap="none" spc="0" baseline="0">
                <a:solidFill>
                  <a:schemeClr val="tx1"/>
                </a:solidFill>
                <a:latin typeface="Arial" pitchFamily="34" charset="0"/>
                <a:ea typeface="宋体" pitchFamily="0" charset="0"/>
                <a:cs typeface="Arial" pitchFamily="34" charset="0"/>
              </a:rPr>
              <a:t> A Generative Adversarial Network (GAN) is a class of machine learning frameworks introduced by Ian </a:t>
            </a:r>
            <a:r>
              <a:rPr lang="en-US" altLang="zh-CN" sz="2200" b="0" i="0" u="none" strike="noStrike" kern="1200" cap="none" spc="0" baseline="0">
                <a:solidFill>
                  <a:schemeClr val="tx1"/>
                </a:solidFill>
                <a:latin typeface="Arial" pitchFamily="34" charset="0"/>
                <a:ea typeface="宋体" pitchFamily="0" charset="0"/>
                <a:cs typeface="Arial" pitchFamily="34" charset="0"/>
              </a:rPr>
              <a:t>Goodfellow</a:t>
            </a:r>
            <a:r>
              <a:rPr lang="en-US" altLang="zh-CN" sz="2200" b="0" i="0" u="none" strike="noStrike" kern="1200" cap="none" spc="0" baseline="0">
                <a:solidFill>
                  <a:schemeClr val="tx1"/>
                </a:solidFill>
                <a:latin typeface="Arial" pitchFamily="34" charset="0"/>
                <a:ea typeface="宋体" pitchFamily="0" charset="0"/>
                <a:cs typeface="Arial" pitchFamily="34" charset="0"/>
              </a:rPr>
              <a:t> and his colleagues in 2014. </a:t>
            </a:r>
            <a:endParaRPr lang="en-US" altLang="zh-CN" sz="2200" b="0" i="0" u="none" strike="noStrike" kern="1200" cap="none" spc="0" baseline="0">
              <a:solidFill>
                <a:schemeClr val="tx1"/>
              </a:solidFill>
              <a:latin typeface="Arial" pitchFamily="34" charset="0"/>
              <a:ea typeface="宋体" pitchFamily="0" charset="0"/>
              <a:cs typeface="Arial" pitchFamily="34" charset="0"/>
            </a:endParaRPr>
          </a:p>
          <a:p>
            <a:pPr lvl="2" marL="914400" indent="0" algn="l">
              <a:lnSpc>
                <a:spcPct val="100000"/>
              </a:lnSpc>
              <a:spcBef>
                <a:spcPts val="0"/>
              </a:spcBef>
              <a:spcAft>
                <a:spcPts val="0"/>
              </a:spcAft>
              <a:buNone/>
            </a:pPr>
            <a:endParaRPr lang="en-US" altLang="zh-CN" sz="2200" b="0" i="0" u="none" strike="noStrike" kern="1200" cap="none" spc="0" baseline="0">
              <a:solidFill>
                <a:schemeClr val="tx1"/>
              </a:solidFill>
              <a:latin typeface="Arial" pitchFamily="34" charset="0"/>
              <a:ea typeface="宋体" pitchFamily="0" charset="0"/>
              <a:cs typeface="Arial" pitchFamily="34" charset="0"/>
            </a:endParaRPr>
          </a:p>
          <a:p>
            <a:pPr lvl="2" marL="914400" indent="0" algn="l">
              <a:lnSpc>
                <a:spcPct val="100000"/>
              </a:lnSpc>
              <a:spcBef>
                <a:spcPts val="0"/>
              </a:spcBef>
              <a:spcAft>
                <a:spcPts val="0"/>
              </a:spcAft>
              <a:buFont typeface="Wingdings" pitchFamily="2" charset="2"/>
              <a:buChar char="§"/>
            </a:pPr>
            <a:r>
              <a:rPr lang="en-US" altLang="zh-CN" sz="2200" b="0" i="0" u="none" strike="noStrike" kern="1200" cap="none" spc="0" baseline="0">
                <a:solidFill>
                  <a:schemeClr val="tx1"/>
                </a:solidFill>
                <a:latin typeface="Arial" pitchFamily="34" charset="0"/>
                <a:ea typeface="宋体" pitchFamily="0" charset="0"/>
                <a:cs typeface="Arial" pitchFamily="34" charset="0"/>
              </a:rPr>
              <a:t> GANs are composed of two neural networks, a generator and a discriminator, which are trained simultaneously through adversarial training.</a:t>
            </a:r>
            <a:endParaRPr lang="en-US" altLang="zh-CN" sz="2200" b="0" i="0" u="none" strike="noStrike" kern="1200" cap="none" spc="0" baseline="0">
              <a:solidFill>
                <a:schemeClr val="tx1"/>
              </a:solidFill>
              <a:latin typeface="Arial" pitchFamily="34" charset="0"/>
              <a:ea typeface="宋体" pitchFamily="0" charset="0"/>
              <a:cs typeface="Arial" pitchFamily="34" charset="0"/>
            </a:endParaRPr>
          </a:p>
          <a:p>
            <a:pPr lvl="2" marL="914400" indent="0" algn="l">
              <a:lnSpc>
                <a:spcPct val="100000"/>
              </a:lnSpc>
              <a:spcBef>
                <a:spcPts val="0"/>
              </a:spcBef>
              <a:spcAft>
                <a:spcPts val="0"/>
              </a:spcAft>
              <a:buNone/>
            </a:pPr>
            <a:endParaRPr lang="en-US" altLang="zh-CN" sz="2200" b="0" i="0" u="none" strike="noStrike" kern="1200" cap="none" spc="0" baseline="0">
              <a:solidFill>
                <a:schemeClr val="tx1"/>
              </a:solidFill>
              <a:latin typeface="Arial" pitchFamily="34" charset="0"/>
              <a:ea typeface="宋体" pitchFamily="0" charset="0"/>
              <a:cs typeface="Arial" pitchFamily="34" charset="0"/>
            </a:endParaRPr>
          </a:p>
          <a:p>
            <a:pPr lvl="2" marL="914400" indent="0" algn="l">
              <a:lnSpc>
                <a:spcPct val="100000"/>
              </a:lnSpc>
              <a:spcBef>
                <a:spcPts val="0"/>
              </a:spcBef>
              <a:spcAft>
                <a:spcPts val="0"/>
              </a:spcAft>
              <a:buFont typeface="Wingdings" pitchFamily="2" charset="2"/>
              <a:buChar char="§"/>
            </a:pPr>
            <a:r>
              <a:rPr lang="en-US" altLang="zh-CN" sz="2200" b="0" i="0" u="none" strike="noStrike" kern="1200" cap="none" spc="0" baseline="0">
                <a:solidFill>
                  <a:schemeClr val="tx1"/>
                </a:solidFill>
                <a:latin typeface="Calibri" pitchFamily="0" charset="0"/>
                <a:ea typeface="宋体" pitchFamily="0" charset="0"/>
                <a:cs typeface="Calibri" pitchFamily="0" charset="0"/>
              </a:rPr>
              <a:t> </a:t>
            </a:r>
            <a:r>
              <a:rPr lang="en-US" altLang="zh-CN" sz="2200" b="0" i="0" u="none" strike="noStrike" kern="1200" cap="none" spc="0" baseline="0">
                <a:solidFill>
                  <a:schemeClr val="tx1"/>
                </a:solidFill>
                <a:latin typeface="Arial" pitchFamily="34" charset="0"/>
                <a:ea typeface="宋体" pitchFamily="0" charset="0"/>
                <a:cs typeface="Arial" pitchFamily="34" charset="0"/>
              </a:rPr>
              <a:t>GANs have been used for a variety of applications, including image generation, style transfer, super-resolution, and more.</a:t>
            </a:r>
            <a:endParaRPr lang="zh-CN" altLang="en-US" sz="22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162907489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9296400" y="2438400"/>
            <a:ext cx="3533774" cy="3810000"/>
            <a:chOff x="9296400" y="2438400"/>
            <a:chExt cx="3533774" cy="3810000"/>
          </a:xfrm>
        </p:grpSpPr>
        <p:sp>
          <p:nvSpPr>
            <p:cNvPr id="106" name="曲线"/>
            <p:cNvSpPr>
              <a:spLocks/>
            </p:cNvSpPr>
            <p:nvPr/>
          </p:nvSpPr>
          <p:spPr>
            <a:xfrm rot="0">
              <a:off x="9991725" y="5153025"/>
              <a:ext cx="457196" cy="45719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991725" y="568642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9296400" y="2438400"/>
              <a:ext cx="3533774" cy="381000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0" baseline="0">
                <a:solidFill>
                  <a:schemeClr val="tx1"/>
                </a:solidFill>
                <a:latin typeface="Trebuchet MS" pitchFamily="0" charset="0"/>
                <a:ea typeface="宋体" pitchFamily="0" charset="0"/>
                <a:cs typeface="Trebuchet MS" pitchFamily="0" charset="0"/>
              </a:rPr>
              <a:t>GAN ARCHITECTURE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3" name="矩形"/>
          <p:cNvSpPr>
            <a:spLocks/>
          </p:cNvSpPr>
          <p:nvPr/>
        </p:nvSpPr>
        <p:spPr>
          <a:xfrm rot="0">
            <a:off x="739774" y="6473336"/>
            <a:ext cx="1798953"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1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15" name="图片" descr="WhatsApp Image 2024-03-29 at 8.44.35 PM.jpeg"/>
          <p:cNvPicPr>
            <a:picLocks noChangeAspect="1"/>
          </p:cNvPicPr>
          <p:nvPr/>
        </p:nvPicPr>
        <p:blipFill>
          <a:blip r:embed="rId3" cstate="print"/>
          <a:stretch>
            <a:fillRect/>
          </a:stretch>
        </p:blipFill>
        <p:spPr>
          <a:xfrm rot="0">
            <a:off x="914400" y="1676400"/>
            <a:ext cx="8530046" cy="3853541"/>
          </a:xfrm>
          <a:prstGeom prst="rect"/>
          <a:noFill/>
          <a:ln w="12700" cmpd="sng" cap="flat">
            <a:noFill/>
            <a:prstDash val="solid"/>
            <a:miter/>
          </a:ln>
        </p:spPr>
      </p:pic>
    </p:spTree>
    <p:extLst>
      <p:ext uri="{BB962C8B-B14F-4D97-AF65-F5344CB8AC3E}">
        <p14:creationId xmlns:p14="http://schemas.microsoft.com/office/powerpoint/2010/main" val="212857946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19"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0" baseline="0">
                <a:solidFill>
                  <a:schemeClr val="tx1"/>
                </a:solidFill>
                <a:latin typeface="Trebuchet MS" pitchFamily="0" charset="0"/>
                <a:ea typeface="宋体" pitchFamily="0" charset="0"/>
                <a:cs typeface="Trebuchet MS" pitchFamily="0" charset="0"/>
              </a:rPr>
              <a:t>OBJECTIVE</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0"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1" name="矩形"/>
          <p:cNvSpPr>
            <a:spLocks/>
          </p:cNvSpPr>
          <p:nvPr/>
        </p:nvSpPr>
        <p:spPr>
          <a:xfrm rot="0">
            <a:off x="739774" y="6473336"/>
            <a:ext cx="1798953"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2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1219200" y="1981200"/>
            <a:ext cx="7315200" cy="3634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The main objective of a Generative Adversarial Network (GAN) is to generate new data that is similar to a given dataset.</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 GANs consist of two neural networks, a generator and a discriminator, which are trained simultaneously in a competitive manner. </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The generator learns to produce data that is indistinguishable from the real data, while the discriminator learns to differentiate between real data and data generated by the generator. </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Through this adversarial process, the generator improves its ability to create realistic data, leading to the generation of high-quality synthetic data.</a:t>
            </a:r>
            <a:endParaRPr lang="zh-CN" altLang="en-US" sz="20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159160095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4" name="图片"/>
          <p:cNvPicPr>
            <a:picLocks/>
          </p:cNvPicPr>
          <p:nvPr/>
        </p:nvPicPr>
        <p:blipFill>
          <a:blip r:embed="rId1" cstate="print"/>
          <a:stretch>
            <a:fillRect/>
          </a:stretch>
        </p:blipFill>
        <p:spPr>
          <a:xfrm rot="0">
            <a:off x="7010399" y="2057400"/>
            <a:ext cx="2695574" cy="3248025"/>
          </a:xfrm>
          <a:prstGeom prst="rect"/>
          <a:noFill/>
          <a:ln w="12700" cmpd="sng" cap="flat">
            <a:noFill/>
            <a:prstDash val="solid"/>
            <a:miter/>
          </a:ln>
        </p:spPr>
      </p:pic>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REAL TIME APPLICATION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0" name="矩形"/>
          <p:cNvSpPr>
            <a:spLocks/>
          </p:cNvSpPr>
          <p:nvPr/>
        </p:nvSpPr>
        <p:spPr>
          <a:xfrm rot="0">
            <a:off x="739774" y="6473336"/>
            <a:ext cx="1798953"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2" name="矩形"/>
          <p:cNvSpPr>
            <a:spLocks/>
          </p:cNvSpPr>
          <p:nvPr/>
        </p:nvSpPr>
        <p:spPr>
          <a:xfrm rot="0">
            <a:off x="1676400" y="1905000"/>
            <a:ext cx="4419599" cy="2453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
                <a:schemeClr val="tx1"/>
              </a:buClr>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Image Editing and Augmentation*</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Clr>
                <a:schemeClr val="tx1"/>
              </a:buClr>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Medical Image Analysis</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Text-to-Image Synthesis</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Drug Discovery</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Video Generation and Prediction</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Anomaly Detection</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Style Transfer in Fashion</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rial" pitchFamily="34" charset="0"/>
                <a:ea typeface="宋体" pitchFamily="0" charset="0"/>
                <a:cs typeface="Arial" pitchFamily="34" charset="0"/>
              </a:rPr>
              <a:t>Image Generation</a:t>
            </a:r>
            <a:endParaRPr lang="zh-CN" altLang="en-US" sz="20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102498473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7" name="图片"/>
          <p:cNvPicPr>
            <a:picLocks/>
          </p:cNvPicPr>
          <p:nvPr/>
        </p:nvPicPr>
        <p:blipFill>
          <a:blip r:embed="rId1" cstate="print"/>
          <a:stretch>
            <a:fillRect/>
          </a:stretch>
        </p:blipFill>
        <p:spPr>
          <a:xfrm rot="0">
            <a:off x="9220200" y="3200400"/>
            <a:ext cx="2466975" cy="3419475"/>
          </a:xfrm>
          <a:prstGeom prst="rect"/>
          <a:noFill/>
          <a:ln w="12700" cmpd="sng" cap="flat">
            <a:noFill/>
            <a:prstDash val="solid"/>
            <a:miter/>
          </a:ln>
        </p:spPr>
      </p:pic>
      <p:sp>
        <p:nvSpPr>
          <p:cNvPr id="138" name="文本框"/>
          <p:cNvSpPr>
            <a:spLocks noGrp="1"/>
          </p:cNvSpPr>
          <p:nvPr>
            <p:ph type="title"/>
          </p:nvPr>
        </p:nvSpPr>
        <p:spPr>
          <a:xfrm rot="0">
            <a:off x="152400" y="609600"/>
            <a:ext cx="4800600"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ctr">
              <a:lnSpc>
                <a:spcPct val="100000"/>
              </a:lnSpc>
              <a:spcBef>
                <a:spcPts val="130"/>
              </a:spcBef>
              <a:spcAft>
                <a:spcPts val="0"/>
              </a:spcAft>
              <a:buNone/>
            </a:pPr>
            <a:r>
              <a:rPr lang="en-US" altLang="zh-CN" sz="4250" b="1" i="0" u="none" strike="noStrike" kern="0" cap="none" spc="0" baseline="0">
                <a:solidFill>
                  <a:schemeClr val="tx1"/>
                </a:solidFill>
                <a:latin typeface="Trebuchet MS" pitchFamily="0" charset="0"/>
                <a:ea typeface="宋体" pitchFamily="0" charset="0"/>
                <a:cs typeface="Trebuchet MS" pitchFamily="0" charset="0"/>
              </a:rPr>
              <a:t>GENERATOR</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0" name="矩形"/>
          <p:cNvSpPr>
            <a:spLocks/>
          </p:cNvSpPr>
          <p:nvPr/>
        </p:nvSpPr>
        <p:spPr>
          <a:xfrm rot="0">
            <a:off x="1219200" y="2057400"/>
            <a:ext cx="7010399" cy="21583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
                <a:schemeClr val="tx1"/>
              </a:buClr>
              <a:buFont typeface="Arial" pitchFamily="34" charset="0"/>
              <a:buChar char="●"/>
            </a:pPr>
            <a:r>
              <a:rPr lang="en-US" altLang="zh-CN" sz="2000" b="0" i="0" u="none" strike="noStrike" kern="1200" cap="none" spc="0" baseline="0">
                <a:solidFill>
                  <a:schemeClr val="tx1"/>
                </a:solidFill>
                <a:latin typeface="Arial" pitchFamily="34" charset="0"/>
                <a:ea typeface="宋体" pitchFamily="0" charset="0"/>
                <a:cs typeface="Arial" pitchFamily="34" charset="0"/>
              </a:rPr>
              <a:t>The generator in a Generative Adversarial Network (GAN) is a neural network that takes random noise as input and generates synthetic data samples.</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Clr>
                <a:schemeClr val="tx1"/>
              </a:buClr>
              <a:buFont typeface="Trebuchet MS" pitchFamily="0" charset="0"/>
              <a:buChar char="●"/>
            </a:pP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Clr>
                <a:schemeClr val="tx1"/>
              </a:buClr>
              <a:buFont typeface="Trebuchet MS" pitchFamily="0" charset="0"/>
              <a:buChar char="●"/>
            </a:pPr>
            <a:r>
              <a:rPr lang="en-US" altLang="zh-CN" sz="2000" b="0" i="0" u="none" strike="noStrike" kern="1200" cap="none" spc="0" baseline="0">
                <a:solidFill>
                  <a:schemeClr val="tx1"/>
                </a:solidFill>
                <a:latin typeface="Arial" pitchFamily="34" charset="0"/>
                <a:ea typeface="宋体" pitchFamily="0" charset="0"/>
                <a:cs typeface="Arial" pitchFamily="34" charset="0"/>
              </a:rPr>
              <a:t> It learns to map this noise to the data distribution of the training set, effectively creating new data that is similar to the real data. </a:t>
            </a:r>
            <a:endParaRPr lang="zh-CN" altLang="en-US" sz="2000" b="0" i="0" u="none" strike="noStrike" kern="1200" cap="none" spc="0" baseline="0">
              <a:solidFill>
                <a:schemeClr val="tx1"/>
              </a:solidFill>
              <a:latin typeface="Arial" pitchFamily="34" charset="0"/>
              <a:ea typeface="宋体" pitchFamily="0" charset="0"/>
              <a:cs typeface="Arial" pitchFamily="34" charset="0"/>
            </a:endParaRPr>
          </a:p>
        </p:txBody>
      </p:sp>
      <p:pic>
        <p:nvPicPr>
          <p:cNvPr id="141" name="图片"/>
          <p:cNvPicPr>
            <a:picLocks/>
          </p:cNvPicPr>
          <p:nvPr/>
        </p:nvPicPr>
        <p:blipFill>
          <a:blip r:embed="rId2" cstate="print"/>
          <a:stretch>
            <a:fillRect/>
          </a:stretch>
        </p:blipFill>
        <p:spPr>
          <a:xfrm rot="0">
            <a:off x="9372600" y="3352800"/>
            <a:ext cx="2466975" cy="3419475"/>
          </a:xfrm>
          <a:prstGeom prst="rect"/>
          <a:noFill/>
          <a:ln w="12700" cmpd="sng" cap="flat">
            <a:noFill/>
            <a:prstDash val="solid"/>
            <a:miter/>
          </a:ln>
        </p:spPr>
      </p:pic>
    </p:spTree>
    <p:extLst>
      <p:ext uri="{BB962C8B-B14F-4D97-AF65-F5344CB8AC3E}">
        <p14:creationId xmlns:p14="http://schemas.microsoft.com/office/powerpoint/2010/main" val="53366019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7" name="矩形"/>
          <p:cNvSpPr>
            <a:spLocks/>
          </p:cNvSpPr>
          <p:nvPr/>
        </p:nvSpPr>
        <p:spPr>
          <a:xfrm rot="0">
            <a:off x="739774" y="1367853"/>
            <a:ext cx="2811780" cy="300355"/>
          </a:xfrm>
          <a:prstGeom prst="rect"/>
          <a:noFill/>
          <a:ln w="12700" cmpd="sng" cap="flat">
            <a:noFill/>
            <a:prstDash val="solid"/>
            <a:miter/>
          </a:ln>
        </p:spPr>
      </p:sp>
      <p:sp>
        <p:nvSpPr>
          <p:cNvPr id="14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49" name="图片" descr="WhatsApp Image 2024-03-29 at 9.15.58 PM.jpeg"/>
          <p:cNvPicPr>
            <a:picLocks noChangeAspect="1"/>
          </p:cNvPicPr>
          <p:nvPr/>
        </p:nvPicPr>
        <p:blipFill>
          <a:blip r:embed="rId2" cstate="print"/>
          <a:stretch>
            <a:fillRect/>
          </a:stretch>
        </p:blipFill>
        <p:spPr>
          <a:xfrm rot="0">
            <a:off x="685800" y="1371600"/>
            <a:ext cx="8216537" cy="4101737"/>
          </a:xfrm>
          <a:prstGeom prst="rect"/>
          <a:noFill/>
          <a:ln w="12700" cmpd="sng" cap="flat">
            <a:noFill/>
            <a:prstDash val="solid"/>
            <a:miter/>
          </a:ln>
        </p:spPr>
      </p:pic>
    </p:spTree>
    <p:extLst>
      <p:ext uri="{BB962C8B-B14F-4D97-AF65-F5344CB8AC3E}">
        <p14:creationId xmlns:p14="http://schemas.microsoft.com/office/powerpoint/2010/main" val="33435951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54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KISHORE R</dc:title>
  <cp:lastModifiedBy>root</cp:lastModifiedBy>
  <cp:revision>7</cp:revision>
  <dcterms:created xsi:type="dcterms:W3CDTF">2024-04-03T05:12:43Z</dcterms:created>
  <dcterms:modified xsi:type="dcterms:W3CDTF">2024-04-03T06:25:49Z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2024-04-02T16:00:00Z</vt:filetime>
  </property>
</Properties>
</file>