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147472828" r:id="rId2"/>
    <p:sldId id="279" r:id="rId3"/>
    <p:sldId id="2147472826" r:id="rId4"/>
    <p:sldId id="2147472829" r:id="rId5"/>
  </p:sldIdLst>
  <p:sldSz cx="10688638" cy="7562850"/>
  <p:notesSz cx="6858000" cy="9144000"/>
  <p:custDataLst>
    <p:tags r:id="rId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80"/>
    <a:srgbClr val="FF21A5"/>
    <a:srgbClr val="2E2E38"/>
    <a:srgbClr val="FFE600"/>
    <a:srgbClr val="404040"/>
    <a:srgbClr val="000000"/>
    <a:srgbClr val="808080"/>
    <a:srgbClr val="58595B"/>
    <a:srgbClr val="336699"/>
    <a:srgbClr val="F04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004B2-A181-401D-A007-12ED009C8299}" v="1" dt="2023-04-28T15:52:2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79" autoAdjust="0"/>
  </p:normalViewPr>
  <p:slideViewPr>
    <p:cSldViewPr snapToGrid="0" showGuides="1">
      <p:cViewPr>
        <p:scale>
          <a:sx n="82" d="100"/>
          <a:sy n="82" d="100"/>
        </p:scale>
        <p:origin x="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m Cosgrove" userId="0af4958b-75f8-4af0-bf8c-2922543eff3b" providerId="ADAL" clId="{762004B2-A181-401D-A007-12ED009C8299}"/>
    <pc:docChg chg="custSel modSld">
      <pc:chgData name="Colm Cosgrove" userId="0af4958b-75f8-4af0-bf8c-2922543eff3b" providerId="ADAL" clId="{762004B2-A181-401D-A007-12ED009C8299}" dt="2023-04-28T15:52:24.684" v="4" actId="478"/>
      <pc:docMkLst>
        <pc:docMk/>
      </pc:docMkLst>
      <pc:sldChg chg="modSp mod">
        <pc:chgData name="Colm Cosgrove" userId="0af4958b-75f8-4af0-bf8c-2922543eff3b" providerId="ADAL" clId="{762004B2-A181-401D-A007-12ED009C8299}" dt="2023-04-28T15:52:04.493" v="2" actId="2"/>
        <pc:sldMkLst>
          <pc:docMk/>
          <pc:sldMk cId="121730881" sldId="279"/>
        </pc:sldMkLst>
        <pc:spChg chg="mod">
          <ac:chgData name="Colm Cosgrove" userId="0af4958b-75f8-4af0-bf8c-2922543eff3b" providerId="ADAL" clId="{762004B2-A181-401D-A007-12ED009C8299}" dt="2023-04-28T15:52:04.493" v="2" actId="2"/>
          <ac:spMkLst>
            <pc:docMk/>
            <pc:sldMk cId="121730881" sldId="279"/>
            <ac:spMk id="4" creationId="{B6D1187D-3BA6-43E8-91C3-EB49326B98D5}"/>
          </ac:spMkLst>
        </pc:spChg>
      </pc:sldChg>
      <pc:sldChg chg="delSp mod">
        <pc:chgData name="Colm Cosgrove" userId="0af4958b-75f8-4af0-bf8c-2922543eff3b" providerId="ADAL" clId="{762004B2-A181-401D-A007-12ED009C8299}" dt="2023-04-28T15:52:24.684" v="4" actId="478"/>
        <pc:sldMkLst>
          <pc:docMk/>
          <pc:sldMk cId="3130853867" sldId="2147472828"/>
        </pc:sldMkLst>
        <pc:spChg chg="del">
          <ac:chgData name="Colm Cosgrove" userId="0af4958b-75f8-4af0-bf8c-2922543eff3b" providerId="ADAL" clId="{762004B2-A181-401D-A007-12ED009C8299}" dt="2023-04-28T15:52:21.100" v="3" actId="478"/>
          <ac:spMkLst>
            <pc:docMk/>
            <pc:sldMk cId="3130853867" sldId="2147472828"/>
            <ac:spMk id="4" creationId="{0CC6CCB5-671B-46FA-9B3B-40A08DCCB1B0}"/>
          </ac:spMkLst>
        </pc:spChg>
        <pc:spChg chg="del">
          <ac:chgData name="Colm Cosgrove" userId="0af4958b-75f8-4af0-bf8c-2922543eff3b" providerId="ADAL" clId="{762004B2-A181-401D-A007-12ED009C8299}" dt="2023-04-28T15:52:24.684" v="4" actId="478"/>
          <ac:spMkLst>
            <pc:docMk/>
            <pc:sldMk cId="3130853867" sldId="2147472828"/>
            <ac:spMk id="5" creationId="{C7CA85CF-08AE-486C-BFA8-705B816D1A6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D87B-9828-443E-AF5F-E169552D9922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04EC4-B608-4D8E-A7F2-026D157B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3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7D830-554C-4D98-9B76-46C05EB06307}" type="datetimeFigureOut">
              <a:rPr lang="en-IE" smtClean="0"/>
              <a:t>04/05/2023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C5A8-6607-4ED2-9F55-831C5A43BDE5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634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26428" y="433385"/>
            <a:ext cx="3721100" cy="3136900"/>
          </a:xfrm>
          <a:custGeom>
            <a:avLst/>
            <a:gdLst>
              <a:gd name="T0" fmla="*/ 0 w 2344"/>
              <a:gd name="T1" fmla="*/ 414 h 1976"/>
              <a:gd name="T2" fmla="*/ 0 w 2344"/>
              <a:gd name="T3" fmla="*/ 1976 h 1976"/>
              <a:gd name="T4" fmla="*/ 2344 w 2344"/>
              <a:gd name="T5" fmla="*/ 1976 h 1976"/>
              <a:gd name="T6" fmla="*/ 2344 w 2344"/>
              <a:gd name="T7" fmla="*/ 0 h 1976"/>
              <a:gd name="T8" fmla="*/ 0 w 2344"/>
              <a:gd name="T9" fmla="*/ 414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1976">
                <a:moveTo>
                  <a:pt x="0" y="414"/>
                </a:moveTo>
                <a:lnTo>
                  <a:pt x="0" y="1976"/>
                </a:lnTo>
                <a:lnTo>
                  <a:pt x="2344" y="1976"/>
                </a:lnTo>
                <a:lnTo>
                  <a:pt x="2344" y="0"/>
                </a:lnTo>
                <a:lnTo>
                  <a:pt x="0" y="414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3" y="2049028"/>
            <a:ext cx="3384614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227008"/>
            <a:ext cx="3379851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5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5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5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42072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2609" userDrawn="1">
          <p15:clr>
            <a:srgbClr val="FBAE40"/>
          </p15:clr>
        </p15:guide>
        <p15:guide id="3" orient="horz" pos="930">
          <p15:clr>
            <a:srgbClr val="FBAE40"/>
          </p15:clr>
        </p15:guide>
        <p15:guide id="4" orient="horz" pos="2677" userDrawn="1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pos="3323">
          <p15:clr>
            <a:srgbClr val="FBAE40"/>
          </p15:clr>
        </p15:guide>
        <p15:guide id="7" pos="341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xt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9079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8"/>
          </p:nvPr>
        </p:nvSpPr>
        <p:spPr bwMode="gray">
          <a:xfrm>
            <a:off x="454024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7064135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759079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03789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8" userDrawn="1">
          <p15:clr>
            <a:srgbClr val="FBAE40"/>
          </p15:clr>
        </p15:guide>
        <p15:guide id="2" orient="horz" pos="2609" userDrawn="1">
          <p15:clr>
            <a:srgbClr val="FBAE40"/>
          </p15:clr>
        </p15:guide>
        <p15:guide id="3" orient="horz" pos="930">
          <p15:clr>
            <a:srgbClr val="FBAE40"/>
          </p15:clr>
        </p15:guide>
        <p15:guide id="4" orient="horz" pos="2677" userDrawn="1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pos="2346" userDrawn="1">
          <p15:clr>
            <a:srgbClr val="FBAE40"/>
          </p15:clr>
        </p15:guide>
        <p15:guide id="7" pos="4455" userDrawn="1">
          <p15:clr>
            <a:srgbClr val="FBAE40"/>
          </p15:clr>
        </p15:guide>
        <p15:guide id="8" pos="4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83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807411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pos="3323">
          <p15:clr>
            <a:srgbClr val="FBAE40"/>
          </p15:clr>
        </p15:guide>
        <p15:guide id="4" pos="3413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8"/>
            <a:ext cx="4824000" cy="545102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6254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3">
          <p15:clr>
            <a:srgbClr val="FBAE40"/>
          </p15:clr>
        </p15:guide>
        <p15:guide id="2" pos="3413">
          <p15:clr>
            <a:srgbClr val="FBAE40"/>
          </p15:clr>
        </p15:guide>
        <p15:guide id="3" pos="3368">
          <p15:clr>
            <a:srgbClr val="FBAE40"/>
          </p15:clr>
        </p15:guide>
        <p15:guide id="4" orient="horz" pos="930">
          <p15:clr>
            <a:srgbClr val="FBAE40"/>
          </p15:clr>
        </p15:guide>
        <p15:guide id="5" orient="horz" pos="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896058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orient="horz" pos="2609" userDrawn="1">
          <p15:clr>
            <a:srgbClr val="FBAE40"/>
          </p15:clr>
        </p15:guide>
        <p15:guide id="4" pos="3323">
          <p15:clr>
            <a:srgbClr val="FBAE40"/>
          </p15:clr>
        </p15:guide>
        <p15:guide id="5" pos="3413">
          <p15:clr>
            <a:srgbClr val="FBAE40"/>
          </p15:clr>
        </p15:guide>
        <p15:guide id="6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780529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pos="3368">
          <p15:clr>
            <a:srgbClr val="FBAE40"/>
          </p15:clr>
        </p15:guide>
        <p15:guide id="3" pos="3323">
          <p15:clr>
            <a:srgbClr val="FBAE40"/>
          </p15:clr>
        </p15:guide>
        <p15:guide id="4" pos="3413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653624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433938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454025" y="783467"/>
            <a:ext cx="4638575" cy="4252213"/>
          </a:xfrm>
          <a:custGeom>
            <a:avLst/>
            <a:gdLst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4589 h 14589"/>
              <a:gd name="connsiteX4" fmla="*/ 0 w 10031"/>
              <a:gd name="connsiteY4" fmla="*/ 0 h 14589"/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0 h 14589"/>
              <a:gd name="connsiteX4" fmla="*/ 0 w 10031"/>
              <a:gd name="connsiteY4" fmla="*/ 0 h 14589"/>
              <a:gd name="connsiteX0" fmla="*/ 2 w 10033"/>
              <a:gd name="connsiteY0" fmla="*/ 0 h 14589"/>
              <a:gd name="connsiteX1" fmla="*/ 2 w 10033"/>
              <a:gd name="connsiteY1" fmla="*/ 14589 h 14589"/>
              <a:gd name="connsiteX2" fmla="*/ 10033 w 10033"/>
              <a:gd name="connsiteY2" fmla="*/ 11790 h 14589"/>
              <a:gd name="connsiteX3" fmla="*/ 10033 w 10033"/>
              <a:gd name="connsiteY3" fmla="*/ 0 h 14589"/>
              <a:gd name="connsiteX4" fmla="*/ 2 w 10033"/>
              <a:gd name="connsiteY4" fmla="*/ 0 h 1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4589">
                <a:moveTo>
                  <a:pt x="2" y="0"/>
                </a:moveTo>
                <a:cubicBezTo>
                  <a:pt x="12" y="4863"/>
                  <a:pt x="-8" y="9726"/>
                  <a:pt x="2" y="14589"/>
                </a:cubicBezTo>
                <a:lnTo>
                  <a:pt x="10033" y="11790"/>
                </a:lnTo>
                <a:lnTo>
                  <a:pt x="10033" y="0"/>
                </a:lnTo>
                <a:lnTo>
                  <a:pt x="2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399" tIns="45700" rIns="91399" bIns="45700" numCol="1" anchor="t" anchorCtr="0" compatLnSpc="1">
            <a:prstTxWarp prst="textNoShape">
              <a:avLst/>
            </a:prstTxWarp>
          </a:bodyPr>
          <a:lstStyle/>
          <a:p>
            <a:endParaRPr lang="en-IE" sz="1999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96971" y="1278269"/>
            <a:ext cx="3922253" cy="280180"/>
          </a:xfrm>
        </p:spPr>
        <p:txBody>
          <a:bodyPr wrap="none" anchor="ctr" anchorCtr="0"/>
          <a:lstStyle>
            <a:lvl1pPr>
              <a:defRPr lang="en-US" sz="13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96971" y="1581482"/>
            <a:ext cx="3922253" cy="78121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29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7019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459094" y="783466"/>
            <a:ext cx="3032898" cy="2771440"/>
          </a:xfrm>
          <a:custGeom>
            <a:avLst/>
            <a:gdLst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4589 h 14589"/>
              <a:gd name="connsiteX4" fmla="*/ 0 w 10031"/>
              <a:gd name="connsiteY4" fmla="*/ 0 h 14589"/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0 h 14589"/>
              <a:gd name="connsiteX4" fmla="*/ 0 w 10031"/>
              <a:gd name="connsiteY4" fmla="*/ 0 h 14589"/>
              <a:gd name="connsiteX0" fmla="*/ 33 w 10064"/>
              <a:gd name="connsiteY0" fmla="*/ 0 h 14589"/>
              <a:gd name="connsiteX1" fmla="*/ 1 w 10064"/>
              <a:gd name="connsiteY1" fmla="*/ 14589 h 14589"/>
              <a:gd name="connsiteX2" fmla="*/ 10064 w 10064"/>
              <a:gd name="connsiteY2" fmla="*/ 11790 h 14589"/>
              <a:gd name="connsiteX3" fmla="*/ 10064 w 10064"/>
              <a:gd name="connsiteY3" fmla="*/ 0 h 14589"/>
              <a:gd name="connsiteX4" fmla="*/ 33 w 10064"/>
              <a:gd name="connsiteY4" fmla="*/ 0 h 14589"/>
              <a:gd name="connsiteX0" fmla="*/ 2 w 10065"/>
              <a:gd name="connsiteY0" fmla="*/ 0 h 14589"/>
              <a:gd name="connsiteX1" fmla="*/ 2 w 10065"/>
              <a:gd name="connsiteY1" fmla="*/ 14589 h 14589"/>
              <a:gd name="connsiteX2" fmla="*/ 10065 w 10065"/>
              <a:gd name="connsiteY2" fmla="*/ 11790 h 14589"/>
              <a:gd name="connsiteX3" fmla="*/ 10065 w 10065"/>
              <a:gd name="connsiteY3" fmla="*/ 0 h 14589"/>
              <a:gd name="connsiteX4" fmla="*/ 2 w 10065"/>
              <a:gd name="connsiteY4" fmla="*/ 0 h 1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5" h="14589">
                <a:moveTo>
                  <a:pt x="2" y="0"/>
                </a:moveTo>
                <a:cubicBezTo>
                  <a:pt x="12" y="4863"/>
                  <a:pt x="-8" y="9726"/>
                  <a:pt x="2" y="14589"/>
                </a:cubicBezTo>
                <a:lnTo>
                  <a:pt x="10065" y="11790"/>
                </a:lnTo>
                <a:lnTo>
                  <a:pt x="10065" y="0"/>
                </a:lnTo>
                <a:lnTo>
                  <a:pt x="2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399" tIns="45700" rIns="91399" bIns="45700" numCol="1" anchor="t" anchorCtr="0" compatLnSpc="1">
            <a:prstTxWarp prst="textNoShape">
              <a:avLst/>
            </a:prstTxWarp>
          </a:bodyPr>
          <a:lstStyle/>
          <a:p>
            <a:endParaRPr lang="en-IE" sz="1999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63571" y="1277995"/>
            <a:ext cx="2384982" cy="1172974"/>
          </a:xfrm>
        </p:spPr>
        <p:txBody>
          <a:bodyPr wrap="none" anchor="t" anchorCtr="0"/>
          <a:lstStyle>
            <a:lvl1pPr>
              <a:defRPr lang="en-US" sz="13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797196" y="1155897"/>
            <a:ext cx="2518878" cy="78121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2999" b="1" kern="1200" dirty="0" smtClean="0">
                <a:solidFill>
                  <a:srgbClr val="747480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229316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438148" y="434340"/>
            <a:ext cx="3721100" cy="4381500"/>
          </a:xfrm>
          <a:custGeom>
            <a:avLst/>
            <a:gdLst>
              <a:gd name="T0" fmla="*/ 0 w 2344"/>
              <a:gd name="T1" fmla="*/ 414 h 2760"/>
              <a:gd name="T2" fmla="*/ 0 w 2344"/>
              <a:gd name="T3" fmla="*/ 2760 h 2760"/>
              <a:gd name="T4" fmla="*/ 2344 w 2344"/>
              <a:gd name="T5" fmla="*/ 2760 h 2760"/>
              <a:gd name="T6" fmla="*/ 2344 w 2344"/>
              <a:gd name="T7" fmla="*/ 0 h 2760"/>
              <a:gd name="T8" fmla="*/ 0 w 2344"/>
              <a:gd name="T9" fmla="*/ 414 h 2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2760">
                <a:moveTo>
                  <a:pt x="0" y="414"/>
                </a:moveTo>
                <a:lnTo>
                  <a:pt x="0" y="2760"/>
                </a:lnTo>
                <a:lnTo>
                  <a:pt x="2344" y="2760"/>
                </a:lnTo>
                <a:lnTo>
                  <a:pt x="2344" y="0"/>
                </a:lnTo>
                <a:lnTo>
                  <a:pt x="0" y="414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  <p:sp>
        <p:nvSpPr>
          <p:cNvPr id="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3" y="2049028"/>
            <a:ext cx="3384614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227008"/>
            <a:ext cx="3379851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6769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4025" y="2052764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59080" y="2052869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64136" y="2052869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4025" y="750280"/>
            <a:ext cx="9778111" cy="1152242"/>
          </a:xfrm>
          <a:prstGeom prst="rect">
            <a:avLst/>
          </a:prstGeom>
          <a:solidFill>
            <a:srgbClr val="FFE600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68" tIns="71968" rIns="71968" bIns="71968" rtlCol="0" anchor="ctr"/>
          <a:lstStyle/>
          <a:p>
            <a:pPr algn="ctr"/>
            <a:endParaRPr lang="en-IE" sz="1000" b="1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73369" y="750280"/>
            <a:ext cx="791647" cy="11522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2" tIns="71968" rIns="71968" bIns="71968" rtlCol="0" anchor="ctr"/>
          <a:lstStyle/>
          <a:p>
            <a:pPr algn="l"/>
            <a: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Place photo</a:t>
            </a:r>
            <a:b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</a:br>
            <a: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here</a:t>
            </a:r>
          </a:p>
        </p:txBody>
      </p:sp>
      <p:cxnSp>
        <p:nvCxnSpPr>
          <p:cNvPr id="3" name="Straight Arrow Connector 2"/>
          <p:cNvCxnSpPr/>
          <p:nvPr userDrawn="1"/>
        </p:nvCxnSpPr>
        <p:spPr>
          <a:xfrm>
            <a:off x="609423" y="828477"/>
            <a:ext cx="7196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 userDrawn="1"/>
        </p:nvCxnSpPr>
        <p:spPr>
          <a:xfrm>
            <a:off x="1293126" y="972619"/>
            <a:ext cx="0" cy="864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 rot="5400000">
            <a:off x="1059011" y="1296746"/>
            <a:ext cx="396083" cy="215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4" tIns="0" rIns="35984" bIns="0" rtlCol="0" anchor="ctr"/>
          <a:lstStyle/>
          <a:p>
            <a:pPr algn="l"/>
            <a:r>
              <a:rPr lang="en-IE" sz="800" b="0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3.2cm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53358" y="750281"/>
            <a:ext cx="431808" cy="2160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4" tIns="0" rIns="35984" bIns="0" rtlCol="0" anchor="ctr"/>
          <a:lstStyle/>
          <a:p>
            <a:pPr algn="l"/>
            <a:r>
              <a:rPr lang="en-IE" sz="800" b="0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2.23cm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527100" y="863274"/>
            <a:ext cx="3092659" cy="942334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spcAft>
                <a:spcPts val="300"/>
              </a:spcAft>
              <a:defRPr sz="1000"/>
            </a:lvl2pPr>
            <a:lvl3pPr>
              <a:spcBef>
                <a:spcPts val="0"/>
              </a:spcBef>
              <a:defRPr sz="1000"/>
            </a:lvl3pPr>
            <a:lvl4pPr marL="0" indent="0">
              <a:buNone/>
              <a:tabLst>
                <a:tab pos="447496" algn="l"/>
              </a:tabLst>
              <a:defRPr sz="800" baseline="0"/>
            </a:lvl4pPr>
            <a:lvl5pPr marL="0" indent="0">
              <a:buNone/>
              <a:tabLst>
                <a:tab pos="447675" algn="l"/>
              </a:tabLst>
              <a:defRPr lang="en-US" sz="800" kern="1200" baseline="0" dirty="0" smtClean="0">
                <a:solidFill>
                  <a:schemeClr val="tx1"/>
                </a:solidFill>
                <a:latin typeface="EYInterstate Light" pitchFamily="2" charset="0"/>
                <a:ea typeface="+mn-ea"/>
                <a:cs typeface="+mn-cs"/>
              </a:defRPr>
            </a:lvl5pPr>
          </a:lstStyle>
          <a:p>
            <a:pPr lvl="1"/>
            <a:r>
              <a:rPr lang="en-IE" noProof="0" dirty="0"/>
              <a:t>Name</a:t>
            </a:r>
          </a:p>
          <a:p>
            <a:pPr lvl="4"/>
            <a:r>
              <a:rPr lang="en-IE" noProof="0" dirty="0"/>
              <a:t>Position</a:t>
            </a:r>
          </a:p>
          <a:p>
            <a:pPr marL="0" lvl="4" indent="0" algn="l" defTabSz="1042639" rtl="0" eaLnBrk="1" latinLnBrk="0" hangingPunct="1">
              <a:spcBef>
                <a:spcPts val="0"/>
              </a:spcBef>
              <a:spcAft>
                <a:spcPts val="500"/>
              </a:spcAft>
              <a:buSzPct val="70000"/>
              <a:buFont typeface="Arial" pitchFamily="34" charset="0"/>
              <a:buNone/>
            </a:pPr>
            <a:r>
              <a:rPr lang="en-IE" noProof="0" dirty="0"/>
              <a:t>Direct:	+</a:t>
            </a:r>
            <a:br>
              <a:rPr lang="en-IE" noProof="0" dirty="0"/>
            </a:br>
            <a:r>
              <a:rPr lang="en-IE" noProof="0" dirty="0"/>
              <a:t>Mobile:	+</a:t>
            </a:r>
            <a:br>
              <a:rPr lang="en-IE" noProof="0" dirty="0"/>
            </a:br>
            <a:r>
              <a:rPr lang="en-IE" noProof="0" dirty="0"/>
              <a:t>Email:	@ie.ey.com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55090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3">
          <p15:clr>
            <a:srgbClr val="FBAE40"/>
          </p15:clr>
        </p15:guide>
        <p15:guide id="2" pos="2278" userDrawn="1">
          <p15:clr>
            <a:srgbClr val="FBAE40"/>
          </p15:clr>
        </p15:guide>
        <p15:guide id="3" pos="2346" userDrawn="1">
          <p15:clr>
            <a:srgbClr val="FBAE40"/>
          </p15:clr>
        </p15:guide>
        <p15:guide id="4" pos="4364" userDrawn="1">
          <p15:clr>
            <a:srgbClr val="FBAE40"/>
          </p15:clr>
        </p15:guide>
        <p15:guide id="5" pos="4455" userDrawn="1">
          <p15:clr>
            <a:srgbClr val="FBAE40"/>
          </p15:clr>
        </p15:guide>
        <p15:guide id="6" pos="6451" userDrawn="1">
          <p15:clr>
            <a:srgbClr val="FBAE40"/>
          </p15:clr>
        </p15:guide>
        <p15:guide id="7" orient="horz" pos="1190">
          <p15:clr>
            <a:srgbClr val="FBAE40"/>
          </p15:clr>
        </p15:guide>
        <p15:guide id="8" orient="horz" pos="4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2CE4C1F-DD64-40A3-B9E9-1AF8481A80FF}"/>
              </a:ext>
            </a:extLst>
          </p:cNvPr>
          <p:cNvSpPr txBox="1"/>
          <p:nvPr userDrawn="1"/>
        </p:nvSpPr>
        <p:spPr>
          <a:xfrm>
            <a:off x="457199" y="752475"/>
            <a:ext cx="3200400" cy="230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 </a:t>
            </a:r>
            <a:r>
              <a:rPr lang="en-US" sz="12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|  Building a better working world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exists to build a better working world, helping to create long-term value for clients, people and society and build trust in the capital markets. 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 by data and technology, diverse EY teams in over 150 countries provide trust through assurance and help clients grow, transform and operate. 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across assurance, consulting, law, strategy, tax and transactions, EY teams ask better questions to find new answers for the complex issues facing our world today.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FAA95A4-6D56-4218-B13E-A5A3BD8426ED}"/>
              </a:ext>
            </a:extLst>
          </p:cNvPr>
          <p:cNvSpPr txBox="1"/>
          <p:nvPr userDrawn="1"/>
        </p:nvSpPr>
        <p:spPr>
          <a:xfrm>
            <a:off x="7009216" y="752475"/>
            <a:ext cx="3228975" cy="33699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refers to the global organisation,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 member firms do not practice law where prohibited by local laws. For more information about our organisation, please visit ey.com.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2023 Ernst &amp; Young. All Rights Reserved.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Irish firm Ernst &amp; Young is a member practice of Ernst &amp; Young Global Limited. It is authorised by the Institute of Chartered Accountants in Ireland to carry on investment business in the Republic of Ireland.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Ernst &amp; Young, Harcourt Centre, Harcourt Street, Dublin 2, Ireland.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in this publication is intended to provide only a general outline of the subjects covered. It should neither be regarded as comprehensive nor sufficient for making decisions, nor should it be used in place of professional advice. Ernst &amp; Young accepts no responsibility for any loss arising from any action taken or not taken by anyone using this material.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ey.com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35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24437"/>
            <a:ext cx="9619774" cy="651080"/>
          </a:xfrm>
        </p:spPr>
        <p:txBody>
          <a:bodyPr/>
          <a:lstStyle>
            <a:lvl1pPr>
              <a:defRPr sz="210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433" y="1041382"/>
            <a:ext cx="9621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7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33" y="1254873"/>
            <a:ext cx="9619774" cy="54564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16D63E5D-D4D4-47A0-B3D2-9C348E301267}" type="datetime3">
              <a:rPr lang="en-US" smtClean="0"/>
              <a:t>4 May 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52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/>
          </p:cNvSpPr>
          <p:nvPr userDrawn="1"/>
        </p:nvSpPr>
        <p:spPr bwMode="auto">
          <a:xfrm>
            <a:off x="438150" y="438148"/>
            <a:ext cx="4965700" cy="3355975"/>
          </a:xfrm>
          <a:custGeom>
            <a:avLst/>
            <a:gdLst>
              <a:gd name="T0" fmla="*/ 0 w 3128"/>
              <a:gd name="T1" fmla="*/ 552 h 2114"/>
              <a:gd name="T2" fmla="*/ 0 w 3128"/>
              <a:gd name="T3" fmla="*/ 2114 h 2114"/>
              <a:gd name="T4" fmla="*/ 3128 w 3128"/>
              <a:gd name="T5" fmla="*/ 2114 h 2114"/>
              <a:gd name="T6" fmla="*/ 3128 w 3128"/>
              <a:gd name="T7" fmla="*/ 0 h 2114"/>
              <a:gd name="T8" fmla="*/ 0 w 3128"/>
              <a:gd name="T9" fmla="*/ 552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8" h="2114">
                <a:moveTo>
                  <a:pt x="0" y="552"/>
                </a:moveTo>
                <a:lnTo>
                  <a:pt x="0" y="2114"/>
                </a:lnTo>
                <a:lnTo>
                  <a:pt x="3128" y="2114"/>
                </a:lnTo>
                <a:lnTo>
                  <a:pt x="3128" y="0"/>
                </a:lnTo>
                <a:lnTo>
                  <a:pt x="0" y="552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  <p:sp>
        <p:nvSpPr>
          <p:cNvPr id="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2" y="2284701"/>
            <a:ext cx="4583722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462681"/>
            <a:ext cx="4583722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9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>
          <a:xfrm>
            <a:off x="454024" y="1475095"/>
            <a:ext cx="9778111" cy="5472000"/>
          </a:xfrm>
        </p:spPr>
        <p:txBody>
          <a:bodyPr/>
          <a:lstStyle>
            <a:lvl4pPr marL="180975" indent="-180975">
              <a:defRPr/>
            </a:lvl4pPr>
            <a:lvl5pPr marL="361950" indent="-180975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5" y="709761"/>
            <a:ext cx="9778110" cy="61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5582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93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8"/>
            <a:ext cx="4818062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6549" y="1475098"/>
            <a:ext cx="4813655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89437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pos="3321" userDrawn="1">
          <p15:clr>
            <a:srgbClr val="FBAE40"/>
          </p15:clr>
        </p15:guide>
        <p15:guide id="4" pos="3412" userDrawn="1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5" y="1475097"/>
            <a:ext cx="9778111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5" y="4262122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409874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orient="horz" pos="845">
          <p15:clr>
            <a:srgbClr val="FBAE40"/>
          </p15:clr>
        </p15:guide>
        <p15:guide id="4" orient="horz" pos="2609" userDrawn="1">
          <p15:clr>
            <a:srgbClr val="FBAE40"/>
          </p15:clr>
        </p15:guide>
        <p15:guide id="5" orient="horz" pos="26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2135" y="1475098"/>
            <a:ext cx="6480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4145194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pos="2278" userDrawn="1">
          <p15:clr>
            <a:srgbClr val="FBAE40"/>
          </p15:clr>
        </p15:guide>
        <p15:guide id="4" pos="23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454025" y="1475098"/>
            <a:ext cx="6480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909403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pos="4455" userDrawn="1">
          <p15:clr>
            <a:srgbClr val="FBAE40"/>
          </p15:clr>
        </p15:guide>
        <p15:guide id="4" pos="4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9079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87848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8" userDrawn="1">
          <p15:clr>
            <a:srgbClr val="FBAE40"/>
          </p15:clr>
        </p15:guide>
        <p15:guide id="2" pos="2346" userDrawn="1">
          <p15:clr>
            <a:srgbClr val="FBAE40"/>
          </p15:clr>
        </p15:guide>
        <p15:guide id="3" pos="4455" userDrawn="1">
          <p15:clr>
            <a:srgbClr val="FBAE40"/>
          </p15:clr>
        </p15:guide>
        <p15:guide id="4" pos="4364" userDrawn="1">
          <p15:clr>
            <a:srgbClr val="FBAE40"/>
          </p15:clr>
        </p15:guide>
        <p15:guide id="5" orient="horz" pos="930">
          <p15:clr>
            <a:srgbClr val="FBAE40"/>
          </p15:clr>
        </p15:guide>
        <p15:guide id="6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2449805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696971"/>
            <a:ext cx="9778111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IE" noProof="0" dirty="0"/>
              <a:t>Headline 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475095"/>
            <a:ext cx="9779000" cy="54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dirty="0"/>
              <a:t>First level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Bullet level 1</a:t>
            </a:r>
          </a:p>
          <a:p>
            <a:pPr lvl="4"/>
            <a:r>
              <a:rPr lang="en-IE" noProof="0" dirty="0"/>
              <a:t>Numbered bullet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algn="ctr">
              <a:defRPr lang="en-GB" sz="700" b="0" dirty="0">
                <a:solidFill>
                  <a:srgbClr val="747480"/>
                </a:solidFill>
                <a:latin typeface="+mj-lt"/>
              </a:defRPr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65" r:id="rId17"/>
    <p:sldLayoutId id="2147483688" r:id="rId18"/>
    <p:sldLayoutId id="2147483689" r:id="rId19"/>
    <p:sldLayoutId id="2147483690" r:id="rId20"/>
    <p:sldLayoutId id="2147483671" r:id="rId21"/>
    <p:sldLayoutId id="2147483691" r:id="rId22"/>
  </p:sldLayoutIdLst>
  <p:hf hdr="0" dt="0"/>
  <p:txStyles>
    <p:titleStyle>
      <a:lvl1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rgbClr val="2E2E38"/>
          </a:solidFill>
          <a:latin typeface="+mj-lt"/>
          <a:ea typeface="+mj-ea"/>
          <a:cs typeface="+mj-cs"/>
        </a:defRPr>
      </a:lvl1pPr>
      <a:lvl2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2pPr>
      <a:lvl3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3pPr>
      <a:lvl4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4pPr>
      <a:lvl5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5pPr>
      <a:lvl6pPr marL="4572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6pPr>
      <a:lvl7pPr marL="9144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7pPr>
      <a:lvl8pPr marL="13716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8pPr>
      <a:lvl9pPr marL="18288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9pPr>
    </p:titleStyle>
    <p:bodyStyle>
      <a:lvl1pPr algn="l" defTabSz="1019175" rtl="0" eaLnBrk="1" fontAlgn="base" hangingPunct="1">
        <a:lnSpc>
          <a:spcPct val="100000"/>
        </a:lnSpc>
        <a:spcBef>
          <a:spcPts val="0"/>
        </a:spcBef>
        <a:spcAft>
          <a:spcPts val="500"/>
        </a:spcAft>
        <a:defRPr sz="900" baseline="0">
          <a:solidFill>
            <a:schemeClr val="tx1"/>
          </a:solidFill>
          <a:latin typeface="+mn-lt"/>
          <a:ea typeface="+mn-ea"/>
          <a:cs typeface="+mn-cs"/>
        </a:defRPr>
      </a:lvl1pPr>
      <a:lvl2pPr marL="1588" marR="0" indent="0" algn="l" defTabSz="995363" rtl="0" eaLnBrk="1" fontAlgn="base" latinLnBrk="0" hangingPunct="1">
        <a:lnSpc>
          <a:spcPct val="100000"/>
        </a:lnSpc>
        <a:spcBef>
          <a:spcPts val="200"/>
        </a:spcBef>
        <a:spcAft>
          <a:spcPts val="500"/>
        </a:spcAft>
        <a:buClrTx/>
        <a:buSzPct val="30000"/>
        <a:buFont typeface="Arial" charset="0"/>
        <a:buNone/>
        <a:tabLst/>
        <a:defRPr sz="1400" b="0">
          <a:solidFill>
            <a:schemeClr val="tx1"/>
          </a:solidFill>
          <a:latin typeface="+mj-lt"/>
        </a:defRPr>
      </a:lvl2pPr>
      <a:lvl3pPr marL="0" indent="0" algn="l" defTabSz="1019175" rtl="0" eaLnBrk="1" fontAlgn="base" hangingPunct="1">
        <a:lnSpc>
          <a:spcPct val="100000"/>
        </a:lnSpc>
        <a:spcBef>
          <a:spcPts val="200"/>
        </a:spcBef>
        <a:spcAft>
          <a:spcPts val="500"/>
        </a:spcAft>
        <a:buClr>
          <a:schemeClr val="tx1"/>
        </a:buClr>
        <a:buSzPct val="70000"/>
        <a:buFontTx/>
        <a:buNone/>
        <a:defRPr sz="1200" b="0">
          <a:solidFill>
            <a:srgbClr val="747480"/>
          </a:solidFill>
          <a:latin typeface="+mj-lt"/>
        </a:defRPr>
      </a:lvl3pPr>
      <a:lvl4pPr marL="180975" indent="-180975" algn="l" defTabSz="1019175" rtl="0" eaLnBrk="1" fontAlgn="base" hangingPunct="1">
        <a:lnSpc>
          <a:spcPct val="100000"/>
        </a:lnSpc>
        <a:spcBef>
          <a:spcPts val="0"/>
        </a:spcBef>
        <a:spcAft>
          <a:spcPts val="5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900">
          <a:solidFill>
            <a:schemeClr val="tx1"/>
          </a:solidFill>
          <a:latin typeface="+mn-lt"/>
        </a:defRPr>
      </a:lvl4pPr>
      <a:lvl5pPr marL="361950" marR="0" indent="-180975" algn="l" defTabSz="1019175" rtl="0" eaLnBrk="1" fontAlgn="base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tx1"/>
        </a:buClr>
        <a:buSzPct val="70000"/>
        <a:buFont typeface="Arial" panose="020B0604020202020204" pitchFamily="34" charset="0"/>
        <a:buChar char="►"/>
        <a:tabLst/>
        <a:defRPr sz="900">
          <a:solidFill>
            <a:schemeClr val="tx1"/>
          </a:solidFill>
          <a:latin typeface="+mn-lt"/>
        </a:defRPr>
      </a:lvl5pPr>
      <a:lvl6pPr marL="27495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6pPr>
      <a:lvl7pPr marL="32067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7pPr>
      <a:lvl8pPr marL="36639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8pPr>
      <a:lvl9pPr marL="41211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1" userDrawn="1">
          <p15:clr>
            <a:srgbClr val="F26B43"/>
          </p15:clr>
        </p15:guide>
        <p15:guide id="2" pos="6448" userDrawn="1">
          <p15:clr>
            <a:srgbClr val="F26B43"/>
          </p15:clr>
        </p15:guide>
        <p15:guide id="3" pos="280" userDrawn="1">
          <p15:clr>
            <a:srgbClr val="F26B43"/>
          </p15:clr>
        </p15:guide>
        <p15:guide id="4" orient="horz" pos="4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8019E-BE20-497F-910F-C010210A0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MCSG Sample CV Pack</a:t>
            </a:r>
          </a:p>
        </p:txBody>
      </p:sp>
    </p:spTree>
    <p:extLst>
      <p:ext uri="{BB962C8B-B14F-4D97-AF65-F5344CB8AC3E}">
        <p14:creationId xmlns:p14="http://schemas.microsoft.com/office/powerpoint/2010/main" val="313085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E380-BCA5-4B22-0A73-72BD0C6B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80165" tIns="40082" rIns="80165" bIns="40082" rtlCol="0" anchor="ctr" anchorCtr="0">
            <a:normAutofit/>
          </a:bodyPr>
          <a:lstStyle/>
          <a:p>
            <a:r>
              <a:rPr lang="en-IE" sz="3200" dirty="0">
                <a:solidFill>
                  <a:schemeClr val="tx1"/>
                </a:solidFill>
              </a:rPr>
              <a:t>Guidelines</a:t>
            </a:r>
            <a:endParaRPr lang="en-US" sz="2805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1187D-3BA6-43E8-91C3-EB49326B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/>
              <a:t>Filename: EY_YOUR_NAME_ROLE_TYPE.pptx or EY_YOUR_NAME_ROLE_TYPE.pptx e.g.</a:t>
            </a:r>
          </a:p>
          <a:p>
            <a:pPr marL="483939" lvl="1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>
                <a:latin typeface="+mn-lt"/>
                <a:ea typeface="+mn-ea"/>
                <a:cs typeface="+mn-cs"/>
              </a:rPr>
              <a:t>EY_Colm_Cosgrove.pptx </a:t>
            </a:r>
          </a:p>
          <a:p>
            <a:pPr marL="483939" lvl="1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>
                <a:latin typeface="+mn-lt"/>
                <a:ea typeface="+mn-ea"/>
                <a:cs typeface="+mn-cs"/>
              </a:rPr>
              <a:t>EY_Colm_Cosgrove_Cloud_Architect.pptx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/>
              <a:t>Layout: 1_CV Layout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/>
              <a:t>Be as complete as possible with all information. The intention is to have a one-page CV that has all relevant information so that pursuit teams can either use the CV as a “one-pager” for a proposal or can take in information for shorter versions of a CV, therefore, you are encouraged to have as much information inputted as possible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/>
              <a:t>Do not overrun the box</a:t>
            </a:r>
          </a:p>
          <a:p>
            <a:pPr marL="352425" lvl="3" indent="-171450">
              <a:buSzPct val="75000"/>
            </a:pPr>
            <a:r>
              <a:rPr lang="en-IE" sz="1000" dirty="0">
                <a:ea typeface="+mn-ea"/>
                <a:cs typeface="+mn-cs"/>
              </a:rPr>
              <a:t>Remove text box outline once complete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/>
              <a:t>Do not use periods at the end of bullet points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/>
              <a:t>Use full sentences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sz="1000" dirty="0"/>
              <a:t>Write in the third person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Limit the amount of times you start a sentence with your name</a:t>
            </a:r>
          </a:p>
          <a:p>
            <a:pPr marL="51049" lvl="2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Underline and italicise your experience headings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Do not use company names. Use sectors instead e.g. Government Health service rather than HSE</a:t>
            </a:r>
          </a:p>
          <a:p>
            <a:pPr marL="51049" lvl="2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Headings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Font size 10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Bold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Font EYInterstate Light</a:t>
            </a:r>
          </a:p>
          <a:p>
            <a:pPr marL="182563" lvl="2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Font Size 8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Font EYInterstate Light</a:t>
            </a:r>
          </a:p>
          <a:p>
            <a:pPr marL="182563" lvl="2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 points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Hex 25BA</a:t>
            </a:r>
          </a:p>
          <a:p>
            <a:pPr marL="182563" lvl="2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Clear photo of yourself</a:t>
            </a:r>
          </a:p>
          <a:p>
            <a:pPr marL="363538" lvl="3" indent="-182563">
              <a:buSzPct val="75000"/>
              <a:buFont typeface="Arial Unicode MS" pitchFamily="34" charset="-128"/>
              <a:buChar char="►"/>
            </a:pPr>
            <a:r>
              <a:rPr lang="en-IE" sz="1000" dirty="0">
                <a:ea typeface="+mn-ea"/>
                <a:cs typeface="+mn-cs"/>
              </a:rPr>
              <a:t>Rectangle format, Cropped correctly to fit placeholder maintaining aspect ratio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3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3472A6-E835-4ACD-8580-5EAB51B52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025" y="2052764"/>
            <a:ext cx="3168000" cy="4896000"/>
          </a:xfrm>
          <a:ln>
            <a:solidFill>
              <a:schemeClr val="accent5"/>
            </a:solidFill>
          </a:ln>
        </p:spPr>
        <p:txBody>
          <a:bodyPr/>
          <a:lstStyle/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IE" altLang="en-US" sz="1000" b="1" dirty="0">
                <a:solidFill>
                  <a:srgbClr val="000000"/>
                </a:solidFill>
                <a:latin typeface="EYInterstate" pitchFamily="2" charset="0"/>
                <a:sym typeface="Arial Unicode MS" panose="020B0604020202020204" pitchFamily="34" charset="-128"/>
              </a:rPr>
              <a:t>Background</a:t>
            </a:r>
            <a:r>
              <a:rPr lang="en-IE" altLang="en-US" sz="800" b="1" dirty="0">
                <a:solidFill>
                  <a:srgbClr val="000000"/>
                </a:solidFill>
                <a:latin typeface="EYInterstate" pitchFamily="2" charset="0"/>
                <a:sym typeface="Arial Unicode MS" panose="020B0604020202020204" pitchFamily="34" charset="-128"/>
              </a:rPr>
              <a:t> 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Naveen is a senior consultant within Ernst &amp; Young in the Technology Consulting practice, focusing on Digital Assurance &amp; Testing.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Naveen Joined Ernst &amp; Young in 2021 and is based in Dublin office</a:t>
            </a:r>
          </a:p>
          <a:p>
            <a:endParaRPr lang="en-IE" sz="1000" b="1" dirty="0">
              <a:solidFill>
                <a:srgbClr val="000000"/>
              </a:solidFill>
              <a:latin typeface="EYInterstate" pitchFamily="2" charset="0"/>
            </a:endParaRPr>
          </a:p>
          <a:p>
            <a:r>
              <a:rPr lang="en-IE" sz="1000" b="1" dirty="0">
                <a:solidFill>
                  <a:srgbClr val="000000"/>
                </a:solidFill>
                <a:latin typeface="EYInterstate" pitchFamily="2" charset="0"/>
              </a:rPr>
              <a:t>Skills</a:t>
            </a:r>
            <a:endParaRPr lang="en-IE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Jira including Zephyr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Automation Frameworks: BDD/TDD/Hybrid, Data-Driven Frameworks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Automation Tools: Selenium WebDriver, TestNG, Cucumber, Appium, Playwright, </a:t>
            </a:r>
            <a:r>
              <a:rPr lang="en-IE" sz="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RestAssured</a:t>
            </a: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AWS (Step functions, Lambdas and S3 Bucket)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Testing: REST, SOAP, and Postman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Visualization Tools: Tableau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US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CI/CD: GIT, Maven, Jenkins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US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SDLC: Agile, Waterfall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Programming Languages: Java, </a:t>
            </a: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Python, JavaScript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100" b="1" dirty="0">
                <a:solidFill>
                  <a:srgbClr val="000000"/>
                </a:solidFill>
                <a:latin typeface="EYInterstate" pitchFamily="2" charset="0"/>
              </a:rPr>
              <a:t>Certifications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ISTQB Foundation Level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endParaRPr lang="en-IE" sz="1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1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1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1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endParaRPr lang="en-IE" sz="1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1000" b="1" dirty="0">
              <a:solidFill>
                <a:srgbClr val="000000"/>
              </a:solidFill>
              <a:latin typeface="EYInterstate" pitchFamily="2" charset="0"/>
            </a:endParaRPr>
          </a:p>
          <a:p>
            <a:endParaRPr lang="en-IE" sz="1000" b="1" dirty="0">
              <a:solidFill>
                <a:srgbClr val="000000"/>
              </a:solidFill>
              <a:latin typeface="EYInterstate" pitchFamily="2" charset="0"/>
            </a:endParaRPr>
          </a:p>
          <a:p>
            <a:endParaRPr lang="en-IE" sz="1000" b="1" dirty="0">
              <a:solidFill>
                <a:srgbClr val="000000"/>
              </a:solidFill>
              <a:latin typeface="EYInterstate" pitchFamily="2" charset="0"/>
            </a:endParaRPr>
          </a:p>
          <a:p>
            <a:r>
              <a:rPr lang="en-IE" sz="1000" b="1" dirty="0">
                <a:solidFill>
                  <a:srgbClr val="000000"/>
                </a:solidFill>
                <a:latin typeface="EYInterstate" pitchFamily="2" charset="0"/>
              </a:rPr>
              <a:t>Certifications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Please include relevant certifications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739EB3-DA24-4C3D-89B0-E2987FC5F5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r>
              <a:rPr lang="en-IE" altLang="en-US" sz="1000" b="1" dirty="0">
                <a:solidFill>
                  <a:srgbClr val="000000"/>
                </a:solidFill>
                <a:latin typeface="EYInterstate" pitchFamily="2" charset="0"/>
              </a:rPr>
              <a:t>Irish Airlines – Automation Engineer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Responsible for converting manual test cases to automated test cases and executing smoke tests whenever new changes were made to the Development environment.</a:t>
            </a: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N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Performed System, End to End and Regression testing after enhancements to functionality and product upgrades.</a:t>
            </a: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Created and prioritized test cases and raised defects in JIRA(Zephyr) and confluence. 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Proactively reviewed automated test suites and investigated</a:t>
            </a: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resolved weaknesses and problem areas with the software.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Participated in all the scrum activities with in the team.</a:t>
            </a: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kern="1200" dirty="0">
              <a:latin typeface="EYInterstate Light" pitchFamily="2" charset="0"/>
              <a:cs typeface="Arial" charset="0"/>
            </a:endParaRPr>
          </a:p>
          <a:p>
            <a:pPr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IE" altLang="en-US" sz="1000" b="1" dirty="0">
                <a:solidFill>
                  <a:srgbClr val="000000"/>
                </a:solidFill>
                <a:latin typeface="EYInterstate" pitchFamily="2" charset="0"/>
              </a:rPr>
              <a:t>Financial Services Company – Automation Engineer</a:t>
            </a:r>
            <a:endParaRPr lang="en-IE" sz="1000" kern="12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Designed, executed, and maintained Selenium Webdriver (TestNG) automated test scripts for regression testing.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Proposed improvements to current practices, highlighted problem areas and ensured that approved enhancements were fully implemented, and repeat errors were eliminated.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Identified test requirements by analysing available documentation </a:t>
            </a:r>
            <a:r>
              <a:rPr lang="en-IE" sz="8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eg.</a:t>
            </a:r>
            <a:r>
              <a:rPr lang="en-IE" sz="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Technical specifications.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Designed and created automation frameworks using Java, Selenium Webdriver, Test NG, Maven, and Jenkin tools with hands-on experience in using GIT and API   testing with Postman.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Organized and scheduled testing</a:t>
            </a: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activities including test plans and test case preparation and used Jenkins integrations for nightly runs.</a:t>
            </a:r>
            <a:r>
              <a:rPr lang="en-IE" sz="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Raised defects in Jira and participated in troubleshooting, defect triage and tracking for root cause </a:t>
            </a:r>
            <a:r>
              <a:rPr lang="en-GB" sz="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analyis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investigation.</a:t>
            </a:r>
            <a:r>
              <a:rPr lang="en-IE" sz="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E" sz="800" dirty="0">
              <a:latin typeface="+mn-lt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kern="12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kern="1200" dirty="0">
              <a:latin typeface="EYInterstate Light" pitchFamily="2" charset="0"/>
              <a:cs typeface="Arial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endParaRPr lang="en-IE" sz="1000" dirty="0">
              <a:latin typeface="EYInterstate Light" pitchFamily="2" charset="0"/>
              <a:cs typeface="Arial" charset="0"/>
            </a:endParaRPr>
          </a:p>
          <a:p>
            <a:endParaRPr lang="en-IE" sz="900" kern="12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7C3C38-0E68-4003-9873-469B51CAE3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Analysed Business Requirements and technical specifications and liaised with Business Teams to clarify requirements.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Prepared Requirement Traceability Matrix. 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Prepared detailed status reports on test progress and defects.</a:t>
            </a: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DE520-CFBA-4B9E-B4CC-B50BD51B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56513-F998-4254-9CEB-F507EE6F3742}" type="slidenum">
              <a:rPr lang="en-IE" smtClean="0"/>
              <a:pPr/>
              <a:t>3</a:t>
            </a:fld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051D-6570-4EB8-B278-902403E875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en-IE" dirty="0"/>
              <a:t>Naveen Banagani</a:t>
            </a:r>
            <a:endParaRPr lang="en-IE" kern="0" dirty="0"/>
          </a:p>
          <a:p>
            <a:pPr lvl="1">
              <a:spcAft>
                <a:spcPts val="398"/>
              </a:spcAft>
            </a:pPr>
            <a:r>
              <a:rPr lang="en-IE" sz="700" kern="0" dirty="0"/>
              <a:t>Senior Consultant, Technology Consulting</a:t>
            </a:r>
          </a:p>
          <a:p>
            <a:pPr lvl="1">
              <a:spcAft>
                <a:spcPts val="398"/>
              </a:spcAft>
            </a:pPr>
            <a:r>
              <a:rPr lang="en-IE" sz="700" dirty="0"/>
              <a:t>Digital Assurance &amp; Testing</a:t>
            </a:r>
            <a:endParaRPr lang="en-IE" sz="700" kern="0" dirty="0"/>
          </a:p>
          <a:p>
            <a:pPr lvl="1">
              <a:spcAft>
                <a:spcPts val="398"/>
              </a:spcAft>
            </a:pPr>
            <a:r>
              <a:rPr lang="en-IE" sz="700" kern="0" dirty="0"/>
              <a:t>Direct: +353 899529291</a:t>
            </a:r>
          </a:p>
          <a:p>
            <a:pPr lvl="1">
              <a:spcAft>
                <a:spcPts val="398"/>
              </a:spcAft>
            </a:pPr>
            <a:r>
              <a:rPr lang="en-IE" sz="700" kern="0" dirty="0"/>
              <a:t>Email: </a:t>
            </a:r>
            <a:r>
              <a:rPr lang="en-IE" sz="700" dirty="0"/>
              <a:t>Naveen.Banagani</a:t>
            </a:r>
            <a:r>
              <a:rPr lang="en-IE" sz="700" kern="0" dirty="0"/>
              <a:t>@ie.ey.com</a:t>
            </a:r>
          </a:p>
          <a:p>
            <a:endParaRPr lang="en-IE" dirty="0"/>
          </a:p>
        </p:txBody>
      </p:sp>
      <p:pic>
        <p:nvPicPr>
          <p:cNvPr id="12" name="Picture 11" descr="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13AB2328-E9B1-4E7B-A80D-2E2B296B0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4" y="762827"/>
            <a:ext cx="811566" cy="114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0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1AA7C-148E-42D6-96B2-9769E26CB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95363"/>
            <a:r>
              <a:rPr lang="en-IE" noProof="0"/>
              <a:t>[Document title]</a:t>
            </a:r>
            <a:endParaRPr lang="en-IE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35AD5-31AA-4314-90E6-CC4390418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56513-F998-4254-9CEB-F507EE6F3742}" type="slidenum">
              <a:rPr lang="en-IE" noProof="0" smtClean="0"/>
              <a:pPr/>
              <a:t>4</a:t>
            </a:fld>
            <a:endParaRPr lang="en-IE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4891E-51D4-466D-8BB8-EB39034D17A0}"/>
              </a:ext>
            </a:extLst>
          </p:cNvPr>
          <p:cNvSpPr txBox="1"/>
          <p:nvPr/>
        </p:nvSpPr>
        <p:spPr>
          <a:xfrm>
            <a:off x="2818754" y="2172989"/>
            <a:ext cx="5343040" cy="124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Designed and created automation frameworks using Java, Selenium Webdriver, Test NG, Maven, and Jenkin tools with hands-on experience in using GIT and API   testing with Postman. 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Organized and scheduled testing</a:t>
            </a: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   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activities including test plans and test case preparation and used Jenkins integrations for nightly runs.</a:t>
            </a:r>
            <a:r>
              <a:rPr lang="en-IE" sz="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Raised defects in Jira and participated in troubleshooting, defect triage and tracking for root cause </a:t>
            </a:r>
            <a:r>
              <a:rPr lang="en-GB" sz="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analyis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investigation.</a:t>
            </a:r>
            <a:r>
              <a:rPr lang="en-IE" sz="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Analysed Business Requirements and technical specifications and liaised with Business Teams to clarify requirements. </a:t>
            </a:r>
            <a:r>
              <a:rPr lang="en-IE" sz="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E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Prepared Requirement Traceability Matrix. </a:t>
            </a:r>
            <a:r>
              <a:rPr lang="en-GB" sz="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Prepared detailed status reports on test progress and defects.</a:t>
            </a:r>
            <a:endParaRPr lang="en-IE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E" sz="800" dirty="0">
              <a:latin typeface="+mn-lt"/>
            </a:endParaRPr>
          </a:p>
        </p:txBody>
      </p:sp>
      <p:pic>
        <p:nvPicPr>
          <p:cNvPr id="7" name="Picture 6" descr="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4A17E874-B5D3-408E-AF36-6197FC796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18" y="3491151"/>
            <a:ext cx="603778" cy="7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7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_Letter_Proposal_Landscape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3">
      <a:majorFont>
        <a:latin typeface="EYInterstate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9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 marL="111125" indent="-111125" defTabSz="1019175">
          <a:lnSpc>
            <a:spcPts val="1200"/>
          </a:lnSpc>
          <a:spcBef>
            <a:spcPts val="0"/>
          </a:spcBef>
          <a:spcAft>
            <a:spcPts val="600"/>
          </a:spcAft>
          <a:buClr>
            <a:schemeClr val="bg1"/>
          </a:buClr>
          <a:buSzPct val="70000"/>
          <a:buFont typeface="Arial" panose="020B0604020202020204" pitchFamily="34" charset="0"/>
          <a:buChar char="►"/>
          <a:defRPr sz="900" dirty="0" err="1" smtClean="0">
            <a:latin typeface="+mn-lt"/>
          </a:defRPr>
        </a:defPPr>
      </a:lstStyle>
    </a:txDef>
  </a:objectDefaults>
  <a:extraClrSchemeLst>
    <a:extraClrScheme>
      <a:clrScheme name="EY 2015 colors">
        <a:dk1>
          <a:srgbClr val="000000"/>
        </a:dk1>
        <a:lt1>
          <a:srgbClr val="646464"/>
        </a:lt1>
        <a:dk2>
          <a:srgbClr val="FFFFFF"/>
        </a:dk2>
        <a:lt2>
          <a:srgbClr val="333333"/>
        </a:lt2>
        <a:accent1>
          <a:srgbClr val="808080"/>
        </a:accent1>
        <a:accent2>
          <a:srgbClr val="FFE600"/>
        </a:accent2>
        <a:accent3>
          <a:srgbClr val="999999"/>
        </a:accent3>
        <a:accent4>
          <a:srgbClr val="F0F0F0"/>
        </a:accent4>
        <a:accent5>
          <a:srgbClr val="00A3AE"/>
        </a:accent5>
        <a:accent6>
          <a:srgbClr val="C0C0C0"/>
        </a:accent6>
        <a:hlink>
          <a:srgbClr val="336699"/>
        </a:hlink>
        <a:folHlink>
          <a:srgbClr val="9127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Y PowerPoint Printed (Landscape).potx" id="{4AE83751-1A3E-447B-94A5-53846CF1F4C8}" vid="{281E42F6-2EA1-41F2-A1CA-899ACFB175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PowerPoint Printed (Landscape)</Template>
  <TotalTime>56</TotalTime>
  <Words>730</Words>
  <Application>Microsoft Office PowerPoint</Application>
  <PresentationFormat>Custom</PresentationFormat>
  <Paragraphs>93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EYInterstate</vt:lpstr>
      <vt:lpstr>EYInterstate Light</vt:lpstr>
      <vt:lpstr>EY_Letter_Proposal_Landscape</vt:lpstr>
      <vt:lpstr>think-cell Slide</vt:lpstr>
      <vt:lpstr>MCSG Sample CV Pack</vt:lpstr>
      <vt:lpstr>Guidelines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MCSG Sample CV Pack</dc:title>
  <dc:creator>Colm Cosgrove</dc:creator>
  <cp:lastModifiedBy>Naveen Banagani</cp:lastModifiedBy>
  <cp:revision>7</cp:revision>
  <dcterms:created xsi:type="dcterms:W3CDTF">2023-04-28T15:47:07Z</dcterms:created>
  <dcterms:modified xsi:type="dcterms:W3CDTF">2023-05-04T09:17:09Z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Version">
    <vt:lpwstr>Version 1.0</vt:lpwstr>
  </property>
  <property fmtid="{D5CDD505-2E9C-101B-9397-08002B2CF9AE}" pid="3" name="WppReportDraft">
    <vt:lpwstr>(Draft)</vt:lpwstr>
  </property>
  <property fmtid="{D5CDD505-2E9C-101B-9397-08002B2CF9AE}" pid="4" name="WppReportDate">
    <vt:lpwstr/>
  </property>
  <property fmtid="{D5CDD505-2E9C-101B-9397-08002B2CF9AE}" pid="5" name="WppReportCurrencySymbol">
    <vt:lpwstr>€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2020-07-24T10:40:09Z</vt:filetime>
  </property>
</Properties>
</file>