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tkinson Hyperlegible Bold" panose="020B0604020202020204" charset="0"/>
      <p:regular r:id="rId13"/>
    </p:embeddedFont>
    <p:embeddedFont>
      <p:font typeface="Chunk Five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Poppins Bold" panose="020B0604020202020204" charset="0"/>
      <p:regular r:id="rId16"/>
    </p:embeddedFont>
    <p:embeddedFont>
      <p:font typeface="Poppins Semi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7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62946" y="-64770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-1848659" y="-1007764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240171" y="4499865"/>
            <a:ext cx="3925114" cy="841117"/>
            <a:chOff x="0" y="0"/>
            <a:chExt cx="707152" cy="2215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7152" cy="221529"/>
            </a:xfrm>
            <a:custGeom>
              <a:avLst/>
              <a:gdLst/>
              <a:ahLst/>
              <a:cxnLst/>
              <a:rect l="l" t="t" r="r" b="b"/>
              <a:pathLst>
                <a:path w="707152" h="221529">
                  <a:moveTo>
                    <a:pt x="0" y="0"/>
                  </a:moveTo>
                  <a:lnTo>
                    <a:pt x="707152" y="0"/>
                  </a:lnTo>
                  <a:lnTo>
                    <a:pt x="707152" y="221529"/>
                  </a:lnTo>
                  <a:lnTo>
                    <a:pt x="0" y="221529"/>
                  </a:lnTo>
                  <a:close/>
                </a:path>
              </a:pathLst>
            </a:custGeom>
            <a:solidFill>
              <a:srgbClr val="AAD7D4"/>
            </a:solidFill>
            <a:ln w="38100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707152" cy="259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-1055854" y="876300"/>
            <a:ext cx="9747187" cy="681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15"/>
              </a:lnSpc>
            </a:pPr>
            <a:r>
              <a:rPr lang="en-US" sz="6000" b="1" spc="-316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PROJECT - P924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22819" y="4779599"/>
            <a:ext cx="3942466" cy="450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506200" y="5740889"/>
            <a:ext cx="5551165" cy="896331"/>
            <a:chOff x="0" y="0"/>
            <a:chExt cx="2020595" cy="30005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20595" cy="300054"/>
            </a:xfrm>
            <a:custGeom>
              <a:avLst/>
              <a:gdLst/>
              <a:ahLst/>
              <a:cxnLst/>
              <a:rect l="l" t="t" r="r" b="b"/>
              <a:pathLst>
                <a:path w="2020595" h="300054">
                  <a:moveTo>
                    <a:pt x="64131" y="0"/>
                  </a:moveTo>
                  <a:lnTo>
                    <a:pt x="1956464" y="0"/>
                  </a:lnTo>
                  <a:cubicBezTo>
                    <a:pt x="1991883" y="0"/>
                    <a:pt x="2020595" y="28713"/>
                    <a:pt x="2020595" y="64131"/>
                  </a:cubicBezTo>
                  <a:lnTo>
                    <a:pt x="2020595" y="235923"/>
                  </a:lnTo>
                  <a:cubicBezTo>
                    <a:pt x="2020595" y="252932"/>
                    <a:pt x="2013839" y="269244"/>
                    <a:pt x="2001812" y="281271"/>
                  </a:cubicBezTo>
                  <a:cubicBezTo>
                    <a:pt x="1989785" y="293298"/>
                    <a:pt x="1973473" y="300054"/>
                    <a:pt x="1956464" y="300054"/>
                  </a:cubicBezTo>
                  <a:lnTo>
                    <a:pt x="64131" y="300054"/>
                  </a:lnTo>
                  <a:cubicBezTo>
                    <a:pt x="47123" y="300054"/>
                    <a:pt x="30811" y="293298"/>
                    <a:pt x="18784" y="281271"/>
                  </a:cubicBezTo>
                  <a:cubicBezTo>
                    <a:pt x="6757" y="269244"/>
                    <a:pt x="0" y="252932"/>
                    <a:pt x="0" y="235923"/>
                  </a:cubicBezTo>
                  <a:lnTo>
                    <a:pt x="0" y="64131"/>
                  </a:lnTo>
                  <a:cubicBezTo>
                    <a:pt x="0" y="47123"/>
                    <a:pt x="6757" y="30811"/>
                    <a:pt x="18784" y="18784"/>
                  </a:cubicBezTo>
                  <a:cubicBezTo>
                    <a:pt x="30811" y="6757"/>
                    <a:pt x="47123" y="0"/>
                    <a:pt x="6413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85725"/>
              <a:ext cx="2020595" cy="214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439400" y="6032786"/>
            <a:ext cx="6617965" cy="4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NAVEEN 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3241" y="3055867"/>
            <a:ext cx="8245081" cy="1299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4"/>
              </a:lnSpc>
            </a:pPr>
            <a:r>
              <a:rPr lang="en-US" sz="4500" b="1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BANK LOAN &amp; TRANSACTION ANALYTICS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4261" y="-858616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1830" y="1805806"/>
            <a:ext cx="16233222" cy="7452494"/>
            <a:chOff x="0" y="0"/>
            <a:chExt cx="3833248" cy="17598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33249" cy="1759802"/>
            </a:xfrm>
            <a:custGeom>
              <a:avLst/>
              <a:gdLst/>
              <a:ahLst/>
              <a:cxnLst/>
              <a:rect l="l" t="t" r="r" b="b"/>
              <a:pathLst>
                <a:path w="3833249" h="1759802">
                  <a:moveTo>
                    <a:pt x="0" y="0"/>
                  </a:moveTo>
                  <a:lnTo>
                    <a:pt x="3833249" y="0"/>
                  </a:lnTo>
                  <a:lnTo>
                    <a:pt x="3833249" y="1759802"/>
                  </a:lnTo>
                  <a:lnTo>
                    <a:pt x="0" y="1759802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33248" cy="1797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61703" y="597636"/>
            <a:ext cx="9578208" cy="94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sz="68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Summary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6801" y="1938546"/>
            <a:ext cx="3773521" cy="52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830"/>
              </a:lnSpc>
              <a:spcBef>
                <a:spcPct val="0"/>
              </a:spcBef>
            </a:pPr>
            <a:r>
              <a:rPr lang="en-US" sz="2837" spc="45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C</a:t>
            </a:r>
            <a:r>
              <a:rPr lang="en-US" sz="2837" u="none" spc="45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382863"/>
            <a:ext cx="14707743" cy="314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Analyzed 65K+ loan records and ₹255M+ worth of transactions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Built interactive dashboards using Excel, Power BI, and Tableau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Performed SQL-based advanced data aggregation &amp; analysis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Identified trends in loan defaults, customer transactions, and regional loan behavior</a:t>
            </a:r>
          </a:p>
          <a:p>
            <a:pPr algn="l">
              <a:lnSpc>
                <a:spcPts val="5063"/>
              </a:lnSpc>
            </a:pPr>
            <a:endParaRPr lang="en-US" sz="2446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66801" y="5436803"/>
            <a:ext cx="3773521" cy="516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830"/>
              </a:lnSpc>
              <a:spcBef>
                <a:spcPct val="0"/>
              </a:spcBef>
            </a:pPr>
            <a:r>
              <a:rPr lang="en-US" sz="2837" spc="45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 Key Lear</a:t>
            </a:r>
            <a:r>
              <a:rPr lang="en-US" sz="2837" u="none" spc="45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nings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6935" y="5972664"/>
            <a:ext cx="14707743" cy="296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143" lvl="1" indent="-264071" algn="l">
              <a:lnSpc>
                <a:spcPts val="3962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Learned to clean, analyze, and visualize multi-source datasets</a:t>
            </a:r>
          </a:p>
          <a:p>
            <a:pPr marL="528143" lvl="1" indent="-264071" algn="l">
              <a:lnSpc>
                <a:spcPts val="3962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Gained hands-on experience with BI tools and SQL queries</a:t>
            </a:r>
          </a:p>
          <a:p>
            <a:pPr marL="528143" lvl="1" indent="-264071" algn="l">
              <a:lnSpc>
                <a:spcPts val="3962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Understood how to derive actionable insights like default risk, spending habits, and branch-level performance</a:t>
            </a:r>
          </a:p>
          <a:p>
            <a:pPr marL="528143" lvl="1" indent="-264071" algn="l">
              <a:lnSpc>
                <a:spcPts val="3962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Improved team collaboration, presentation, and storytelling skills</a:t>
            </a:r>
          </a:p>
          <a:p>
            <a:pPr algn="l">
              <a:lnSpc>
                <a:spcPts val="3962"/>
              </a:lnSpc>
            </a:pPr>
            <a:endParaRPr lang="en-US" sz="2446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8899" y="3043041"/>
            <a:ext cx="13004577" cy="323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2"/>
              </a:lnSpc>
            </a:pPr>
            <a:r>
              <a:rPr lang="en-US" sz="12613" b="1" spc="75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</a:t>
            </a:r>
          </a:p>
          <a:p>
            <a:pPr algn="ctr">
              <a:lnSpc>
                <a:spcPts val="11982"/>
              </a:lnSpc>
            </a:pPr>
            <a:r>
              <a:rPr lang="en-US" sz="12613" b="1" spc="75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very much!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0" y="-450669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7035" y="2364220"/>
            <a:ext cx="9019376" cy="2347833"/>
            <a:chOff x="0" y="0"/>
            <a:chExt cx="3019310" cy="7859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19310" cy="785956"/>
            </a:xfrm>
            <a:custGeom>
              <a:avLst/>
              <a:gdLst/>
              <a:ahLst/>
              <a:cxnLst/>
              <a:rect l="l" t="t" r="r" b="b"/>
              <a:pathLst>
                <a:path w="3019310" h="785956">
                  <a:moveTo>
                    <a:pt x="42918" y="0"/>
                  </a:moveTo>
                  <a:lnTo>
                    <a:pt x="2976392" y="0"/>
                  </a:lnTo>
                  <a:cubicBezTo>
                    <a:pt x="2987775" y="0"/>
                    <a:pt x="2998691" y="4522"/>
                    <a:pt x="3006740" y="12570"/>
                  </a:cubicBezTo>
                  <a:cubicBezTo>
                    <a:pt x="3014788" y="20619"/>
                    <a:pt x="3019310" y="31536"/>
                    <a:pt x="3019310" y="42918"/>
                  </a:cubicBezTo>
                  <a:lnTo>
                    <a:pt x="3019310" y="743038"/>
                  </a:lnTo>
                  <a:cubicBezTo>
                    <a:pt x="3019310" y="766741"/>
                    <a:pt x="3000095" y="785956"/>
                    <a:pt x="2976392" y="785956"/>
                  </a:cubicBezTo>
                  <a:lnTo>
                    <a:pt x="42918" y="785956"/>
                  </a:lnTo>
                  <a:cubicBezTo>
                    <a:pt x="19215" y="785956"/>
                    <a:pt x="0" y="766741"/>
                    <a:pt x="0" y="743038"/>
                  </a:cubicBezTo>
                  <a:lnTo>
                    <a:pt x="0" y="42918"/>
                  </a:lnTo>
                  <a:cubicBezTo>
                    <a:pt x="0" y="19215"/>
                    <a:pt x="19215" y="0"/>
                    <a:pt x="429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3019310" cy="7002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2722" y="6104531"/>
            <a:ext cx="6830714" cy="2128485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6107849"/>
            <a:ext cx="7760366" cy="2128485"/>
            <a:chOff x="0" y="0"/>
            <a:chExt cx="2597846" cy="7125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97846" cy="712528"/>
            </a:xfrm>
            <a:custGeom>
              <a:avLst/>
              <a:gdLst/>
              <a:ahLst/>
              <a:cxnLst/>
              <a:rect l="l" t="t" r="r" b="b"/>
              <a:pathLst>
                <a:path w="2597846" h="712528">
                  <a:moveTo>
                    <a:pt x="49881" y="0"/>
                  </a:moveTo>
                  <a:lnTo>
                    <a:pt x="2547965" y="0"/>
                  </a:lnTo>
                  <a:cubicBezTo>
                    <a:pt x="2575514" y="0"/>
                    <a:pt x="2597846" y="22333"/>
                    <a:pt x="2597846" y="49881"/>
                  </a:cubicBezTo>
                  <a:lnTo>
                    <a:pt x="2597846" y="662647"/>
                  </a:lnTo>
                  <a:cubicBezTo>
                    <a:pt x="2597846" y="690195"/>
                    <a:pt x="2575514" y="712528"/>
                    <a:pt x="2547965" y="712528"/>
                  </a:cubicBezTo>
                  <a:lnTo>
                    <a:pt x="49881" y="712528"/>
                  </a:lnTo>
                  <a:cubicBezTo>
                    <a:pt x="22333" y="712528"/>
                    <a:pt x="0" y="690195"/>
                    <a:pt x="0" y="662647"/>
                  </a:cubicBezTo>
                  <a:lnTo>
                    <a:pt x="0" y="49881"/>
                  </a:lnTo>
                  <a:cubicBezTo>
                    <a:pt x="0" y="22333"/>
                    <a:pt x="22333" y="0"/>
                    <a:pt x="4988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597846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2229534" y="6775037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11198178" y="6863667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871317" y="6603454"/>
            <a:ext cx="1118824" cy="992463"/>
          </a:xfrm>
          <a:custGeom>
            <a:avLst/>
            <a:gdLst/>
            <a:ahLst/>
            <a:cxnLst/>
            <a:rect l="l" t="t" r="r" b="b"/>
            <a:pathLst>
              <a:path w="1118824" h="992463">
                <a:moveTo>
                  <a:pt x="0" y="0"/>
                </a:moveTo>
                <a:lnTo>
                  <a:pt x="1118825" y="0"/>
                </a:lnTo>
                <a:lnTo>
                  <a:pt x="1118825" y="992463"/>
                </a:lnTo>
                <a:lnTo>
                  <a:pt x="0" y="992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516411" y="6657115"/>
            <a:ext cx="1448305" cy="945348"/>
          </a:xfrm>
          <a:custGeom>
            <a:avLst/>
            <a:gdLst/>
            <a:ahLst/>
            <a:cxnLst/>
            <a:rect l="l" t="t" r="r" b="b"/>
            <a:pathLst>
              <a:path w="1448305" h="945348">
                <a:moveTo>
                  <a:pt x="0" y="0"/>
                </a:moveTo>
                <a:lnTo>
                  <a:pt x="1448305" y="0"/>
                </a:lnTo>
                <a:lnTo>
                  <a:pt x="1448305" y="945348"/>
                </a:lnTo>
                <a:lnTo>
                  <a:pt x="0" y="9453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12722" y="1181932"/>
            <a:ext cx="11103100" cy="841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53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71317" y="2504444"/>
            <a:ext cx="8047375" cy="1844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8"/>
              </a:lnSpc>
              <a:spcBef>
                <a:spcPct val="0"/>
              </a:spcBef>
            </a:pPr>
            <a:r>
              <a:rPr lang="en-US" sz="2169" b="1" spc="130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Bank</a:t>
            </a:r>
            <a:r>
              <a:rPr lang="en-US" sz="2169" b="1" u="none" spc="130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s face challenges in tracking loan performance and understanding customer spending patterns.</a:t>
            </a:r>
          </a:p>
          <a:p>
            <a:pPr marL="0" lvl="0" indent="0" algn="l">
              <a:lnSpc>
                <a:spcPts val="2928"/>
              </a:lnSpc>
              <a:spcBef>
                <a:spcPct val="0"/>
              </a:spcBef>
            </a:pPr>
            <a:r>
              <a:rPr lang="en-US" sz="2169" b="1" u="none" spc="130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This project aims to analyze loan data and credit/debit transactions to uncover key insights and improve financial decision-making.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07338" y="6796525"/>
            <a:ext cx="3556933" cy="561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65"/>
              </a:lnSpc>
              <a:spcBef>
                <a:spcPct val="0"/>
              </a:spcBef>
            </a:pPr>
            <a:r>
              <a:rPr lang="en-US" sz="3011" u="none" spc="48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Loan Details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30546" y="5109626"/>
            <a:ext cx="10467631" cy="591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0"/>
              </a:lnSpc>
            </a:pPr>
            <a:r>
              <a:rPr lang="en-US" sz="3825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USED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36303" y="6952079"/>
            <a:ext cx="5822997" cy="561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65"/>
              </a:lnSpc>
              <a:spcBef>
                <a:spcPct val="0"/>
              </a:spcBef>
            </a:pPr>
            <a:r>
              <a:rPr lang="en-US" sz="3011" u="none" spc="48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Debit &amp; Credit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4261" y="-858616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6078" y="1830850"/>
            <a:ext cx="5565415" cy="7452494"/>
            <a:chOff x="0" y="0"/>
            <a:chExt cx="1314195" cy="17598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4195" cy="1759802"/>
            </a:xfrm>
            <a:custGeom>
              <a:avLst/>
              <a:gdLst/>
              <a:ahLst/>
              <a:cxnLst/>
              <a:rect l="l" t="t" r="r" b="b"/>
              <a:pathLst>
                <a:path w="1314195" h="1759802">
                  <a:moveTo>
                    <a:pt x="0" y="0"/>
                  </a:moveTo>
                  <a:lnTo>
                    <a:pt x="1314195" y="0"/>
                  </a:lnTo>
                  <a:lnTo>
                    <a:pt x="1314195" y="1759802"/>
                  </a:lnTo>
                  <a:lnTo>
                    <a:pt x="0" y="1759802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4195" cy="1797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91493" y="1830850"/>
            <a:ext cx="4659447" cy="7452494"/>
            <a:chOff x="0" y="0"/>
            <a:chExt cx="647214" cy="10351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7214" cy="1035178"/>
            </a:xfrm>
            <a:custGeom>
              <a:avLst/>
              <a:gdLst/>
              <a:ahLst/>
              <a:cxnLst/>
              <a:rect l="l" t="t" r="r" b="b"/>
              <a:pathLst>
                <a:path w="647214" h="1035178">
                  <a:moveTo>
                    <a:pt x="0" y="0"/>
                  </a:moveTo>
                  <a:lnTo>
                    <a:pt x="647214" y="0"/>
                  </a:lnTo>
                  <a:lnTo>
                    <a:pt x="647214" y="1035178"/>
                  </a:lnTo>
                  <a:lnTo>
                    <a:pt x="0" y="1035178"/>
                  </a:lnTo>
                  <a:close/>
                </a:path>
              </a:pathLst>
            </a:custGeom>
            <a:solidFill>
              <a:srgbClr val="D3D3D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1250940" y="1830850"/>
            <a:ext cx="5565415" cy="7452494"/>
            <a:chOff x="0" y="0"/>
            <a:chExt cx="1314195" cy="175980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14195" cy="1759802"/>
            </a:xfrm>
            <a:custGeom>
              <a:avLst/>
              <a:gdLst/>
              <a:ahLst/>
              <a:cxnLst/>
              <a:rect l="l" t="t" r="r" b="b"/>
              <a:pathLst>
                <a:path w="1314195" h="1759802">
                  <a:moveTo>
                    <a:pt x="0" y="0"/>
                  </a:moveTo>
                  <a:lnTo>
                    <a:pt x="1314195" y="0"/>
                  </a:lnTo>
                  <a:lnTo>
                    <a:pt x="1314195" y="1759802"/>
                  </a:lnTo>
                  <a:lnTo>
                    <a:pt x="0" y="1759802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14195" cy="1797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300636" y="2848244"/>
            <a:ext cx="3241160" cy="3468168"/>
          </a:xfrm>
          <a:custGeom>
            <a:avLst/>
            <a:gdLst/>
            <a:ahLst/>
            <a:cxnLst/>
            <a:rect l="l" t="t" r="r" b="b"/>
            <a:pathLst>
              <a:path w="3241160" h="3468168">
                <a:moveTo>
                  <a:pt x="0" y="0"/>
                </a:moveTo>
                <a:lnTo>
                  <a:pt x="3241160" y="0"/>
                </a:lnTo>
                <a:lnTo>
                  <a:pt x="3241160" y="3468167"/>
                </a:lnTo>
                <a:lnTo>
                  <a:pt x="0" y="3468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624203" y="2170022"/>
            <a:ext cx="3083929" cy="35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3"/>
              </a:lnSpc>
            </a:pPr>
            <a:r>
              <a:rPr lang="en-US" sz="2346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KPIs from Loan Data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5863" y="2898446"/>
            <a:ext cx="5549515" cy="506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Total Loans  65.5K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Total Funded  751M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Total Collection   808M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Default Loan Rate  1.56%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Top Age Group   18–25 years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Average Loan Amount per Customer: ₹11,465</a:t>
            </a:r>
          </a:p>
          <a:p>
            <a:pPr algn="l">
              <a:lnSpc>
                <a:spcPts val="5063"/>
              </a:lnSpc>
            </a:pPr>
            <a:endParaRPr lang="en-US" sz="2446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61703" y="597636"/>
            <a:ext cx="9578208" cy="94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sz="68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KPIs and Insights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36911" y="2170022"/>
            <a:ext cx="4593471" cy="35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3"/>
              </a:lnSpc>
            </a:pPr>
            <a:r>
              <a:rPr lang="en-US" sz="2346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KPIs from Debit &amp; Credit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487991" y="2920154"/>
            <a:ext cx="6800009" cy="506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Total Amount  255M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Top Bank by Transactions</a:t>
            </a:r>
          </a:p>
          <a:p>
            <a:pPr algn="l">
              <a:lnSpc>
                <a:spcPts val="5063"/>
              </a:lnSpc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       Axis Bank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Top Expense</a:t>
            </a:r>
          </a:p>
          <a:p>
            <a:pPr algn="l">
              <a:lnSpc>
                <a:spcPts val="5063"/>
              </a:lnSpc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      Utility Bill Payment (₹26M)</a:t>
            </a:r>
          </a:p>
          <a:p>
            <a:pPr marL="528143" lvl="1" indent="-264071" algn="l">
              <a:lnSpc>
                <a:spcPts val="5063"/>
              </a:lnSpc>
              <a:buFont typeface="Arial"/>
              <a:buChar char="•"/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Highest Drop in MOM %</a:t>
            </a:r>
          </a:p>
          <a:p>
            <a:pPr algn="l">
              <a:lnSpc>
                <a:spcPts val="5063"/>
              </a:lnSpc>
            </a:pPr>
            <a:r>
              <a:rPr lang="en-US" sz="244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     96% drop in December</a:t>
            </a:r>
          </a:p>
          <a:p>
            <a:pPr algn="l">
              <a:lnSpc>
                <a:spcPts val="5063"/>
              </a:lnSpc>
            </a:pPr>
            <a:endParaRPr lang="en-US" sz="2446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59064" y="-1337992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640081" y="1626230"/>
            <a:ext cx="0" cy="6906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2025426" y="165745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-3883515" y="9604616"/>
            <a:ext cx="22453902" cy="11711713"/>
            <a:chOff x="0" y="0"/>
            <a:chExt cx="5913785" cy="30845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0D7">
                <a:alpha val="28627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503665" y="1657450"/>
            <a:ext cx="743403" cy="659442"/>
          </a:xfrm>
          <a:custGeom>
            <a:avLst/>
            <a:gdLst/>
            <a:ahLst/>
            <a:cxnLst/>
            <a:rect l="l" t="t" r="r" b="b"/>
            <a:pathLst>
              <a:path w="743403" h="659442">
                <a:moveTo>
                  <a:pt x="0" y="0"/>
                </a:moveTo>
                <a:lnTo>
                  <a:pt x="743403" y="0"/>
                </a:lnTo>
                <a:lnTo>
                  <a:pt x="743403" y="659442"/>
                </a:lnTo>
                <a:lnTo>
                  <a:pt x="0" y="659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92406" y="1781055"/>
            <a:ext cx="942495" cy="615192"/>
          </a:xfrm>
          <a:custGeom>
            <a:avLst/>
            <a:gdLst/>
            <a:ahLst/>
            <a:cxnLst/>
            <a:rect l="l" t="t" r="r" b="b"/>
            <a:pathLst>
              <a:path w="942495" h="615192">
                <a:moveTo>
                  <a:pt x="0" y="0"/>
                </a:moveTo>
                <a:lnTo>
                  <a:pt x="942495" y="0"/>
                </a:lnTo>
                <a:lnTo>
                  <a:pt x="942495" y="615192"/>
                </a:lnTo>
                <a:lnTo>
                  <a:pt x="0" y="61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0302" y="2847930"/>
            <a:ext cx="8103736" cy="4148382"/>
          </a:xfrm>
          <a:custGeom>
            <a:avLst/>
            <a:gdLst/>
            <a:ahLst/>
            <a:cxnLst/>
            <a:rect l="l" t="t" r="r" b="b"/>
            <a:pathLst>
              <a:path w="8103736" h="4148382">
                <a:moveTo>
                  <a:pt x="0" y="0"/>
                </a:moveTo>
                <a:lnTo>
                  <a:pt x="8103735" y="0"/>
                </a:lnTo>
                <a:lnTo>
                  <a:pt x="8103735" y="4148381"/>
                </a:lnTo>
                <a:lnTo>
                  <a:pt x="0" y="4148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6" r="-196" b="-2169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306285" y="2998872"/>
            <a:ext cx="9981715" cy="3846496"/>
          </a:xfrm>
          <a:custGeom>
            <a:avLst/>
            <a:gdLst/>
            <a:ahLst/>
            <a:cxnLst/>
            <a:rect l="l" t="t" r="r" b="b"/>
            <a:pathLst>
              <a:path w="9981715" h="3846496">
                <a:moveTo>
                  <a:pt x="0" y="0"/>
                </a:moveTo>
                <a:lnTo>
                  <a:pt x="9981715" y="0"/>
                </a:lnTo>
                <a:lnTo>
                  <a:pt x="9981715" y="3846497"/>
                </a:lnTo>
                <a:lnTo>
                  <a:pt x="0" y="38464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0" r="-1864" b="-186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84673" y="387425"/>
            <a:ext cx="17518654" cy="7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3"/>
              </a:lnSpc>
            </a:pPr>
            <a:r>
              <a:rPr lang="en-US" sz="50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Excel Dashboard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30606" y="1746261"/>
            <a:ext cx="3325189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74"/>
              </a:lnSpc>
              <a:spcBef>
                <a:spcPct val="0"/>
              </a:spcBef>
            </a:pPr>
            <a:r>
              <a:rPr lang="en-US" sz="2499" u="none" spc="39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Loan Details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15951" y="1817188"/>
            <a:ext cx="501615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74"/>
              </a:lnSpc>
              <a:spcBef>
                <a:spcPct val="0"/>
              </a:spcBef>
            </a:pPr>
            <a:r>
              <a:rPr lang="en-US" sz="2499" u="none" spc="39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Debit &amp; Credit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59064" y="-1337992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729393" y="1486636"/>
            <a:ext cx="0" cy="6906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3883515" y="9604616"/>
            <a:ext cx="22453902" cy="11711713"/>
            <a:chOff x="0" y="0"/>
            <a:chExt cx="5913785" cy="30845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0D7">
                <a:alpha val="28627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96373" y="1562106"/>
            <a:ext cx="942495" cy="615192"/>
          </a:xfrm>
          <a:custGeom>
            <a:avLst/>
            <a:gdLst/>
            <a:ahLst/>
            <a:cxnLst/>
            <a:rect l="l" t="t" r="r" b="b"/>
            <a:pathLst>
              <a:path w="942495" h="615192">
                <a:moveTo>
                  <a:pt x="0" y="0"/>
                </a:moveTo>
                <a:lnTo>
                  <a:pt x="942495" y="0"/>
                </a:lnTo>
                <a:lnTo>
                  <a:pt x="942495" y="615192"/>
                </a:lnTo>
                <a:lnTo>
                  <a:pt x="0" y="61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84673" y="2567823"/>
            <a:ext cx="12702720" cy="7112993"/>
          </a:xfrm>
          <a:custGeom>
            <a:avLst/>
            <a:gdLst/>
            <a:ahLst/>
            <a:cxnLst/>
            <a:rect l="l" t="t" r="r" b="b"/>
            <a:pathLst>
              <a:path w="12702720" h="7112993">
                <a:moveTo>
                  <a:pt x="0" y="0"/>
                </a:moveTo>
                <a:lnTo>
                  <a:pt x="12702720" y="0"/>
                </a:lnTo>
                <a:lnTo>
                  <a:pt x="12702720" y="7112993"/>
                </a:lnTo>
                <a:lnTo>
                  <a:pt x="0" y="7112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4673" y="383417"/>
            <a:ext cx="17518654" cy="7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3"/>
              </a:lnSpc>
            </a:pPr>
            <a:r>
              <a:rPr lang="en-US" sz="50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Tableau Dashboard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19918" y="1598240"/>
            <a:ext cx="501615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74"/>
              </a:lnSpc>
              <a:spcBef>
                <a:spcPct val="0"/>
              </a:spcBef>
            </a:pPr>
            <a:r>
              <a:rPr lang="en-US" sz="2499" u="none" spc="39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Debit &amp; Credit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11100" y="-1598169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729393" y="1562106"/>
            <a:ext cx="0" cy="6906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3883515" y="9604616"/>
            <a:ext cx="22453902" cy="11711713"/>
            <a:chOff x="0" y="0"/>
            <a:chExt cx="5913785" cy="30845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0D7">
                <a:alpha val="28627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92977" y="1593326"/>
            <a:ext cx="743403" cy="659442"/>
          </a:xfrm>
          <a:custGeom>
            <a:avLst/>
            <a:gdLst/>
            <a:ahLst/>
            <a:cxnLst/>
            <a:rect l="l" t="t" r="r" b="b"/>
            <a:pathLst>
              <a:path w="743403" h="659442">
                <a:moveTo>
                  <a:pt x="0" y="0"/>
                </a:moveTo>
                <a:lnTo>
                  <a:pt x="743403" y="0"/>
                </a:lnTo>
                <a:lnTo>
                  <a:pt x="743403" y="659442"/>
                </a:lnTo>
                <a:lnTo>
                  <a:pt x="0" y="659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92977" y="2643293"/>
            <a:ext cx="12716449" cy="7137107"/>
          </a:xfrm>
          <a:custGeom>
            <a:avLst/>
            <a:gdLst/>
            <a:ahLst/>
            <a:cxnLst/>
            <a:rect l="l" t="t" r="r" b="b"/>
            <a:pathLst>
              <a:path w="12716449" h="7137107">
                <a:moveTo>
                  <a:pt x="0" y="0"/>
                </a:moveTo>
                <a:lnTo>
                  <a:pt x="12716448" y="0"/>
                </a:lnTo>
                <a:lnTo>
                  <a:pt x="12716448" y="7137107"/>
                </a:lnTo>
                <a:lnTo>
                  <a:pt x="0" y="7137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4673" y="383417"/>
            <a:ext cx="17518654" cy="7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3"/>
              </a:lnSpc>
            </a:pPr>
            <a:r>
              <a:rPr lang="en-US" sz="50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Power BI Dashboard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19918" y="1682137"/>
            <a:ext cx="3325189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74"/>
              </a:lnSpc>
              <a:spcBef>
                <a:spcPct val="0"/>
              </a:spcBef>
            </a:pPr>
            <a:r>
              <a:rPr lang="en-US" sz="2499" u="none" spc="39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Loan Details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59064" y="-1337992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729393" y="1562106"/>
            <a:ext cx="0" cy="6906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3883515" y="9604616"/>
            <a:ext cx="22453902" cy="11711713"/>
            <a:chOff x="0" y="0"/>
            <a:chExt cx="5913785" cy="30845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0D7">
                <a:alpha val="28627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92977" y="1593326"/>
            <a:ext cx="743403" cy="659442"/>
          </a:xfrm>
          <a:custGeom>
            <a:avLst/>
            <a:gdLst/>
            <a:ahLst/>
            <a:cxnLst/>
            <a:rect l="l" t="t" r="r" b="b"/>
            <a:pathLst>
              <a:path w="743403" h="659442">
                <a:moveTo>
                  <a:pt x="0" y="0"/>
                </a:moveTo>
                <a:lnTo>
                  <a:pt x="743403" y="0"/>
                </a:lnTo>
                <a:lnTo>
                  <a:pt x="743403" y="659442"/>
                </a:lnTo>
                <a:lnTo>
                  <a:pt x="0" y="659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84673" y="3366567"/>
            <a:ext cx="9074428" cy="3154383"/>
          </a:xfrm>
          <a:custGeom>
            <a:avLst/>
            <a:gdLst/>
            <a:ahLst/>
            <a:cxnLst/>
            <a:rect l="l" t="t" r="r" b="b"/>
            <a:pathLst>
              <a:path w="9074428" h="3154383">
                <a:moveTo>
                  <a:pt x="0" y="0"/>
                </a:moveTo>
                <a:lnTo>
                  <a:pt x="9074427" y="0"/>
                </a:lnTo>
                <a:lnTo>
                  <a:pt x="9074427" y="3154384"/>
                </a:lnTo>
                <a:lnTo>
                  <a:pt x="0" y="3154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393" t="-22949" r="-43726" b="-56898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855994" y="3366567"/>
            <a:ext cx="7971375" cy="1190201"/>
          </a:xfrm>
          <a:custGeom>
            <a:avLst/>
            <a:gdLst/>
            <a:ahLst/>
            <a:cxnLst/>
            <a:rect l="l" t="t" r="r" b="b"/>
            <a:pathLst>
              <a:path w="7971375" h="1190201">
                <a:moveTo>
                  <a:pt x="0" y="0"/>
                </a:moveTo>
                <a:lnTo>
                  <a:pt x="7971376" y="0"/>
                </a:lnTo>
                <a:lnTo>
                  <a:pt x="7971376" y="1190201"/>
                </a:lnTo>
                <a:lnTo>
                  <a:pt x="0" y="1190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70" t="-317684" r="-139220" b="-211448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84673" y="383417"/>
            <a:ext cx="17518654" cy="7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3"/>
              </a:lnSpc>
            </a:pPr>
            <a:r>
              <a:rPr lang="en-US" sz="50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SQL Queries and Output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19918" y="1682137"/>
            <a:ext cx="3325189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74"/>
              </a:lnSpc>
              <a:spcBef>
                <a:spcPct val="0"/>
              </a:spcBef>
            </a:pPr>
            <a:r>
              <a:rPr lang="en-US" sz="2499" u="none" spc="39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Loan Details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29393" y="2654893"/>
            <a:ext cx="2053120" cy="46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Queries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84242" y="2654893"/>
            <a:ext cx="2053120" cy="46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Output</a:t>
            </a:r>
          </a:p>
        </p:txBody>
      </p:sp>
      <p:sp>
        <p:nvSpPr>
          <p:cNvPr id="16" name="Freeform 16"/>
          <p:cNvSpPr/>
          <p:nvPr/>
        </p:nvSpPr>
        <p:spPr>
          <a:xfrm>
            <a:off x="384673" y="6768601"/>
            <a:ext cx="8909653" cy="1311978"/>
          </a:xfrm>
          <a:custGeom>
            <a:avLst/>
            <a:gdLst/>
            <a:ahLst/>
            <a:cxnLst/>
            <a:rect l="l" t="t" r="r" b="b"/>
            <a:pathLst>
              <a:path w="8909653" h="1311978">
                <a:moveTo>
                  <a:pt x="0" y="0"/>
                </a:moveTo>
                <a:lnTo>
                  <a:pt x="8909653" y="0"/>
                </a:lnTo>
                <a:lnTo>
                  <a:pt x="8909653" y="1311977"/>
                </a:lnTo>
                <a:lnTo>
                  <a:pt x="0" y="13119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56" t="-148336" r="-99893" b="-289304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40014" y="-1337992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729393" y="1562106"/>
            <a:ext cx="0" cy="6906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3883515" y="9604616"/>
            <a:ext cx="22453902" cy="11711713"/>
            <a:chOff x="0" y="0"/>
            <a:chExt cx="5913785" cy="30845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0D7">
                <a:alpha val="28627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92977" y="1593326"/>
            <a:ext cx="743403" cy="659442"/>
          </a:xfrm>
          <a:custGeom>
            <a:avLst/>
            <a:gdLst/>
            <a:ahLst/>
            <a:cxnLst/>
            <a:rect l="l" t="t" r="r" b="b"/>
            <a:pathLst>
              <a:path w="743403" h="659442">
                <a:moveTo>
                  <a:pt x="0" y="0"/>
                </a:moveTo>
                <a:lnTo>
                  <a:pt x="743403" y="0"/>
                </a:lnTo>
                <a:lnTo>
                  <a:pt x="743403" y="659442"/>
                </a:lnTo>
                <a:lnTo>
                  <a:pt x="0" y="659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92977" y="3370171"/>
            <a:ext cx="6403284" cy="2455805"/>
          </a:xfrm>
          <a:custGeom>
            <a:avLst/>
            <a:gdLst/>
            <a:ahLst/>
            <a:cxnLst/>
            <a:rect l="l" t="t" r="r" b="b"/>
            <a:pathLst>
              <a:path w="6403284" h="2455805">
                <a:moveTo>
                  <a:pt x="0" y="0"/>
                </a:moveTo>
                <a:lnTo>
                  <a:pt x="6403284" y="0"/>
                </a:lnTo>
                <a:lnTo>
                  <a:pt x="6403284" y="2455805"/>
                </a:lnTo>
                <a:lnTo>
                  <a:pt x="0" y="2455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2" t="-36627" r="-110113" b="-8283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144000" y="3370171"/>
            <a:ext cx="6238083" cy="2295387"/>
          </a:xfrm>
          <a:custGeom>
            <a:avLst/>
            <a:gdLst/>
            <a:ahLst/>
            <a:cxnLst/>
            <a:rect l="l" t="t" r="r" b="b"/>
            <a:pathLst>
              <a:path w="6238083" h="2295387">
                <a:moveTo>
                  <a:pt x="0" y="0"/>
                </a:moveTo>
                <a:lnTo>
                  <a:pt x="6238083" y="0"/>
                </a:lnTo>
                <a:lnTo>
                  <a:pt x="6238083" y="2295387"/>
                </a:lnTo>
                <a:lnTo>
                  <a:pt x="0" y="2295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7049" r="-174347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92977" y="6216501"/>
            <a:ext cx="7608264" cy="2003860"/>
          </a:xfrm>
          <a:custGeom>
            <a:avLst/>
            <a:gdLst/>
            <a:ahLst/>
            <a:cxnLst/>
            <a:rect l="l" t="t" r="r" b="b"/>
            <a:pathLst>
              <a:path w="7608264" h="2003860">
                <a:moveTo>
                  <a:pt x="0" y="0"/>
                </a:moveTo>
                <a:lnTo>
                  <a:pt x="7608264" y="0"/>
                </a:lnTo>
                <a:lnTo>
                  <a:pt x="7608264" y="2003860"/>
                </a:lnTo>
                <a:lnTo>
                  <a:pt x="0" y="2003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291" t="-51019" r="-75526" b="-135127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84673" y="383417"/>
            <a:ext cx="17518654" cy="7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3"/>
              </a:lnSpc>
            </a:pPr>
            <a:r>
              <a:rPr lang="en-US" sz="50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SQL Queries and Output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19918" y="1682137"/>
            <a:ext cx="3325189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74"/>
              </a:lnSpc>
              <a:spcBef>
                <a:spcPct val="0"/>
              </a:spcBef>
            </a:pPr>
            <a:r>
              <a:rPr lang="en-US" sz="2499" u="none" spc="39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Loan Details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99589" y="2720362"/>
            <a:ext cx="2053120" cy="46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Queries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66188" y="2720362"/>
            <a:ext cx="2053120" cy="46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Output</a:t>
            </a:r>
          </a:p>
        </p:txBody>
      </p:sp>
      <p:sp>
        <p:nvSpPr>
          <p:cNvPr id="17" name="Freeform 17"/>
          <p:cNvSpPr/>
          <p:nvPr/>
        </p:nvSpPr>
        <p:spPr>
          <a:xfrm>
            <a:off x="9105133" y="6210929"/>
            <a:ext cx="5865656" cy="2419222"/>
          </a:xfrm>
          <a:custGeom>
            <a:avLst/>
            <a:gdLst/>
            <a:ahLst/>
            <a:cxnLst/>
            <a:rect l="l" t="t" r="r" b="b"/>
            <a:pathLst>
              <a:path w="5865656" h="2419222">
                <a:moveTo>
                  <a:pt x="0" y="0"/>
                </a:moveTo>
                <a:lnTo>
                  <a:pt x="5865656" y="0"/>
                </a:lnTo>
                <a:lnTo>
                  <a:pt x="5865656" y="2419222"/>
                </a:lnTo>
                <a:lnTo>
                  <a:pt x="0" y="24192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44" t="-145328" r="-158714" b="-13689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30489" y="-1337992"/>
            <a:ext cx="22453902" cy="11711713"/>
            <a:chOff x="0" y="0"/>
            <a:chExt cx="5913785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729393" y="1562106"/>
            <a:ext cx="0" cy="6906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3883515" y="9604616"/>
            <a:ext cx="22453902" cy="11711713"/>
            <a:chOff x="0" y="0"/>
            <a:chExt cx="5913785" cy="30845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0D7">
                <a:alpha val="28627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92977" y="1593326"/>
            <a:ext cx="743403" cy="659442"/>
          </a:xfrm>
          <a:custGeom>
            <a:avLst/>
            <a:gdLst/>
            <a:ahLst/>
            <a:cxnLst/>
            <a:rect l="l" t="t" r="r" b="b"/>
            <a:pathLst>
              <a:path w="743403" h="659442">
                <a:moveTo>
                  <a:pt x="0" y="0"/>
                </a:moveTo>
                <a:lnTo>
                  <a:pt x="743403" y="0"/>
                </a:lnTo>
                <a:lnTo>
                  <a:pt x="743403" y="659442"/>
                </a:lnTo>
                <a:lnTo>
                  <a:pt x="0" y="659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1101" y="3571897"/>
            <a:ext cx="8583214" cy="2811172"/>
          </a:xfrm>
          <a:custGeom>
            <a:avLst/>
            <a:gdLst/>
            <a:ahLst/>
            <a:cxnLst/>
            <a:rect l="l" t="t" r="r" b="b"/>
            <a:pathLst>
              <a:path w="8583214" h="2811172">
                <a:moveTo>
                  <a:pt x="0" y="0"/>
                </a:moveTo>
                <a:lnTo>
                  <a:pt x="8583214" y="0"/>
                </a:lnTo>
                <a:lnTo>
                  <a:pt x="8583214" y="2811172"/>
                </a:lnTo>
                <a:lnTo>
                  <a:pt x="0" y="2811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689" t="-43697" r="-107565" b="-12454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4673" y="383417"/>
            <a:ext cx="17518654" cy="7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3"/>
              </a:lnSpc>
            </a:pPr>
            <a:r>
              <a:rPr lang="en-US" sz="50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SQL Queries and 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19918" y="1682137"/>
            <a:ext cx="3325189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74"/>
              </a:lnSpc>
              <a:spcBef>
                <a:spcPct val="0"/>
              </a:spcBef>
            </a:pPr>
            <a:r>
              <a:rPr lang="en-US" sz="2499" u="none" spc="39">
                <a:solidFill>
                  <a:srgbClr val="1C2120"/>
                </a:solidFill>
                <a:latin typeface="Chunk Five"/>
                <a:ea typeface="Chunk Five"/>
                <a:cs typeface="Chunk Five"/>
                <a:sym typeface="Chunk Five"/>
              </a:rPr>
              <a:t>Bank Loan Details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9589" y="2720362"/>
            <a:ext cx="2053120" cy="46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Queries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66188" y="2720362"/>
            <a:ext cx="2053120" cy="46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Output</a:t>
            </a:r>
          </a:p>
        </p:txBody>
      </p:sp>
      <p:sp>
        <p:nvSpPr>
          <p:cNvPr id="15" name="Freeform 15"/>
          <p:cNvSpPr/>
          <p:nvPr/>
        </p:nvSpPr>
        <p:spPr>
          <a:xfrm>
            <a:off x="9272688" y="3571897"/>
            <a:ext cx="8493238" cy="2958544"/>
          </a:xfrm>
          <a:custGeom>
            <a:avLst/>
            <a:gdLst/>
            <a:ahLst/>
            <a:cxnLst/>
            <a:rect l="l" t="t" r="r" b="b"/>
            <a:pathLst>
              <a:path w="8493238" h="2958544">
                <a:moveTo>
                  <a:pt x="0" y="0"/>
                </a:moveTo>
                <a:lnTo>
                  <a:pt x="8493239" y="0"/>
                </a:lnTo>
                <a:lnTo>
                  <a:pt x="8493239" y="2958544"/>
                </a:lnTo>
                <a:lnTo>
                  <a:pt x="0" y="2958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2" t="-200276" r="-198016" b="-4854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287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Poppins Semi-Bold</vt:lpstr>
      <vt:lpstr>Atkinson Hyperlegible Bold</vt:lpstr>
      <vt:lpstr>Calibri</vt:lpstr>
      <vt:lpstr>Poppins Bold</vt:lpstr>
      <vt:lpstr>Poppins</vt:lpstr>
      <vt:lpstr>Chunk Five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Phyllis Schwaiger</dc:title>
  <cp:lastModifiedBy>NAVEEN N</cp:lastModifiedBy>
  <cp:revision>2</cp:revision>
  <dcterms:created xsi:type="dcterms:W3CDTF">2006-08-16T00:00:00Z</dcterms:created>
  <dcterms:modified xsi:type="dcterms:W3CDTF">2025-07-04T17:21:15Z</dcterms:modified>
  <dc:identifier>DAGsL4dqhHE</dc:identifier>
</cp:coreProperties>
</file>