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4591" r:id="rId2"/>
    <p:sldMasterId id="2147484579" r:id="rId3"/>
  </p:sldMasterIdLst>
  <p:notesMasterIdLst>
    <p:notesMasterId r:id="rId21"/>
  </p:notesMasterIdLst>
  <p:handoutMasterIdLst>
    <p:handoutMasterId r:id="rId22"/>
  </p:handoutMasterIdLst>
  <p:sldIdLst>
    <p:sldId id="442" r:id="rId4"/>
    <p:sldId id="443" r:id="rId5"/>
    <p:sldId id="457" r:id="rId6"/>
    <p:sldId id="461" r:id="rId7"/>
    <p:sldId id="462" r:id="rId8"/>
    <p:sldId id="463" r:id="rId9"/>
    <p:sldId id="467" r:id="rId10"/>
    <p:sldId id="464" r:id="rId11"/>
    <p:sldId id="470" r:id="rId12"/>
    <p:sldId id="471" r:id="rId13"/>
    <p:sldId id="472" r:id="rId14"/>
    <p:sldId id="473" r:id="rId15"/>
    <p:sldId id="474" r:id="rId16"/>
    <p:sldId id="468" r:id="rId17"/>
    <p:sldId id="469" r:id="rId18"/>
    <p:sldId id="460" r:id="rId19"/>
    <p:sldId id="454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99"/>
    <a:srgbClr val="AC0000"/>
    <a:srgbClr val="3366FF"/>
    <a:srgbClr val="B9077E"/>
    <a:srgbClr val="9C2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09" autoAdjust="0"/>
  </p:normalViewPr>
  <p:slideViewPr>
    <p:cSldViewPr>
      <p:cViewPr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0E0CE79-DAE8-4048-B6AB-19834D8709FB}" type="datetime3">
              <a:rPr lang="en-US"/>
              <a:pPr>
                <a:defRPr/>
              </a:pPr>
              <a:t>4 April 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N" smtClean="0"/>
              <a:t>1-59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41858EF-1881-4336-AB88-9472B4E482B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07008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FAECF55-D18E-4ED6-8014-675926654BCE}" type="datetime3">
              <a:rPr lang="en-US"/>
              <a:pPr>
                <a:defRPr/>
              </a:pPr>
              <a:t>4 April 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1-59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0197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4 April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1-59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16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4 April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1-59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08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4 April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1-59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5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85C5C-F371-4085-886B-507EE445F3DB}" type="datetime5">
              <a:rPr lang="en-US" smtClean="0"/>
              <a:pPr>
                <a:defRPr/>
              </a:pPr>
              <a:t>4-Apr-18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1/59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9FDAE-153E-4C7E-8112-D506F971157B}" type="datetime5">
              <a:rPr lang="en-US" smtClean="0"/>
              <a:pPr>
                <a:defRPr/>
              </a:pPr>
              <a:t>4-Apr-18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1/59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9762A-2955-4C14-BA5B-7C43F522A576}" type="datetime5">
              <a:rPr lang="en-US" smtClean="0"/>
              <a:pPr>
                <a:defRPr/>
              </a:pPr>
              <a:t>4-Apr-18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1/59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1C707-935A-4CDC-BCC2-B591EA4E3DED}" type="datetime5">
              <a:rPr lang="en-US" smtClean="0"/>
              <a:pPr>
                <a:defRPr/>
              </a:pPr>
              <a:t>4-Apr-18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1/59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7806-CDDC-43B7-B4EE-31303D9799C8}" type="datetime5">
              <a:rPr lang="en-US" smtClean="0"/>
              <a:pPr/>
              <a:t>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1/59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8628-B8CE-4F86-9096-A920DBB7E42A}" type="datetime5">
              <a:rPr lang="en-US" smtClean="0"/>
              <a:pPr/>
              <a:t>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1/59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D421-D163-4559-8B52-C26399373CC5}" type="datetime5">
              <a:rPr lang="en-US" smtClean="0"/>
              <a:pPr/>
              <a:t>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1/59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F697-5696-46E7-B177-A9018D7E8A60}" type="datetime5">
              <a:rPr lang="en-US" smtClean="0"/>
              <a:pPr/>
              <a:t>4-Apr-18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1/59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6AEE-6EF2-41D6-83FF-9D32C3C95FCC}" type="datetime5">
              <a:rPr lang="en-US" smtClean="0"/>
              <a:pPr/>
              <a:t>4-Apr-18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1/59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7C67-A655-40A7-BD36-63DE681036AC}" type="datetime5">
              <a:rPr lang="en-US" smtClean="0"/>
              <a:pPr/>
              <a:t>4-Apr-18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1/59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E449-651A-43EA-9ECD-3E1A703956F2}" type="datetime5">
              <a:rPr lang="en-US" smtClean="0"/>
              <a:pPr/>
              <a:t>4-Apr-18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1/59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4941C-89AF-47B5-BE56-1BD8BE43ACBD}" type="datetime5">
              <a:rPr lang="en-US" smtClean="0"/>
              <a:pPr>
                <a:defRPr/>
              </a:pPr>
              <a:t>4-Apr-18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1/59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6E2F-C254-4A94-A97D-D7F911A1B750}" type="datetime5">
              <a:rPr lang="en-US" smtClean="0"/>
              <a:pPr/>
              <a:t>4-Apr-18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1/59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6D8A-821E-4D7A-B6B6-EACA04B7F62B}" type="datetime5">
              <a:rPr lang="en-US" smtClean="0"/>
              <a:pPr/>
              <a:t>4-Apr-18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1/59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E838-D00C-46D7-90F2-4580EDE7712D}" type="datetime5">
              <a:rPr lang="en-US" smtClean="0"/>
              <a:pPr/>
              <a:t>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1/59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BE0D-29AE-4B62-9163-374CE9F5482E}" type="datetime5">
              <a:rPr lang="en-US" smtClean="0"/>
              <a:pPr/>
              <a:t>4-Apr-18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AD28-6089-430A-BEE0-0E82B03D2139}" type="datetime5">
              <a:rPr lang="en-US" smtClean="0"/>
              <a:pPr/>
              <a:t>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1/59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F640-5543-4BF7-9F7B-6A9C9462318D}" type="datetime5">
              <a:rPr lang="en-US" smtClean="0"/>
              <a:pPr/>
              <a:t>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1/59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8005-1C59-4870-B7C9-C8561A7BDA7B}" type="datetime5">
              <a:rPr lang="en-US" smtClean="0"/>
              <a:pPr/>
              <a:t>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1/59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8215-390C-4859-8DC6-4B9A49A903C0}" type="datetime5">
              <a:rPr lang="en-US" smtClean="0"/>
              <a:pPr/>
              <a:t>4-Apr-18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1/59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28AA-539C-44EA-A360-6628F9B3CBD7}" type="datetime5">
              <a:rPr lang="en-US" smtClean="0"/>
              <a:pPr/>
              <a:t>4-Apr-18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1/59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4BE3-8487-4F31-89DE-C0D7CB14599E}" type="datetime5">
              <a:rPr lang="en-US" smtClean="0"/>
              <a:pPr/>
              <a:t>4-Apr-18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1/59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1AA3C-F434-42E7-ABB9-358DCC409BD9}" type="datetime5">
              <a:rPr lang="en-US" smtClean="0"/>
              <a:pPr>
                <a:defRPr/>
              </a:pPr>
              <a:t>4-Apr-18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1/59</a:t>
            </a:r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F2E7-E68C-4D66-85FD-F1ECC4C441AC}" type="datetime5">
              <a:rPr lang="en-US" smtClean="0"/>
              <a:pPr/>
              <a:t>4-Apr-18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1/59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F93C-7467-4016-8577-118EF2565DBB}" type="datetime5">
              <a:rPr lang="en-US" smtClean="0"/>
              <a:pPr/>
              <a:t>4-Apr-18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1/59</a:t>
            </a:r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73B1-FB1A-484C-AA5F-0FF3546606AF}" type="datetime5">
              <a:rPr lang="en-US" smtClean="0"/>
              <a:pPr/>
              <a:t>4-Apr-18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1/59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2D3F-1D36-49CF-8FB4-9279EF969F15}" type="datetime5">
              <a:rPr lang="en-US" smtClean="0"/>
              <a:pPr/>
              <a:t>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1/59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E81F-5127-44A5-83F5-9293AF95EA63}" type="datetime5">
              <a:rPr lang="en-US" smtClean="0"/>
              <a:pPr/>
              <a:t>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1/59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B26C6-339A-4F9C-9D18-DDDB6F222D1D}" type="datetime5">
              <a:rPr lang="en-US" smtClean="0"/>
              <a:pPr>
                <a:defRPr/>
              </a:pPr>
              <a:t>4-Apr-18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1/59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20496-9E71-46E0-8106-8507B1906A4A}" type="datetime5">
              <a:rPr lang="en-US" smtClean="0"/>
              <a:pPr>
                <a:defRPr/>
              </a:pPr>
              <a:t>4-Apr-18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1/59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BA5E2-4B2A-436E-87A8-1BE528918EB8}" type="datetime5">
              <a:rPr lang="en-US" smtClean="0"/>
              <a:pPr>
                <a:defRPr/>
              </a:pPr>
              <a:t>4-Apr-18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1/59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F0FF0-AEE8-4983-85A0-C39F6FE0D2AF}" type="datetime5">
              <a:rPr lang="en-US" smtClean="0"/>
              <a:pPr>
                <a:defRPr/>
              </a:pPr>
              <a:t>4-Apr-18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1/59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FF1AF-1E0B-489E-B58F-53D7904174C3}" type="datetime5">
              <a:rPr lang="en-US" smtClean="0"/>
              <a:pPr>
                <a:defRPr/>
              </a:pPr>
              <a:t>4-Apr-18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1/59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03C8A-3211-49FE-A4CB-45C38CDB1926}" type="datetime5">
              <a:rPr lang="en-US" smtClean="0"/>
              <a:pPr>
                <a:defRPr/>
              </a:pPr>
              <a:t>4-Apr-18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1/59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ED9BB61-FBD8-4C46-9A30-0F963C3A5305}" type="datetime5">
              <a:rPr lang="en-US" smtClean="0"/>
              <a:pPr>
                <a:defRPr/>
              </a:pPr>
              <a:t>4-Apr-18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5" r:id="rId9"/>
    <p:sldLayoutId id="2147484573" r:id="rId10"/>
    <p:sldLayoutId id="2147484574" r:id="rId11"/>
    <p:sldLayoutId id="2147484603" r:id="rId1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6A780-1604-4AE0-B285-0B81414F2D2B}" type="datetime5">
              <a:rPr lang="en-US" smtClean="0"/>
              <a:pPr/>
              <a:t>4-Apr-18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4D651-5B10-459E-8149-FB83DC295C2B}" type="datetime5">
              <a:rPr lang="en-US" smtClean="0"/>
              <a:pPr/>
              <a:t>4-Apr-18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tile tx="0" ty="0" sx="10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ubtitle 2"/>
          <p:cNvSpPr>
            <a:spLocks noGrp="1"/>
          </p:cNvSpPr>
          <p:nvPr>
            <p:ph type="subTitle" idx="1"/>
          </p:nvPr>
        </p:nvSpPr>
        <p:spPr>
          <a:xfrm>
            <a:off x="2286000" y="1371600"/>
            <a:ext cx="6553200" cy="5486400"/>
          </a:xfrm>
        </p:spPr>
        <p:txBody>
          <a:bodyPr/>
          <a:lstStyle/>
          <a:p>
            <a:pPr marR="0" algn="ctr"/>
            <a:endParaRPr lang="en-US" sz="3200" b="1" dirty="0" smtClean="0">
              <a:solidFill>
                <a:srgbClr val="B9077E"/>
              </a:solidFill>
              <a:latin typeface="Times New Roman" pitchFamily="18" charset="0"/>
              <a:cs typeface="Times New Roman" pitchFamily="18" charset="0"/>
            </a:endParaRPr>
          </a:p>
          <a:p>
            <a:pPr marR="0" algn="ctr"/>
            <a:r>
              <a:rPr lang="en-US" sz="3200" b="1" dirty="0" smtClean="0">
                <a:solidFill>
                  <a:srgbClr val="B9077E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69BD71-A064-4221-A8C1-FB1A41978CE7}" type="datetime5">
              <a:rPr lang="en-US" smtClean="0"/>
              <a:pPr>
                <a:defRPr/>
              </a:pPr>
              <a:t>4-Apr-18</a:t>
            </a:fld>
            <a:endParaRPr lang="en-US" dirty="0"/>
          </a:p>
        </p:txBody>
      </p:sp>
      <p:pic>
        <p:nvPicPr>
          <p:cNvPr id="7" name="Picture 6" descr="klogo cop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25400"/>
            <a:ext cx="1374249" cy="1066800"/>
          </a:xfrm>
          <a:prstGeom prst="rect">
            <a:avLst/>
          </a:prstGeom>
        </p:spPr>
      </p:pic>
      <p:pic>
        <p:nvPicPr>
          <p:cNvPr id="9" name="Picture 8" descr="kec2blackborder pn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4495800"/>
            <a:ext cx="1479013" cy="184138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828800" y="-873558"/>
            <a:ext cx="7010400" cy="7731558"/>
          </a:xfrm>
        </p:spPr>
        <p:txBody>
          <a:bodyPr>
            <a:noAutofit/>
          </a:bodyPr>
          <a:lstStyle/>
          <a:p>
            <a:pPr algn="l"/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-BY</a:t>
            </a:r>
            <a:br>
              <a:rPr lang="en-I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ARAVINDS.B.R (14ITR007)</a:t>
            </a:r>
            <a:br>
              <a:rPr lang="en-I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KISHORE.N(14ITR041)</a:t>
            </a:r>
            <a:br>
              <a:rPr lang="en-I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MANISHA.B(14ITR046)</a:t>
            </a:r>
            <a:br>
              <a:rPr lang="en-I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PROJECT GUIDE:</a:t>
            </a:r>
            <a:br>
              <a:rPr lang="en-I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4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r>
              <a:rPr lang="en-IN" sz="2400" b="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Dr.P.SURESH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1691680" y="755948"/>
            <a:ext cx="640080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R="45720" lvl="0" algn="ctr">
              <a:spcBef>
                <a:spcPct val="20000"/>
              </a:spcBef>
              <a:buSzPct val="80000"/>
              <a:defRPr/>
            </a:pP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R="45720" lvl="0" algn="ctr">
              <a:spcBef>
                <a:spcPct val="20000"/>
              </a:spcBef>
              <a:buSzPct val="80000"/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DETECTION OF FRAUDULENT FINANCIAL STATEMENTS USING THE HYBRID DATA MINING APPROACH</a:t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725455"/>
            <a:ext cx="8229600" cy="723106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RESULT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Figure_1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0714" y="1268760"/>
            <a:ext cx="8006086" cy="438943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04941C-89AF-47B5-BE56-1BD8BE43ACBD}" type="datetime5">
              <a:rPr lang="en-US" smtClean="0"/>
              <a:pPr>
                <a:defRPr/>
              </a:pPr>
              <a:t>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8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915010"/>
            <a:ext cx="8229600" cy="623902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 Result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836712"/>
            <a:ext cx="8256521" cy="518457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04941C-89AF-47B5-BE56-1BD8BE43ACBD}" type="datetime5">
              <a:rPr lang="en-US" smtClean="0"/>
              <a:pPr>
                <a:defRPr/>
              </a:pPr>
              <a:t>4-Apr-18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0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889" y="5887814"/>
            <a:ext cx="8229600" cy="651098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GBM Result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01784"/>
            <a:ext cx="8229600" cy="521950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04941C-89AF-47B5-BE56-1BD8BE43ACBD}" type="datetime5">
              <a:rPr lang="en-US" smtClean="0"/>
              <a:pPr>
                <a:defRPr/>
              </a:pPr>
              <a:t>4-Apr-18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087" y="6030801"/>
            <a:ext cx="8229600" cy="651098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GLM Result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33" y="838360"/>
            <a:ext cx="8229600" cy="518292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04941C-89AF-47B5-BE56-1BD8BE43ACBD}" type="datetime5">
              <a:rPr lang="en-US" smtClean="0"/>
              <a:pPr>
                <a:defRPr/>
              </a:pPr>
              <a:t>4-Apr-18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98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79934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25848"/>
            <a:ext cx="8075240" cy="4389437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Artificial Neural Network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 to detect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fraudulent financial statements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it has higher accuracy.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detects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fraud prior to its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occurrence and prevents the loss incurred.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04941C-89AF-47B5-BE56-1BD8BE43ACBD}" type="datetime5">
              <a:rPr lang="en-US" smtClean="0"/>
              <a:pPr>
                <a:defRPr/>
              </a:pPr>
              <a:t>4-Apr-18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FUTURE SCOPE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rtificial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intelligence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concept can be used to detect the fraudulent financial statements of any organization using which prevents the financial loss incurred by the organization and improves the accuracy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methods with higher accuracy can also be used to detect the fraud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04941C-89AF-47B5-BE56-1BD8BE43ACBD}" type="datetime5">
              <a:rPr lang="en-US" smtClean="0"/>
              <a:pPr>
                <a:defRPr/>
              </a:pPr>
              <a:t>4-Apr-18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86" y="484465"/>
            <a:ext cx="8229600" cy="782960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817" y="1340768"/>
            <a:ext cx="8229600" cy="4389437"/>
          </a:xfrm>
        </p:spPr>
        <p:txBody>
          <a:bodyPr/>
          <a:lstStyle/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 Chen S (2016), ‘Detection of fraudulent financial statements   using the hybrid data mining approach’,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SpringerPlus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Vol.5, No.1, pp. 89. </a:t>
            </a:r>
          </a:p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Kamarudin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 A et al., (2012), ‘Aggressive financial reporting and corporate fraud’,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Procedia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-Social and Behavioral Sciences,Vol.65, pp.638-643. </a:t>
            </a:r>
          </a:p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Ravisankar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 et al., (2011), ’Detection of financial statement fraud and feature selection using data mining techniques’, Decision Support Systems, Vol.50,No.2, pp. 491-500.  </a:t>
            </a:r>
          </a:p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(2010), ‘A hybrid approach of DEA, rough set and support vector machines for business failure prediction’, Expert Systems with Applications, Vol.37,No.2,  pp.1535- 1541.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567E18-825F-41BB-B255-AA797CC034FD}" type="datetime5">
              <a:rPr lang="en-US" smtClean="0"/>
              <a:pPr>
                <a:defRPr/>
              </a:pPr>
              <a:t>4-Apr-18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IN" sz="4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THANK YOU!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04941C-89AF-47B5-BE56-1BD8BE43ACBD}" type="datetime5">
              <a:rPr lang="en-US" smtClean="0"/>
              <a:pPr>
                <a:defRPr/>
              </a:pPr>
              <a:t>4-Apr-18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OBJECTIVE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35163"/>
            <a:ext cx="8075240" cy="4389437"/>
          </a:xfrm>
        </p:spPr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detect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fraudulent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statements using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effective and accurate fraudulent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statement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A5F20-C00C-4905-A36F-0405FBA643CA}" type="datetime5">
              <a:rPr lang="en-US" smtClean="0"/>
              <a:pPr>
                <a:defRPr/>
              </a:pPr>
              <a:t>4-Apr-18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0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880" y="85551"/>
            <a:ext cx="8229600" cy="1143000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753535"/>
              </p:ext>
            </p:extLst>
          </p:nvPr>
        </p:nvGraphicFramePr>
        <p:xfrm>
          <a:off x="560040" y="1412776"/>
          <a:ext cx="8435280" cy="4970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592"/>
                <a:gridCol w="1944216"/>
                <a:gridCol w="2376264"/>
                <a:gridCol w="3415208"/>
              </a:tblGrid>
              <a:tr h="840452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 NO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FINDINGS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40452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Method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to determine fraud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Lenard and </a:t>
                      </a:r>
                      <a:r>
                        <a:rPr kumimoji="0" lang="en-US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Alam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analysis of ratios is chosen as one of the methods to determine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fraud is found.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571279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Detecting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evolutionary financial statement  fraud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Wei Zhou 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effectiveness of the techniques 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such as regression, decision tree, neural networks and Bayesian networks are examined</a:t>
                      </a:r>
                      <a:r>
                        <a:rPr lang="en-GB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644361">
                <a:tc>
                  <a:txBody>
                    <a:bodyPr/>
                    <a:lstStyle/>
                    <a:p>
                      <a:pPr algn="just"/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Machine </a:t>
                      </a: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Learning classifier</a:t>
                      </a:r>
                      <a:r>
                        <a:rPr lang="en-IN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Wang et al., 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For the machine learning classifier,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variety of lexical, syntactic and knowledge-based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features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are used and it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shows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how much these features contribute to the performance of the classifier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are found.</a:t>
                      </a:r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04941C-89AF-47B5-BE56-1BD8BE43ACBD}" type="datetime5">
              <a:rPr lang="en-US" smtClean="0"/>
              <a:pPr>
                <a:defRPr/>
              </a:pPr>
              <a:t>4-Apr-18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PROBLEM DEFINITION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Intentional or reckless conduct  based on false information or omissions that results in significantly misleading financial reports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cost of the prevention of fraudulent financial statements is estimated to be in the billions  each year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2279DF-161A-427E-AD82-FF7C7FB56C40}" type="datetime5">
              <a:rPr lang="en-US" smtClean="0"/>
              <a:pPr>
                <a:defRPr/>
              </a:pPr>
              <a:t>4-Apr-18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4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79934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MODULE DESCRIPTION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801"/>
            <a:ext cx="8075240" cy="4695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Random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forest (RF) :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Uses fully grown decision trees and it has low bias and high variance.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Reduces error by reducing bias.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collection of trees, all slightly different from each other.</a:t>
            </a: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Gradient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Boosting Algorithm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(GBM) 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has high bias and low variance.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Uses decision trees as base learners.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Builds one tree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 time, where each new tree helps to correct errors made by previously trained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45601F-88D9-4CF1-9E0F-C557AB707FB3}" type="datetime5">
              <a:rPr lang="en-US" smtClean="0"/>
              <a:pPr>
                <a:defRPr/>
              </a:pPr>
              <a:t>4-Apr-18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777"/>
            <a:ext cx="8003232" cy="491182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Generalized linear model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GLM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ordinary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linear regression that allows for response variables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error distribution models other than a normal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distribution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Artificial Neural Network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(ANN) 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signal at a connection between artificial neurons is a real number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output of each artificial neuron is calculated by a non-linear function of the sum of its inputs.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Artificial neurons and connections typically have a weight that adjusts as learning proceeds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		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2279DF-161A-427E-AD82-FF7C7FB56C40}" type="datetime5">
              <a:rPr lang="en-US" smtClean="0"/>
              <a:pPr>
                <a:defRPr/>
              </a:pPr>
              <a:t>4-Apr-18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717445"/>
          </a:xfrm>
        </p:spPr>
        <p:txBody>
          <a:bodyPr/>
          <a:lstStyle/>
          <a:p>
            <a:pPr algn="ctr"/>
            <a:r>
              <a:rPr lang="en-US" dirty="0" smtClean="0"/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04941C-89AF-47B5-BE56-1BD8BE43ACBD}" type="datetime5">
              <a:rPr lang="en-US" smtClean="0"/>
              <a:pPr>
                <a:defRPr/>
              </a:pPr>
              <a:t>4-Apr-18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0768"/>
            <a:ext cx="8229600" cy="47525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733256"/>
            <a:ext cx="8229600" cy="743744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VARIABLE SELECTION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hi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753450"/>
            <a:ext cx="6643245" cy="375148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24AB3A-D81D-4301-A190-5E748FEB02BD}" type="datetime5">
              <a:rPr lang="en-US" smtClean="0"/>
              <a:pPr>
                <a:defRPr/>
              </a:pPr>
              <a:t>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692696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86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5598033"/>
            <a:ext cx="8229600" cy="723106"/>
          </a:xfrm>
        </p:spPr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DATA RESULT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Figure_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052736"/>
            <a:ext cx="7768410" cy="438943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04941C-89AF-47B5-BE56-1BD8BE43ACBD}" type="datetime5">
              <a:rPr lang="en-US" smtClean="0"/>
              <a:pPr>
                <a:defRPr/>
              </a:pPr>
              <a:t>4-Apr-18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7119</TotalTime>
  <Words>564</Words>
  <Application>Microsoft Office PowerPoint</Application>
  <PresentationFormat>On-screen Show (4:3)</PresentationFormat>
  <Paragraphs>95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Wingdings 2</vt:lpstr>
      <vt:lpstr>Flow</vt:lpstr>
      <vt:lpstr>1_Custom Design</vt:lpstr>
      <vt:lpstr>Custom Design</vt:lpstr>
      <vt:lpstr>    -BY    ARAVINDS.B.R (14ITR007)    KISHORE.N(14ITR041)    MANISHA.B(14ITR046)                                      PROJECT GUIDE:                                     Dr.P.SURESH </vt:lpstr>
      <vt:lpstr>  OBJECTIVE</vt:lpstr>
      <vt:lpstr>LITERATURE REVIEW</vt:lpstr>
      <vt:lpstr>PROBLEM DEFINITION</vt:lpstr>
      <vt:lpstr>MODULE DESCRIPTION</vt:lpstr>
      <vt:lpstr>  </vt:lpstr>
      <vt:lpstr>   DATASET</vt:lpstr>
      <vt:lpstr>VARIABLE SELECTION</vt:lpstr>
      <vt:lpstr>TRAIN DATA RESULT</vt:lpstr>
      <vt:lpstr>TEST DATA RESULT</vt:lpstr>
      <vt:lpstr>ANN Result</vt:lpstr>
      <vt:lpstr>GBM Result</vt:lpstr>
      <vt:lpstr>GLM Result</vt:lpstr>
      <vt:lpstr>CONCLUSION</vt:lpstr>
      <vt:lpstr>   FUTURE SCOPE</vt:lpstr>
      <vt:lpstr>REFERENCES</vt:lpstr>
      <vt:lpstr>PowerPoint Presentation</vt:lpstr>
    </vt:vector>
  </TitlesOfParts>
  <Company>KVITT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N.kishore</cp:lastModifiedBy>
  <cp:revision>879</cp:revision>
  <dcterms:created xsi:type="dcterms:W3CDTF">2013-12-25T07:56:38Z</dcterms:created>
  <dcterms:modified xsi:type="dcterms:W3CDTF">2018-04-04T05:46:41Z</dcterms:modified>
</cp:coreProperties>
</file>