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38929D-C8B4-4509-9527-2483740DE957}">
          <p14:sldIdLst>
            <p14:sldId id="256"/>
            <p14:sldId id="257"/>
            <p14:sldId id="258"/>
            <p14:sldId id="266"/>
            <p14:sldId id="267"/>
            <p14:sldId id="259"/>
            <p14:sldId id="260"/>
            <p14:sldId id="261"/>
            <p14:sldId id="262"/>
            <p14:sldId id="263"/>
            <p14:sldId id="264"/>
            <p14:sldId id="265"/>
            <p14:sldId id="268"/>
          </p14:sldIdLst>
        </p14:section>
        <p14:section name="Classification Models" id="{7CC850F4-443A-457A-922C-94BFEE1F8876}">
          <p14:sldIdLst>
            <p14:sldId id="269"/>
            <p14:sldId id="270"/>
            <p14:sldId id="271"/>
            <p14:sldId id="272"/>
            <p14:sldId id="273"/>
            <p14:sldId id="274"/>
          </p14:sldIdLst>
        </p14:section>
        <p14:section name="Evaluation of models" id="{4A2835A7-2856-4E4A-994C-974D010ED2B9}">
          <p14:sldIdLst>
            <p14:sldId id="275"/>
            <p14:sldId id="276"/>
            <p14:sldId id="277"/>
            <p14:sldId id="278"/>
            <p14:sldId id="279"/>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5103035-7A52-48D8-8515-7D2C67814DE2}" type="datetimeFigureOut">
              <a:rPr lang="en-US" smtClean="0"/>
              <a:t>5/7/2022</a:t>
            </a:fld>
            <a:endParaRPr lang="en-US"/>
          </a:p>
        </p:txBody>
      </p:sp>
      <p:sp>
        <p:nvSpPr>
          <p:cNvPr id="8" name="Slide Number Placeholder 7"/>
          <p:cNvSpPr>
            <a:spLocks noGrp="1"/>
          </p:cNvSpPr>
          <p:nvPr>
            <p:ph type="sldNum" sz="quarter" idx="11"/>
          </p:nvPr>
        </p:nvSpPr>
        <p:spPr/>
        <p:txBody>
          <a:bodyPr/>
          <a:lstStyle/>
          <a:p>
            <a:fld id="{5F039FA8-F98E-4045-A703-72577421F3A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03035-7A52-48D8-8515-7D2C67814DE2}"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03035-7A52-48D8-8515-7D2C67814DE2}"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5103035-7A52-48D8-8515-7D2C67814DE2}"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03035-7A52-48D8-8515-7D2C67814DE2}"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39FA8-F98E-4045-A703-72577421F3A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5103035-7A52-48D8-8515-7D2C67814DE2}"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39FA8-F98E-4045-A703-72577421F3A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5103035-7A52-48D8-8515-7D2C67814DE2}" type="datetimeFigureOut">
              <a:rPr lang="en-US" smtClean="0"/>
              <a:t>5/7/2022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39FA8-F98E-4045-A703-72577421F3A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103035-7A52-48D8-8515-7D2C67814DE2}"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03035-7A52-48D8-8515-7D2C67814DE2}" type="datetimeFigureOut">
              <a:rPr lang="en-US" smtClean="0"/>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03035-7A52-48D8-8515-7D2C67814DE2}"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03035-7A52-48D8-8515-7D2C67814DE2}"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39FA8-F98E-4045-A703-72577421F3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5103035-7A52-48D8-8515-7D2C67814DE2}" type="datetimeFigureOut">
              <a:rPr lang="en-US" smtClean="0"/>
              <a:t>5/7/2022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F039FA8-F98E-4045-A703-72577421F3A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362200"/>
          </a:xfrm>
        </p:spPr>
        <p:txBody>
          <a:bodyPr/>
          <a:lstStyle/>
          <a:p>
            <a:r>
              <a:rPr lang="en-US" sz="7200" dirty="0"/>
              <a:t>Credit Card Default Prediction</a:t>
            </a:r>
          </a:p>
        </p:txBody>
      </p:sp>
      <p:sp>
        <p:nvSpPr>
          <p:cNvPr id="3" name="Subtitle 2"/>
          <p:cNvSpPr>
            <a:spLocks noGrp="1"/>
          </p:cNvSpPr>
          <p:nvPr>
            <p:ph type="subTitle" idx="1"/>
          </p:nvPr>
        </p:nvSpPr>
        <p:spPr/>
        <p:txBody>
          <a:bodyPr/>
          <a:lstStyle/>
          <a:p>
            <a:r>
              <a:rPr lang="en-US" sz="1600" dirty="0" smtClean="0">
                <a:solidFill>
                  <a:schemeClr val="tx2"/>
                </a:solidFill>
              </a:rPr>
              <a:t>                                                    By</a:t>
            </a:r>
            <a:r>
              <a:rPr lang="en-US" dirty="0" smtClean="0">
                <a:solidFill>
                  <a:schemeClr val="tx2"/>
                </a:solidFill>
              </a:rPr>
              <a:t> Naveen </a:t>
            </a:r>
            <a:r>
              <a:rPr lang="en-US" dirty="0" err="1" smtClean="0">
                <a:solidFill>
                  <a:schemeClr val="tx2"/>
                </a:solidFill>
              </a:rPr>
              <a:t>Sanapala</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5200"/>
            <a:ext cx="3537857" cy="1981200"/>
          </a:xfrm>
          <a:prstGeom prst="rect">
            <a:avLst/>
          </a:prstGeom>
        </p:spPr>
      </p:pic>
    </p:spTree>
    <p:extLst>
      <p:ext uri="{BB962C8B-B14F-4D97-AF65-F5344CB8AC3E}">
        <p14:creationId xmlns:p14="http://schemas.microsoft.com/office/powerpoint/2010/main" val="290727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Marriage</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We can notice most clients who defaulted are from Others, Married and Single categories.</a:t>
            </a:r>
          </a:p>
          <a:p>
            <a:pPr marL="0" indent="0">
              <a:buNone/>
            </a:pPr>
            <a:r>
              <a:rPr lang="en-US" dirty="0" smtClean="0">
                <a:solidFill>
                  <a:schemeClr val="tx1"/>
                </a:solidFill>
              </a:rPr>
              <a:t>If , we consider Others as Divorced, It is highly likely that the defaulters belong the category Others as mostly divorced people will have economic issues</a:t>
            </a:r>
            <a:r>
              <a:rPr lang="en-US" dirty="0" smtClean="0"/>
              <a:t>.</a:t>
            </a:r>
          </a:p>
          <a:p>
            <a:pPr marL="0" indent="0">
              <a:buNone/>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9935" b="3033"/>
          <a:stretch/>
        </p:blipFill>
        <p:spPr>
          <a:xfrm>
            <a:off x="152400" y="3537103"/>
            <a:ext cx="8903208" cy="3320897"/>
          </a:xfrm>
          <a:prstGeom prst="rect">
            <a:avLst/>
          </a:prstGeom>
        </p:spPr>
      </p:pic>
    </p:spTree>
    <p:extLst>
      <p:ext uri="{BB962C8B-B14F-4D97-AF65-F5344CB8AC3E}">
        <p14:creationId xmlns:p14="http://schemas.microsoft.com/office/powerpoint/2010/main" val="3266134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We can notice that </a:t>
            </a:r>
            <a:r>
              <a:rPr lang="en-US" dirty="0" smtClean="0">
                <a:solidFill>
                  <a:schemeClr val="tx1"/>
                </a:solidFill>
              </a:rPr>
              <a:t>most of the defaulter</a:t>
            </a:r>
            <a:r>
              <a:rPr lang="en-US" dirty="0">
                <a:solidFill>
                  <a:schemeClr val="tx1"/>
                </a:solidFill>
              </a:rPr>
              <a:t> clients are  </a:t>
            </a:r>
            <a:r>
              <a:rPr lang="en-US" dirty="0" smtClean="0">
                <a:solidFill>
                  <a:schemeClr val="tx1"/>
                </a:solidFill>
              </a:rPr>
              <a:t>with the age</a:t>
            </a:r>
            <a:r>
              <a:rPr lang="en-US" dirty="0">
                <a:solidFill>
                  <a:schemeClr val="tx1"/>
                </a:solidFill>
              </a:rPr>
              <a:t> </a:t>
            </a:r>
            <a:r>
              <a:rPr lang="en-US" dirty="0" smtClean="0">
                <a:solidFill>
                  <a:schemeClr val="tx1"/>
                </a:solidFill>
              </a:rPr>
              <a:t>greater than 25</a:t>
            </a:r>
            <a:r>
              <a:rPr lang="en-US" dirty="0">
                <a:solidFill>
                  <a:schemeClr val="tx1"/>
                </a:solidFill>
              </a:rPr>
              <a:t> and less than </a:t>
            </a:r>
            <a:r>
              <a:rPr lang="en-US" dirty="0" smtClean="0">
                <a:solidFill>
                  <a:schemeClr val="tx1"/>
                </a:solidFill>
              </a:rPr>
              <a:t>40.</a:t>
            </a:r>
            <a:r>
              <a:rPr lang="en-US" dirty="0">
                <a:solidFill>
                  <a:schemeClr val="tx1"/>
                </a:solidFill>
              </a:rPr>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8513714" cy="3276600"/>
          </a:xfrm>
          <a:prstGeom prst="rect">
            <a:avLst/>
          </a:prstGeom>
        </p:spPr>
      </p:pic>
    </p:spTree>
    <p:extLst>
      <p:ext uri="{BB962C8B-B14F-4D97-AF65-F5344CB8AC3E}">
        <p14:creationId xmlns:p14="http://schemas.microsoft.com/office/powerpoint/2010/main" val="3549431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Train Split</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have split the data into Train and test sets using </a:t>
            </a:r>
            <a:r>
              <a:rPr lang="en-US" dirty="0" err="1">
                <a:solidFill>
                  <a:schemeClr val="tx1"/>
                </a:solidFill>
              </a:rPr>
              <a:t>sklearn.model_selection</a:t>
            </a:r>
            <a:endParaRPr lang="en-US" dirty="0">
              <a:solidFill>
                <a:schemeClr val="tx1"/>
              </a:solidFill>
            </a:endParaRPr>
          </a:p>
          <a:p>
            <a:pPr marL="0" indent="0">
              <a:buNone/>
            </a:pPr>
            <a:r>
              <a:rPr lang="en-US" dirty="0" smtClean="0">
                <a:solidFill>
                  <a:schemeClr val="tx1"/>
                </a:solidFill>
              </a:rPr>
              <a:t>In order to maintain the ratio of Default and no default common both in Train and test sets . I have stratified the values of column “default” (from here in the name of “</a:t>
            </a:r>
            <a:r>
              <a:rPr lang="en-US" dirty="0" err="1" smtClean="0">
                <a:solidFill>
                  <a:schemeClr val="tx1"/>
                </a:solidFill>
              </a:rPr>
              <a:t>default.payment.next.month</a:t>
            </a:r>
            <a:r>
              <a:rPr lang="en-US" dirty="0" smtClean="0">
                <a:solidFill>
                  <a:schemeClr val="tx1"/>
                </a:solidFill>
              </a:rPr>
              <a:t>” is changed to “default” for ease in calling in the column name) </a:t>
            </a:r>
            <a:endParaRPr lang="en-US" dirty="0">
              <a:solidFill>
                <a:schemeClr val="tx1"/>
              </a:solidFill>
            </a:endParaRPr>
          </a:p>
        </p:txBody>
      </p:sp>
    </p:spTree>
    <p:extLst>
      <p:ext uri="{BB962C8B-B14F-4D97-AF65-F5344CB8AC3E}">
        <p14:creationId xmlns:p14="http://schemas.microsoft.com/office/powerpoint/2010/main" val="102388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Sampling </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As the original data is Imbalanced , I have used SMOTE to (</a:t>
            </a:r>
            <a:r>
              <a:rPr lang="en-US" b="1" dirty="0">
                <a:solidFill>
                  <a:schemeClr val="tx1"/>
                </a:solidFill>
              </a:rPr>
              <a:t>Synthetic Minority Oversampling </a:t>
            </a:r>
            <a:r>
              <a:rPr lang="en-US" b="1" dirty="0" smtClean="0">
                <a:solidFill>
                  <a:schemeClr val="tx1"/>
                </a:solidFill>
              </a:rPr>
              <a:t>Technique</a:t>
            </a:r>
            <a:r>
              <a:rPr lang="en-US" dirty="0" smtClean="0">
                <a:solidFill>
                  <a:schemeClr val="tx1"/>
                </a:solidFill>
              </a:rPr>
              <a:t>) to over sample the Minority category. </a:t>
            </a:r>
          </a:p>
          <a:p>
            <a:pPr marL="0" indent="0">
              <a:buNone/>
            </a:pPr>
            <a:r>
              <a:rPr lang="en-US" u="sng" dirty="0" smtClean="0">
                <a:solidFill>
                  <a:schemeClr val="tx1"/>
                </a:solidFill>
              </a:rPr>
              <a:t>Results after SMOTE :</a:t>
            </a:r>
          </a:p>
          <a:p>
            <a:pPr marL="0" indent="0">
              <a:buNone/>
            </a:pPr>
            <a:endParaRPr lang="en-US" u="sng"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6600"/>
            <a:ext cx="9144000" cy="3364992"/>
          </a:xfrm>
          <a:prstGeom prst="rect">
            <a:avLst/>
          </a:prstGeom>
        </p:spPr>
      </p:pic>
    </p:spTree>
    <p:extLst>
      <p:ext uri="{BB962C8B-B14F-4D97-AF65-F5344CB8AC3E}">
        <p14:creationId xmlns:p14="http://schemas.microsoft.com/office/powerpoint/2010/main" val="1411458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38200"/>
            <a:ext cx="7772400" cy="904875"/>
          </a:xfrm>
        </p:spPr>
        <p:txBody>
          <a:bodyPr/>
          <a:lstStyle/>
          <a:p>
            <a:r>
              <a:rPr lang="en-US" dirty="0" smtClean="0"/>
              <a:t>Classification Models</a:t>
            </a:r>
            <a:endParaRPr lang="en-US" dirty="0"/>
          </a:p>
        </p:txBody>
      </p:sp>
      <p:sp>
        <p:nvSpPr>
          <p:cNvPr id="5" name="Text Placeholder 4"/>
          <p:cNvSpPr>
            <a:spLocks noGrp="1"/>
          </p:cNvSpPr>
          <p:nvPr>
            <p:ph type="body" idx="1"/>
          </p:nvPr>
        </p:nvSpPr>
        <p:spPr>
          <a:xfrm>
            <a:off x="722313" y="1905001"/>
            <a:ext cx="7772400" cy="1981200"/>
          </a:xfrm>
        </p:spPr>
        <p:txBody>
          <a:bodyPr/>
          <a:lstStyle/>
          <a:p>
            <a:r>
              <a:rPr lang="en-US" dirty="0" smtClean="0">
                <a:solidFill>
                  <a:schemeClr val="tx1"/>
                </a:solidFill>
              </a:rPr>
              <a:t>XGB Classifier</a:t>
            </a:r>
          </a:p>
          <a:p>
            <a:r>
              <a:rPr lang="en-US" dirty="0" smtClean="0">
                <a:solidFill>
                  <a:schemeClr val="tx1"/>
                </a:solidFill>
              </a:rPr>
              <a:t>Logistic Regression</a:t>
            </a:r>
          </a:p>
          <a:p>
            <a:r>
              <a:rPr lang="en-US" dirty="0" smtClean="0">
                <a:solidFill>
                  <a:schemeClr val="tx1"/>
                </a:solidFill>
              </a:rPr>
              <a:t>SVM Classifier</a:t>
            </a:r>
          </a:p>
          <a:p>
            <a:r>
              <a:rPr lang="en-US" dirty="0" smtClean="0">
                <a:solidFill>
                  <a:schemeClr val="tx1"/>
                </a:solidFill>
              </a:rPr>
              <a:t>Decision Tree Classifier</a:t>
            </a:r>
          </a:p>
          <a:p>
            <a:r>
              <a:rPr lang="en-US" dirty="0" smtClean="0">
                <a:solidFill>
                  <a:schemeClr val="tx1"/>
                </a:solidFill>
              </a:rPr>
              <a:t>Random Forest Classifier</a:t>
            </a:r>
          </a:p>
          <a:p>
            <a:pPr marL="457200" indent="-457200">
              <a:buAutoNum type="arabicParenR"/>
            </a:pPr>
            <a:endParaRPr lang="en-US" dirty="0"/>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3800591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XGB Classifier</a:t>
            </a:r>
            <a:endParaRPr lang="en-US" dirty="0"/>
          </a:p>
        </p:txBody>
      </p:sp>
      <p:sp>
        <p:nvSpPr>
          <p:cNvPr id="5" name="Content Placeholder 4"/>
          <p:cNvSpPr>
            <a:spLocks noGrp="1"/>
          </p:cNvSpPr>
          <p:nvPr>
            <p:ph idx="1"/>
          </p:nvPr>
        </p:nvSpPr>
        <p:spPr/>
        <p:txBody>
          <a:bodyPr/>
          <a:lstStyle/>
          <a:p>
            <a:pPr marL="0" indent="0">
              <a:buNone/>
            </a:pPr>
            <a:r>
              <a:rPr lang="en-US" dirty="0" smtClean="0">
                <a:solidFill>
                  <a:schemeClr val="tx1"/>
                </a:solidFill>
              </a:rPr>
              <a:t>Build a XGB Classifier model with Optimal Parameters by using Grid </a:t>
            </a:r>
            <a:r>
              <a:rPr lang="en-US" dirty="0" err="1" smtClean="0">
                <a:solidFill>
                  <a:schemeClr val="tx1"/>
                </a:solidFill>
              </a:rPr>
              <a:t>searchCV</a:t>
            </a:r>
            <a:r>
              <a:rPr lang="en-US" dirty="0" smtClean="0">
                <a:solidFill>
                  <a:schemeClr val="tx1"/>
                </a:solidFill>
              </a:rPr>
              <a:t>.</a:t>
            </a:r>
          </a:p>
          <a:p>
            <a:pPr marL="0" indent="0">
              <a:buNone/>
            </a:pPr>
            <a:r>
              <a:rPr lang="en-US" dirty="0" smtClean="0">
                <a:solidFill>
                  <a:schemeClr val="tx1"/>
                </a:solidFill>
              </a:rPr>
              <a:t>Parameters used after </a:t>
            </a:r>
            <a:r>
              <a:rPr lang="en-US" dirty="0" err="1" smtClean="0">
                <a:solidFill>
                  <a:schemeClr val="tx1"/>
                </a:solidFill>
              </a:rPr>
              <a:t>GridSearchCV</a:t>
            </a:r>
            <a:r>
              <a:rPr lang="en-US" dirty="0" smtClean="0">
                <a:solidFill>
                  <a:schemeClr val="tx1"/>
                </a:solidFill>
              </a:rPr>
              <a:t>:</a:t>
            </a:r>
          </a:p>
          <a:p>
            <a:pPr marL="0" indent="0">
              <a:buNone/>
            </a:pPr>
            <a:r>
              <a:rPr lang="en-US" dirty="0" smtClean="0">
                <a:solidFill>
                  <a:schemeClr val="tx1"/>
                </a:solidFill>
              </a:rPr>
              <a:t>   </a:t>
            </a:r>
            <a:r>
              <a:rPr lang="en-US" dirty="0" err="1" smtClean="0">
                <a:solidFill>
                  <a:schemeClr val="tx1"/>
                </a:solidFill>
              </a:rPr>
              <a:t>learning_rate</a:t>
            </a:r>
            <a:r>
              <a:rPr lang="en-US" dirty="0" smtClean="0">
                <a:solidFill>
                  <a:schemeClr val="tx1"/>
                </a:solidFill>
              </a:rPr>
              <a:t>=0.1,max_depth=20,n_estimators=200</a:t>
            </a:r>
          </a:p>
          <a:p>
            <a:pPr marL="0" indent="0">
              <a:buNone/>
            </a:pPr>
            <a:r>
              <a:rPr lang="en-US" dirty="0" smtClean="0">
                <a:solidFill>
                  <a:schemeClr val="tx1"/>
                </a:solidFill>
              </a:rPr>
              <a:t>We also got the probabilities for each prediction.</a:t>
            </a:r>
          </a:p>
          <a:p>
            <a:pPr marL="0" indent="0">
              <a:buNone/>
            </a:pPr>
            <a:r>
              <a:rPr lang="en-US" u="sng" dirty="0" smtClean="0">
                <a:solidFill>
                  <a:schemeClr val="tx1"/>
                </a:solidFill>
              </a:rPr>
              <a:t>Classification Report :</a:t>
            </a:r>
          </a:p>
          <a:p>
            <a:pPr mar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419600"/>
            <a:ext cx="4211030" cy="1447800"/>
          </a:xfrm>
          <a:prstGeom prst="rect">
            <a:avLst/>
          </a:prstGeom>
        </p:spPr>
      </p:pic>
    </p:spTree>
    <p:extLst>
      <p:ext uri="{BB962C8B-B14F-4D97-AF65-F5344CB8AC3E}">
        <p14:creationId xmlns:p14="http://schemas.microsoft.com/office/powerpoint/2010/main" val="28211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Built a Logistic Regression Model with default parameters of SK Learn library.</a:t>
            </a:r>
          </a:p>
          <a:p>
            <a:pPr marL="0" indent="0">
              <a:buNone/>
            </a:pPr>
            <a:r>
              <a:rPr lang="en-US" dirty="0" smtClean="0">
                <a:solidFill>
                  <a:schemeClr val="tx1"/>
                </a:solidFill>
              </a:rPr>
              <a:t>With the help of the model , We can classify the records and achieved to get probabilities for Default and no default labels.</a:t>
            </a:r>
          </a:p>
          <a:p>
            <a:pPr marL="0" indent="0">
              <a:buNone/>
            </a:pPr>
            <a:r>
              <a:rPr lang="en-US" u="sng" dirty="0" smtClean="0">
                <a:solidFill>
                  <a:schemeClr val="tx1"/>
                </a:solidFill>
              </a:rPr>
              <a:t>Classification Report:</a:t>
            </a:r>
          </a:p>
          <a:p>
            <a:pPr marL="0" indent="0">
              <a:buNone/>
            </a:pPr>
            <a:endParaRPr lang="en-US" u="sng"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419600"/>
            <a:ext cx="4826000" cy="1524000"/>
          </a:xfrm>
          <a:prstGeom prst="rect">
            <a:avLst/>
          </a:prstGeom>
        </p:spPr>
      </p:pic>
    </p:spTree>
    <p:extLst>
      <p:ext uri="{BB962C8B-B14F-4D97-AF65-F5344CB8AC3E}">
        <p14:creationId xmlns:p14="http://schemas.microsoft.com/office/powerpoint/2010/main" val="197494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Support Vector Classifier</a:t>
            </a:r>
            <a:br>
              <a:rPr lang="en-US" dirty="0">
                <a:effectLst/>
              </a:rPr>
            </a:b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Built </a:t>
            </a:r>
            <a:r>
              <a:rPr lang="en-US" dirty="0" smtClean="0">
                <a:solidFill>
                  <a:schemeClr val="tx1"/>
                </a:solidFill>
              </a:rPr>
              <a:t>an SVM Classifier Model </a:t>
            </a:r>
            <a:r>
              <a:rPr lang="en-US" dirty="0">
                <a:solidFill>
                  <a:schemeClr val="tx1"/>
                </a:solidFill>
              </a:rPr>
              <a:t>with default parameters of SK Learn library.</a:t>
            </a:r>
          </a:p>
          <a:p>
            <a:pPr marL="0" indent="0">
              <a:buNone/>
            </a:pPr>
            <a:r>
              <a:rPr lang="en-US" dirty="0">
                <a:solidFill>
                  <a:schemeClr val="tx1"/>
                </a:solidFill>
              </a:rPr>
              <a:t>With the help of the model , </a:t>
            </a:r>
            <a:r>
              <a:rPr lang="en-US" dirty="0" smtClean="0">
                <a:solidFill>
                  <a:schemeClr val="tx1"/>
                </a:solidFill>
              </a:rPr>
              <a:t>We can classify </a:t>
            </a:r>
            <a:r>
              <a:rPr lang="en-US" dirty="0">
                <a:solidFill>
                  <a:schemeClr val="tx1"/>
                </a:solidFill>
              </a:rPr>
              <a:t>the records and achieved to get probabilities for Default and no default labels.</a:t>
            </a:r>
          </a:p>
          <a:p>
            <a:pPr marL="0" indent="0">
              <a:buNone/>
            </a:pPr>
            <a:r>
              <a:rPr lang="en-US" u="sng" dirty="0" smtClean="0">
                <a:solidFill>
                  <a:schemeClr val="tx1"/>
                </a:solidFill>
              </a:rPr>
              <a:t>Classification Report:</a:t>
            </a:r>
          </a:p>
          <a:p>
            <a:pPr marL="0" indent="0">
              <a:buNone/>
            </a:pPr>
            <a:endParaRPr lang="en-US" u="sng"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23766"/>
            <a:ext cx="4061460" cy="1577340"/>
          </a:xfrm>
          <a:prstGeom prst="rect">
            <a:avLst/>
          </a:prstGeom>
        </p:spPr>
      </p:pic>
    </p:spTree>
    <p:extLst>
      <p:ext uri="{BB962C8B-B14F-4D97-AF65-F5344CB8AC3E}">
        <p14:creationId xmlns:p14="http://schemas.microsoft.com/office/powerpoint/2010/main" val="19179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Built </a:t>
            </a:r>
            <a:r>
              <a:rPr lang="en-US" dirty="0" smtClean="0">
                <a:solidFill>
                  <a:schemeClr val="tx1"/>
                </a:solidFill>
              </a:rPr>
              <a:t>a Decision Tree Classifier </a:t>
            </a:r>
            <a:r>
              <a:rPr lang="en-US" dirty="0">
                <a:solidFill>
                  <a:schemeClr val="tx1"/>
                </a:solidFill>
              </a:rPr>
              <a:t>Model with default parameters of SK Learn library.</a:t>
            </a:r>
          </a:p>
          <a:p>
            <a:pPr marL="0" indent="0">
              <a:buNone/>
            </a:pPr>
            <a:r>
              <a:rPr lang="en-US" dirty="0">
                <a:solidFill>
                  <a:schemeClr val="tx1"/>
                </a:solidFill>
              </a:rPr>
              <a:t>With the help of the model , </a:t>
            </a:r>
            <a:r>
              <a:rPr lang="en-US" dirty="0" smtClean="0">
                <a:solidFill>
                  <a:schemeClr val="tx1"/>
                </a:solidFill>
              </a:rPr>
              <a:t>We can classify </a:t>
            </a:r>
            <a:r>
              <a:rPr lang="en-US" dirty="0">
                <a:solidFill>
                  <a:schemeClr val="tx1"/>
                </a:solidFill>
              </a:rPr>
              <a:t>the records and achieved to get probabilities for Default and no default labels.</a:t>
            </a:r>
          </a:p>
          <a:p>
            <a:pPr marL="0" indent="0">
              <a:buNone/>
            </a:pPr>
            <a:r>
              <a:rPr lang="en-US" u="sng" dirty="0">
                <a:solidFill>
                  <a:schemeClr val="tx1"/>
                </a:solidFill>
              </a:rPr>
              <a:t>Classification Report</a:t>
            </a:r>
            <a:r>
              <a:rPr lang="en-US" u="sng" dirty="0" smtClean="0">
                <a:solidFill>
                  <a:schemeClr val="tx1"/>
                </a:solidFill>
              </a:rPr>
              <a:t>:</a:t>
            </a:r>
          </a:p>
          <a:p>
            <a:pPr marL="0" indent="0">
              <a:buNone/>
            </a:pPr>
            <a:endParaRPr lang="en-US" u="sng"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67200"/>
            <a:ext cx="3855720" cy="1402080"/>
          </a:xfrm>
          <a:prstGeom prst="rect">
            <a:avLst/>
          </a:prstGeom>
        </p:spPr>
      </p:pic>
    </p:spTree>
    <p:extLst>
      <p:ext uri="{BB962C8B-B14F-4D97-AF65-F5344CB8AC3E}">
        <p14:creationId xmlns:p14="http://schemas.microsoft.com/office/powerpoint/2010/main" val="387413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Built a </a:t>
            </a:r>
            <a:r>
              <a:rPr lang="en-US" dirty="0" smtClean="0">
                <a:solidFill>
                  <a:schemeClr val="tx1"/>
                </a:solidFill>
              </a:rPr>
              <a:t>Random Forest Classifier </a:t>
            </a:r>
            <a:r>
              <a:rPr lang="en-US" dirty="0">
                <a:solidFill>
                  <a:schemeClr val="tx1"/>
                </a:solidFill>
              </a:rPr>
              <a:t>Model with </a:t>
            </a:r>
            <a:r>
              <a:rPr lang="en-US" dirty="0" smtClean="0">
                <a:solidFill>
                  <a:schemeClr val="tx1"/>
                </a:solidFill>
              </a:rPr>
              <a:t>parameters </a:t>
            </a:r>
            <a:r>
              <a:rPr lang="en-US" dirty="0">
                <a:solidFill>
                  <a:schemeClr val="tx1"/>
                </a:solidFill>
              </a:rPr>
              <a:t>of SK Learn library</a:t>
            </a:r>
            <a:r>
              <a:rPr lang="en-US" dirty="0" smtClean="0">
                <a:solidFill>
                  <a:schemeClr val="tx1"/>
                </a:solidFill>
              </a:rPr>
              <a:t>.</a:t>
            </a:r>
          </a:p>
          <a:p>
            <a:pPr marL="0" indent="0">
              <a:buNone/>
            </a:pPr>
            <a:r>
              <a:rPr lang="en-US" dirty="0" err="1">
                <a:solidFill>
                  <a:schemeClr val="tx1"/>
                </a:solidFill>
              </a:rPr>
              <a:t>random_state</a:t>
            </a:r>
            <a:r>
              <a:rPr lang="en-US" dirty="0">
                <a:solidFill>
                  <a:schemeClr val="tx1"/>
                </a:solidFill>
              </a:rPr>
              <a:t>=0,n_estimators=200,max_depth=20</a:t>
            </a:r>
          </a:p>
          <a:p>
            <a:pPr marL="0" indent="0">
              <a:buNone/>
            </a:pPr>
            <a:r>
              <a:rPr lang="en-US" dirty="0" smtClean="0">
                <a:solidFill>
                  <a:schemeClr val="tx1"/>
                </a:solidFill>
              </a:rPr>
              <a:t>With </a:t>
            </a:r>
            <a:r>
              <a:rPr lang="en-US" dirty="0">
                <a:solidFill>
                  <a:schemeClr val="tx1"/>
                </a:solidFill>
              </a:rPr>
              <a:t>the help of the model , </a:t>
            </a:r>
            <a:r>
              <a:rPr lang="en-US" dirty="0" smtClean="0">
                <a:solidFill>
                  <a:schemeClr val="tx1"/>
                </a:solidFill>
              </a:rPr>
              <a:t>We can classify </a:t>
            </a:r>
            <a:r>
              <a:rPr lang="en-US" dirty="0">
                <a:solidFill>
                  <a:schemeClr val="tx1"/>
                </a:solidFill>
              </a:rPr>
              <a:t>the records and achieved to get probabilities for Default and no default labels.</a:t>
            </a:r>
          </a:p>
          <a:p>
            <a:pPr marL="0" indent="0">
              <a:buNone/>
            </a:pPr>
            <a:r>
              <a:rPr lang="en-US" u="sng" dirty="0">
                <a:solidFill>
                  <a:schemeClr val="tx1"/>
                </a:solidFill>
              </a:rPr>
              <a:t>Classification Report</a:t>
            </a:r>
            <a:r>
              <a:rPr lang="en-US" u="sng" dirty="0" smtClean="0">
                <a:solidFill>
                  <a:schemeClr val="tx1"/>
                </a:solidFill>
              </a:rPr>
              <a:t>:</a:t>
            </a:r>
          </a:p>
          <a:p>
            <a:pPr marL="0" indent="0">
              <a:buNone/>
            </a:pPr>
            <a:endParaRPr lang="en-US" u="sng" dirty="0" smtClean="0">
              <a:solidFill>
                <a:schemeClr val="tx1"/>
              </a:solidFill>
            </a:endParaRPr>
          </a:p>
          <a:p>
            <a:pPr marL="0" indent="0">
              <a:buNone/>
            </a:pPr>
            <a:endParaRPr lang="en-US" u="sng"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572000"/>
            <a:ext cx="3787140" cy="1402080"/>
          </a:xfrm>
          <a:prstGeom prst="rect">
            <a:avLst/>
          </a:prstGeom>
        </p:spPr>
      </p:pic>
    </p:spTree>
    <p:extLst>
      <p:ext uri="{BB962C8B-B14F-4D97-AF65-F5344CB8AC3E}">
        <p14:creationId xmlns:p14="http://schemas.microsoft.com/office/powerpoint/2010/main" val="37288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solidFill>
                  <a:schemeClr val="tx1"/>
                </a:solidFill>
              </a:rPr>
              <a:t>Financial threats are displaying a trend about the credit risk of commercial banks as </a:t>
            </a:r>
            <a:r>
              <a:rPr lang="en-US" dirty="0" smtClean="0">
                <a:solidFill>
                  <a:schemeClr val="tx1"/>
                </a:solidFill>
              </a:rPr>
              <a:t>the incredible </a:t>
            </a:r>
            <a:r>
              <a:rPr lang="en-US" dirty="0">
                <a:solidFill>
                  <a:schemeClr val="tx1"/>
                </a:solidFill>
              </a:rPr>
              <a:t>improvement in the financial industry has arisen. In this way, one of </a:t>
            </a:r>
            <a:r>
              <a:rPr lang="en-US" dirty="0" smtClean="0">
                <a:solidFill>
                  <a:schemeClr val="tx1"/>
                </a:solidFill>
              </a:rPr>
              <a:t>the </a:t>
            </a:r>
            <a:r>
              <a:rPr lang="en-US" dirty="0">
                <a:solidFill>
                  <a:schemeClr val="tx1"/>
                </a:solidFill>
              </a:rPr>
              <a:t>biggest threats faced by commercial banks is the risk prediction of credit </a:t>
            </a:r>
            <a:r>
              <a:rPr lang="en-US" dirty="0" smtClean="0">
                <a:solidFill>
                  <a:schemeClr val="tx1"/>
                </a:solidFill>
              </a:rPr>
              <a:t>clients.</a:t>
            </a:r>
          </a:p>
          <a:p>
            <a:r>
              <a:rPr lang="en-US" dirty="0" smtClean="0">
                <a:solidFill>
                  <a:schemeClr val="tx1"/>
                </a:solidFill>
              </a:rPr>
              <a:t> The </a:t>
            </a:r>
            <a:r>
              <a:rPr lang="en-US" dirty="0">
                <a:solidFill>
                  <a:schemeClr val="tx1"/>
                </a:solidFill>
              </a:rPr>
              <a:t>goal is to predict the probability of credit default based on credit card </a:t>
            </a:r>
            <a:r>
              <a:rPr lang="en-US" dirty="0" smtClean="0">
                <a:solidFill>
                  <a:schemeClr val="tx1"/>
                </a:solidFill>
              </a:rPr>
              <a:t>owner's characteristics </a:t>
            </a:r>
            <a:r>
              <a:rPr lang="en-US" dirty="0">
                <a:solidFill>
                  <a:schemeClr val="tx1"/>
                </a:solidFill>
              </a:rPr>
              <a:t>and payment history.</a:t>
            </a:r>
          </a:p>
        </p:txBody>
      </p:sp>
    </p:spTree>
    <p:extLst>
      <p:ext uri="{BB962C8B-B14F-4D97-AF65-F5344CB8AC3E}">
        <p14:creationId xmlns:p14="http://schemas.microsoft.com/office/powerpoint/2010/main" val="4243013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057275"/>
          </a:xfrm>
        </p:spPr>
        <p:txBody>
          <a:bodyPr/>
          <a:lstStyle/>
          <a:p>
            <a:r>
              <a:rPr lang="en-US" dirty="0" smtClean="0"/>
              <a:t>    Evaluation of models </a:t>
            </a:r>
            <a:endParaRPr lang="en-US" dirty="0"/>
          </a:p>
        </p:txBody>
      </p:sp>
      <p:sp>
        <p:nvSpPr>
          <p:cNvPr id="3" name="Text Placeholder 2"/>
          <p:cNvSpPr>
            <a:spLocks noGrp="1"/>
          </p:cNvSpPr>
          <p:nvPr>
            <p:ph type="body" idx="1"/>
          </p:nvPr>
        </p:nvSpPr>
        <p:spPr>
          <a:xfrm>
            <a:off x="722313" y="4038599"/>
            <a:ext cx="7772400" cy="1162051"/>
          </a:xfrm>
        </p:spPr>
        <p:txBody>
          <a:bodyPr/>
          <a:lstStyle/>
          <a:p>
            <a:r>
              <a:rPr lang="en-US" dirty="0" smtClean="0">
                <a:solidFill>
                  <a:schemeClr val="tx1"/>
                </a:solidFill>
              </a:rPr>
              <a:t>F1_Score</a:t>
            </a:r>
          </a:p>
          <a:p>
            <a:r>
              <a:rPr lang="en-US" dirty="0" smtClean="0">
                <a:solidFill>
                  <a:schemeClr val="tx1"/>
                </a:solidFill>
              </a:rPr>
              <a:t>AUROC</a:t>
            </a:r>
            <a:endParaRPr lang="en-US" dirty="0">
              <a:solidFill>
                <a:schemeClr val="tx1"/>
              </a:solidFill>
            </a:endParaRPr>
          </a:p>
        </p:txBody>
      </p:sp>
    </p:spTree>
    <p:extLst>
      <p:ext uri="{BB962C8B-B14F-4D97-AF65-F5344CB8AC3E}">
        <p14:creationId xmlns:p14="http://schemas.microsoft.com/office/powerpoint/2010/main" val="138595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F1_Score</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On the basis of F1_score , we can notice Random forest performed well</a:t>
            </a:r>
            <a:r>
              <a:rPr lang="en-US" dirty="0" smtClean="0">
                <a:solidFill>
                  <a:schemeClr val="tx1"/>
                </a:solidFill>
              </a:rPr>
              <a:t>.</a:t>
            </a:r>
          </a:p>
          <a:p>
            <a:pPr marL="0" indent="0">
              <a:buNone/>
            </a:pPr>
            <a:r>
              <a:rPr lang="en-US" dirty="0" smtClean="0">
                <a:solidFill>
                  <a:schemeClr val="tx1"/>
                </a:solidFill>
              </a:rPr>
              <a:t>F1_scores :</a:t>
            </a:r>
          </a:p>
          <a:p>
            <a:pPr marL="457200" indent="-457200">
              <a:buAutoNum type="arabicPeriod"/>
            </a:pPr>
            <a:r>
              <a:rPr lang="en-US" dirty="0" smtClean="0">
                <a:solidFill>
                  <a:schemeClr val="tx1"/>
                </a:solidFill>
              </a:rPr>
              <a:t>XGB Classifier : 0.45</a:t>
            </a:r>
          </a:p>
          <a:p>
            <a:pPr marL="457200" indent="-457200">
              <a:buAutoNum type="arabicPeriod"/>
            </a:pPr>
            <a:r>
              <a:rPr lang="en-US" dirty="0" smtClean="0">
                <a:solidFill>
                  <a:schemeClr val="tx1"/>
                </a:solidFill>
              </a:rPr>
              <a:t>Logistic Regression : 0.40</a:t>
            </a:r>
          </a:p>
          <a:p>
            <a:pPr marL="457200" indent="-457200">
              <a:buAutoNum type="arabicPeriod"/>
            </a:pPr>
            <a:r>
              <a:rPr lang="en-US" dirty="0" smtClean="0">
                <a:solidFill>
                  <a:schemeClr val="tx1"/>
                </a:solidFill>
              </a:rPr>
              <a:t>SVM Classifier : 0.41</a:t>
            </a:r>
          </a:p>
          <a:p>
            <a:pPr marL="457200" indent="-457200">
              <a:buAutoNum type="arabicPeriod"/>
            </a:pPr>
            <a:r>
              <a:rPr lang="en-US" dirty="0" smtClean="0">
                <a:solidFill>
                  <a:schemeClr val="tx1"/>
                </a:solidFill>
              </a:rPr>
              <a:t>Decision Tree Classifier : 0.39</a:t>
            </a:r>
          </a:p>
          <a:p>
            <a:pPr marL="457200" indent="-457200">
              <a:buAutoNum type="arabicPeriod"/>
            </a:pPr>
            <a:r>
              <a:rPr lang="en-US" dirty="0" smtClean="0">
                <a:solidFill>
                  <a:schemeClr val="tx1"/>
                </a:solidFill>
              </a:rPr>
              <a:t>Random Forest Classifier : 0.49</a:t>
            </a:r>
          </a:p>
          <a:p>
            <a:pPr marL="0" indent="0">
              <a:buNone/>
            </a:pPr>
            <a:endParaRPr lang="en-US" dirty="0">
              <a:solidFill>
                <a:schemeClr val="tx1"/>
              </a:solidFill>
            </a:endParaRPr>
          </a:p>
        </p:txBody>
      </p:sp>
    </p:spTree>
    <p:extLst>
      <p:ext uri="{BB962C8B-B14F-4D97-AF65-F5344CB8AC3E}">
        <p14:creationId xmlns:p14="http://schemas.microsoft.com/office/powerpoint/2010/main" val="393141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smtClean="0"/>
              <a:t>AUROC</a:t>
            </a:r>
            <a:endParaRPr lang="en-US" dirty="0"/>
          </a:p>
        </p:txBody>
      </p:sp>
      <p:sp>
        <p:nvSpPr>
          <p:cNvPr id="3" name="Content Placeholder 2"/>
          <p:cNvSpPr>
            <a:spLocks noGrp="1"/>
          </p:cNvSpPr>
          <p:nvPr>
            <p:ph idx="1"/>
          </p:nvPr>
        </p:nvSpPr>
        <p:spPr>
          <a:xfrm>
            <a:off x="457200" y="1447800"/>
            <a:ext cx="8229600" cy="4678363"/>
          </a:xfrm>
        </p:spPr>
        <p:txBody>
          <a:bodyPr/>
          <a:lstStyle/>
          <a:p>
            <a:pPr marL="0" indent="0">
              <a:buNone/>
            </a:pPr>
            <a:r>
              <a:rPr lang="en-US" dirty="0" smtClean="0"/>
              <a:t>On comparing </a:t>
            </a:r>
            <a:r>
              <a:rPr lang="en-US" dirty="0"/>
              <a:t>models based on </a:t>
            </a:r>
            <a:r>
              <a:rPr lang="en-US" dirty="0" smtClean="0"/>
              <a:t>AUROC , We can say Random Forest classifier performed well. </a:t>
            </a:r>
          </a:p>
          <a:p>
            <a:pPr marL="0" indent="0">
              <a:buNone/>
            </a:pPr>
            <a:r>
              <a:rPr lang="en-US" dirty="0" smtClean="0"/>
              <a:t>AUC values :</a:t>
            </a:r>
          </a:p>
          <a:p>
            <a:pPr marL="457200" indent="-457200">
              <a:buAutoNum type="arabicPeriod"/>
            </a:pPr>
            <a:r>
              <a:rPr lang="en-US" dirty="0">
                <a:solidFill>
                  <a:schemeClr val="tx1"/>
                </a:solidFill>
              </a:rPr>
              <a:t>XGB Classifier : </a:t>
            </a:r>
            <a:r>
              <a:rPr lang="en-US" dirty="0" smtClean="0">
                <a:solidFill>
                  <a:schemeClr val="tx1"/>
                </a:solidFill>
              </a:rPr>
              <a:t>0.74</a:t>
            </a:r>
            <a:endParaRPr lang="en-US" dirty="0">
              <a:solidFill>
                <a:schemeClr val="tx1"/>
              </a:solidFill>
            </a:endParaRPr>
          </a:p>
          <a:p>
            <a:pPr marL="457200" indent="-457200">
              <a:buAutoNum type="arabicPeriod"/>
            </a:pPr>
            <a:r>
              <a:rPr lang="en-US" dirty="0">
                <a:solidFill>
                  <a:schemeClr val="tx1"/>
                </a:solidFill>
              </a:rPr>
              <a:t>Logistic Regression : </a:t>
            </a:r>
            <a:r>
              <a:rPr lang="en-US" dirty="0" smtClean="0">
                <a:solidFill>
                  <a:schemeClr val="tx1"/>
                </a:solidFill>
              </a:rPr>
              <a:t>0.63</a:t>
            </a:r>
          </a:p>
          <a:p>
            <a:pPr marL="457200" indent="-457200">
              <a:buAutoNum type="arabicPeriod"/>
            </a:pPr>
            <a:r>
              <a:rPr lang="en-US" dirty="0" smtClean="0">
                <a:solidFill>
                  <a:schemeClr val="tx1"/>
                </a:solidFill>
              </a:rPr>
              <a:t>SVM </a:t>
            </a:r>
            <a:r>
              <a:rPr lang="en-US" dirty="0">
                <a:solidFill>
                  <a:schemeClr val="tx1"/>
                </a:solidFill>
              </a:rPr>
              <a:t>Classifier : </a:t>
            </a:r>
            <a:r>
              <a:rPr lang="en-US" dirty="0" smtClean="0">
                <a:solidFill>
                  <a:schemeClr val="tx1"/>
                </a:solidFill>
              </a:rPr>
              <a:t>0.66</a:t>
            </a:r>
            <a:endParaRPr lang="en-US" dirty="0">
              <a:solidFill>
                <a:schemeClr val="tx1"/>
              </a:solidFill>
            </a:endParaRPr>
          </a:p>
          <a:p>
            <a:pPr marL="457200" indent="-457200">
              <a:buAutoNum type="arabicPeriod"/>
            </a:pPr>
            <a:r>
              <a:rPr lang="en-US" dirty="0">
                <a:solidFill>
                  <a:schemeClr val="tx1"/>
                </a:solidFill>
              </a:rPr>
              <a:t>Decision Tree Classifier : </a:t>
            </a:r>
            <a:r>
              <a:rPr lang="en-US" dirty="0" smtClean="0">
                <a:solidFill>
                  <a:schemeClr val="tx1"/>
                </a:solidFill>
              </a:rPr>
              <a:t>0.60</a:t>
            </a:r>
            <a:endParaRPr lang="en-US" dirty="0">
              <a:solidFill>
                <a:schemeClr val="tx1"/>
              </a:solidFill>
            </a:endParaRPr>
          </a:p>
          <a:p>
            <a:pPr marL="457200" indent="-457200">
              <a:buAutoNum type="arabicPeriod"/>
            </a:pPr>
            <a:r>
              <a:rPr lang="en-US" dirty="0">
                <a:solidFill>
                  <a:schemeClr val="tx1"/>
                </a:solidFill>
              </a:rPr>
              <a:t>Random Forest Classifier : </a:t>
            </a:r>
            <a:r>
              <a:rPr lang="en-US" dirty="0" smtClean="0">
                <a:solidFill>
                  <a:schemeClr val="tx1"/>
                </a:solidFill>
              </a:rPr>
              <a:t>0.75</a:t>
            </a:r>
            <a:endParaRPr lang="en-US" dirty="0">
              <a:solidFill>
                <a:schemeClr val="tx1"/>
              </a:solidFill>
            </a:endParaRPr>
          </a:p>
          <a:p>
            <a:pPr marL="0" indent="0">
              <a:buNone/>
            </a:pPr>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2082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0390" y="1600200"/>
            <a:ext cx="6583219" cy="4525963"/>
          </a:xfrm>
        </p:spPr>
      </p:pic>
    </p:spTree>
    <p:extLst>
      <p:ext uri="{BB962C8B-B14F-4D97-AF65-F5344CB8AC3E}">
        <p14:creationId xmlns:p14="http://schemas.microsoft.com/office/powerpoint/2010/main" val="37339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 	</a:t>
            </a:r>
            <a:endParaRPr lang="en-US" dirty="0"/>
          </a:p>
        </p:txBody>
      </p:sp>
      <p:sp>
        <p:nvSpPr>
          <p:cNvPr id="3" name="Content Placeholder 2"/>
          <p:cNvSpPr>
            <a:spLocks noGrp="1"/>
          </p:cNvSpPr>
          <p:nvPr>
            <p:ph idx="1"/>
          </p:nvPr>
        </p:nvSpPr>
        <p:spPr/>
        <p:txBody>
          <a:bodyPr/>
          <a:lstStyle/>
          <a:p>
            <a:r>
              <a:rPr lang="en-US" dirty="0" smtClean="0">
                <a:solidFill>
                  <a:schemeClr val="tx1"/>
                </a:solidFill>
              </a:rPr>
              <a:t>We can try to get better performing models by using more parameters and feature selection techniques.</a:t>
            </a:r>
          </a:p>
          <a:p>
            <a:r>
              <a:rPr lang="en-US" dirty="0" smtClean="0">
                <a:solidFill>
                  <a:schemeClr val="tx1"/>
                </a:solidFill>
              </a:rPr>
              <a:t>We can improve the models by Standardizing the Continuous variables present in the data. </a:t>
            </a:r>
          </a:p>
          <a:p>
            <a:pPr marL="0" indent="0">
              <a:buNone/>
            </a:pPr>
            <a:endParaRPr lang="en-US" dirty="0" smtClean="0">
              <a:solidFill>
                <a:schemeClr val="tx1"/>
              </a:solidFill>
            </a:endParaRPr>
          </a:p>
        </p:txBody>
      </p:sp>
    </p:spTree>
    <p:extLst>
      <p:ext uri="{BB962C8B-B14F-4D97-AF65-F5344CB8AC3E}">
        <p14:creationId xmlns:p14="http://schemas.microsoft.com/office/powerpoint/2010/main" val="39618105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Naveen </a:t>
            </a:r>
            <a:r>
              <a:rPr lang="en-US" dirty="0" err="1" smtClean="0"/>
              <a:t>Sanapala</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777" b="6777"/>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t>naveensanapala4@gmail.com</a:t>
            </a:r>
            <a:br>
              <a:rPr lang="en-US" dirty="0" smtClean="0"/>
            </a:br>
            <a:r>
              <a:rPr lang="en-US" dirty="0" smtClean="0"/>
              <a:t>7095676898</a:t>
            </a:r>
            <a:endParaRPr lang="en-US" dirty="0"/>
          </a:p>
        </p:txBody>
      </p:sp>
    </p:spTree>
    <p:extLst>
      <p:ext uri="{BB962C8B-B14F-4D97-AF65-F5344CB8AC3E}">
        <p14:creationId xmlns:p14="http://schemas.microsoft.com/office/powerpoint/2010/main" val="156344466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 used</a:t>
            </a:r>
            <a:endParaRPr lang="en-US" dirty="0"/>
          </a:p>
        </p:txBody>
      </p:sp>
      <p:sp>
        <p:nvSpPr>
          <p:cNvPr id="5" name="Content Placeholder 4"/>
          <p:cNvSpPr>
            <a:spLocks noGrp="1"/>
          </p:cNvSpPr>
          <p:nvPr>
            <p:ph idx="1"/>
          </p:nvPr>
        </p:nvSpPr>
        <p:spPr/>
        <p:txBody>
          <a:bodyPr/>
          <a:lstStyle/>
          <a:p>
            <a:r>
              <a:rPr lang="en-US" dirty="0" smtClean="0">
                <a:solidFill>
                  <a:schemeClr val="tx1"/>
                </a:solidFill>
              </a:rPr>
              <a:t>Google </a:t>
            </a:r>
            <a:r>
              <a:rPr lang="en-US" dirty="0" err="1" smtClean="0">
                <a:solidFill>
                  <a:schemeClr val="tx1"/>
                </a:solidFill>
              </a:rPr>
              <a:t>Colab</a:t>
            </a:r>
            <a:endParaRPr lang="en-US" dirty="0" smtClean="0">
              <a:solidFill>
                <a:schemeClr val="tx1"/>
              </a:solidFill>
            </a:endParaRPr>
          </a:p>
          <a:p>
            <a:r>
              <a:rPr lang="en-US" dirty="0" err="1" smtClean="0">
                <a:solidFill>
                  <a:schemeClr val="tx1"/>
                </a:solidFill>
              </a:rPr>
              <a:t>Matplotlib</a:t>
            </a:r>
            <a:endParaRPr lang="en-US" dirty="0" smtClean="0">
              <a:solidFill>
                <a:schemeClr val="tx1"/>
              </a:solidFill>
            </a:endParaRPr>
          </a:p>
          <a:p>
            <a:r>
              <a:rPr lang="en-US" dirty="0" err="1" smtClean="0">
                <a:solidFill>
                  <a:schemeClr val="tx1"/>
                </a:solidFill>
              </a:rPr>
              <a:t>Scikit</a:t>
            </a:r>
            <a:r>
              <a:rPr lang="en-US" dirty="0" smtClean="0">
                <a:solidFill>
                  <a:schemeClr val="tx1"/>
                </a:solidFill>
              </a:rPr>
              <a:t>-learn</a:t>
            </a:r>
          </a:p>
          <a:p>
            <a:r>
              <a:rPr lang="en-US" dirty="0" smtClean="0">
                <a:solidFill>
                  <a:schemeClr val="tx1"/>
                </a:solidFill>
              </a:rPr>
              <a:t>Pandas</a:t>
            </a:r>
          </a:p>
          <a:p>
            <a:r>
              <a:rPr lang="en-US" dirty="0" err="1" smtClean="0">
                <a:solidFill>
                  <a:schemeClr val="tx1"/>
                </a:solidFill>
              </a:rPr>
              <a:t>Seaborn</a:t>
            </a:r>
            <a:endParaRPr lang="en-US" dirty="0" smtClean="0">
              <a:solidFill>
                <a:schemeClr val="tx1"/>
              </a:solidFill>
            </a:endParaRPr>
          </a:p>
          <a:p>
            <a:r>
              <a:rPr lang="en-US" dirty="0" smtClean="0">
                <a:solidFill>
                  <a:schemeClr val="tx1"/>
                </a:solidFill>
              </a:rPr>
              <a:t>Python</a:t>
            </a:r>
          </a:p>
          <a:p>
            <a:r>
              <a:rPr lang="en-US" dirty="0" err="1" smtClean="0">
                <a:solidFill>
                  <a:schemeClr val="tx1"/>
                </a:solidFill>
              </a:rPr>
              <a:t>Imblearn</a:t>
            </a:r>
            <a:endParaRPr lang="en-US" dirty="0" smtClean="0">
              <a:solidFill>
                <a:schemeClr val="tx1"/>
              </a:solidFill>
            </a:endParaRPr>
          </a:p>
          <a:p>
            <a:r>
              <a:rPr lang="en-US" dirty="0" err="1">
                <a:solidFill>
                  <a:schemeClr val="tx1"/>
                </a:solidFill>
              </a:rPr>
              <a:t>xgboost</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p:txBody>
      </p:sp>
    </p:spTree>
    <p:extLst>
      <p:ext uri="{BB962C8B-B14F-4D97-AF65-F5344CB8AC3E}">
        <p14:creationId xmlns:p14="http://schemas.microsoft.com/office/powerpoint/2010/main" val="3985380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600" dirty="0" smtClean="0">
                <a:solidFill>
                  <a:schemeClr val="tx1"/>
                </a:solidFill>
              </a:rPr>
              <a:t>I have loaded the data into the Google </a:t>
            </a:r>
            <a:r>
              <a:rPr lang="en-US" sz="1600" dirty="0" err="1" smtClean="0">
                <a:solidFill>
                  <a:schemeClr val="tx1"/>
                </a:solidFill>
              </a:rPr>
              <a:t>Colab</a:t>
            </a:r>
            <a:r>
              <a:rPr lang="en-US" sz="1600" dirty="0" smtClean="0">
                <a:solidFill>
                  <a:schemeClr val="tx1"/>
                </a:solidFill>
              </a:rPr>
              <a:t> notebook using pandas Library.</a:t>
            </a:r>
          </a:p>
          <a:p>
            <a:pPr marL="0" indent="0">
              <a:buNone/>
            </a:pPr>
            <a:r>
              <a:rPr lang="en-US" sz="1600" u="sng" dirty="0">
                <a:solidFill>
                  <a:schemeClr val="tx1"/>
                </a:solidFill>
              </a:rPr>
              <a:t>Dataset Information</a:t>
            </a:r>
          </a:p>
          <a:p>
            <a:pPr marL="0" indent="0">
              <a:buNone/>
            </a:pPr>
            <a:r>
              <a:rPr lang="en-US" sz="1600" dirty="0">
                <a:solidFill>
                  <a:schemeClr val="tx1"/>
                </a:solidFill>
              </a:rPr>
              <a:t>This dataset contains information on default payments, demographic factors, credit data, history of payment, and bill statements of credit card clients in Taiwan from April 2005 to September 2005. Content There is 25 Variable:</a:t>
            </a:r>
          </a:p>
          <a:p>
            <a:r>
              <a:rPr lang="en-US" sz="1600" dirty="0" smtClean="0">
                <a:solidFill>
                  <a:schemeClr val="tx1"/>
                </a:solidFill>
              </a:rPr>
              <a:t> </a:t>
            </a:r>
            <a:r>
              <a:rPr lang="en-US" sz="1600" dirty="0">
                <a:solidFill>
                  <a:schemeClr val="tx1"/>
                </a:solidFill>
              </a:rPr>
              <a:t>ID: ID of each client</a:t>
            </a:r>
          </a:p>
          <a:p>
            <a:r>
              <a:rPr lang="en-US" sz="1600" dirty="0" smtClean="0">
                <a:solidFill>
                  <a:schemeClr val="tx1"/>
                </a:solidFill>
              </a:rPr>
              <a:t> </a:t>
            </a:r>
            <a:r>
              <a:rPr lang="en-US" sz="1600" dirty="0">
                <a:solidFill>
                  <a:schemeClr val="tx1"/>
                </a:solidFill>
              </a:rPr>
              <a:t>LIMIT_BAL: Amount of given credit in NT dollars (includes individual and </a:t>
            </a:r>
            <a:r>
              <a:rPr lang="en-US" sz="1600" dirty="0" smtClean="0">
                <a:solidFill>
                  <a:schemeClr val="tx1"/>
                </a:solidFill>
              </a:rPr>
              <a:t>	          family/supplementary </a:t>
            </a:r>
            <a:r>
              <a:rPr lang="en-US" sz="1600" dirty="0">
                <a:solidFill>
                  <a:schemeClr val="tx1"/>
                </a:solidFill>
              </a:rPr>
              <a:t>credit</a:t>
            </a:r>
          </a:p>
          <a:p>
            <a:r>
              <a:rPr lang="en-US" sz="1600" dirty="0" smtClean="0">
                <a:solidFill>
                  <a:schemeClr val="tx1"/>
                </a:solidFill>
              </a:rPr>
              <a:t> </a:t>
            </a:r>
            <a:r>
              <a:rPr lang="en-US" sz="1600" dirty="0">
                <a:solidFill>
                  <a:schemeClr val="tx1"/>
                </a:solidFill>
              </a:rPr>
              <a:t>SEX: Gender (1=male, 2=female)</a:t>
            </a:r>
          </a:p>
          <a:p>
            <a:r>
              <a:rPr lang="en-US" sz="1600" dirty="0" smtClean="0">
                <a:solidFill>
                  <a:schemeClr val="tx1"/>
                </a:solidFill>
              </a:rPr>
              <a:t> </a:t>
            </a:r>
            <a:r>
              <a:rPr lang="en-US" sz="1600" dirty="0">
                <a:solidFill>
                  <a:schemeClr val="tx1"/>
                </a:solidFill>
              </a:rPr>
              <a:t>EDUCATION: (1=graduate school, 2=university, 3=high school, 4=others, </a:t>
            </a:r>
            <a:r>
              <a:rPr lang="en-US" sz="1600" dirty="0" smtClean="0">
                <a:solidFill>
                  <a:schemeClr val="tx1"/>
                </a:solidFill>
              </a:rPr>
              <a:t>		5=unknown</a:t>
            </a:r>
            <a:r>
              <a:rPr lang="en-US" sz="1600" dirty="0">
                <a:solidFill>
                  <a:schemeClr val="tx1"/>
                </a:solidFill>
              </a:rPr>
              <a:t>, 6=unknown)</a:t>
            </a:r>
          </a:p>
          <a:p>
            <a:r>
              <a:rPr lang="en-US" sz="1600" dirty="0" smtClean="0">
                <a:solidFill>
                  <a:schemeClr val="tx1"/>
                </a:solidFill>
              </a:rPr>
              <a:t> </a:t>
            </a:r>
            <a:r>
              <a:rPr lang="en-US" sz="1600" dirty="0">
                <a:solidFill>
                  <a:schemeClr val="tx1"/>
                </a:solidFill>
              </a:rPr>
              <a:t>MARRIAGE: Marital status (1=married, 2=single, 3=others)</a:t>
            </a:r>
          </a:p>
          <a:p>
            <a:r>
              <a:rPr lang="en-US" sz="1600" dirty="0" smtClean="0">
                <a:solidFill>
                  <a:schemeClr val="tx1"/>
                </a:solidFill>
              </a:rPr>
              <a:t> </a:t>
            </a:r>
            <a:r>
              <a:rPr lang="en-US" sz="1600" dirty="0">
                <a:solidFill>
                  <a:schemeClr val="tx1"/>
                </a:solidFill>
              </a:rPr>
              <a:t>AGE: Age in years</a:t>
            </a:r>
          </a:p>
          <a:p>
            <a:r>
              <a:rPr lang="en-US" sz="1600" dirty="0" smtClean="0">
                <a:solidFill>
                  <a:schemeClr val="tx1"/>
                </a:solidFill>
              </a:rPr>
              <a:t>PAY_0</a:t>
            </a:r>
            <a:r>
              <a:rPr lang="en-US" sz="1600" dirty="0">
                <a:solidFill>
                  <a:schemeClr val="tx1"/>
                </a:solidFill>
              </a:rPr>
              <a:t>: Repayment status in September, 2005 (-1=pay duly, 1=payment delay </a:t>
            </a:r>
            <a:r>
              <a:rPr lang="en-US" sz="1600" dirty="0" smtClean="0">
                <a:solidFill>
                  <a:schemeClr val="tx1"/>
                </a:solidFill>
              </a:rPr>
              <a:t>	   for </a:t>
            </a:r>
            <a:r>
              <a:rPr lang="en-US" sz="1600" dirty="0">
                <a:solidFill>
                  <a:schemeClr val="tx1"/>
                </a:solidFill>
              </a:rPr>
              <a:t>one month, 2=payment delay for two months, ... 8=payment delay </a:t>
            </a:r>
            <a:r>
              <a:rPr lang="en-US" sz="1600" dirty="0" smtClean="0">
                <a:solidFill>
                  <a:schemeClr val="tx1"/>
                </a:solidFill>
              </a:rPr>
              <a:t>	   for </a:t>
            </a:r>
            <a:r>
              <a:rPr lang="en-US" sz="1600" dirty="0">
                <a:solidFill>
                  <a:schemeClr val="tx1"/>
                </a:solidFill>
              </a:rPr>
              <a:t>eight months, 9=payment delay for nine months and </a:t>
            </a:r>
            <a:r>
              <a:rPr lang="en-US" sz="1600" dirty="0" smtClean="0">
                <a:solidFill>
                  <a:schemeClr val="tx1"/>
                </a:solidFill>
              </a:rPr>
              <a:t>		   above)</a:t>
            </a:r>
          </a:p>
          <a:p>
            <a:r>
              <a:rPr lang="en-US" sz="1600" dirty="0" smtClean="0">
                <a:solidFill>
                  <a:schemeClr val="tx1"/>
                </a:solidFill>
              </a:rPr>
              <a:t> </a:t>
            </a:r>
            <a:r>
              <a:rPr lang="en-US" sz="1600" dirty="0">
                <a:solidFill>
                  <a:schemeClr val="tx1"/>
                </a:solidFill>
              </a:rPr>
              <a:t>PAY_4: Repayment status in June, 2005 (scale same as above</a:t>
            </a:r>
            <a:r>
              <a:rPr lang="en-US" sz="1600" dirty="0" smtClean="0">
                <a:solidFill>
                  <a:schemeClr val="tx1"/>
                </a:solidFill>
              </a:rPr>
              <a:t>)</a:t>
            </a:r>
          </a:p>
          <a:p>
            <a:endParaRPr lang="en-US" sz="1600" dirty="0">
              <a:solidFill>
                <a:schemeClr val="tx1"/>
              </a:solidFill>
            </a:endParaRPr>
          </a:p>
        </p:txBody>
      </p:sp>
    </p:spTree>
    <p:extLst>
      <p:ext uri="{BB962C8B-B14F-4D97-AF65-F5344CB8AC3E}">
        <p14:creationId xmlns:p14="http://schemas.microsoft.com/office/powerpoint/2010/main" val="1100723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315200" cy="609600"/>
          </a:xfrm>
        </p:spPr>
        <p:txBody>
          <a:bodyPr/>
          <a:lstStyle/>
          <a:p>
            <a:endParaRPr lang="en-US" dirty="0"/>
          </a:p>
        </p:txBody>
      </p:sp>
      <p:sp>
        <p:nvSpPr>
          <p:cNvPr id="6" name="Content Placeholder 5"/>
          <p:cNvSpPr>
            <a:spLocks noGrp="1"/>
          </p:cNvSpPr>
          <p:nvPr>
            <p:ph idx="1"/>
          </p:nvPr>
        </p:nvSpPr>
        <p:spPr>
          <a:xfrm>
            <a:off x="457200" y="1066800"/>
            <a:ext cx="8229600" cy="5059363"/>
          </a:xfrm>
        </p:spPr>
        <p:txBody>
          <a:bodyPr>
            <a:normAutofit/>
          </a:bodyPr>
          <a:lstStyle/>
          <a:p>
            <a:r>
              <a:rPr lang="en-US" sz="1600" dirty="0">
                <a:solidFill>
                  <a:schemeClr val="tx1"/>
                </a:solidFill>
              </a:rPr>
              <a:t>PAY_5: Repayment status in May, 2005 (scale same as </a:t>
            </a:r>
            <a:r>
              <a:rPr lang="en-US" sz="1600" dirty="0" smtClean="0">
                <a:solidFill>
                  <a:schemeClr val="tx1"/>
                </a:solidFill>
              </a:rPr>
              <a:t>above)</a:t>
            </a:r>
          </a:p>
          <a:p>
            <a:r>
              <a:rPr lang="en-US" sz="1600" dirty="0" smtClean="0">
                <a:solidFill>
                  <a:schemeClr val="tx1"/>
                </a:solidFill>
              </a:rPr>
              <a:t>PAY_6</a:t>
            </a:r>
            <a:r>
              <a:rPr lang="en-US" sz="1600" dirty="0">
                <a:solidFill>
                  <a:schemeClr val="tx1"/>
                </a:solidFill>
              </a:rPr>
              <a:t>: Repayment status in April, 2005 (scale same as above)</a:t>
            </a:r>
          </a:p>
          <a:p>
            <a:r>
              <a:rPr lang="en-US" sz="1600" dirty="0" smtClean="0">
                <a:solidFill>
                  <a:schemeClr val="tx1"/>
                </a:solidFill>
              </a:rPr>
              <a:t>BILL_AMT1</a:t>
            </a:r>
            <a:r>
              <a:rPr lang="en-US" sz="1600" dirty="0">
                <a:solidFill>
                  <a:schemeClr val="tx1"/>
                </a:solidFill>
              </a:rPr>
              <a:t>: Amount of bill statement in September, 2005 (NT </a:t>
            </a:r>
            <a:r>
              <a:rPr lang="en-US" sz="1600" dirty="0" smtClean="0">
                <a:solidFill>
                  <a:schemeClr val="tx1"/>
                </a:solidFill>
              </a:rPr>
              <a:t>dollar</a:t>
            </a:r>
            <a:r>
              <a:rPr lang="en-US" sz="1600" dirty="0">
                <a:solidFill>
                  <a:schemeClr val="tx1"/>
                </a:solidFill>
              </a:rPr>
              <a:t>)</a:t>
            </a:r>
          </a:p>
          <a:p>
            <a:r>
              <a:rPr lang="en-US" sz="1600" dirty="0" smtClean="0">
                <a:solidFill>
                  <a:schemeClr val="tx1"/>
                </a:solidFill>
              </a:rPr>
              <a:t>BILL_AMT2</a:t>
            </a:r>
            <a:r>
              <a:rPr lang="en-US" sz="1600" dirty="0">
                <a:solidFill>
                  <a:schemeClr val="tx1"/>
                </a:solidFill>
              </a:rPr>
              <a:t>: Amount of bill statement in August, 2005 (NT dollar)</a:t>
            </a:r>
          </a:p>
          <a:p>
            <a:r>
              <a:rPr lang="en-US" sz="1600" dirty="0" smtClean="0">
                <a:solidFill>
                  <a:schemeClr val="tx1"/>
                </a:solidFill>
              </a:rPr>
              <a:t>BILL_AMT3</a:t>
            </a:r>
            <a:r>
              <a:rPr lang="en-US" sz="1600" dirty="0">
                <a:solidFill>
                  <a:schemeClr val="tx1"/>
                </a:solidFill>
              </a:rPr>
              <a:t>: Amount of bill statement in July, 2005 (NT dollar)</a:t>
            </a:r>
          </a:p>
          <a:p>
            <a:r>
              <a:rPr lang="en-US" sz="1600" dirty="0" smtClean="0">
                <a:solidFill>
                  <a:schemeClr val="tx1"/>
                </a:solidFill>
              </a:rPr>
              <a:t>BILL_AMT4</a:t>
            </a:r>
            <a:r>
              <a:rPr lang="en-US" sz="1600" dirty="0">
                <a:solidFill>
                  <a:schemeClr val="tx1"/>
                </a:solidFill>
              </a:rPr>
              <a:t>: Amount of bill statement in June, 2005 (NT dollar)</a:t>
            </a:r>
          </a:p>
          <a:p>
            <a:r>
              <a:rPr lang="en-US" sz="1600" dirty="0" smtClean="0">
                <a:solidFill>
                  <a:schemeClr val="tx1"/>
                </a:solidFill>
              </a:rPr>
              <a:t>BILL_AMT5</a:t>
            </a:r>
            <a:r>
              <a:rPr lang="en-US" sz="1600" dirty="0">
                <a:solidFill>
                  <a:schemeClr val="tx1"/>
                </a:solidFill>
              </a:rPr>
              <a:t>: Amount of bill statement in May, 2005 (NT dollar)</a:t>
            </a:r>
          </a:p>
          <a:p>
            <a:r>
              <a:rPr lang="en-US" sz="1600" dirty="0" smtClean="0">
                <a:solidFill>
                  <a:schemeClr val="tx1"/>
                </a:solidFill>
              </a:rPr>
              <a:t>BILL_AMT6</a:t>
            </a:r>
            <a:r>
              <a:rPr lang="en-US" sz="1600" dirty="0">
                <a:solidFill>
                  <a:schemeClr val="tx1"/>
                </a:solidFill>
              </a:rPr>
              <a:t>: Amount of bill statement in April, 2005 (NT dollar)</a:t>
            </a:r>
          </a:p>
          <a:p>
            <a:r>
              <a:rPr lang="en-US" sz="1600" dirty="0" smtClean="0">
                <a:solidFill>
                  <a:schemeClr val="tx1"/>
                </a:solidFill>
              </a:rPr>
              <a:t>PAY_AMT1</a:t>
            </a:r>
            <a:r>
              <a:rPr lang="en-US" sz="1600" dirty="0">
                <a:solidFill>
                  <a:schemeClr val="tx1"/>
                </a:solidFill>
              </a:rPr>
              <a:t>: Amount of previous payment in September, 2005 (NT </a:t>
            </a:r>
            <a:r>
              <a:rPr lang="en-US" sz="1600" dirty="0" smtClean="0">
                <a:solidFill>
                  <a:schemeClr val="tx1"/>
                </a:solidFill>
              </a:rPr>
              <a:t>dollar</a:t>
            </a:r>
            <a:r>
              <a:rPr lang="en-US" sz="1600" dirty="0">
                <a:solidFill>
                  <a:schemeClr val="tx1"/>
                </a:solidFill>
              </a:rPr>
              <a:t>)</a:t>
            </a:r>
          </a:p>
          <a:p>
            <a:r>
              <a:rPr lang="en-US" sz="1600" dirty="0" smtClean="0">
                <a:solidFill>
                  <a:schemeClr val="tx1"/>
                </a:solidFill>
              </a:rPr>
              <a:t>PAY_AMT2</a:t>
            </a:r>
            <a:r>
              <a:rPr lang="en-US" sz="1600" dirty="0">
                <a:solidFill>
                  <a:schemeClr val="tx1"/>
                </a:solidFill>
              </a:rPr>
              <a:t>: Amount of previous payment in August, 2005 (NT </a:t>
            </a:r>
            <a:r>
              <a:rPr lang="en-US" sz="1600" dirty="0" smtClean="0">
                <a:solidFill>
                  <a:schemeClr val="tx1"/>
                </a:solidFill>
              </a:rPr>
              <a:t>dollar</a:t>
            </a:r>
            <a:r>
              <a:rPr lang="en-US" sz="1600" dirty="0">
                <a:solidFill>
                  <a:schemeClr val="tx1"/>
                </a:solidFill>
              </a:rPr>
              <a:t>)</a:t>
            </a:r>
          </a:p>
          <a:p>
            <a:r>
              <a:rPr lang="en-US" sz="1600" dirty="0" smtClean="0">
                <a:solidFill>
                  <a:schemeClr val="tx1"/>
                </a:solidFill>
              </a:rPr>
              <a:t>PAY_AMT3</a:t>
            </a:r>
            <a:r>
              <a:rPr lang="en-US" sz="1600" dirty="0">
                <a:solidFill>
                  <a:schemeClr val="tx1"/>
                </a:solidFill>
              </a:rPr>
              <a:t>: Amount of previous payment in July, 2005 (NT dollar)</a:t>
            </a:r>
          </a:p>
          <a:p>
            <a:r>
              <a:rPr lang="en-US" sz="1600" dirty="0" smtClean="0">
                <a:solidFill>
                  <a:schemeClr val="tx1"/>
                </a:solidFill>
              </a:rPr>
              <a:t>PAY_AMT4</a:t>
            </a:r>
            <a:r>
              <a:rPr lang="en-US" sz="1600" dirty="0">
                <a:solidFill>
                  <a:schemeClr val="tx1"/>
                </a:solidFill>
              </a:rPr>
              <a:t>: Amount of previous payment in June, 2005 (NT dollar)</a:t>
            </a:r>
          </a:p>
          <a:p>
            <a:r>
              <a:rPr lang="en-US" sz="1600" dirty="0" smtClean="0">
                <a:solidFill>
                  <a:schemeClr val="tx1"/>
                </a:solidFill>
              </a:rPr>
              <a:t>PAY_AMT5</a:t>
            </a:r>
            <a:r>
              <a:rPr lang="en-US" sz="1600" dirty="0">
                <a:solidFill>
                  <a:schemeClr val="tx1"/>
                </a:solidFill>
              </a:rPr>
              <a:t>: Amount of previous payment in May, 2005 (NT dollar)</a:t>
            </a:r>
          </a:p>
          <a:p>
            <a:r>
              <a:rPr lang="en-US" sz="1600" dirty="0" smtClean="0">
                <a:solidFill>
                  <a:schemeClr val="tx1"/>
                </a:solidFill>
              </a:rPr>
              <a:t>PAY_AMT6</a:t>
            </a:r>
            <a:r>
              <a:rPr lang="en-US" sz="1600" dirty="0">
                <a:solidFill>
                  <a:schemeClr val="tx1"/>
                </a:solidFill>
              </a:rPr>
              <a:t>: Amount of previous payment in April, 2005 (NT dollar)</a:t>
            </a:r>
          </a:p>
          <a:p>
            <a:r>
              <a:rPr lang="en-US" sz="1600" dirty="0" err="1" smtClean="0">
                <a:solidFill>
                  <a:schemeClr val="tx1"/>
                </a:solidFill>
              </a:rPr>
              <a:t>default.payment.next.month</a:t>
            </a:r>
            <a:r>
              <a:rPr lang="en-US" sz="1600" dirty="0">
                <a:solidFill>
                  <a:schemeClr val="tx1"/>
                </a:solidFill>
              </a:rPr>
              <a:t>: Default payment (1=yes, 0=no)</a:t>
            </a:r>
          </a:p>
          <a:p>
            <a:endParaRPr lang="en-US" dirty="0"/>
          </a:p>
        </p:txBody>
      </p:sp>
    </p:spTree>
    <p:extLst>
      <p:ext uri="{BB962C8B-B14F-4D97-AF65-F5344CB8AC3E}">
        <p14:creationId xmlns:p14="http://schemas.microsoft.com/office/powerpoint/2010/main" val="1078363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As data is highly imbalanced , I have used SMOTE technique for oversampling the minority class.</a:t>
            </a:r>
          </a:p>
          <a:p>
            <a:pPr marL="0" indent="0">
              <a:buNone/>
            </a:pPr>
            <a:r>
              <a:rPr lang="en-US" dirty="0" smtClean="0">
                <a:solidFill>
                  <a:schemeClr val="tx1"/>
                </a:solidFill>
              </a:rPr>
              <a:t>You can check the below pictures which illustrate the imbalanced data.</a:t>
            </a:r>
          </a:p>
          <a:p>
            <a:pPr marL="0" indent="0">
              <a:buNone/>
            </a:pPr>
            <a:endParaRPr lang="en-US"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 y="3429000"/>
            <a:ext cx="4419606" cy="29464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429000"/>
            <a:ext cx="3891686" cy="2779776"/>
          </a:xfrm>
          <a:prstGeom prst="rect">
            <a:avLst/>
          </a:prstGeom>
        </p:spPr>
      </p:pic>
    </p:spTree>
    <p:extLst>
      <p:ext uri="{BB962C8B-B14F-4D97-AF65-F5344CB8AC3E}">
        <p14:creationId xmlns:p14="http://schemas.microsoft.com/office/powerpoint/2010/main" val="1204236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Limit_bal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We noticed that LIMIT_BAL (</a:t>
            </a:r>
            <a:r>
              <a:rPr lang="en-US" sz="2000" dirty="0" smtClean="0">
                <a:solidFill>
                  <a:schemeClr val="tx1"/>
                </a:solidFill>
              </a:rPr>
              <a:t>Amount </a:t>
            </a:r>
            <a:r>
              <a:rPr lang="en-US" sz="2000" dirty="0">
                <a:solidFill>
                  <a:schemeClr val="tx1"/>
                </a:solidFill>
              </a:rPr>
              <a:t>of given credit in NT </a:t>
            </a:r>
            <a:r>
              <a:rPr lang="en-US" sz="2000" dirty="0" smtClean="0">
                <a:solidFill>
                  <a:schemeClr val="tx1"/>
                </a:solidFill>
              </a:rPr>
              <a:t>dollars</a:t>
            </a:r>
            <a:r>
              <a:rPr lang="en-US" dirty="0" smtClean="0">
                <a:solidFill>
                  <a:schemeClr val="tx1"/>
                </a:solidFill>
              </a:rPr>
              <a:t>) has some effect on the credit default.</a:t>
            </a:r>
          </a:p>
          <a:p>
            <a:pPr marL="0" indent="0">
              <a:buNone/>
            </a:pPr>
            <a:r>
              <a:rPr lang="en-US" dirty="0" smtClean="0">
                <a:solidFill>
                  <a:schemeClr val="tx1"/>
                </a:solidFill>
              </a:rPr>
              <a:t>We can see a pattern where credit default is high when the LIMIT_BAL is low (</a:t>
            </a:r>
            <a:r>
              <a:rPr lang="en-US" sz="2000" dirty="0" smtClean="0">
                <a:solidFill>
                  <a:schemeClr val="tx1"/>
                </a:solidFill>
              </a:rPr>
              <a:t>less than 1,50,000</a:t>
            </a:r>
            <a:r>
              <a:rPr lang="en-US" dirty="0" smtClean="0">
                <a:solidFill>
                  <a:schemeClr val="tx1"/>
                </a:solidFill>
              </a:rPr>
              <a:t>).</a:t>
            </a:r>
          </a:p>
          <a:p>
            <a:pPr marL="0" indent="0">
              <a:buNone/>
            </a:pPr>
            <a:r>
              <a:rPr lang="en-US" dirty="0" smtClean="0">
                <a:solidFill>
                  <a:schemeClr val="tx1"/>
                </a:solidFill>
              </a:rPr>
              <a:t>You can notice the same from the below fig.</a:t>
            </a:r>
          </a:p>
          <a:p>
            <a:pPr marL="0" indent="0">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19" y="3995928"/>
            <a:ext cx="6300777" cy="2862072"/>
          </a:xfrm>
          <a:prstGeom prst="rect">
            <a:avLst/>
          </a:prstGeom>
        </p:spPr>
      </p:pic>
    </p:spTree>
    <p:extLst>
      <p:ext uri="{BB962C8B-B14F-4D97-AF65-F5344CB8AC3E}">
        <p14:creationId xmlns:p14="http://schemas.microsoft.com/office/powerpoint/2010/main" val="2295964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a:t>
            </a:r>
            <a:endParaRPr lang="en-US" dirty="0"/>
          </a:p>
        </p:txBody>
      </p:sp>
      <p:sp>
        <p:nvSpPr>
          <p:cNvPr id="5" name="Content Placeholder 4"/>
          <p:cNvSpPr>
            <a:spLocks noGrp="1"/>
          </p:cNvSpPr>
          <p:nvPr>
            <p:ph idx="1"/>
          </p:nvPr>
        </p:nvSpPr>
        <p:spPr/>
        <p:txBody>
          <a:bodyPr/>
          <a:lstStyle/>
          <a:p>
            <a:pPr marL="0" indent="0">
              <a:buNone/>
            </a:pPr>
            <a:r>
              <a:rPr lang="en-US" dirty="0" smtClean="0">
                <a:solidFill>
                  <a:schemeClr val="tx1"/>
                </a:solidFill>
              </a:rPr>
              <a:t>We can notice that the number of Women is high in the data set , though the number of defaulter in women is high , we can easily see that percentage of defaulter in Men is high.</a:t>
            </a:r>
          </a:p>
          <a:p>
            <a:pPr marL="0" indent="0">
              <a:buNone/>
            </a:pPr>
            <a:endParaRPr lang="en-US" dirty="0">
              <a:solidFill>
                <a:schemeClr val="tx1"/>
              </a:solidFill>
            </a:endParaRP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124200"/>
            <a:ext cx="6477000" cy="3238500"/>
          </a:xfrm>
          <a:prstGeom prst="rect">
            <a:avLst/>
          </a:prstGeom>
        </p:spPr>
      </p:pic>
    </p:spTree>
    <p:extLst>
      <p:ext uri="{BB962C8B-B14F-4D97-AF65-F5344CB8AC3E}">
        <p14:creationId xmlns:p14="http://schemas.microsoft.com/office/powerpoint/2010/main" val="298063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W</a:t>
            </a:r>
            <a:r>
              <a:rPr lang="en-US" dirty="0" smtClean="0">
                <a:solidFill>
                  <a:schemeClr val="tx1"/>
                </a:solidFill>
              </a:rPr>
              <a:t>e </a:t>
            </a:r>
            <a:r>
              <a:rPr lang="en-US" dirty="0">
                <a:solidFill>
                  <a:schemeClr val="tx1"/>
                </a:solidFill>
              </a:rPr>
              <a:t>can see clients </a:t>
            </a:r>
            <a:r>
              <a:rPr lang="en-US" dirty="0" smtClean="0">
                <a:solidFill>
                  <a:schemeClr val="tx1"/>
                </a:solidFill>
              </a:rPr>
              <a:t>having education qualifications as </a:t>
            </a:r>
            <a:r>
              <a:rPr lang="en-US" dirty="0" err="1" smtClean="0">
                <a:solidFill>
                  <a:schemeClr val="tx1"/>
                </a:solidFill>
              </a:rPr>
              <a:t>University,Gratuate</a:t>
            </a:r>
            <a:r>
              <a:rPr lang="en-US" dirty="0" smtClean="0">
                <a:solidFill>
                  <a:schemeClr val="tx1"/>
                </a:solidFill>
              </a:rPr>
              <a:t> </a:t>
            </a:r>
            <a:r>
              <a:rPr lang="en-US" dirty="0">
                <a:solidFill>
                  <a:schemeClr val="tx1"/>
                </a:solidFill>
              </a:rPr>
              <a:t>school, High </a:t>
            </a:r>
            <a:r>
              <a:rPr lang="en-US" dirty="0" smtClean="0">
                <a:solidFill>
                  <a:schemeClr val="tx1"/>
                </a:solidFill>
              </a:rPr>
              <a:t>school </a:t>
            </a:r>
            <a:r>
              <a:rPr lang="en-US" dirty="0">
                <a:solidFill>
                  <a:schemeClr val="tx1"/>
                </a:solidFill>
              </a:rPr>
              <a:t>are high in number of </a:t>
            </a:r>
            <a:r>
              <a:rPr lang="en-US" dirty="0" smtClean="0">
                <a:solidFill>
                  <a:schemeClr val="tx1"/>
                </a:solidFill>
              </a:rPr>
              <a:t>defaulters.</a:t>
            </a:r>
            <a:r>
              <a:rPr lang="en-US" dirty="0">
                <a:solidFill>
                  <a:schemeClr val="tx1"/>
                </a:solidFill>
              </a:rPr>
              <a:t> </a:t>
            </a:r>
            <a:endParaRPr lang="en-US" dirty="0" smtClean="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39143"/>
            <a:ext cx="9144000" cy="3918857"/>
          </a:xfrm>
          <a:prstGeom prst="rect">
            <a:avLst/>
          </a:prstGeom>
          <a:effectLst>
            <a:glow rad="63500">
              <a:schemeClr val="bg1">
                <a:alpha val="86000"/>
              </a:schemeClr>
            </a:glow>
          </a:effectLst>
        </p:spPr>
      </p:pic>
    </p:spTree>
    <p:extLst>
      <p:ext uri="{BB962C8B-B14F-4D97-AF65-F5344CB8AC3E}">
        <p14:creationId xmlns:p14="http://schemas.microsoft.com/office/powerpoint/2010/main" val="1547077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298</TotalTime>
  <Words>1007</Words>
  <Application>Microsoft Office PowerPoint</Application>
  <PresentationFormat>On-screen Show (4:3)</PresentationFormat>
  <Paragraphs>125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Credit Card Default Prediction</vt:lpstr>
      <vt:lpstr>Problem Statement</vt:lpstr>
      <vt:lpstr>Tools used</vt:lpstr>
      <vt:lpstr>Data</vt:lpstr>
      <vt:lpstr>PowerPoint Presentation</vt:lpstr>
      <vt:lpstr>Approach</vt:lpstr>
      <vt:lpstr>Limit_bal</vt:lpstr>
      <vt:lpstr>SEX</vt:lpstr>
      <vt:lpstr>Education</vt:lpstr>
      <vt:lpstr>Marriage</vt:lpstr>
      <vt:lpstr>Age</vt:lpstr>
      <vt:lpstr>Test Train Split</vt:lpstr>
      <vt:lpstr>Over Sampling </vt:lpstr>
      <vt:lpstr>Classification Models</vt:lpstr>
      <vt:lpstr>XGB Classifier</vt:lpstr>
      <vt:lpstr>Logistic Regression  </vt:lpstr>
      <vt:lpstr>Support Vector Classifier </vt:lpstr>
      <vt:lpstr>Decision Tree Classifier</vt:lpstr>
      <vt:lpstr>Random Forest Classifier</vt:lpstr>
      <vt:lpstr>    Evaluation of models </vt:lpstr>
      <vt:lpstr>F1_Score</vt:lpstr>
      <vt:lpstr>AUROC</vt:lpstr>
      <vt:lpstr>ROC Curve</vt:lpstr>
      <vt:lpstr>Future Development  </vt:lpstr>
      <vt:lpstr>Naveen Sanapala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lenovo</dc:creator>
  <cp:lastModifiedBy>lenovo</cp:lastModifiedBy>
  <cp:revision>15</cp:revision>
  <dcterms:created xsi:type="dcterms:W3CDTF">2022-05-07T11:25:14Z</dcterms:created>
  <dcterms:modified xsi:type="dcterms:W3CDTF">2022-05-07T16:23:22Z</dcterms:modified>
</cp:coreProperties>
</file>