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540D8C-2DDB-454F-B546-A7A4769C6A12}" type="datetimeFigureOut">
              <a:rPr lang="en-US" smtClean="0"/>
              <a:t>5/15/2022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C4F396-4ED6-4EFE-833E-908E0D2019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357298"/>
            <a:ext cx="6172200" cy="1894362"/>
          </a:xfrm>
        </p:spPr>
        <p:txBody>
          <a:bodyPr/>
          <a:lstStyle/>
          <a:p>
            <a:r>
              <a:rPr lang="en-IN" sz="48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IN" sz="4800" dirty="0" smtClean="0">
                <a:latin typeface="Arial" pitchFamily="34" charset="0"/>
                <a:cs typeface="Arial" pitchFamily="34" charset="0"/>
              </a:rPr>
              <a:t>nergy efficiency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76" y="5003322"/>
            <a:ext cx="3743324" cy="1371600"/>
          </a:xfrm>
        </p:spPr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by</a:t>
            </a:r>
            <a:endParaRPr lang="en-IN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IN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b="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Naveen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Sanapala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We can notice the changes in Cooling load with respect to the change in Relative Compactness . We can notice Cooling load is low till Relative Compactness reaches 0.75 . As Relative compactness increases further , Cooling load is increases </a:t>
            </a:r>
            <a:r>
              <a:rPr lang="en-IN" sz="2000" dirty="0" smtClean="0"/>
              <a:t>Tremendously.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3" descr="relative compactness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286124"/>
            <a:ext cx="4357718" cy="2962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Surface Area:</a:t>
            </a:r>
          </a:p>
          <a:p>
            <a:pPr>
              <a:buNone/>
            </a:pPr>
            <a:r>
              <a:rPr lang="en-IN" sz="2000" dirty="0" smtClean="0"/>
              <a:t>We </a:t>
            </a:r>
            <a:r>
              <a:rPr lang="en-IN" sz="2000" dirty="0" smtClean="0"/>
              <a:t>can notice Heating load is high till Surface area crosses </a:t>
            </a:r>
            <a:r>
              <a:rPr lang="en-IN" sz="2000" dirty="0" smtClean="0"/>
              <a:t>675, </a:t>
            </a:r>
            <a:r>
              <a:rPr lang="en-IN" sz="2000" dirty="0" smtClean="0"/>
              <a:t>After that Heating load is </a:t>
            </a:r>
            <a:r>
              <a:rPr lang="en-IN" sz="2000" dirty="0" smtClean="0"/>
              <a:t>low.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3" descr="surface_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928934"/>
            <a:ext cx="5133432" cy="3410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We can notice Cooling load is high till Surface area crosses </a:t>
            </a:r>
            <a:r>
              <a:rPr lang="en-IN" sz="2000" dirty="0" smtClean="0"/>
              <a:t>675, </a:t>
            </a:r>
            <a:r>
              <a:rPr lang="en-IN" sz="2000" dirty="0" smtClean="0"/>
              <a:t>After that Cooling load is </a:t>
            </a:r>
            <a:r>
              <a:rPr lang="en-IN" sz="2000" dirty="0" smtClean="0"/>
              <a:t>low.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3" descr="surface_are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500306"/>
            <a:ext cx="5611684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Wall Area:</a:t>
            </a:r>
          </a:p>
          <a:p>
            <a:pPr>
              <a:buNone/>
            </a:pPr>
            <a:r>
              <a:rPr lang="en-IN" sz="2000" dirty="0" smtClean="0"/>
              <a:t>We </a:t>
            </a:r>
            <a:r>
              <a:rPr lang="en-IN" sz="2000" dirty="0" smtClean="0"/>
              <a:t>can notice increasing trend in Heating load till Wall Area becomes 350 ,after that there is a drop in heating load in between 350-375 . Heating load increased after 400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b="1" dirty="0"/>
          </a:p>
        </p:txBody>
      </p:sp>
      <p:pic>
        <p:nvPicPr>
          <p:cNvPr id="4" name="Picture 3" descr="wall_Are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071810"/>
            <a:ext cx="4801583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We can notice increasing trend in Cooling load till Wall Area becomes 350 ,after that there is a drop in Cooling load in between 350-375 . Cooling load increased after 400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3" descr="wall_are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714620"/>
            <a:ext cx="4953621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Overall Height:</a:t>
            </a:r>
          </a:p>
          <a:p>
            <a:pPr>
              <a:buNone/>
            </a:pPr>
            <a:r>
              <a:rPr lang="en-IN" sz="2000" dirty="0" smtClean="0"/>
              <a:t>We can notice an increase in Heating load with increase in Overall </a:t>
            </a:r>
            <a:r>
              <a:rPr lang="en-IN" sz="2000" dirty="0" smtClean="0"/>
              <a:t>Height.</a:t>
            </a:r>
          </a:p>
          <a:p>
            <a:pPr>
              <a:buNone/>
            </a:pPr>
            <a:endParaRPr lang="en-IN" sz="2000" b="1" dirty="0"/>
          </a:p>
        </p:txBody>
      </p:sp>
      <p:pic>
        <p:nvPicPr>
          <p:cNvPr id="4" name="Picture 3" descr="overall_h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857496"/>
            <a:ext cx="5161840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We can notice an increase in Cooling load with increase in Overall </a:t>
            </a:r>
            <a:r>
              <a:rPr lang="en-IN" sz="2000" dirty="0" smtClean="0"/>
              <a:t>Height.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3" descr="Over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500306"/>
            <a:ext cx="5661264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</a:t>
            </a:r>
            <a:r>
              <a:rPr lang="en-IN" b="1" dirty="0" smtClean="0"/>
              <a:t>hecking </a:t>
            </a:r>
            <a:r>
              <a:rPr lang="en-IN" b="1" dirty="0" smtClean="0"/>
              <a:t>l</a:t>
            </a:r>
            <a:r>
              <a:rPr lang="en-IN" b="1" dirty="0" smtClean="0"/>
              <a:t>inear </a:t>
            </a:r>
            <a:r>
              <a:rPr lang="en-IN" b="1" dirty="0" smtClean="0"/>
              <a:t>r</a:t>
            </a:r>
            <a:r>
              <a:rPr lang="en-IN" b="1" dirty="0" smtClean="0"/>
              <a:t>elationship using </a:t>
            </a:r>
            <a:r>
              <a:rPr lang="en-IN" b="1" dirty="0" err="1" smtClean="0"/>
              <a:t>h</a:t>
            </a:r>
            <a:r>
              <a:rPr lang="en-IN" b="1" dirty="0" err="1" smtClean="0"/>
              <a:t>eatmap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We can notice there is not much linear relationship for Orientation , Glazing Area and Glazing Area Distribution with Heating and Cooling Loads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5" name="Picture 4" descr="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14620"/>
            <a:ext cx="6929486" cy="373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train-test </a:t>
            </a:r>
            <a:r>
              <a:rPr lang="en-IN" b="1" dirty="0" smtClean="0"/>
              <a:t>split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We split the data into Training set and Test set with a test size of 0.25 using </a:t>
            </a:r>
            <a:r>
              <a:rPr lang="en-IN" sz="2000" dirty="0" err="1" smtClean="0"/>
              <a:t>train_test_split</a:t>
            </a:r>
            <a:r>
              <a:rPr lang="en-IN" sz="2000" dirty="0" smtClean="0"/>
              <a:t> from</a:t>
            </a:r>
            <a:r>
              <a:rPr lang="en-IN" sz="2000" dirty="0" smtClean="0"/>
              <a:t> </a:t>
            </a:r>
            <a:r>
              <a:rPr lang="en-IN" sz="2000" dirty="0" err="1" smtClean="0"/>
              <a:t>sklearn.model_selection</a:t>
            </a: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000" dirty="0" smtClean="0"/>
              <a:t>Shapes after splitting:</a:t>
            </a:r>
          </a:p>
          <a:p>
            <a:pPr>
              <a:buNone/>
            </a:pPr>
            <a:r>
              <a:rPr lang="fr-FR" sz="2000" dirty="0" err="1" smtClean="0"/>
              <a:t>X_train</a:t>
            </a:r>
            <a:r>
              <a:rPr lang="fr-FR" sz="2000" dirty="0" smtClean="0"/>
              <a:t> (576, 8</a:t>
            </a:r>
            <a:r>
              <a:rPr lang="fr-FR" sz="2000" dirty="0" smtClean="0"/>
              <a:t>)</a:t>
            </a:r>
          </a:p>
          <a:p>
            <a:pPr>
              <a:buNone/>
            </a:pPr>
            <a:r>
              <a:rPr lang="fr-FR" sz="2000" dirty="0" smtClean="0"/>
              <a:t> </a:t>
            </a:r>
            <a:r>
              <a:rPr lang="fr-FR" sz="2000" dirty="0" err="1" smtClean="0"/>
              <a:t>y_train</a:t>
            </a:r>
            <a:r>
              <a:rPr lang="fr-FR" sz="2000" dirty="0" smtClean="0"/>
              <a:t> (576, 2</a:t>
            </a:r>
            <a:r>
              <a:rPr lang="fr-FR" sz="2000" dirty="0" smtClean="0"/>
              <a:t>)</a:t>
            </a:r>
          </a:p>
          <a:p>
            <a:pPr>
              <a:buNone/>
            </a:pPr>
            <a:r>
              <a:rPr lang="fr-FR" sz="2000" dirty="0" smtClean="0"/>
              <a:t> </a:t>
            </a:r>
            <a:r>
              <a:rPr lang="fr-FR" sz="2000" dirty="0" err="1" smtClean="0"/>
              <a:t>X_test</a:t>
            </a:r>
            <a:r>
              <a:rPr lang="fr-FR" sz="2000" dirty="0" smtClean="0"/>
              <a:t> (192, 8</a:t>
            </a:r>
            <a:r>
              <a:rPr lang="fr-FR" sz="2000" dirty="0" smtClean="0"/>
              <a:t>)</a:t>
            </a:r>
          </a:p>
          <a:p>
            <a:pPr>
              <a:buNone/>
            </a:pPr>
            <a:r>
              <a:rPr lang="fr-FR" sz="2000" dirty="0" smtClean="0"/>
              <a:t> </a:t>
            </a:r>
            <a:r>
              <a:rPr lang="fr-FR" sz="2000" dirty="0" err="1" smtClean="0"/>
              <a:t>y_test</a:t>
            </a:r>
            <a:r>
              <a:rPr lang="fr-FR" sz="2000" dirty="0" smtClean="0"/>
              <a:t> (192, 2)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  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As given in Problem statement , We will be comparing Linear regression and Random forest methods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We will check if we can improve the performance of the Random forest model by Hyper parameter tuning.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We will compare the models using R2 score and check which model gives highest R2 score.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roblem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tatement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effect of eight input variables (relative compactness, surface area, wall area,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roof area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overall height, orientation, glazing area, glazing area distribution) on two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output variables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namely heating load (HL) and cooling load (CL), of residential buildings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is investigated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using a statistical machine learning framework. We have to use a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number of classical and non-parametric statistical analytic tools to carefully analyze the strength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of each input variable's correlation with each of the output variables in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order to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discover the most strongly associated input variables.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need to estimate HL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and CL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we can compare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a traditional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linear regression approach to a sophisticated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state-of-the-art nonlinear non-parametric method, random forests.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</a:t>
            </a:r>
            <a:r>
              <a:rPr lang="en-IN" b="1" dirty="0" smtClean="0"/>
              <a:t>linear regression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The Linear regression model with default parameters gave an R2 score </a:t>
            </a:r>
            <a:r>
              <a:rPr lang="en-IN" sz="2000" dirty="0" smtClean="0"/>
              <a:t>0.901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With the help of this model , We were able to predict Heating Load and the cooling load of residential building. </a:t>
            </a:r>
          </a:p>
          <a:p>
            <a:pPr>
              <a:buNone/>
            </a:pPr>
            <a:r>
              <a:rPr lang="en-IN" sz="2000" u="sng" dirty="0" smtClean="0"/>
              <a:t>Model Coefficients:</a:t>
            </a:r>
          </a:p>
          <a:p>
            <a:pPr>
              <a:buNone/>
            </a:pPr>
            <a:r>
              <a:rPr lang="en-IN" sz="1800" dirty="0" smtClean="0"/>
              <a:t>[[-5.53981092e+01, 1.96331442e+11, -1.96331442e+11, -3.92662883e+11, 4.03265667e+00, -7.17251264e-02, 1.95219206e+01, 1.73758021e-01], [-6.33130815e+01, -3.67776248e+11, 3.67776248e+11, 7.35552497e+11, 4.27446079e+00, 1.14528313e-01, 1.46498568e+01, 9.51001048e-03</a:t>
            </a:r>
            <a:r>
              <a:rPr lang="en-IN" sz="1800" dirty="0" smtClean="0"/>
              <a:t>]]</a:t>
            </a:r>
          </a:p>
          <a:p>
            <a:pPr>
              <a:buNone/>
            </a:pPr>
            <a:r>
              <a:rPr lang="en-IN" sz="2000" u="sng" dirty="0" smtClean="0"/>
              <a:t>Model Intercepts:</a:t>
            </a:r>
          </a:p>
          <a:p>
            <a:pPr>
              <a:buNone/>
            </a:pPr>
            <a:r>
              <a:rPr lang="en-IN" sz="1800" dirty="0" smtClean="0"/>
              <a:t>[71.27289931, 85.70536458]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560406"/>
          </a:xfrm>
        </p:spPr>
        <p:txBody>
          <a:bodyPr/>
          <a:lstStyle/>
          <a:p>
            <a:r>
              <a:rPr lang="en-IN" dirty="0" smtClean="0"/>
              <a:t>		</a:t>
            </a:r>
            <a:r>
              <a:rPr lang="en-IN" b="1" dirty="0" smtClean="0"/>
              <a:t>random forest </a:t>
            </a:r>
            <a:r>
              <a:rPr lang="en-IN" b="1" dirty="0" err="1" smtClean="0"/>
              <a:t>regressor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5000" dirty="0" smtClean="0"/>
              <a:t>Random Forest </a:t>
            </a:r>
            <a:r>
              <a:rPr lang="en-IN" sz="5000" dirty="0" err="1" smtClean="0"/>
              <a:t>regressor</a:t>
            </a:r>
            <a:r>
              <a:rPr lang="en-IN" sz="5000" dirty="0" smtClean="0"/>
              <a:t> model with default parameters gave an R2 score of 0.977.</a:t>
            </a:r>
          </a:p>
          <a:p>
            <a:pPr>
              <a:buNone/>
            </a:pPr>
            <a:endParaRPr lang="en-IN" sz="5000" u="sng" dirty="0" smtClean="0"/>
          </a:p>
          <a:p>
            <a:pPr>
              <a:buNone/>
            </a:pPr>
            <a:r>
              <a:rPr lang="en-IN" sz="5000" u="sng" dirty="0" smtClean="0"/>
              <a:t>Hyper Parameter Tuning:</a:t>
            </a:r>
          </a:p>
          <a:p>
            <a:pPr>
              <a:buNone/>
            </a:pPr>
            <a:r>
              <a:rPr lang="en-IN" sz="5000" dirty="0" smtClean="0"/>
              <a:t>We performed hyper parameter tuning using </a:t>
            </a:r>
            <a:r>
              <a:rPr lang="en-IN" sz="5000" dirty="0" err="1" smtClean="0"/>
              <a:t>GridSearchCV</a:t>
            </a:r>
            <a:endParaRPr lang="en-IN" sz="5000" dirty="0" smtClean="0"/>
          </a:p>
          <a:p>
            <a:pPr>
              <a:buNone/>
            </a:pPr>
            <a:r>
              <a:rPr lang="en-IN" sz="5000" dirty="0" smtClean="0"/>
              <a:t>from </a:t>
            </a:r>
            <a:r>
              <a:rPr lang="en-IN" sz="5000" dirty="0" err="1" smtClean="0"/>
              <a:t>sklearn.model_selection</a:t>
            </a:r>
            <a:r>
              <a:rPr lang="en-IN" sz="5000" dirty="0" smtClean="0"/>
              <a:t> </a:t>
            </a:r>
            <a:r>
              <a:rPr lang="en-IN" sz="5000" dirty="0" smtClean="0"/>
              <a:t>in the below search space.</a:t>
            </a:r>
            <a:r>
              <a:rPr lang="en-IN" sz="5000" dirty="0" smtClean="0"/>
              <a:t>  </a:t>
            </a:r>
          </a:p>
          <a:p>
            <a:pPr>
              <a:buNone/>
            </a:pPr>
            <a:r>
              <a:rPr lang="en-IN" sz="5000" dirty="0" smtClean="0"/>
              <a:t> </a:t>
            </a:r>
            <a:r>
              <a:rPr lang="en-IN" sz="5000" dirty="0" smtClean="0"/>
              <a:t>'</a:t>
            </a:r>
            <a:r>
              <a:rPr lang="en-IN" sz="5000" dirty="0" err="1" smtClean="0"/>
              <a:t>max_depth</a:t>
            </a:r>
            <a:r>
              <a:rPr lang="en-IN" sz="5000" dirty="0" smtClean="0"/>
              <a:t>': [10, 15, 20],</a:t>
            </a:r>
          </a:p>
          <a:p>
            <a:pPr>
              <a:buNone/>
            </a:pPr>
            <a:r>
              <a:rPr lang="en-IN" sz="5000" dirty="0" smtClean="0"/>
              <a:t> </a:t>
            </a:r>
            <a:r>
              <a:rPr lang="en-IN" sz="5000" dirty="0" smtClean="0"/>
              <a:t>'</a:t>
            </a:r>
            <a:r>
              <a:rPr lang="en-IN" sz="5000" dirty="0" err="1" smtClean="0"/>
              <a:t>max_features</a:t>
            </a:r>
            <a:r>
              <a:rPr lang="en-IN" sz="5000" dirty="0" smtClean="0"/>
              <a:t>': [4, 5, 6</a:t>
            </a:r>
            <a:r>
              <a:rPr lang="en-IN" sz="5000" dirty="0" smtClean="0"/>
              <a:t>],</a:t>
            </a:r>
          </a:p>
          <a:p>
            <a:pPr>
              <a:buNone/>
            </a:pPr>
            <a:r>
              <a:rPr lang="en-IN" sz="5000" dirty="0" smtClean="0"/>
              <a:t> </a:t>
            </a:r>
            <a:r>
              <a:rPr lang="en-IN" sz="5000" dirty="0" smtClean="0"/>
              <a:t>'</a:t>
            </a:r>
            <a:r>
              <a:rPr lang="en-IN" sz="5000" dirty="0" err="1" smtClean="0"/>
              <a:t>n_estimators</a:t>
            </a:r>
            <a:r>
              <a:rPr lang="en-IN" sz="5000" dirty="0" smtClean="0"/>
              <a:t>': [200, 250, 300</a:t>
            </a:r>
            <a:r>
              <a:rPr lang="en-IN" sz="5000" dirty="0" smtClean="0"/>
              <a:t>].</a:t>
            </a:r>
          </a:p>
          <a:p>
            <a:pPr>
              <a:buNone/>
            </a:pPr>
            <a:r>
              <a:rPr lang="en-IN" sz="5000" dirty="0" smtClean="0"/>
              <a:t>Other parameters:</a:t>
            </a:r>
          </a:p>
          <a:p>
            <a:pPr>
              <a:buNone/>
            </a:pPr>
            <a:r>
              <a:rPr lang="en-IN" sz="5000" dirty="0" smtClean="0"/>
              <a:t>CV=5 and scoring =‘r2’</a:t>
            </a:r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After Hyper parameter tuning we got the best parameters in search space as below:</a:t>
            </a:r>
          </a:p>
          <a:p>
            <a:pPr>
              <a:buNone/>
            </a:pPr>
            <a:r>
              <a:rPr lang="en-IN" sz="2000" dirty="0" smtClean="0"/>
              <a:t>'</a:t>
            </a:r>
            <a:r>
              <a:rPr lang="en-IN" sz="2000" dirty="0" err="1" smtClean="0"/>
              <a:t>max_depth</a:t>
            </a:r>
            <a:r>
              <a:rPr lang="en-IN" sz="2000" dirty="0" smtClean="0"/>
              <a:t>': 15, '</a:t>
            </a:r>
            <a:r>
              <a:rPr lang="en-IN" sz="2000" dirty="0" err="1" smtClean="0"/>
              <a:t>max_features</a:t>
            </a:r>
            <a:r>
              <a:rPr lang="en-IN" sz="2000" dirty="0" smtClean="0"/>
              <a:t>': 4, '</a:t>
            </a:r>
            <a:r>
              <a:rPr lang="en-IN" sz="2000" dirty="0" err="1" smtClean="0"/>
              <a:t>n_estimators</a:t>
            </a:r>
            <a:r>
              <a:rPr lang="en-IN" sz="2000" dirty="0" smtClean="0"/>
              <a:t>': </a:t>
            </a:r>
            <a:r>
              <a:rPr lang="en-IN" sz="2000" dirty="0" smtClean="0"/>
              <a:t>300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We got 0.981 as R2 score the Random forest model with best parameters.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On comparing the R2 scores of models, We can confirm that the Random forest model fitted with best parameters in search space performed well.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xels-alleksana-74307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                 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ools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sed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Pandas</a:t>
            </a:r>
          </a:p>
          <a:p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dirty="0" err="1" smtClean="0"/>
              <a:t>Sklearn</a:t>
            </a:r>
            <a:endParaRPr lang="en-IN" dirty="0" smtClean="0"/>
          </a:p>
          <a:p>
            <a:r>
              <a:rPr lang="en-IN" dirty="0" err="1" smtClean="0"/>
              <a:t>Github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pproach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will be doing thorough exploratory analysis for all the Feature columns using </a:t>
            </a:r>
            <a:r>
              <a:rPr lang="en-IN" dirty="0" err="1" smtClean="0"/>
              <a:t>Matplotlib</a:t>
            </a:r>
            <a:r>
              <a:rPr lang="en-IN" dirty="0" smtClean="0"/>
              <a:t> and </a:t>
            </a:r>
            <a:r>
              <a:rPr lang="en-IN" dirty="0" err="1" smtClean="0"/>
              <a:t>seaborn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will be checking if there is any linear relationship in between feature columns and Target Variables using correlation matrix and </a:t>
            </a:r>
            <a:r>
              <a:rPr lang="en-IN" dirty="0" err="1" smtClean="0"/>
              <a:t>Heatmap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will split the data into train and test sets using </a:t>
            </a:r>
            <a:r>
              <a:rPr lang="en-IN" dirty="0" err="1" smtClean="0"/>
              <a:t>sklearn</a:t>
            </a:r>
            <a:r>
              <a:rPr lang="en-IN" dirty="0" smtClean="0"/>
              <a:t> library.</a:t>
            </a:r>
          </a:p>
          <a:p>
            <a:r>
              <a:rPr lang="en-IN" dirty="0" smtClean="0"/>
              <a:t>We will create regression models to predict the target variables using Linear Regression and Random Forest methods and compare them.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exploratory </a:t>
            </a:r>
            <a:r>
              <a:rPr lang="en-IN" b="1" dirty="0" smtClean="0"/>
              <a:t>d</a:t>
            </a:r>
            <a:r>
              <a:rPr lang="en-IN" b="1" dirty="0" smtClean="0"/>
              <a:t>ata </a:t>
            </a:r>
            <a:r>
              <a:rPr lang="en-IN" b="1" dirty="0" smtClean="0"/>
              <a:t>a</a:t>
            </a:r>
            <a:r>
              <a:rPr lang="en-IN" b="1" dirty="0" smtClean="0"/>
              <a:t>nalysis</a:t>
            </a:r>
            <a:endParaRPr lang="en-IN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Wall Area 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721995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9397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From these two figures ,we </a:t>
            </a:r>
            <a:r>
              <a:rPr lang="en-IN" dirty="0" smtClean="0"/>
              <a:t>can </a:t>
            </a:r>
            <a:r>
              <a:rPr lang="en-IN" dirty="0" smtClean="0"/>
              <a:t>see that </a:t>
            </a:r>
            <a:r>
              <a:rPr lang="en-IN" dirty="0" smtClean="0"/>
              <a:t>around 66 percent of data is of wall Area in [294, 318.5, 343</a:t>
            </a:r>
            <a:r>
              <a:rPr lang="en-IN" dirty="0" smtClean="0"/>
              <a:t>].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" name="Picture 6" descr="wall_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786058"/>
            <a:ext cx="3448532" cy="276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Roof Area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roof_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143116"/>
            <a:ext cx="4454430" cy="324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From the two figures, we </a:t>
            </a:r>
            <a:r>
              <a:rPr lang="en-IN" dirty="0" smtClean="0"/>
              <a:t>can notice around 75 percent of data has 220.5 or 147 as roof </a:t>
            </a:r>
            <a:r>
              <a:rPr lang="en-IN" dirty="0" smtClean="0"/>
              <a:t>Area.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																																																								</a:t>
            </a:r>
            <a:endParaRPr lang="en-IN" dirty="0"/>
          </a:p>
        </p:txBody>
      </p:sp>
      <p:pic>
        <p:nvPicPr>
          <p:cNvPr id="4" name="Picture 3" descr="roo_are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571744"/>
            <a:ext cx="4111270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effect of features on target </a:t>
            </a:r>
            <a:r>
              <a:rPr lang="en-IN" sz="2800" b="1" dirty="0" smtClean="0"/>
              <a:t>v</a:t>
            </a:r>
            <a:r>
              <a:rPr lang="en-IN" sz="2800" b="1" dirty="0" smtClean="0"/>
              <a:t>ariables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Relative Compactness:</a:t>
            </a:r>
          </a:p>
          <a:p>
            <a:pPr>
              <a:buNone/>
            </a:pPr>
            <a:r>
              <a:rPr lang="en-IN" sz="2000" dirty="0" smtClean="0"/>
              <a:t>We can notice the changes in Heating load with respect to the change in Relative Compactness . We can notice Heating load is low till Relative Compactness reaches 0.75 . As Relative compactness increases further , Heating load is increases </a:t>
            </a:r>
            <a:r>
              <a:rPr lang="en-IN" sz="2000" dirty="0" smtClean="0"/>
              <a:t>Tremendously.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relative compact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786190"/>
            <a:ext cx="4143404" cy="2842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229</TotalTime>
  <Words>807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energy efficiency</vt:lpstr>
      <vt:lpstr>              problem statement</vt:lpstr>
      <vt:lpstr>                    tools used</vt:lpstr>
      <vt:lpstr>                          approach</vt:lpstr>
      <vt:lpstr>            exploratory data analysis</vt:lpstr>
      <vt:lpstr>Slide 6</vt:lpstr>
      <vt:lpstr>Slide 7</vt:lpstr>
      <vt:lpstr>Slide 8</vt:lpstr>
      <vt:lpstr>effect of features on target variables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checking linear relationship using heatmap</vt:lpstr>
      <vt:lpstr>train-test split </vt:lpstr>
      <vt:lpstr>                          modelling</vt:lpstr>
      <vt:lpstr>                     linear regression </vt:lpstr>
      <vt:lpstr>  random forest regressor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</dc:title>
  <dc:creator>Naveen Babu</dc:creator>
  <cp:lastModifiedBy>Naveen Babu</cp:lastModifiedBy>
  <cp:revision>23</cp:revision>
  <dcterms:created xsi:type="dcterms:W3CDTF">2022-05-15T13:06:09Z</dcterms:created>
  <dcterms:modified xsi:type="dcterms:W3CDTF">2022-05-15T16:55:47Z</dcterms:modified>
</cp:coreProperties>
</file>