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1" r:id="rId16"/>
    <p:sldId id="270"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5D7EC8-7D4E-45F1-BB8E-51A2A50A2B31}" type="datetimeFigureOut">
              <a:rPr lang="en-US" smtClean="0"/>
              <a:pPr/>
              <a:t>08-Aug-20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332DE2-2502-4770-86EB-9ABF0B1260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332DE2-2502-4770-86EB-9ABF0B12607F}"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6F8C2D9-12D5-433F-9960-90D795787491}" type="datetimeFigureOut">
              <a:rPr lang="en-US" smtClean="0"/>
              <a:pPr/>
              <a:t>08-Aug-20</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6461A400-9718-40C3-8412-1403314F93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F8C2D9-12D5-433F-9960-90D795787491}" type="datetimeFigureOut">
              <a:rPr lang="en-US" smtClean="0"/>
              <a:pPr/>
              <a:t>08-Aug-20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A400-9718-40C3-8412-1403314F93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F8C2D9-12D5-433F-9960-90D795787491}" type="datetimeFigureOut">
              <a:rPr lang="en-US" smtClean="0"/>
              <a:pPr/>
              <a:t>08-Aug-20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A400-9718-40C3-8412-1403314F93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6F8C2D9-12D5-433F-9960-90D795787491}" type="datetimeFigureOut">
              <a:rPr lang="en-US" smtClean="0"/>
              <a:pPr/>
              <a:t>08-Aug-20</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6461A400-9718-40C3-8412-1403314F93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46F8C2D9-12D5-433F-9960-90D795787491}" type="datetimeFigureOut">
              <a:rPr lang="en-US" smtClean="0"/>
              <a:pPr/>
              <a:t>08-Aug-20</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6461A400-9718-40C3-8412-1403314F9364}"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6F8C2D9-12D5-433F-9960-90D795787491}" type="datetimeFigureOut">
              <a:rPr lang="en-US" smtClean="0"/>
              <a:pPr/>
              <a:t>08-Aug-20</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6461A400-9718-40C3-8412-1403314F93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6F8C2D9-12D5-433F-9960-90D795787491}" type="datetimeFigureOut">
              <a:rPr lang="en-US" smtClean="0"/>
              <a:pPr/>
              <a:t>08-Aug-20</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6461A400-9718-40C3-8412-1403314F93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6F8C2D9-12D5-433F-9960-90D795787491}" type="datetimeFigureOut">
              <a:rPr lang="en-US" smtClean="0"/>
              <a:pPr/>
              <a:t>08-Aug-20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1A400-9718-40C3-8412-1403314F93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6F8C2D9-12D5-433F-9960-90D795787491}" type="datetimeFigureOut">
              <a:rPr lang="en-US" smtClean="0"/>
              <a:pPr/>
              <a:t>08-Aug-20</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6461A400-9718-40C3-8412-1403314F93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6F8C2D9-12D5-433F-9960-90D795787491}" type="datetimeFigureOut">
              <a:rPr lang="en-US" smtClean="0"/>
              <a:pPr/>
              <a:t>08-Aug-20</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6461A400-9718-40C3-8412-1403314F93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6F8C2D9-12D5-433F-9960-90D795787491}" type="datetimeFigureOut">
              <a:rPr lang="en-US" smtClean="0"/>
              <a:pPr/>
              <a:t>08-Aug-20</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6461A400-9718-40C3-8412-1403314F93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6F8C2D9-12D5-433F-9960-90D795787491}" type="datetimeFigureOut">
              <a:rPr lang="en-US" smtClean="0"/>
              <a:pPr/>
              <a:t>08-Aug-20</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6461A400-9718-40C3-8412-1403314F936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www.tinkercad.com/things/k7eEjAOqL0Y-funky-borwo/editel?tenant=circuits"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www.tinkercad.com/things/jjoQqdmbWsf-shiny-lappi/editel?tenant=circuits" TargetMode="External"/><Relationship Id="rId1" Type="http://schemas.openxmlformats.org/officeDocument/2006/relationships/slideLayout" Target="../slideLayouts/slideLayout3.xml"/><Relationship Id="rId5" Type="http://schemas.openxmlformats.org/officeDocument/2006/relationships/image" Target="../media/image29.jpeg"/><Relationship Id="rId4" Type="http://schemas.openxmlformats.org/officeDocument/2006/relationships/image" Target="../media/image28.jpe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hyperlink" Target="https://www.tinkercad.com/things/6CZLnp0NigK-epic-blorr/editel?tenant=circuit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hyperlink" Target="https://www.tinkercad.com/things/9HHkIGA9I2V-glorious-fyyran/editel?tenant=circuits?sharecode=qbbMS2QR4W-qhUULOcUvuS7kVFKgU8zSN9IsYXAygyo"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s://www.tinkercad.com/things/cxaZrQXJYQg-amazing-hillar/editel?tenant=circuit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hyperlink" Target="https://en.wikipedia.org/wiki/Decimal_poin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776288"/>
            <a:ext cx="7765256" cy="2728912"/>
          </a:xfrm>
        </p:spPr>
        <p:txBody>
          <a:bodyPr>
            <a:normAutofit/>
          </a:bodyPr>
          <a:lstStyle/>
          <a:p>
            <a:r>
              <a:rPr lang="en-US" sz="4000" dirty="0" smtClean="0">
                <a:latin typeface="Arial Rounded MT Bold" pitchFamily="34" charset="0"/>
              </a:rPr>
              <a:t>ENHANCEMENT PROGRAM</a:t>
            </a:r>
            <a:endParaRPr lang="en-US" sz="4000" dirty="0">
              <a:latin typeface="Arial Rounded MT Bold" pitchFamily="34" charset="0"/>
            </a:endParaRPr>
          </a:p>
        </p:txBody>
      </p:sp>
      <p:sp>
        <p:nvSpPr>
          <p:cNvPr id="3" name="Subtitle 2"/>
          <p:cNvSpPr>
            <a:spLocks noGrp="1"/>
          </p:cNvSpPr>
          <p:nvPr>
            <p:ph type="subTitle" idx="1"/>
          </p:nvPr>
        </p:nvSpPr>
        <p:spPr>
          <a:xfrm>
            <a:off x="0" y="2250280"/>
            <a:ext cx="8610600" cy="1752600"/>
          </a:xfrm>
        </p:spPr>
        <p:txBody>
          <a:bodyPr/>
          <a:lstStyle/>
          <a:p>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239000" cy="1371599"/>
          </a:xfrm>
        </p:spPr>
        <p:txBody>
          <a:bodyPr/>
          <a:lstStyle/>
          <a:p>
            <a:r>
              <a:rPr lang="en-US" dirty="0" smtClean="0"/>
              <a:t>Light Dependent Resistor</a:t>
            </a:r>
            <a:endParaRPr lang="en-US" dirty="0"/>
          </a:p>
        </p:txBody>
      </p:sp>
      <p:sp>
        <p:nvSpPr>
          <p:cNvPr id="3" name="Text Placeholder 2"/>
          <p:cNvSpPr>
            <a:spLocks noGrp="1"/>
          </p:cNvSpPr>
          <p:nvPr>
            <p:ph type="body" idx="1"/>
          </p:nvPr>
        </p:nvSpPr>
        <p:spPr>
          <a:xfrm>
            <a:off x="457200" y="1066800"/>
            <a:ext cx="3886200" cy="5638800"/>
          </a:xfrm>
        </p:spPr>
        <p:txBody>
          <a:bodyPr>
            <a:normAutofit fontScale="92500" lnSpcReduction="10000"/>
          </a:bodyPr>
          <a:lstStyle/>
          <a:p>
            <a:r>
              <a:rPr lang="en-US" sz="2400" dirty="0" smtClean="0"/>
              <a:t>An </a:t>
            </a:r>
            <a:r>
              <a:rPr lang="en-US" sz="2400" b="1" dirty="0" smtClean="0"/>
              <a:t>LDR</a:t>
            </a:r>
            <a:r>
              <a:rPr lang="en-US" sz="2400" dirty="0" smtClean="0"/>
              <a:t> is a component that has a (variable) resistance that changes with the light intensity that falls upon it. This allows them to be used in light sensing circuits.</a:t>
            </a:r>
          </a:p>
          <a:p>
            <a:endParaRPr lang="en-US" sz="2400" dirty="0" smtClean="0"/>
          </a:p>
          <a:p>
            <a:r>
              <a:rPr lang="en-US" sz="2400" dirty="0" smtClean="0"/>
              <a:t>Working principle: Photoconductivity</a:t>
            </a:r>
          </a:p>
          <a:p>
            <a:endParaRPr lang="en-US" sz="2400" dirty="0" smtClean="0"/>
          </a:p>
          <a:p>
            <a:r>
              <a:rPr lang="en-US" sz="2400" dirty="0" err="1" smtClean="0"/>
              <a:t>Tinkercad</a:t>
            </a:r>
            <a:r>
              <a:rPr lang="en-US" sz="2400" dirty="0" smtClean="0"/>
              <a:t> link:</a:t>
            </a:r>
          </a:p>
          <a:p>
            <a:r>
              <a:rPr lang="en-US" sz="2400" dirty="0" smtClean="0">
                <a:hlinkClick r:id="rId2"/>
              </a:rPr>
              <a:t>https://www.tinkercad.com/things/k7eEjAOqL0Y-funky-borwo/editel?tenant=circuits</a:t>
            </a:r>
            <a:endParaRPr lang="en-US" sz="2400" dirty="0" smtClean="0"/>
          </a:p>
          <a:p>
            <a:endParaRPr lang="en-US" sz="2400" dirty="0" smtClean="0"/>
          </a:p>
        </p:txBody>
      </p:sp>
      <p:pic>
        <p:nvPicPr>
          <p:cNvPr id="31746" name="Picture 2" descr="C:\Users\Personal\Desktop\unnamed (2).jpg"/>
          <p:cNvPicPr>
            <a:picLocks noChangeAspect="1" noChangeArrowheads="1"/>
          </p:cNvPicPr>
          <p:nvPr/>
        </p:nvPicPr>
        <p:blipFill>
          <a:blip r:embed="rId3" cstate="print"/>
          <a:srcRect/>
          <a:stretch>
            <a:fillRect/>
          </a:stretch>
        </p:blipFill>
        <p:spPr bwMode="auto">
          <a:xfrm>
            <a:off x="4648200" y="1371600"/>
            <a:ext cx="3962400" cy="2743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
            <a:ext cx="7239000" cy="838199"/>
          </a:xfrm>
        </p:spPr>
        <p:txBody>
          <a:bodyPr/>
          <a:lstStyle/>
          <a:p>
            <a:r>
              <a:rPr lang="en-US" dirty="0" smtClean="0"/>
              <a:t>Servo Motor </a:t>
            </a:r>
            <a:endParaRPr lang="en-US" dirty="0"/>
          </a:p>
        </p:txBody>
      </p:sp>
      <p:sp>
        <p:nvSpPr>
          <p:cNvPr id="3" name="Text Placeholder 2"/>
          <p:cNvSpPr>
            <a:spLocks noGrp="1"/>
          </p:cNvSpPr>
          <p:nvPr>
            <p:ph type="body" idx="1"/>
          </p:nvPr>
        </p:nvSpPr>
        <p:spPr>
          <a:xfrm>
            <a:off x="381000" y="838200"/>
            <a:ext cx="3886200" cy="6781800"/>
          </a:xfrm>
        </p:spPr>
        <p:txBody>
          <a:bodyPr/>
          <a:lstStyle/>
          <a:p>
            <a:r>
              <a:rPr lang="en-US" dirty="0" smtClean="0"/>
              <a:t>A DC </a:t>
            </a:r>
            <a:r>
              <a:rPr lang="en-US" b="1" dirty="0" smtClean="0"/>
              <a:t>servo motor</a:t>
            </a:r>
            <a:r>
              <a:rPr lang="en-US" dirty="0" smtClean="0"/>
              <a:t> consists of a small DC </a:t>
            </a:r>
            <a:r>
              <a:rPr lang="en-US" b="1" dirty="0" smtClean="0"/>
              <a:t>motor</a:t>
            </a:r>
            <a:r>
              <a:rPr lang="en-US" dirty="0" smtClean="0"/>
              <a:t>, feedback potentiometer, gearbox, </a:t>
            </a:r>
            <a:r>
              <a:rPr lang="en-US" b="1" dirty="0" smtClean="0"/>
              <a:t>motor drive</a:t>
            </a:r>
            <a:r>
              <a:rPr lang="en-US" dirty="0" smtClean="0"/>
              <a:t> electronic circuit and electronic feedback control loop.</a:t>
            </a:r>
          </a:p>
          <a:p>
            <a:endParaRPr lang="en-US" dirty="0" smtClean="0"/>
          </a:p>
        </p:txBody>
      </p:sp>
      <p:pic>
        <p:nvPicPr>
          <p:cNvPr id="1026" name="Picture 2" descr="C:\Users\Personal\Desktop\servo-motor-pin-diagram.jpg"/>
          <p:cNvPicPr>
            <a:picLocks noChangeAspect="1" noChangeArrowheads="1"/>
          </p:cNvPicPr>
          <p:nvPr/>
        </p:nvPicPr>
        <p:blipFill>
          <a:blip r:embed="rId2" cstate="print"/>
          <a:srcRect/>
          <a:stretch>
            <a:fillRect/>
          </a:stretch>
        </p:blipFill>
        <p:spPr bwMode="auto">
          <a:xfrm>
            <a:off x="4343400" y="685800"/>
            <a:ext cx="4191000" cy="2438400"/>
          </a:xfrm>
          <a:prstGeom prst="rect">
            <a:avLst/>
          </a:prstGeom>
          <a:noFill/>
        </p:spPr>
      </p:pic>
      <p:pic>
        <p:nvPicPr>
          <p:cNvPr id="1029" name="Picture 5" descr="C:\Users\Personal\Desktop\maxresdefault (1).jpg"/>
          <p:cNvPicPr>
            <a:picLocks noChangeAspect="1" noChangeArrowheads="1"/>
          </p:cNvPicPr>
          <p:nvPr/>
        </p:nvPicPr>
        <p:blipFill>
          <a:blip r:embed="rId3" cstate="print"/>
          <a:srcRect/>
          <a:stretch>
            <a:fillRect/>
          </a:stretch>
        </p:blipFill>
        <p:spPr bwMode="auto">
          <a:xfrm>
            <a:off x="4419600" y="3886200"/>
            <a:ext cx="4038600" cy="2590800"/>
          </a:xfrm>
          <a:prstGeom prst="rect">
            <a:avLst/>
          </a:prstGeom>
          <a:noFill/>
        </p:spPr>
      </p:pic>
      <p:sp>
        <p:nvSpPr>
          <p:cNvPr id="9" name="Rectangle 8"/>
          <p:cNvSpPr/>
          <p:nvPr/>
        </p:nvSpPr>
        <p:spPr>
          <a:xfrm>
            <a:off x="457200" y="4343400"/>
            <a:ext cx="3733800" cy="1938992"/>
          </a:xfrm>
          <a:prstGeom prst="rect">
            <a:avLst/>
          </a:prstGeom>
          <a:ln>
            <a:solidFill>
              <a:schemeClr val="accent1"/>
            </a:solidFill>
          </a:ln>
        </p:spPr>
        <p:txBody>
          <a:bodyPr wrap="square">
            <a:spAutoFit/>
          </a:bodyPr>
          <a:lstStyle/>
          <a:p>
            <a:r>
              <a:rPr lang="en-US" sz="2000" dirty="0" smtClean="0"/>
              <a:t>A servo (servomechanism) is an electromagnetic device that converts electricity into precise controlled motion by use of negative feedback mechanisms</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
            <a:ext cx="6553200" cy="838200"/>
          </a:xfrm>
        </p:spPr>
        <p:txBody>
          <a:bodyPr>
            <a:normAutofit fontScale="90000"/>
          </a:bodyPr>
          <a:lstStyle/>
          <a:p>
            <a:r>
              <a:rPr lang="en-US" dirty="0" smtClean="0"/>
              <a:t>Servo motor closed loop system</a:t>
            </a:r>
            <a:endParaRPr lang="en-US" dirty="0"/>
          </a:p>
        </p:txBody>
      </p:sp>
      <p:sp>
        <p:nvSpPr>
          <p:cNvPr id="3" name="Text Placeholder 2"/>
          <p:cNvSpPr>
            <a:spLocks noGrp="1"/>
          </p:cNvSpPr>
          <p:nvPr>
            <p:ph type="body" idx="1"/>
          </p:nvPr>
        </p:nvSpPr>
        <p:spPr>
          <a:xfrm>
            <a:off x="0" y="3810000"/>
            <a:ext cx="3886200" cy="2286000"/>
          </a:xfrm>
        </p:spPr>
        <p:txBody>
          <a:bodyPr/>
          <a:lstStyle/>
          <a:p>
            <a:endParaRPr lang="en-US" dirty="0"/>
          </a:p>
        </p:txBody>
      </p:sp>
      <p:pic>
        <p:nvPicPr>
          <p:cNvPr id="2050" name="Picture 2" descr="C:\Users\Personal\Desktop\download.jpg"/>
          <p:cNvPicPr>
            <a:picLocks noChangeAspect="1" noChangeArrowheads="1"/>
          </p:cNvPicPr>
          <p:nvPr/>
        </p:nvPicPr>
        <p:blipFill>
          <a:blip r:embed="rId2" cstate="print"/>
          <a:srcRect/>
          <a:stretch>
            <a:fillRect/>
          </a:stretch>
        </p:blipFill>
        <p:spPr bwMode="auto">
          <a:xfrm>
            <a:off x="457200" y="838200"/>
            <a:ext cx="5105400" cy="2514600"/>
          </a:xfrm>
          <a:prstGeom prst="rect">
            <a:avLst/>
          </a:prstGeom>
          <a:noFill/>
        </p:spPr>
      </p:pic>
      <p:pic>
        <p:nvPicPr>
          <p:cNvPr id="2052" name="Picture 4" descr="C:\Users\Personal\Desktop\RC-Servo-Motor-Control-Signal.png"/>
          <p:cNvPicPr>
            <a:picLocks noChangeAspect="1" noChangeArrowheads="1"/>
          </p:cNvPicPr>
          <p:nvPr/>
        </p:nvPicPr>
        <p:blipFill>
          <a:blip r:embed="rId3" cstate="print"/>
          <a:srcRect/>
          <a:stretch>
            <a:fillRect/>
          </a:stretch>
        </p:blipFill>
        <p:spPr bwMode="auto">
          <a:xfrm>
            <a:off x="457200" y="3810000"/>
            <a:ext cx="5181600" cy="27432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239000" cy="838201"/>
          </a:xfrm>
        </p:spPr>
        <p:txBody>
          <a:bodyPr>
            <a:normAutofit/>
          </a:bodyPr>
          <a:lstStyle/>
          <a:p>
            <a:r>
              <a:rPr lang="en-US" dirty="0" smtClean="0"/>
              <a:t>Relay</a:t>
            </a:r>
            <a:endParaRPr lang="en-US" dirty="0"/>
          </a:p>
        </p:txBody>
      </p:sp>
      <p:sp>
        <p:nvSpPr>
          <p:cNvPr id="3" name="Text Placeholder 2"/>
          <p:cNvSpPr>
            <a:spLocks noGrp="1"/>
          </p:cNvSpPr>
          <p:nvPr>
            <p:ph type="body" idx="1"/>
          </p:nvPr>
        </p:nvSpPr>
        <p:spPr>
          <a:xfrm>
            <a:off x="381000" y="762000"/>
            <a:ext cx="4495800" cy="5867400"/>
          </a:xfrm>
        </p:spPr>
        <p:txBody>
          <a:bodyPr/>
          <a:lstStyle/>
          <a:p>
            <a:r>
              <a:rPr lang="en-US" dirty="0" smtClean="0"/>
              <a:t>A relay is an electrically operated switch. It consists of a set of input terminals for a single or multiple control signals, and a set of operating contact terminals.</a:t>
            </a:r>
          </a:p>
          <a:p>
            <a:endParaRPr lang="en-US" dirty="0" smtClean="0"/>
          </a:p>
          <a:p>
            <a:endParaRPr lang="en-US" dirty="0" smtClean="0"/>
          </a:p>
          <a:p>
            <a:r>
              <a:rPr lang="en-US" sz="2400" dirty="0" smtClean="0">
                <a:solidFill>
                  <a:schemeClr val="accent1">
                    <a:lumMod val="75000"/>
                  </a:schemeClr>
                </a:solidFill>
              </a:rPr>
              <a:t>Internal structure of relay</a:t>
            </a:r>
          </a:p>
          <a:p>
            <a:endParaRPr lang="en-US" dirty="0"/>
          </a:p>
        </p:txBody>
      </p:sp>
      <p:pic>
        <p:nvPicPr>
          <p:cNvPr id="3074" name="Picture 2" descr="C:\Users\Personal\Desktop\s-l1000_2.jpg"/>
          <p:cNvPicPr>
            <a:picLocks noChangeAspect="1" noChangeArrowheads="1"/>
          </p:cNvPicPr>
          <p:nvPr/>
        </p:nvPicPr>
        <p:blipFill>
          <a:blip r:embed="rId2" cstate="print"/>
          <a:srcRect/>
          <a:stretch>
            <a:fillRect/>
          </a:stretch>
        </p:blipFill>
        <p:spPr bwMode="auto">
          <a:xfrm>
            <a:off x="5181600" y="609600"/>
            <a:ext cx="2971800" cy="2133600"/>
          </a:xfrm>
          <a:prstGeom prst="rect">
            <a:avLst/>
          </a:prstGeom>
          <a:noFill/>
        </p:spPr>
      </p:pic>
      <p:pic>
        <p:nvPicPr>
          <p:cNvPr id="3075" name="Picture 3" descr="C:\Users\Personal\Desktop\SPDT-Relay-Working.gif"/>
          <p:cNvPicPr>
            <a:picLocks noChangeAspect="1" noChangeArrowheads="1"/>
          </p:cNvPicPr>
          <p:nvPr/>
        </p:nvPicPr>
        <p:blipFill>
          <a:blip r:embed="rId3" cstate="print"/>
          <a:srcRect/>
          <a:stretch>
            <a:fillRect/>
          </a:stretch>
        </p:blipFill>
        <p:spPr bwMode="auto">
          <a:xfrm>
            <a:off x="533400" y="3733800"/>
            <a:ext cx="4686300" cy="25908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5122" name="Picture 2" descr="C:\Users\Personal\Desktop\maxresdefault (2).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
            <a:ext cx="7239000" cy="762000"/>
          </a:xfrm>
        </p:spPr>
        <p:txBody>
          <a:bodyPr/>
          <a:lstStyle/>
          <a:p>
            <a:r>
              <a:rPr lang="en-US" dirty="0" smtClean="0"/>
              <a:t>Buzzer</a:t>
            </a:r>
            <a:endParaRPr lang="en-US" dirty="0"/>
          </a:p>
        </p:txBody>
      </p:sp>
      <p:sp>
        <p:nvSpPr>
          <p:cNvPr id="3" name="Text Placeholder 2"/>
          <p:cNvSpPr>
            <a:spLocks noGrp="1"/>
          </p:cNvSpPr>
          <p:nvPr>
            <p:ph type="body" idx="1"/>
          </p:nvPr>
        </p:nvSpPr>
        <p:spPr>
          <a:xfrm>
            <a:off x="381000" y="685800"/>
            <a:ext cx="3886200" cy="6172200"/>
          </a:xfrm>
        </p:spPr>
        <p:txBody>
          <a:bodyPr>
            <a:normAutofit fontScale="92500" lnSpcReduction="20000"/>
          </a:bodyPr>
          <a:lstStyle/>
          <a:p>
            <a:r>
              <a:rPr lang="en-US" dirty="0" smtClean="0"/>
              <a:t>A </a:t>
            </a:r>
            <a:r>
              <a:rPr lang="en-US" b="1" dirty="0" smtClean="0"/>
              <a:t>buzzer</a:t>
            </a:r>
            <a:r>
              <a:rPr lang="en-US" dirty="0" smtClean="0"/>
              <a:t> or beeper is an audio </a:t>
            </a:r>
            <a:r>
              <a:rPr lang="en-US" dirty="0" err="1" smtClean="0"/>
              <a:t>signalling</a:t>
            </a:r>
            <a:r>
              <a:rPr lang="en-US" dirty="0" smtClean="0"/>
              <a:t> device, which may be mechanical, electromechanical, or piezoelectric (</a:t>
            </a:r>
            <a:r>
              <a:rPr lang="en-US" dirty="0" err="1" smtClean="0"/>
              <a:t>piezo</a:t>
            </a:r>
            <a:r>
              <a:rPr lang="en-US" dirty="0" smtClean="0"/>
              <a:t> for short). Typical uses of </a:t>
            </a:r>
            <a:r>
              <a:rPr lang="en-US" b="1" dirty="0" smtClean="0"/>
              <a:t>buzzers</a:t>
            </a:r>
            <a:r>
              <a:rPr lang="en-US" dirty="0" smtClean="0"/>
              <a:t> and beepers include alarm devices, timers, and confirmation of user input such as a mouse click or keystroke.</a:t>
            </a:r>
          </a:p>
          <a:p>
            <a:endParaRPr lang="en-US" dirty="0" smtClean="0"/>
          </a:p>
          <a:p>
            <a:r>
              <a:rPr lang="en-US" dirty="0" smtClean="0">
                <a:solidFill>
                  <a:schemeClr val="accent1">
                    <a:lumMod val="75000"/>
                  </a:schemeClr>
                </a:solidFill>
              </a:rPr>
              <a:t>Working : </a:t>
            </a:r>
            <a:r>
              <a:rPr lang="en-US" dirty="0" smtClean="0"/>
              <a:t>They </a:t>
            </a:r>
            <a:r>
              <a:rPr lang="en-US" b="1" dirty="0" smtClean="0"/>
              <a:t>work</a:t>
            </a:r>
            <a:r>
              <a:rPr lang="en-US" dirty="0" smtClean="0"/>
              <a:t> by using a </a:t>
            </a:r>
            <a:r>
              <a:rPr lang="en-US" b="1" dirty="0" err="1" smtClean="0"/>
              <a:t>piezo</a:t>
            </a:r>
            <a:r>
              <a:rPr lang="en-US" dirty="0" smtClean="0"/>
              <a:t> crystal, a special material that changes shape when voltage is applied to it. If the crystal pushes against a diaphragm, like a tiny speaker cone, it can generate a pressure wave which the human ear picks up as sound.</a:t>
            </a:r>
          </a:p>
          <a:p>
            <a:endParaRPr lang="en-US" dirty="0" smtClean="0"/>
          </a:p>
          <a:p>
            <a:r>
              <a:rPr lang="en-US" dirty="0" smtClean="0">
                <a:hlinkClick r:id="rId2"/>
              </a:rPr>
              <a:t>https://www.tinkercad.com/things/jjoQqdmbWsf-shiny-lappi/editel?tenant=circuits</a:t>
            </a:r>
            <a:endParaRPr lang="en-US" dirty="0"/>
          </a:p>
        </p:txBody>
      </p:sp>
      <p:pic>
        <p:nvPicPr>
          <p:cNvPr id="7170" name="Picture 2" descr="C:\Users\Personal\Desktop\piezo-buzzer-01-500x500.jpg"/>
          <p:cNvPicPr>
            <a:picLocks noChangeAspect="1" noChangeArrowheads="1"/>
          </p:cNvPicPr>
          <p:nvPr/>
        </p:nvPicPr>
        <p:blipFill>
          <a:blip r:embed="rId3" cstate="print"/>
          <a:srcRect/>
          <a:stretch>
            <a:fillRect/>
          </a:stretch>
        </p:blipFill>
        <p:spPr bwMode="auto">
          <a:xfrm>
            <a:off x="4267200" y="838200"/>
            <a:ext cx="2305050" cy="1924050"/>
          </a:xfrm>
          <a:prstGeom prst="rect">
            <a:avLst/>
          </a:prstGeom>
          <a:noFill/>
        </p:spPr>
      </p:pic>
      <p:pic>
        <p:nvPicPr>
          <p:cNvPr id="7171" name="Picture 3" descr="C:\Users\Personal\Desktop\passiveBuzzer.jpg"/>
          <p:cNvPicPr>
            <a:picLocks noChangeAspect="1" noChangeArrowheads="1"/>
          </p:cNvPicPr>
          <p:nvPr/>
        </p:nvPicPr>
        <p:blipFill>
          <a:blip r:embed="rId4" cstate="print"/>
          <a:srcRect/>
          <a:stretch>
            <a:fillRect/>
          </a:stretch>
        </p:blipFill>
        <p:spPr bwMode="auto">
          <a:xfrm>
            <a:off x="6819900" y="838200"/>
            <a:ext cx="2324100" cy="1905000"/>
          </a:xfrm>
          <a:prstGeom prst="rect">
            <a:avLst/>
          </a:prstGeom>
          <a:noFill/>
        </p:spPr>
      </p:pic>
      <p:pic>
        <p:nvPicPr>
          <p:cNvPr id="7172" name="Picture 4" descr="C:\Users\Personal\Desktop\maxresdefault (3).jpg"/>
          <p:cNvPicPr>
            <a:picLocks noChangeAspect="1" noChangeArrowheads="1"/>
          </p:cNvPicPr>
          <p:nvPr/>
        </p:nvPicPr>
        <p:blipFill>
          <a:blip r:embed="rId5" cstate="print"/>
          <a:srcRect/>
          <a:stretch>
            <a:fillRect/>
          </a:stretch>
        </p:blipFill>
        <p:spPr bwMode="auto">
          <a:xfrm>
            <a:off x="4953000" y="3429000"/>
            <a:ext cx="3886200" cy="32004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239000" cy="1066801"/>
          </a:xfrm>
        </p:spPr>
        <p:txBody>
          <a:bodyPr/>
          <a:lstStyle/>
          <a:p>
            <a:r>
              <a:rPr lang="en-US" dirty="0" smtClean="0"/>
              <a:t>Potentiometer</a:t>
            </a:r>
            <a:endParaRPr lang="en-US" dirty="0"/>
          </a:p>
        </p:txBody>
      </p:sp>
      <p:sp>
        <p:nvSpPr>
          <p:cNvPr id="3" name="Text Placeholder 2"/>
          <p:cNvSpPr>
            <a:spLocks noGrp="1"/>
          </p:cNvSpPr>
          <p:nvPr>
            <p:ph type="body" idx="1"/>
          </p:nvPr>
        </p:nvSpPr>
        <p:spPr>
          <a:xfrm>
            <a:off x="304800" y="1066800"/>
            <a:ext cx="3886200" cy="2286000"/>
          </a:xfrm>
        </p:spPr>
        <p:txBody>
          <a:bodyPr>
            <a:noAutofit/>
          </a:bodyPr>
          <a:lstStyle/>
          <a:p>
            <a:r>
              <a:rPr lang="en-US" dirty="0" smtClean="0"/>
              <a:t>A potentiometer is a three-terminal resistor with a sliding or rotating contact that forms an adjustable voltage divider. If only two terminals are used, one end and the wiper, it acts as a variable resistor or rheostat. </a:t>
            </a:r>
            <a:endParaRPr lang="en-US" dirty="0"/>
          </a:p>
        </p:txBody>
      </p:sp>
      <p:pic>
        <p:nvPicPr>
          <p:cNvPr id="6147" name="Picture 3" descr="C:\Users\Personal\Desktop\potentiometer-fig-1.png"/>
          <p:cNvPicPr>
            <a:picLocks noChangeAspect="1" noChangeArrowheads="1"/>
          </p:cNvPicPr>
          <p:nvPr/>
        </p:nvPicPr>
        <p:blipFill>
          <a:blip r:embed="rId2" cstate="print"/>
          <a:srcRect/>
          <a:stretch>
            <a:fillRect/>
          </a:stretch>
        </p:blipFill>
        <p:spPr bwMode="auto">
          <a:xfrm>
            <a:off x="4572000" y="762000"/>
            <a:ext cx="4057650" cy="2743200"/>
          </a:xfrm>
          <a:prstGeom prst="rect">
            <a:avLst/>
          </a:prstGeom>
          <a:noFill/>
        </p:spPr>
      </p:pic>
      <p:pic>
        <p:nvPicPr>
          <p:cNvPr id="6148" name="Picture 4" descr="C:\Users\Personal\Desktop\media_819_819c3165-e6ee-4571-b9d2-f56839ab97b1_phpP5XXi8.png"/>
          <p:cNvPicPr>
            <a:picLocks noChangeAspect="1" noChangeArrowheads="1"/>
          </p:cNvPicPr>
          <p:nvPr/>
        </p:nvPicPr>
        <p:blipFill>
          <a:blip r:embed="rId3" cstate="print"/>
          <a:srcRect/>
          <a:stretch>
            <a:fillRect/>
          </a:stretch>
        </p:blipFill>
        <p:spPr bwMode="auto">
          <a:xfrm>
            <a:off x="457200" y="3581400"/>
            <a:ext cx="4095750" cy="3048000"/>
          </a:xfrm>
          <a:prstGeom prst="rect">
            <a:avLst/>
          </a:prstGeom>
          <a:noFill/>
        </p:spPr>
      </p:pic>
      <p:sp>
        <p:nvSpPr>
          <p:cNvPr id="7" name="Rectangle 6"/>
          <p:cNvSpPr/>
          <p:nvPr/>
        </p:nvSpPr>
        <p:spPr>
          <a:xfrm>
            <a:off x="4572000" y="5334000"/>
            <a:ext cx="4572000" cy="923330"/>
          </a:xfrm>
          <a:prstGeom prst="rect">
            <a:avLst/>
          </a:prstGeom>
        </p:spPr>
        <p:txBody>
          <a:bodyPr>
            <a:spAutoFit/>
          </a:bodyPr>
          <a:lstStyle/>
          <a:p>
            <a:r>
              <a:rPr lang="en-US" dirty="0" smtClean="0">
                <a:hlinkClick r:id="rId4"/>
              </a:rPr>
              <a:t>https://www.tinkercad.com/things/6CZLnp0NigK-epic-blorr/editel?tenant=circuits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5"/>
            <a:ext cx="7239000" cy="1100136"/>
          </a:xfrm>
        </p:spPr>
        <p:txBody>
          <a:bodyPr/>
          <a:lstStyle/>
          <a:p>
            <a:r>
              <a:rPr lang="en-US" dirty="0" smtClean="0"/>
              <a:t>Keypad</a:t>
            </a:r>
            <a:endParaRPr lang="en-US" dirty="0"/>
          </a:p>
        </p:txBody>
      </p:sp>
      <p:sp>
        <p:nvSpPr>
          <p:cNvPr id="3" name="Text Placeholder 2"/>
          <p:cNvSpPr>
            <a:spLocks noGrp="1"/>
          </p:cNvSpPr>
          <p:nvPr>
            <p:ph type="body" idx="1"/>
          </p:nvPr>
        </p:nvSpPr>
        <p:spPr/>
        <p:txBody>
          <a:bodyPr/>
          <a:lstStyle/>
          <a:p>
            <a:endParaRPr lang="en-US"/>
          </a:p>
        </p:txBody>
      </p:sp>
      <p:pic>
        <p:nvPicPr>
          <p:cNvPr id="8194" name="Picture 2" descr="C:\Users\Personal\Desktop\DNFC-Tag-the-Pre-Eminent-NFC-Tag-that-Interacts-with-MCU1.jpg"/>
          <p:cNvPicPr>
            <a:picLocks noChangeAspect="1" noChangeArrowheads="1"/>
          </p:cNvPicPr>
          <p:nvPr/>
        </p:nvPicPr>
        <p:blipFill>
          <a:blip r:embed="rId2" cstate="print"/>
          <a:srcRect/>
          <a:stretch>
            <a:fillRect/>
          </a:stretch>
        </p:blipFill>
        <p:spPr bwMode="auto">
          <a:xfrm>
            <a:off x="457200" y="1295400"/>
            <a:ext cx="6400800" cy="4038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t>Outline :</a:t>
            </a:r>
            <a:endParaRPr lang="en-US" sz="4000" dirty="0"/>
          </a:p>
        </p:txBody>
      </p:sp>
      <p:sp>
        <p:nvSpPr>
          <p:cNvPr id="3" name="Text Placeholder 2"/>
          <p:cNvSpPr>
            <a:spLocks noGrp="1"/>
          </p:cNvSpPr>
          <p:nvPr>
            <p:ph type="body" idx="1"/>
          </p:nvPr>
        </p:nvSpPr>
        <p:spPr>
          <a:xfrm>
            <a:off x="381000" y="1633536"/>
            <a:ext cx="8153400" cy="2286000"/>
          </a:xfrm>
        </p:spPr>
        <p:txBody>
          <a:bodyPr>
            <a:noAutofit/>
          </a:bodyPr>
          <a:lstStyle/>
          <a:p>
            <a:pPr>
              <a:buFont typeface="Arial" pitchFamily="34" charset="0"/>
              <a:buChar char="•"/>
            </a:pPr>
            <a:r>
              <a:rPr lang="en-US" sz="2400" dirty="0" smtClean="0">
                <a:latin typeface="Adobe Garamond Pro" pitchFamily="18" charset="0"/>
              </a:rPr>
              <a:t> Introduction to Light emitting diode(LED), RGB LED</a:t>
            </a:r>
          </a:p>
          <a:p>
            <a:pPr>
              <a:buFont typeface="Arial" pitchFamily="34" charset="0"/>
              <a:buChar char="•"/>
            </a:pPr>
            <a:r>
              <a:rPr lang="en-US" sz="2400" dirty="0" smtClean="0">
                <a:latin typeface="Adobe Garamond Pro" pitchFamily="18" charset="0"/>
              </a:rPr>
              <a:t> LED displays – 7 segment display, </a:t>
            </a:r>
            <a:r>
              <a:rPr lang="en-US" sz="2400" dirty="0" err="1" smtClean="0">
                <a:latin typeface="Adobe Garamond Pro" pitchFamily="18" charset="0"/>
              </a:rPr>
              <a:t>Bargraph</a:t>
            </a:r>
            <a:r>
              <a:rPr lang="en-US" sz="2400" dirty="0" smtClean="0">
                <a:latin typeface="Adobe Garamond Pro" pitchFamily="18" charset="0"/>
              </a:rPr>
              <a:t>, Dot matrix</a:t>
            </a:r>
          </a:p>
          <a:p>
            <a:pPr>
              <a:buFont typeface="Arial" pitchFamily="34" charset="0"/>
              <a:buChar char="•"/>
            </a:pPr>
            <a:r>
              <a:rPr lang="en-US" sz="2400" dirty="0" smtClean="0">
                <a:latin typeface="Adobe Garamond Pro" pitchFamily="18" charset="0"/>
              </a:rPr>
              <a:t> Light dependent Resistor (LDR)</a:t>
            </a:r>
          </a:p>
          <a:p>
            <a:pPr>
              <a:buFont typeface="Arial" pitchFamily="34" charset="0"/>
              <a:buChar char="•"/>
            </a:pPr>
            <a:r>
              <a:rPr lang="en-US" sz="2400" dirty="0" smtClean="0">
                <a:latin typeface="Adobe Garamond Pro" pitchFamily="18" charset="0"/>
              </a:rPr>
              <a:t> Servo motor</a:t>
            </a:r>
          </a:p>
          <a:p>
            <a:pPr>
              <a:buFont typeface="Arial" pitchFamily="34" charset="0"/>
              <a:buChar char="•"/>
            </a:pPr>
            <a:r>
              <a:rPr lang="en-US" sz="2400" dirty="0" smtClean="0">
                <a:latin typeface="Adobe Garamond Pro" pitchFamily="18" charset="0"/>
              </a:rPr>
              <a:t> Relay</a:t>
            </a:r>
          </a:p>
          <a:p>
            <a:pPr>
              <a:buFont typeface="Arial" pitchFamily="34" charset="0"/>
              <a:buChar char="•"/>
            </a:pPr>
            <a:r>
              <a:rPr lang="en-US" sz="2400" dirty="0" smtClean="0">
                <a:latin typeface="Adobe Garamond Pro" pitchFamily="18" charset="0"/>
              </a:rPr>
              <a:t> Buzzer</a:t>
            </a:r>
          </a:p>
          <a:p>
            <a:pPr>
              <a:buFont typeface="Arial" pitchFamily="34" charset="0"/>
              <a:buChar char="•"/>
            </a:pPr>
            <a:r>
              <a:rPr lang="en-US" sz="2400" dirty="0" smtClean="0">
                <a:latin typeface="Adobe Garamond Pro" pitchFamily="18" charset="0"/>
              </a:rPr>
              <a:t> Keypad</a:t>
            </a:r>
            <a:endParaRPr lang="en-US" sz="2400" dirty="0">
              <a:latin typeface="Adobe Garamond Pro"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5"/>
            <a:ext cx="7239000" cy="1176336"/>
          </a:xfrm>
        </p:spPr>
        <p:txBody>
          <a:bodyPr/>
          <a:lstStyle/>
          <a:p>
            <a:r>
              <a:rPr lang="en-US" dirty="0" smtClean="0"/>
              <a:t>Light Emitting Diodes</a:t>
            </a:r>
            <a:endParaRPr lang="en-US" dirty="0"/>
          </a:p>
        </p:txBody>
      </p:sp>
      <p:sp>
        <p:nvSpPr>
          <p:cNvPr id="3" name="Text Placeholder 2"/>
          <p:cNvSpPr>
            <a:spLocks noGrp="1"/>
          </p:cNvSpPr>
          <p:nvPr>
            <p:ph type="body" idx="1"/>
          </p:nvPr>
        </p:nvSpPr>
        <p:spPr>
          <a:xfrm>
            <a:off x="4267200" y="1371600"/>
            <a:ext cx="4495800" cy="5181600"/>
          </a:xfrm>
        </p:spPr>
        <p:txBody>
          <a:bodyPr/>
          <a:lstStyle/>
          <a:p>
            <a:endParaRPr lang="en-US" dirty="0"/>
          </a:p>
        </p:txBody>
      </p:sp>
      <p:pic>
        <p:nvPicPr>
          <p:cNvPr id="21506" name="Picture 2" descr="C:\Users\Personal\Desktop\images.jfif"/>
          <p:cNvPicPr>
            <a:picLocks noChangeAspect="1" noChangeArrowheads="1"/>
          </p:cNvPicPr>
          <p:nvPr/>
        </p:nvPicPr>
        <p:blipFill>
          <a:blip r:embed="rId2" cstate="print"/>
          <a:srcRect/>
          <a:stretch>
            <a:fillRect/>
          </a:stretch>
        </p:blipFill>
        <p:spPr bwMode="auto">
          <a:xfrm>
            <a:off x="533400" y="1371600"/>
            <a:ext cx="3429000" cy="2286000"/>
          </a:xfrm>
          <a:prstGeom prst="rect">
            <a:avLst/>
          </a:prstGeom>
          <a:noFill/>
        </p:spPr>
      </p:pic>
      <p:pic>
        <p:nvPicPr>
          <p:cNvPr id="21508" name="Picture 4" descr="C:\Users\Personal\Desktop\simple-led-ckt_0.png"/>
          <p:cNvPicPr>
            <a:picLocks noChangeAspect="1" noChangeArrowheads="1"/>
          </p:cNvPicPr>
          <p:nvPr/>
        </p:nvPicPr>
        <p:blipFill>
          <a:blip r:embed="rId3" cstate="print"/>
          <a:srcRect/>
          <a:stretch>
            <a:fillRect/>
          </a:stretch>
        </p:blipFill>
        <p:spPr bwMode="auto">
          <a:xfrm>
            <a:off x="533400" y="3810000"/>
            <a:ext cx="3429000" cy="2743200"/>
          </a:xfrm>
          <a:prstGeom prst="rect">
            <a:avLst/>
          </a:prstGeom>
          <a:noFill/>
        </p:spPr>
      </p:pic>
      <p:pic>
        <p:nvPicPr>
          <p:cNvPr id="21509" name="Picture 5" descr="C:\Users\Personal\Desktop\LUd7n.png"/>
          <p:cNvPicPr>
            <a:picLocks noChangeAspect="1" noChangeArrowheads="1"/>
          </p:cNvPicPr>
          <p:nvPr/>
        </p:nvPicPr>
        <p:blipFill>
          <a:blip r:embed="rId4" cstate="print"/>
          <a:srcRect/>
          <a:stretch>
            <a:fillRect/>
          </a:stretch>
        </p:blipFill>
        <p:spPr bwMode="auto">
          <a:xfrm rot="16200000">
            <a:off x="4762502" y="876299"/>
            <a:ext cx="3505200" cy="4495800"/>
          </a:xfrm>
          <a:prstGeom prst="rect">
            <a:avLst/>
          </a:prstGeom>
          <a:noFill/>
        </p:spPr>
      </p:pic>
      <p:sp>
        <p:nvSpPr>
          <p:cNvPr id="10" name="Rectangle 9"/>
          <p:cNvSpPr/>
          <p:nvPr/>
        </p:nvSpPr>
        <p:spPr>
          <a:xfrm>
            <a:off x="4191000" y="5105400"/>
            <a:ext cx="4572000" cy="1477328"/>
          </a:xfrm>
          <a:prstGeom prst="rect">
            <a:avLst/>
          </a:prstGeom>
        </p:spPr>
        <p:txBody>
          <a:bodyPr>
            <a:spAutoFit/>
          </a:bodyPr>
          <a:lstStyle/>
          <a:p>
            <a:r>
              <a:rPr lang="en-US" dirty="0" smtClean="0">
                <a:hlinkClick r:id="rId5"/>
              </a:rPr>
              <a:t>https://www.tinkercad.com/things/9HHkIGA9I2V-glorious-fyyran/editel?tenant=circuits?sharecode=qbbMS2QR4W-qhUULOcUvuS7kVFKgU8zSN9IsYXAygyo</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RGB LED</a:t>
            </a:r>
            <a:endParaRPr lang="en-US" dirty="0"/>
          </a:p>
        </p:txBody>
      </p:sp>
      <p:sp>
        <p:nvSpPr>
          <p:cNvPr id="3" name="Text Placeholder 2"/>
          <p:cNvSpPr>
            <a:spLocks noGrp="1"/>
          </p:cNvSpPr>
          <p:nvPr>
            <p:ph type="body" idx="1"/>
          </p:nvPr>
        </p:nvSpPr>
        <p:spPr>
          <a:xfrm>
            <a:off x="381000" y="1633536"/>
            <a:ext cx="3352800" cy="2286000"/>
          </a:xfrm>
        </p:spPr>
        <p:txBody>
          <a:bodyPr/>
          <a:lstStyle/>
          <a:p>
            <a:r>
              <a:rPr lang="en-US" dirty="0" smtClean="0"/>
              <a:t>An RGD LED is an LED that can light up either red, green or blue.</a:t>
            </a:r>
            <a:endParaRPr lang="en-US" dirty="0"/>
          </a:p>
        </p:txBody>
      </p:sp>
      <p:pic>
        <p:nvPicPr>
          <p:cNvPr id="22530" name="Picture 2" descr="C:\Users\Personal\Desktop\rgb-led-5mm-4-leg-500x500.png"/>
          <p:cNvPicPr>
            <a:picLocks noChangeAspect="1" noChangeArrowheads="1"/>
          </p:cNvPicPr>
          <p:nvPr/>
        </p:nvPicPr>
        <p:blipFill>
          <a:blip r:embed="rId2" cstate="print"/>
          <a:srcRect/>
          <a:stretch>
            <a:fillRect/>
          </a:stretch>
        </p:blipFill>
        <p:spPr bwMode="auto">
          <a:xfrm>
            <a:off x="533400" y="2819400"/>
            <a:ext cx="3098800" cy="2097087"/>
          </a:xfrm>
          <a:prstGeom prst="rect">
            <a:avLst/>
          </a:prstGeom>
          <a:noFill/>
        </p:spPr>
      </p:pic>
      <p:pic>
        <p:nvPicPr>
          <p:cNvPr id="22531" name="Picture 3" descr="C:\Users\Personal\Desktop\rgb_large.jpg"/>
          <p:cNvPicPr>
            <a:picLocks noChangeAspect="1" noChangeArrowheads="1"/>
          </p:cNvPicPr>
          <p:nvPr/>
        </p:nvPicPr>
        <p:blipFill>
          <a:blip r:embed="rId3" cstate="print"/>
          <a:srcRect/>
          <a:stretch>
            <a:fillRect/>
          </a:stretch>
        </p:blipFill>
        <p:spPr bwMode="auto">
          <a:xfrm>
            <a:off x="3962400" y="2362200"/>
            <a:ext cx="4572000" cy="2152650"/>
          </a:xfrm>
          <a:prstGeom prst="rect">
            <a:avLst/>
          </a:prstGeom>
          <a:noFill/>
        </p:spPr>
      </p:pic>
      <p:sp>
        <p:nvSpPr>
          <p:cNvPr id="7" name="Rectangle 6"/>
          <p:cNvSpPr/>
          <p:nvPr/>
        </p:nvSpPr>
        <p:spPr>
          <a:xfrm>
            <a:off x="609600" y="5867400"/>
            <a:ext cx="7924800" cy="646331"/>
          </a:xfrm>
          <a:prstGeom prst="rect">
            <a:avLst/>
          </a:prstGeom>
        </p:spPr>
        <p:txBody>
          <a:bodyPr wrap="square">
            <a:spAutoFit/>
          </a:bodyPr>
          <a:lstStyle/>
          <a:p>
            <a:r>
              <a:rPr lang="en-US" dirty="0" smtClean="0">
                <a:hlinkClick r:id="rId4"/>
              </a:rPr>
              <a:t>https://www.tinkercad.com/things/cxaZrQXJYQg-amazing-hillar/editel?tenant=circuits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Seven segment LED display :</a:t>
            </a:r>
            <a:endParaRPr lang="en-US" dirty="0"/>
          </a:p>
        </p:txBody>
      </p:sp>
      <p:sp>
        <p:nvSpPr>
          <p:cNvPr id="3" name="Text Placeholder 2"/>
          <p:cNvSpPr>
            <a:spLocks noGrp="1"/>
          </p:cNvSpPr>
          <p:nvPr>
            <p:ph type="body" idx="1"/>
          </p:nvPr>
        </p:nvSpPr>
        <p:spPr>
          <a:xfrm>
            <a:off x="3581400" y="1524000"/>
            <a:ext cx="4114800" cy="2286000"/>
          </a:xfrm>
        </p:spPr>
        <p:txBody>
          <a:bodyPr>
            <a:normAutofit lnSpcReduction="10000"/>
          </a:bodyPr>
          <a:lstStyle/>
          <a:p>
            <a:r>
              <a:rPr lang="en-US" dirty="0" smtClean="0"/>
              <a:t>Seven segment display consists of seven LEDs arranged in the rectangular fashion. Each of the seven LEDs called segment because when illuminated the segment forms part of the numerical digit to be displayed.</a:t>
            </a:r>
            <a:endParaRPr lang="en-US" dirty="0"/>
          </a:p>
        </p:txBody>
      </p:sp>
      <p:pic>
        <p:nvPicPr>
          <p:cNvPr id="23554" name="Picture 2" descr="C:\Users\Personal\Desktop\41Araxi2mwL._SX342_.jpg"/>
          <p:cNvPicPr>
            <a:picLocks noChangeAspect="1" noChangeArrowheads="1"/>
          </p:cNvPicPr>
          <p:nvPr/>
        </p:nvPicPr>
        <p:blipFill>
          <a:blip r:embed="rId2" cstate="print"/>
          <a:srcRect/>
          <a:stretch>
            <a:fillRect/>
          </a:stretch>
        </p:blipFill>
        <p:spPr bwMode="auto">
          <a:xfrm>
            <a:off x="381000" y="1524000"/>
            <a:ext cx="3000375" cy="2238375"/>
          </a:xfrm>
          <a:prstGeom prst="rect">
            <a:avLst/>
          </a:prstGeom>
          <a:noFill/>
        </p:spPr>
      </p:pic>
      <p:pic>
        <p:nvPicPr>
          <p:cNvPr id="23556" name="Picture 4" descr="C:\Users\Personal\Desktop\nxe09i6l6qi8ioi6cw6q.jpg"/>
          <p:cNvPicPr>
            <a:picLocks noChangeAspect="1" noChangeArrowheads="1"/>
          </p:cNvPicPr>
          <p:nvPr/>
        </p:nvPicPr>
        <p:blipFill>
          <a:blip r:embed="rId3" cstate="print"/>
          <a:srcRect/>
          <a:stretch>
            <a:fillRect/>
          </a:stretch>
        </p:blipFill>
        <p:spPr bwMode="auto">
          <a:xfrm>
            <a:off x="4495800" y="4114800"/>
            <a:ext cx="4392612" cy="2209799"/>
          </a:xfrm>
          <a:prstGeom prst="rect">
            <a:avLst/>
          </a:prstGeom>
          <a:noFill/>
        </p:spPr>
      </p:pic>
      <p:sp>
        <p:nvSpPr>
          <p:cNvPr id="7" name="Rectangle 6"/>
          <p:cNvSpPr/>
          <p:nvPr/>
        </p:nvSpPr>
        <p:spPr>
          <a:xfrm>
            <a:off x="228600" y="4191000"/>
            <a:ext cx="4191000" cy="2246769"/>
          </a:xfrm>
          <a:prstGeom prst="rect">
            <a:avLst/>
          </a:prstGeom>
        </p:spPr>
        <p:txBody>
          <a:bodyPr wrap="square">
            <a:spAutoFit/>
          </a:bodyPr>
          <a:lstStyle/>
          <a:p>
            <a:r>
              <a:rPr lang="en-US" sz="2000" dirty="0"/>
              <a:t>The segments of a 7-segment display are referred to by the letters A to G, where the optional </a:t>
            </a:r>
            <a:r>
              <a:rPr lang="en-US" sz="2000" dirty="0">
                <a:hlinkClick r:id="rId4" tooltip="Decimal point"/>
              </a:rPr>
              <a:t>decimal point</a:t>
            </a:r>
            <a:r>
              <a:rPr lang="en-US" sz="2000" dirty="0"/>
              <a:t> (an "eighth segment", referred to as DP) is used for the display of non-integer numbers</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0" y="3048000"/>
            <a:ext cx="9144000" cy="533400"/>
          </a:xfrm>
        </p:spPr>
        <p:txBody>
          <a:bodyPr>
            <a:normAutofit/>
          </a:bodyPr>
          <a:lstStyle/>
          <a:p>
            <a:r>
              <a:rPr lang="en-US" dirty="0" smtClean="0"/>
              <a:t>  Common  Anode configuration           Common Cathode configuration</a:t>
            </a:r>
          </a:p>
          <a:p>
            <a:endParaRPr lang="en-US" dirty="0"/>
          </a:p>
        </p:txBody>
      </p:sp>
      <p:pic>
        <p:nvPicPr>
          <p:cNvPr id="24578" name="Picture 2" descr="C:\Users\Personal\Desktop\Common-Cathode-7-Segment-Di.png"/>
          <p:cNvPicPr>
            <a:picLocks noChangeAspect="1" noChangeArrowheads="1"/>
          </p:cNvPicPr>
          <p:nvPr/>
        </p:nvPicPr>
        <p:blipFill>
          <a:blip r:embed="rId2" cstate="print"/>
          <a:srcRect/>
          <a:stretch>
            <a:fillRect/>
          </a:stretch>
        </p:blipFill>
        <p:spPr bwMode="auto">
          <a:xfrm>
            <a:off x="304800" y="152400"/>
            <a:ext cx="4267200" cy="2819400"/>
          </a:xfrm>
          <a:prstGeom prst="rect">
            <a:avLst/>
          </a:prstGeom>
          <a:noFill/>
        </p:spPr>
      </p:pic>
      <p:pic>
        <p:nvPicPr>
          <p:cNvPr id="24579" name="Picture 3" descr="C:\Users\Personal\Desktop\common-cathode-7-segment.png"/>
          <p:cNvPicPr>
            <a:picLocks noChangeAspect="1" noChangeArrowheads="1"/>
          </p:cNvPicPr>
          <p:nvPr/>
        </p:nvPicPr>
        <p:blipFill>
          <a:blip r:embed="rId3" cstate="print"/>
          <a:srcRect/>
          <a:stretch>
            <a:fillRect/>
          </a:stretch>
        </p:blipFill>
        <p:spPr bwMode="auto">
          <a:xfrm>
            <a:off x="4800600" y="152400"/>
            <a:ext cx="4343400" cy="2819400"/>
          </a:xfrm>
          <a:prstGeom prst="rect">
            <a:avLst/>
          </a:prstGeom>
          <a:noFill/>
        </p:spPr>
      </p:pic>
      <p:pic>
        <p:nvPicPr>
          <p:cNvPr id="24580" name="Picture 4" descr="C:\Users\Personal\Desktop\7-Segment-Display-Number-Formation-Segment-Contol.png"/>
          <p:cNvPicPr>
            <a:picLocks noChangeAspect="1" noChangeArrowheads="1"/>
          </p:cNvPicPr>
          <p:nvPr/>
        </p:nvPicPr>
        <p:blipFill>
          <a:blip r:embed="rId4" cstate="print"/>
          <a:srcRect/>
          <a:stretch>
            <a:fillRect/>
          </a:stretch>
        </p:blipFill>
        <p:spPr bwMode="auto">
          <a:xfrm>
            <a:off x="4724400" y="3886200"/>
            <a:ext cx="4267200" cy="2743200"/>
          </a:xfrm>
          <a:prstGeom prst="rect">
            <a:avLst/>
          </a:prstGeom>
          <a:noFill/>
        </p:spPr>
      </p:pic>
      <p:pic>
        <p:nvPicPr>
          <p:cNvPr id="7" name="Picture 2" descr="C:\Users\Personal\Desktop\maxresdefault.jpg"/>
          <p:cNvPicPr>
            <a:picLocks noChangeAspect="1" noChangeArrowheads="1"/>
          </p:cNvPicPr>
          <p:nvPr/>
        </p:nvPicPr>
        <p:blipFill>
          <a:blip r:embed="rId5" cstate="print"/>
          <a:srcRect/>
          <a:stretch>
            <a:fillRect/>
          </a:stretch>
        </p:blipFill>
        <p:spPr bwMode="auto">
          <a:xfrm>
            <a:off x="228600" y="3886200"/>
            <a:ext cx="4343400" cy="2743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
            <a:ext cx="7239000" cy="990599"/>
          </a:xfrm>
        </p:spPr>
        <p:txBody>
          <a:bodyPr/>
          <a:lstStyle/>
          <a:p>
            <a:r>
              <a:rPr lang="en-US" dirty="0" smtClean="0"/>
              <a:t>LED Bar graph</a:t>
            </a:r>
            <a:endParaRPr lang="en-US" dirty="0"/>
          </a:p>
        </p:txBody>
      </p:sp>
      <p:sp>
        <p:nvSpPr>
          <p:cNvPr id="3" name="Text Placeholder 2"/>
          <p:cNvSpPr>
            <a:spLocks noGrp="1"/>
          </p:cNvSpPr>
          <p:nvPr>
            <p:ph type="body" idx="1"/>
          </p:nvPr>
        </p:nvSpPr>
        <p:spPr>
          <a:xfrm>
            <a:off x="3810000" y="838200"/>
            <a:ext cx="5029200" cy="5486400"/>
          </a:xfrm>
          <a:ln>
            <a:solidFill>
              <a:schemeClr val="accent1"/>
            </a:solidFill>
          </a:ln>
        </p:spPr>
        <p:txBody>
          <a:bodyPr/>
          <a:lstStyle/>
          <a:p>
            <a:r>
              <a:rPr lang="en-US" b="1" dirty="0" smtClean="0"/>
              <a:t>LED Bar Graph</a:t>
            </a:r>
            <a:r>
              <a:rPr lang="en-US" dirty="0" smtClean="0"/>
              <a:t> is an LED array, which is used to connect with electronic circuit or microcontroller. It’s easy to connect LED bar graph with the circuit like as connecting 10 individual LEDs with 10 output pins. </a:t>
            </a:r>
          </a:p>
          <a:p>
            <a:endParaRPr lang="en-US" dirty="0" smtClean="0"/>
          </a:p>
          <a:p>
            <a:endParaRPr lang="en-US" dirty="0" smtClean="0"/>
          </a:p>
          <a:p>
            <a:r>
              <a:rPr lang="en-US" dirty="0" smtClean="0">
                <a:solidFill>
                  <a:schemeClr val="accent1">
                    <a:lumMod val="75000"/>
                  </a:schemeClr>
                </a:solidFill>
              </a:rPr>
              <a:t> Applications :</a:t>
            </a:r>
          </a:p>
          <a:p>
            <a:r>
              <a:rPr lang="en-US" dirty="0" smtClean="0"/>
              <a:t> Battery level Indicator</a:t>
            </a:r>
          </a:p>
          <a:p>
            <a:r>
              <a:rPr lang="en-US" dirty="0" smtClean="0"/>
              <a:t> Audio equipments</a:t>
            </a:r>
          </a:p>
          <a:p>
            <a:r>
              <a:rPr lang="en-US" dirty="0" smtClean="0"/>
              <a:t> Industrial Control panels</a:t>
            </a:r>
          </a:p>
          <a:p>
            <a:r>
              <a:rPr lang="en-US" dirty="0" smtClean="0"/>
              <a:t> Moving Message Display</a:t>
            </a:r>
          </a:p>
          <a:p>
            <a:r>
              <a:rPr lang="en-US" dirty="0" smtClean="0"/>
              <a:t> Digital Display</a:t>
            </a:r>
          </a:p>
          <a:p>
            <a:endParaRPr lang="en-US" dirty="0" smtClean="0"/>
          </a:p>
          <a:p>
            <a:endParaRPr lang="en-US" dirty="0"/>
          </a:p>
        </p:txBody>
      </p:sp>
      <p:pic>
        <p:nvPicPr>
          <p:cNvPr id="25603" name="Picture 3" descr="C:\Users\Personal\Desktop\BE-0482.-458x458.jpg"/>
          <p:cNvPicPr>
            <a:picLocks noChangeAspect="1" noChangeArrowheads="1"/>
          </p:cNvPicPr>
          <p:nvPr/>
        </p:nvPicPr>
        <p:blipFill>
          <a:blip r:embed="rId2" cstate="print"/>
          <a:srcRect/>
          <a:stretch>
            <a:fillRect/>
          </a:stretch>
        </p:blipFill>
        <p:spPr bwMode="auto">
          <a:xfrm>
            <a:off x="457200" y="838200"/>
            <a:ext cx="2819401" cy="1952625"/>
          </a:xfrm>
          <a:prstGeom prst="rect">
            <a:avLst/>
          </a:prstGeom>
          <a:noFill/>
        </p:spPr>
      </p:pic>
      <p:pic>
        <p:nvPicPr>
          <p:cNvPr id="25604" name="Picture 4" descr="C:\Users\Personal\Desktop\defcfb87db8be344c210bd7dfc987b6f.png"/>
          <p:cNvPicPr>
            <a:picLocks noChangeAspect="1" noChangeArrowheads="1"/>
          </p:cNvPicPr>
          <p:nvPr/>
        </p:nvPicPr>
        <p:blipFill>
          <a:blip r:embed="rId3" cstate="print"/>
          <a:srcRect/>
          <a:stretch>
            <a:fillRect/>
          </a:stretch>
        </p:blipFill>
        <p:spPr bwMode="auto">
          <a:xfrm>
            <a:off x="533400" y="3276600"/>
            <a:ext cx="2762250" cy="3200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7467600" cy="838200"/>
          </a:xfrm>
        </p:spPr>
        <p:txBody>
          <a:bodyPr>
            <a:normAutofit/>
          </a:bodyPr>
          <a:lstStyle/>
          <a:p>
            <a:r>
              <a:rPr lang="en-US" dirty="0" smtClean="0"/>
              <a:t>LED Dot Matrix</a:t>
            </a:r>
            <a:endParaRPr lang="en-US" dirty="0"/>
          </a:p>
        </p:txBody>
      </p:sp>
      <p:sp>
        <p:nvSpPr>
          <p:cNvPr id="3" name="Text Placeholder 2"/>
          <p:cNvSpPr>
            <a:spLocks noGrp="1"/>
          </p:cNvSpPr>
          <p:nvPr>
            <p:ph type="body" idx="1"/>
          </p:nvPr>
        </p:nvSpPr>
        <p:spPr>
          <a:xfrm>
            <a:off x="228600" y="1219200"/>
            <a:ext cx="3886200" cy="2590800"/>
          </a:xfrm>
          <a:ln>
            <a:solidFill>
              <a:schemeClr val="accent1"/>
            </a:solidFill>
          </a:ln>
        </p:spPr>
        <p:txBody>
          <a:bodyPr>
            <a:normAutofit fontScale="85000" lnSpcReduction="10000"/>
          </a:bodyPr>
          <a:lstStyle/>
          <a:p>
            <a:r>
              <a:rPr lang="en-US" sz="2400" dirty="0" smtClean="0"/>
              <a:t>Unlike </a:t>
            </a:r>
            <a:r>
              <a:rPr lang="en-US" sz="2400" b="1" dirty="0" smtClean="0"/>
              <a:t>7 segment displays </a:t>
            </a:r>
            <a:r>
              <a:rPr lang="en-US" sz="2400" dirty="0" smtClean="0"/>
              <a:t>dot matrix displays can be used to generate alpha, numeric, or custom character output.</a:t>
            </a:r>
          </a:p>
          <a:p>
            <a:endParaRPr lang="en-US" sz="2800" dirty="0" smtClean="0"/>
          </a:p>
          <a:p>
            <a:pPr marL="0" lvl="0" fontAlgn="base">
              <a:spcBef>
                <a:spcPct val="0"/>
              </a:spcBef>
              <a:spcAft>
                <a:spcPct val="0"/>
              </a:spcAft>
              <a:buClrTx/>
              <a:buSzTx/>
            </a:pPr>
            <a:endParaRPr lang="en-US" sz="2400" dirty="0" smtClean="0">
              <a:solidFill>
                <a:schemeClr val="accent1">
                  <a:lumMod val="75000"/>
                </a:schemeClr>
              </a:solidFill>
              <a:latin typeface="open sans"/>
              <a:cs typeface="Arial" pitchFamily="34" charset="0"/>
            </a:endParaRPr>
          </a:p>
          <a:p>
            <a:pPr marL="0" lvl="0" fontAlgn="base">
              <a:spcBef>
                <a:spcPct val="0"/>
              </a:spcBef>
              <a:spcAft>
                <a:spcPct val="0"/>
              </a:spcAft>
              <a:buClrTx/>
              <a:buSzTx/>
            </a:pPr>
            <a:endParaRPr lang="en-US" sz="1900" dirty="0" smtClean="0">
              <a:solidFill>
                <a:schemeClr val="accent1">
                  <a:lumMod val="75000"/>
                </a:schemeClr>
              </a:solidFill>
              <a:latin typeface="open sans"/>
              <a:cs typeface="Arial" pitchFamily="34" charset="0"/>
            </a:endParaRPr>
          </a:p>
          <a:p>
            <a:pPr marL="0" lvl="0" fontAlgn="base">
              <a:spcBef>
                <a:spcPct val="0"/>
              </a:spcBef>
              <a:spcAft>
                <a:spcPct val="0"/>
              </a:spcAft>
              <a:buClrTx/>
              <a:buSzTx/>
            </a:pPr>
            <a:r>
              <a:rPr lang="en-US" sz="1900" dirty="0" smtClean="0">
                <a:solidFill>
                  <a:schemeClr val="tx1"/>
                </a:solidFill>
                <a:latin typeface="Arial" pitchFamily="34" charset="0"/>
                <a:cs typeface="Arial" pitchFamily="34" charset="0"/>
              </a:rPr>
              <a:t/>
            </a:r>
            <a:br>
              <a:rPr lang="en-US" sz="1900" dirty="0" smtClean="0">
                <a:solidFill>
                  <a:schemeClr val="tx1"/>
                </a:solidFill>
                <a:latin typeface="Arial" pitchFamily="34" charset="0"/>
                <a:cs typeface="Arial" pitchFamily="34" charset="0"/>
              </a:rPr>
            </a:br>
            <a:endParaRPr lang="en-US" sz="1900" dirty="0">
              <a:solidFill>
                <a:schemeClr val="tx1"/>
              </a:solidFill>
            </a:endParaRPr>
          </a:p>
        </p:txBody>
      </p:sp>
      <p:pic>
        <p:nvPicPr>
          <p:cNvPr id="26626" name="Picture 2" descr="C:\Users\Personal\Desktop\500px-LED_Arrangements.png"/>
          <p:cNvPicPr>
            <a:picLocks noChangeAspect="1" noChangeArrowheads="1"/>
          </p:cNvPicPr>
          <p:nvPr/>
        </p:nvPicPr>
        <p:blipFill>
          <a:blip r:embed="rId2" cstate="print"/>
          <a:srcRect/>
          <a:stretch>
            <a:fillRect/>
          </a:stretch>
        </p:blipFill>
        <p:spPr bwMode="auto">
          <a:xfrm>
            <a:off x="4343400" y="1066800"/>
            <a:ext cx="4572000" cy="27432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
            <a:ext cx="7239000" cy="838199"/>
          </a:xfrm>
        </p:spPr>
        <p:txBody>
          <a:bodyPr/>
          <a:lstStyle/>
          <a:p>
            <a:r>
              <a:rPr lang="en-US" dirty="0" smtClean="0"/>
              <a:t>4 digit 7 segment display</a:t>
            </a:r>
            <a:endParaRPr lang="en-US" dirty="0"/>
          </a:p>
        </p:txBody>
      </p:sp>
      <p:sp>
        <p:nvSpPr>
          <p:cNvPr id="3" name="Text Placeholder 2"/>
          <p:cNvSpPr>
            <a:spLocks noGrp="1"/>
          </p:cNvSpPr>
          <p:nvPr>
            <p:ph type="body" idx="1"/>
          </p:nvPr>
        </p:nvSpPr>
        <p:spPr>
          <a:xfrm>
            <a:off x="4648200" y="990600"/>
            <a:ext cx="3886200" cy="2286000"/>
          </a:xfrm>
        </p:spPr>
        <p:txBody>
          <a:bodyPr/>
          <a:lstStyle/>
          <a:p>
            <a:endParaRPr lang="en-US" dirty="0"/>
          </a:p>
        </p:txBody>
      </p:sp>
      <p:pic>
        <p:nvPicPr>
          <p:cNvPr id="29698" name="Picture 2" descr="C:\Users\Personal\Desktop\0-56-inch-4-digit-7-segment-led-display-500x500.jpg"/>
          <p:cNvPicPr>
            <a:picLocks noChangeAspect="1" noChangeArrowheads="1"/>
          </p:cNvPicPr>
          <p:nvPr/>
        </p:nvPicPr>
        <p:blipFill>
          <a:blip r:embed="rId2" cstate="print"/>
          <a:srcRect/>
          <a:stretch>
            <a:fillRect/>
          </a:stretch>
        </p:blipFill>
        <p:spPr bwMode="auto">
          <a:xfrm>
            <a:off x="6096000" y="762000"/>
            <a:ext cx="1905000" cy="1676400"/>
          </a:xfrm>
          <a:prstGeom prst="rect">
            <a:avLst/>
          </a:prstGeom>
          <a:noFill/>
        </p:spPr>
      </p:pic>
      <p:pic>
        <p:nvPicPr>
          <p:cNvPr id="29699" name="Picture 3" descr="C:\Users\Personal\Desktop\images.png"/>
          <p:cNvPicPr>
            <a:picLocks noChangeAspect="1" noChangeArrowheads="1"/>
          </p:cNvPicPr>
          <p:nvPr/>
        </p:nvPicPr>
        <p:blipFill>
          <a:blip r:embed="rId3" cstate="print"/>
          <a:srcRect/>
          <a:stretch>
            <a:fillRect/>
          </a:stretch>
        </p:blipFill>
        <p:spPr bwMode="auto">
          <a:xfrm>
            <a:off x="457200" y="762000"/>
            <a:ext cx="4724400" cy="2362200"/>
          </a:xfrm>
          <a:prstGeom prst="rect">
            <a:avLst/>
          </a:prstGeom>
          <a:noFill/>
        </p:spPr>
      </p:pic>
      <p:pic>
        <p:nvPicPr>
          <p:cNvPr id="29700" name="Picture 4" descr="C:\Users\Personal\Desktop\7Segments_displays.png"/>
          <p:cNvPicPr>
            <a:picLocks noChangeAspect="1" noChangeArrowheads="1"/>
          </p:cNvPicPr>
          <p:nvPr/>
        </p:nvPicPr>
        <p:blipFill>
          <a:blip r:embed="rId4" cstate="print"/>
          <a:srcRect/>
          <a:stretch>
            <a:fillRect/>
          </a:stretch>
        </p:blipFill>
        <p:spPr bwMode="auto">
          <a:xfrm>
            <a:off x="457200" y="3505200"/>
            <a:ext cx="6781800" cy="33528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839</TotalTime>
  <Words>273</Words>
  <Application>Microsoft Office PowerPoint</Application>
  <PresentationFormat>On-screen Show (4:3)</PresentationFormat>
  <Paragraphs>62</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Verve</vt:lpstr>
      <vt:lpstr>ENHANCEMENT PROGRAM</vt:lpstr>
      <vt:lpstr>Outline :</vt:lpstr>
      <vt:lpstr>Light Emitting Diodes</vt:lpstr>
      <vt:lpstr>RGB LED</vt:lpstr>
      <vt:lpstr>7 Seven segment LED display :</vt:lpstr>
      <vt:lpstr>Slide 6</vt:lpstr>
      <vt:lpstr>LED Bar graph</vt:lpstr>
      <vt:lpstr>LED Dot Matrix</vt:lpstr>
      <vt:lpstr>4 digit 7 segment display</vt:lpstr>
      <vt:lpstr>Light Dependent Resistor</vt:lpstr>
      <vt:lpstr>Servo Motor </vt:lpstr>
      <vt:lpstr>Servo motor closed loop system</vt:lpstr>
      <vt:lpstr>Relay</vt:lpstr>
      <vt:lpstr>Slide 14</vt:lpstr>
      <vt:lpstr>Buzzer</vt:lpstr>
      <vt:lpstr>Potentiometer</vt:lpstr>
      <vt:lpstr>Keypad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ENHANCEMENT PROGRAM</dc:title>
  <dc:creator>Personal</dc:creator>
  <cp:lastModifiedBy>Personal</cp:lastModifiedBy>
  <cp:revision>76</cp:revision>
  <dcterms:created xsi:type="dcterms:W3CDTF">2020-08-07T16:46:45Z</dcterms:created>
  <dcterms:modified xsi:type="dcterms:W3CDTF">2020-08-08T13:33:41Z</dcterms:modified>
</cp:coreProperties>
</file>