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6"/>
  </p:notesMasterIdLst>
  <p:handoutMasterIdLst>
    <p:handoutMasterId r:id="rId27"/>
  </p:handoutMasterIdLst>
  <p:sldIdLst>
    <p:sldId id="319" r:id="rId6"/>
    <p:sldId id="320" r:id="rId7"/>
    <p:sldId id="321" r:id="rId8"/>
    <p:sldId id="322" r:id="rId9"/>
    <p:sldId id="323" r:id="rId10"/>
    <p:sldId id="324" r:id="rId11"/>
    <p:sldId id="327" r:id="rId12"/>
    <p:sldId id="340" r:id="rId13"/>
    <p:sldId id="329" r:id="rId14"/>
    <p:sldId id="325" r:id="rId15"/>
    <p:sldId id="326" r:id="rId16"/>
    <p:sldId id="328" r:id="rId17"/>
    <p:sldId id="341" r:id="rId18"/>
    <p:sldId id="330" r:id="rId19"/>
    <p:sldId id="331" r:id="rId20"/>
    <p:sldId id="332" r:id="rId21"/>
    <p:sldId id="334" r:id="rId22"/>
    <p:sldId id="335" r:id="rId23"/>
    <p:sldId id="336" r:id="rId24"/>
    <p:sldId id="339"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000000"/>
    <a:srgbClr val="429A16"/>
    <a:srgbClr val="F8F57B"/>
    <a:srgbClr val="59D01E"/>
    <a:srgbClr val="ACE58F"/>
    <a:srgbClr val="292929"/>
    <a:srgbClr val="3333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9600" autoAdjust="0"/>
  </p:normalViewPr>
  <p:slideViewPr>
    <p:cSldViewPr>
      <p:cViewPr>
        <p:scale>
          <a:sx n="100" d="100"/>
          <a:sy n="100" d="100"/>
        </p:scale>
        <p:origin x="-1104" y="-21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11111111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ORM Effectiveness vs</a:t>
            </a:r>
            <a:r>
              <a:rPr lang="en-US" baseline="0" dirty="0" smtClean="0"/>
              <a:t>. Current Rice Price</a:t>
            </a:r>
            <a:endParaRPr lang="en-US" dirty="0"/>
          </a:p>
        </c:rich>
      </c:tx>
      <c:layout/>
      <c:overlay val="0"/>
    </c:title>
    <c:autoTitleDeleted val="0"/>
    <c:plotArea>
      <c:layout>
        <c:manualLayout>
          <c:layoutTarget val="inner"/>
          <c:xMode val="edge"/>
          <c:yMode val="edge"/>
          <c:x val="1.2844036528550215E-2"/>
          <c:y val="0.13202125067890988"/>
          <c:w val="0.9732312626239551"/>
          <c:h val="0.69908495962379613"/>
        </c:manualLayout>
      </c:layout>
      <c:barChart>
        <c:barDir val="col"/>
        <c:grouping val="clustered"/>
        <c:varyColors val="0"/>
        <c:ser>
          <c:idx val="0"/>
          <c:order val="0"/>
          <c:tx>
            <c:strRef>
              <c:f>Sheet1!$B$1</c:f>
              <c:strCache>
                <c:ptCount val="1"/>
                <c:pt idx="0">
                  <c:v>Effectiveness</c:v>
                </c:pt>
              </c:strCache>
            </c:strRef>
          </c:tx>
          <c:invertIfNegative val="0"/>
          <c:cat>
            <c:strRef>
              <c:f>Sheet1!$A$2:$A$5</c:f>
              <c:strCache>
                <c:ptCount val="3"/>
                <c:pt idx="0">
                  <c:v>Using ORM</c:v>
                </c:pt>
                <c:pt idx="1">
                  <c:v>Not using an ORM</c:v>
                </c:pt>
                <c:pt idx="2">
                  <c:v>Price of rice in China vs Effectiveness</c:v>
                </c:pt>
              </c:strCache>
            </c:strRef>
          </c:cat>
          <c:val>
            <c:numRef>
              <c:f>Sheet1!$B$2:$B$5</c:f>
              <c:numCache>
                <c:formatCode>General</c:formatCode>
                <c:ptCount val="4"/>
                <c:pt idx="0">
                  <c:v>20</c:v>
                </c:pt>
                <c:pt idx="1">
                  <c:v>2</c:v>
                </c:pt>
                <c:pt idx="2">
                  <c:v>7</c:v>
                </c:pt>
              </c:numCache>
            </c:numRef>
          </c:val>
        </c:ser>
        <c:dLbls>
          <c:showLegendKey val="0"/>
          <c:showVal val="0"/>
          <c:showCatName val="0"/>
          <c:showSerName val="0"/>
          <c:showPercent val="0"/>
          <c:showBubbleSize val="0"/>
        </c:dLbls>
        <c:gapWidth val="150"/>
        <c:axId val="45203840"/>
        <c:axId val="45205376"/>
      </c:barChart>
      <c:catAx>
        <c:axId val="45203840"/>
        <c:scaling>
          <c:orientation val="minMax"/>
        </c:scaling>
        <c:delete val="0"/>
        <c:axPos val="b"/>
        <c:majorTickMark val="out"/>
        <c:minorTickMark val="none"/>
        <c:tickLblPos val="nextTo"/>
        <c:txPr>
          <a:bodyPr/>
          <a:lstStyle/>
          <a:p>
            <a:pPr>
              <a:defRPr>
                <a:solidFill>
                  <a:schemeClr val="tx1">
                    <a:alpha val="99000"/>
                  </a:schemeClr>
                </a:solidFill>
              </a:defRPr>
            </a:pPr>
            <a:endParaRPr lang="en-US"/>
          </a:p>
        </c:txPr>
        <c:crossAx val="45205376"/>
        <c:crosses val="autoZero"/>
        <c:auto val="1"/>
        <c:lblAlgn val="ctr"/>
        <c:lblOffset val="100"/>
        <c:noMultiLvlLbl val="0"/>
      </c:catAx>
      <c:valAx>
        <c:axId val="45205376"/>
        <c:scaling>
          <c:orientation val="minMax"/>
        </c:scaling>
        <c:delete val="1"/>
        <c:axPos val="l"/>
        <c:majorGridlines>
          <c:spPr>
            <a:ln>
              <a:noFill/>
            </a:ln>
          </c:spPr>
        </c:majorGridlines>
        <c:numFmt formatCode="General" sourceLinked="1"/>
        <c:majorTickMark val="out"/>
        <c:minorTickMark val="none"/>
        <c:tickLblPos val="none"/>
        <c:crossAx val="45203840"/>
        <c:crosses val="autoZero"/>
        <c:crossBetween val="between"/>
      </c:valAx>
      <c:spPr>
        <a:noFill/>
        <a:ln>
          <a:noFill/>
        </a:ln>
      </c:spPr>
    </c:plotArea>
    <c:legend>
      <c:legendPos val="r"/>
      <c:layout>
        <c:manualLayout>
          <c:xMode val="edge"/>
          <c:yMode val="edge"/>
          <c:x val="0.70910983433518537"/>
          <c:y val="7.4529690920548577E-2"/>
          <c:w val="0.18460186983228122"/>
          <c:h val="0.32518897480236486"/>
        </c:manualLayout>
      </c:layout>
      <c:overlay val="0"/>
      <c:txPr>
        <a:bodyPr/>
        <a:lstStyle/>
        <a:p>
          <a:pPr>
            <a:defRPr>
              <a:solidFill>
                <a:schemeClr val="tx1">
                  <a:alpha val="99000"/>
                </a:schemeClr>
              </a:solidFill>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10/6/2012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10/6/2012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ackoverflow.com/users/371637/adam-tulipe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ackoverflow.com/questions/7261998/entityframework-update-single-field-with-detatched-entit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10/6/2012 10:30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See the web forms 4.5 project for an example</a:t>
            </a:r>
            <a:r>
              <a:rPr lang="en-US" baseline="0" dirty="0" smtClean="0"/>
              <a:t> of </a:t>
            </a:r>
            <a:r>
              <a:rPr lang="en-US" baseline="0" dirty="0" err="1" smtClean="0"/>
              <a:t>ToList</a:t>
            </a:r>
            <a:r>
              <a:rPr lang="en-US" baseline="0" dirty="0" smtClean="0"/>
              <a:t> or simply look at the </a:t>
            </a:r>
            <a:r>
              <a:rPr lang="en-US" baseline="0" dirty="0" err="1" smtClean="0"/>
              <a:t>CustomerRepository.cs</a:t>
            </a:r>
            <a:r>
              <a:rPr lang="en-US" baseline="0" dirty="0" smtClean="0"/>
              <a:t> </a:t>
            </a:r>
            <a:r>
              <a:rPr lang="en-US" baseline="0" dirty="0" err="1" smtClean="0"/>
              <a:t>GetAll</a:t>
            </a:r>
            <a:r>
              <a:rPr lang="en-US" baseline="0" dirty="0" smtClean="0"/>
              <a:t> method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the </a:t>
            </a:r>
            <a:r>
              <a:rPr lang="en-US" dirty="0" err="1" smtClean="0"/>
              <a:t>CustomerController.Index</a:t>
            </a:r>
            <a:r>
              <a:rPr lang="en-US" dirty="0" smtClean="0"/>
              <a:t> method, </a:t>
            </a:r>
            <a:r>
              <a:rPr lang="en-US" dirty="0" smtClean="0"/>
              <a:t>mapping via lambda, repository.</a:t>
            </a:r>
          </a:p>
          <a:p>
            <a:r>
              <a:rPr lang="en-US" dirty="0" smtClean="0"/>
              <a:t>See </a:t>
            </a:r>
            <a:r>
              <a:rPr lang="en-US" dirty="0" err="1" smtClean="0"/>
              <a:t>automap</a:t>
            </a:r>
            <a:r>
              <a:rPr lang="en-US" dirty="0" smtClean="0"/>
              <a:t> attribute on </a:t>
            </a:r>
            <a:r>
              <a:rPr lang="en-US" dirty="0" err="1" smtClean="0"/>
              <a:t>CustomerController.Edit</a:t>
            </a:r>
            <a:endParaRPr lang="en-US" dirty="0" smtClean="0"/>
          </a:p>
          <a:p>
            <a:r>
              <a:rPr lang="en-US" dirty="0" smtClean="0"/>
              <a:t>Don’t let entities leak out onto the </a:t>
            </a:r>
            <a:r>
              <a:rPr lang="en-US" dirty="0" smtClean="0"/>
              <a:t>page</a:t>
            </a:r>
            <a:r>
              <a:rPr lang="en-US" baseline="0" dirty="0" smtClean="0"/>
              <a:t> unless you don’t care about testing and this is a simple prototype. Always use </a:t>
            </a:r>
            <a:r>
              <a:rPr lang="en-US" baseline="0" dirty="0" err="1" smtClean="0"/>
              <a:t>ViewModel</a:t>
            </a:r>
            <a:r>
              <a:rPr lang="en-US" baseline="0" dirty="0" smtClean="0"/>
              <a:t>. If you have to use </a:t>
            </a:r>
            <a:r>
              <a:rPr lang="en-US" baseline="0" dirty="0" err="1" smtClean="0"/>
              <a:t>SelectLists</a:t>
            </a:r>
            <a:r>
              <a:rPr lang="en-US" baseline="0" dirty="0" smtClean="0"/>
              <a:t> you end up using ugly workarounds without a </a:t>
            </a:r>
            <a:r>
              <a:rPr lang="en-US" baseline="0" dirty="0" err="1" smtClean="0"/>
              <a:t>viewmodel</a:t>
            </a:r>
            <a:r>
              <a:rPr lang="en-US" baseline="0" dirty="0" smtClean="0"/>
              <a:t> (</a:t>
            </a:r>
            <a:r>
              <a:rPr lang="en-US" baseline="0" dirty="0" err="1" smtClean="0"/>
              <a:t>ViewBag</a:t>
            </a:r>
            <a:r>
              <a:rPr lang="en-US" baseline="0" dirty="0" smtClean="0"/>
              <a:t> or uglier code in the view to create the select list)</a:t>
            </a:r>
            <a:endParaRPr lang="en-US" dirty="0" smtClean="0"/>
          </a:p>
          <a:p>
            <a:endParaRPr lang="en-US" dirty="0" smtClean="0"/>
          </a:p>
          <a:p>
            <a:r>
              <a:rPr lang="en-US" dirty="0" smtClean="0"/>
              <a:t>Edit a customer, notice get </a:t>
            </a:r>
            <a:r>
              <a:rPr lang="en-US" dirty="0" err="1" smtClean="0"/>
              <a:t>vs</a:t>
            </a:r>
            <a:r>
              <a:rPr lang="en-US" dirty="0" smtClean="0"/>
              <a:t> </a:t>
            </a:r>
            <a:r>
              <a:rPr lang="en-US" dirty="0" err="1" smtClean="0"/>
              <a:t>postback</a:t>
            </a:r>
            <a:r>
              <a:rPr lang="en-US" dirty="0" smtClean="0"/>
              <a:t>. We don’t map on</a:t>
            </a:r>
            <a:r>
              <a:rPr lang="en-US" baseline="0" dirty="0" smtClean="0"/>
              <a:t> </a:t>
            </a:r>
            <a:r>
              <a:rPr lang="en-US" baseline="0" dirty="0" err="1" smtClean="0"/>
              <a:t>post,simply</a:t>
            </a:r>
            <a:r>
              <a:rPr lang="en-US" baseline="0" dirty="0" smtClean="0"/>
              <a:t> assign properties. </a:t>
            </a:r>
            <a:r>
              <a:rPr lang="en-US" baseline="0" dirty="0" err="1" smtClean="0"/>
              <a:t>Automapper</a:t>
            </a:r>
            <a:r>
              <a:rPr lang="en-US" baseline="0" dirty="0" smtClean="0"/>
              <a:t> isn’t meant to map both ways here. EF’s property state wont correctly get set as ‘modified’ if you map from a </a:t>
            </a:r>
            <a:r>
              <a:rPr lang="en-US" baseline="0" dirty="0" err="1" smtClean="0"/>
              <a:t>viewmodel</a:t>
            </a:r>
            <a:r>
              <a:rPr lang="en-US" baseline="0" dirty="0" smtClean="0"/>
              <a:t> INTO an entity framework object.</a:t>
            </a:r>
            <a:endParaRPr lang="en-US" dirty="0" smtClean="0"/>
          </a:p>
          <a:p>
            <a:r>
              <a:rPr lang="en-US" baseline="0" dirty="0" smtClean="0"/>
              <a:t>The </a:t>
            </a:r>
            <a:r>
              <a:rPr lang="en-US" baseline="0" dirty="0" err="1" smtClean="0"/>
              <a:t>db</a:t>
            </a:r>
            <a:r>
              <a:rPr lang="en-US" baseline="0" dirty="0" smtClean="0"/>
              <a:t> </a:t>
            </a:r>
            <a:r>
              <a:rPr lang="en-US" baseline="0" dirty="0" smtClean="0"/>
              <a:t>code is not in the presentation layer, a controller is an orchestrator for the UI.</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EntityDemoSite.WebformsAspNet45</a:t>
            </a:r>
            <a:r>
              <a:rPr lang="en-US" dirty="0" smtClean="0"/>
              <a:t>, Default.aspx</a:t>
            </a:r>
          </a:p>
          <a:p>
            <a:endParaRPr lang="en-US" dirty="0" smtClean="0"/>
          </a:p>
          <a:p>
            <a:r>
              <a:rPr lang="en-US" dirty="0" smtClean="0"/>
              <a:t>Or for other</a:t>
            </a:r>
            <a:r>
              <a:rPr lang="en-US" baseline="0" dirty="0" smtClean="0"/>
              <a:t> examples see the </a:t>
            </a:r>
            <a:r>
              <a:rPr lang="en-US" baseline="0" dirty="0" err="1" smtClean="0"/>
              <a:t>EntityDemoSite</a:t>
            </a:r>
            <a:r>
              <a:rPr lang="en-US" baseline="0" dirty="0" smtClean="0"/>
              <a:t> project (change port mappings below to whatever it starts as once you change web forms to be the default startup project)</a:t>
            </a:r>
          </a:p>
          <a:p>
            <a:r>
              <a:rPr lang="en-US" dirty="0" smtClean="0"/>
              <a:t>http</a:t>
            </a:r>
            <a:r>
              <a:rPr lang="en-US" dirty="0" smtClean="0"/>
              <a:t>://localhost:64097/DataBindList.aspx</a:t>
            </a:r>
          </a:p>
          <a:p>
            <a:r>
              <a:rPr lang="en-US" dirty="0" smtClean="0"/>
              <a:t>http://localhost:64097/Customers.aspx      leave out a field so the validators fire</a:t>
            </a:r>
            <a:r>
              <a:rPr lang="en-US" dirty="0" smtClean="0"/>
              <a:t>. I don’t like the magic </a:t>
            </a:r>
            <a:r>
              <a:rPr lang="en-US" dirty="0" err="1" smtClean="0"/>
              <a:t>objectdatasource</a:t>
            </a:r>
            <a:r>
              <a:rPr lang="en-US" dirty="0" smtClean="0"/>
              <a:t> binding, but some like it for lack of writing code</a:t>
            </a:r>
            <a:r>
              <a:rPr lang="en-US" baseline="0" dirty="0" smtClean="0"/>
              <a:t> ‘simplicity’ if you want to call it that.</a:t>
            </a:r>
            <a:endParaRPr lang="en-US" dirty="0" smtClean="0"/>
          </a:p>
          <a:p>
            <a:r>
              <a:rPr lang="en-US" dirty="0" smtClean="0"/>
              <a:t>http://</a:t>
            </a:r>
            <a:r>
              <a:rPr lang="en-US" dirty="0" smtClean="0"/>
              <a:t>localhost:64097/CustomerAdd.aspx</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a:t>
            </a:r>
            <a:r>
              <a:rPr lang="en-US" sz="1200" kern="1200" dirty="0" err="1" smtClean="0">
                <a:solidFill>
                  <a:schemeClr val="tx1"/>
                </a:solidFill>
                <a:latin typeface="+mn-lt"/>
                <a:ea typeface="+mn-ea"/>
                <a:cs typeface="+mn-cs"/>
              </a:rPr>
              <a:t>CheckForEfExceptions</a:t>
            </a:r>
            <a:endParaRPr lang="en-US" sz="1200" kern="1200" dirty="0" smtClean="0">
              <a:solidFill>
                <a:schemeClr val="tx1"/>
              </a:solidFill>
              <a:latin typeface="+mn-lt"/>
              <a:ea typeface="+mn-ea"/>
              <a:cs typeface="+mn-cs"/>
            </a:endParaRPr>
          </a:p>
          <a:p>
            <a:endParaRPr lang="en-US" dirty="0" smtClean="0"/>
          </a:p>
          <a:p>
            <a:r>
              <a:rPr lang="en-US" dirty="0" smtClean="0"/>
              <a:t>-if using </a:t>
            </a:r>
            <a:r>
              <a:rPr lang="en-US" dirty="0" err="1" smtClean="0"/>
              <a:t>objectdatasource</a:t>
            </a:r>
            <a:r>
              <a:rPr lang="en-US" dirty="0" smtClean="0"/>
              <a:t> your context must</a:t>
            </a:r>
            <a:r>
              <a:rPr lang="en-US" baseline="0" dirty="0" smtClean="0"/>
              <a:t> be instantiated inside of the repository! No DI integration here.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a:p>
            <a:pPr marL="228600" indent="-228600">
              <a:buNone/>
            </a:pPr>
            <a:r>
              <a:rPr lang="en-US" dirty="0" smtClean="0"/>
              <a:t>Data annotations not directly integrated into web forms but will raise </a:t>
            </a:r>
            <a:r>
              <a:rPr lang="en-US" dirty="0" err="1" smtClean="0"/>
              <a:t>dbentityvalidtionexception</a:t>
            </a:r>
            <a:r>
              <a:rPr lang="en-US" dirty="0" smtClean="0"/>
              <a:t>,</a:t>
            </a:r>
            <a:r>
              <a:rPr lang="en-US" baseline="0" dirty="0" smtClean="0"/>
              <a:t> same as if MVC on entity but using </a:t>
            </a:r>
            <a:r>
              <a:rPr lang="en-US" baseline="0" dirty="0" err="1" smtClean="0"/>
              <a:t>viewmodels</a:t>
            </a:r>
            <a:r>
              <a:rPr lang="en-US" baseline="0" dirty="0" smtClean="0"/>
              <a:t>.</a:t>
            </a:r>
            <a:endParaRPr lang="en-US" dirty="0" smtClean="0"/>
          </a:p>
          <a:p>
            <a:pPr marL="228600" indent="-228600">
              <a:buNone/>
            </a:pPr>
            <a:r>
              <a:rPr lang="en-US" dirty="0" smtClean="0"/>
              <a:t>Create customer </a:t>
            </a:r>
            <a:r>
              <a:rPr lang="en-US" dirty="0" err="1" smtClean="0"/>
              <a:t>Ivalidateable</a:t>
            </a:r>
            <a:r>
              <a:rPr lang="en-US" dirty="0" smtClean="0"/>
              <a:t> interface.</a:t>
            </a:r>
          </a:p>
          <a:p>
            <a:pPr marL="228600" indent="-228600">
              <a:buNone/>
            </a:pPr>
            <a:endParaRPr lang="en-US" dirty="0" smtClean="0"/>
          </a:p>
          <a:p>
            <a:pPr marL="228600" indent="-228600">
              <a:buNone/>
            </a:pPr>
            <a:r>
              <a:rPr lang="en-US" dirty="0" smtClean="0"/>
              <a:t>If using MVC, </a:t>
            </a:r>
            <a:r>
              <a:rPr lang="en-US" dirty="0" err="1" smtClean="0"/>
              <a:t>ModelState</a:t>
            </a:r>
            <a:r>
              <a:rPr lang="en-US" dirty="0" smtClean="0"/>
              <a:t> will catch Data annotations, </a:t>
            </a:r>
            <a:r>
              <a:rPr lang="en-US" dirty="0" err="1" smtClean="0"/>
              <a:t>IValidateableObject</a:t>
            </a:r>
            <a:r>
              <a:rPr lang="en-US" dirty="0" smtClean="0"/>
              <a:t> but not fluent</a:t>
            </a:r>
            <a:r>
              <a:rPr lang="en-US" baseline="0" dirty="0" smtClean="0"/>
              <a:t> (yet) mvc4 does handle these (</a:t>
            </a:r>
            <a:r>
              <a:rPr lang="en-US" baseline="0" dirty="0" err="1" smtClean="0"/>
              <a:t>Ive</a:t>
            </a:r>
            <a:r>
              <a:rPr lang="en-US" baseline="0" dirty="0" smtClean="0"/>
              <a:t> tested </a:t>
            </a:r>
            <a:r>
              <a:rPr lang="en-US" baseline="0" dirty="0" err="1" smtClean="0"/>
              <a:t>DbEnityExceptions</a:t>
            </a:r>
            <a:r>
              <a:rPr lang="en-US" baseline="0" dirty="0" smtClean="0"/>
              <a:t> mapping to </a:t>
            </a:r>
            <a:r>
              <a:rPr lang="en-US" baseline="0" dirty="0" err="1" smtClean="0"/>
              <a:t>ModelState</a:t>
            </a:r>
            <a:r>
              <a:rPr lang="en-US" baseline="0" dirty="0" smtClean="0"/>
              <a:t> errors which is ok, but had problems with timestamps)</a:t>
            </a:r>
          </a:p>
        </p:txBody>
      </p:sp>
      <p:sp>
        <p:nvSpPr>
          <p:cNvPr id="4" name="Slide Number Placeholder 3"/>
          <p:cNvSpPr>
            <a:spLocks noGrp="1"/>
          </p:cNvSpPr>
          <p:nvPr>
            <p:ph type="sldNum" sz="quarter" idx="10"/>
          </p:nvPr>
        </p:nvSpPr>
        <p:spPr/>
        <p:txBody>
          <a:bodyPr/>
          <a:lstStyle/>
          <a:p>
            <a:fld id="{368885FE-63AA-4776-AE67-DDECEC1908D9}"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timestamp</a:t>
            </a:r>
            <a:r>
              <a:rPr lang="en-US" baseline="0" dirty="0" smtClean="0"/>
              <a:t> code</a:t>
            </a:r>
            <a:r>
              <a:rPr lang="en-US" baseline="0" dirty="0" smtClean="0"/>
              <a:t>. </a:t>
            </a:r>
          </a:p>
          <a:p>
            <a:r>
              <a:rPr lang="en-US" baseline="0" dirty="0" smtClean="0"/>
              <a:t>Open /Customers for the </a:t>
            </a:r>
            <a:r>
              <a:rPr lang="en-US" baseline="0" dirty="0" err="1" smtClean="0"/>
              <a:t>mvc</a:t>
            </a:r>
            <a:r>
              <a:rPr lang="en-US" baseline="0" dirty="0" smtClean="0"/>
              <a:t> app. Edit the same customer in two windows save one, then save the other – you should receive a nice error message and each property showing you what’s changed.</a:t>
            </a:r>
          </a:p>
          <a:p>
            <a:r>
              <a:rPr lang="en-US" baseline="0" dirty="0" smtClean="0"/>
              <a:t>This is because of the action filter I added in </a:t>
            </a:r>
            <a:r>
              <a:rPr lang="en-US" baseline="0" dirty="0" err="1" smtClean="0"/>
              <a:t>global.asax.cs</a:t>
            </a:r>
            <a:endParaRPr lang="en-US" baseline="0" dirty="0" smtClean="0"/>
          </a:p>
          <a:p>
            <a:endParaRPr lang="en-US" dirty="0" smtClean="0"/>
          </a:p>
          <a:p>
            <a:r>
              <a:rPr lang="en-US" dirty="0" smtClean="0"/>
              <a:t>From</a:t>
            </a:r>
            <a:r>
              <a:rPr lang="en-US" baseline="0" dirty="0" smtClean="0"/>
              <a:t> one of my stack overflow posts:</a:t>
            </a:r>
            <a:endParaRPr lang="en-US" dirty="0" smtClean="0"/>
          </a:p>
          <a:p>
            <a:r>
              <a:rPr lang="en-US" sz="1200" b="0" i="0" kern="1200" dirty="0" smtClean="0">
                <a:solidFill>
                  <a:schemeClr val="tx1"/>
                </a:solidFill>
                <a:latin typeface="+mn-lt"/>
                <a:ea typeface="+mn-ea"/>
                <a:cs typeface="+mn-cs"/>
              </a:rPr>
              <a:t>I wanted to add some more info on this, seems concurrency is handled in two separate ways (at least). One I believe is simply to add a timestamp column to your table and decorate its property with the [</a:t>
            </a:r>
            <a:r>
              <a:rPr lang="en-US" sz="1200" b="0" i="0" kern="1200" dirty="0" err="1" smtClean="0">
                <a:solidFill>
                  <a:schemeClr val="tx1"/>
                </a:solidFill>
                <a:latin typeface="+mn-lt"/>
                <a:ea typeface="+mn-ea"/>
                <a:cs typeface="+mn-cs"/>
              </a:rPr>
              <a:t>TimeStamp</a:t>
            </a:r>
            <a:r>
              <a:rPr lang="en-US" sz="1200" b="0" i="0" kern="1200" dirty="0" smtClean="0">
                <a:solidFill>
                  <a:schemeClr val="tx1"/>
                </a:solidFill>
                <a:latin typeface="+mn-lt"/>
                <a:ea typeface="+mn-ea"/>
                <a:cs typeface="+mn-cs"/>
              </a:rPr>
              <a:t>] attribute. EF will automatically then compare this value in it's where clause. The other case according to the </a:t>
            </a:r>
            <a:r>
              <a:rPr lang="en-US" sz="1200" b="0" i="0" kern="1200" dirty="0" err="1" smtClean="0">
                <a:solidFill>
                  <a:schemeClr val="tx1"/>
                </a:solidFill>
                <a:latin typeface="+mn-lt"/>
                <a:ea typeface="+mn-ea"/>
                <a:cs typeface="+mn-cs"/>
              </a:rPr>
              <a:t>Contoso</a:t>
            </a:r>
            <a:r>
              <a:rPr lang="en-US" sz="1200" b="0" i="0" kern="1200" dirty="0" smtClean="0">
                <a:solidFill>
                  <a:schemeClr val="tx1"/>
                </a:solidFill>
                <a:latin typeface="+mn-lt"/>
                <a:ea typeface="+mn-ea"/>
                <a:cs typeface="+mn-cs"/>
              </a:rPr>
              <a:t> example: "you would have to mark all non-primary-key properties in the entity for concurrency tracking by adding the </a:t>
            </a:r>
            <a:r>
              <a:rPr lang="en-US" sz="1200" b="0" i="0" kern="1200" dirty="0" err="1" smtClean="0">
                <a:solidFill>
                  <a:schemeClr val="tx1"/>
                </a:solidFill>
                <a:latin typeface="+mn-lt"/>
                <a:ea typeface="+mn-ea"/>
                <a:cs typeface="+mn-cs"/>
              </a:rPr>
              <a:t>ConcurrencyCheck</a:t>
            </a:r>
            <a:r>
              <a:rPr lang="en-US" sz="1200" b="0" i="0" kern="1200" dirty="0" smtClean="0">
                <a:solidFill>
                  <a:schemeClr val="tx1"/>
                </a:solidFill>
                <a:latin typeface="+mn-lt"/>
                <a:ea typeface="+mn-ea"/>
                <a:cs typeface="+mn-cs"/>
              </a:rPr>
              <a:t> attribute to them. That change would enable the Entity Framework to include all columns in the SQL WHERE clause of UPDATE statements." – </a:t>
            </a:r>
            <a:r>
              <a:rPr lang="en-US" sz="1200" b="0" i="0" u="none" strike="noStrike" kern="1200" dirty="0" smtClean="0">
                <a:solidFill>
                  <a:schemeClr val="tx1"/>
                </a:solidFill>
                <a:latin typeface="+mn-lt"/>
                <a:ea typeface="+mn-ea"/>
                <a:cs typeface="+mn-cs"/>
                <a:hlinkClick r:id="rId3" tooltip="11764 reputation"/>
              </a:rPr>
              <a:t>Adam </a:t>
            </a:r>
            <a:r>
              <a:rPr lang="en-US" sz="1200" b="0" i="0" u="none" strike="noStrike" kern="1200" dirty="0" err="1" smtClean="0">
                <a:solidFill>
                  <a:schemeClr val="tx1"/>
                </a:solidFill>
                <a:latin typeface="+mn-lt"/>
                <a:ea typeface="+mn-ea"/>
                <a:cs typeface="+mn-cs"/>
                <a:hlinkClick r:id="rId3" tooltip="11764 reputation"/>
              </a:rPr>
              <a:t>Tuliper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Sep 25 '11 at 15:22</a:t>
            </a:r>
            <a:r>
              <a:rPr lang="en-US" sz="1200" b="0" i="0" kern="1200" dirty="0" smtClean="0">
                <a:solidFill>
                  <a:schemeClr val="tx1"/>
                </a:solidFill>
                <a:latin typeface="+mn-lt"/>
                <a:ea typeface="+mn-ea"/>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Add  a</a:t>
            </a:r>
            <a:r>
              <a:rPr lang="en-US" baseline="0" dirty="0" smtClean="0"/>
              <a:t> new property to customer class</a:t>
            </a:r>
          </a:p>
          <a:p>
            <a:pPr marL="228600" indent="-228600">
              <a:buAutoNum type="arabicPeriod"/>
            </a:pPr>
            <a:r>
              <a:rPr lang="en-US" baseline="0" dirty="0" smtClean="0"/>
              <a:t>Run </a:t>
            </a:r>
            <a:r>
              <a:rPr lang="en-US" dirty="0" smtClean="0"/>
              <a:t>Enable-Migrations –</a:t>
            </a:r>
            <a:r>
              <a:rPr lang="en-US" dirty="0" err="1" smtClean="0"/>
              <a:t>EnableAutomaticMigrations</a:t>
            </a:r>
            <a:endParaRPr lang="en-US" dirty="0" smtClean="0"/>
          </a:p>
          <a:p>
            <a:pPr marL="228600" marR="0" lvl="1" indent="-228600" algn="l" defTabSz="914400" rtl="0" eaLnBrk="1" fontAlgn="auto" latinLnBrk="0" hangingPunct="1">
              <a:lnSpc>
                <a:spcPct val="100000"/>
              </a:lnSpc>
              <a:spcBef>
                <a:spcPts val="0"/>
              </a:spcBef>
              <a:spcAft>
                <a:spcPts val="0"/>
              </a:spcAft>
              <a:buClrTx/>
              <a:buSzTx/>
              <a:buFontTx/>
              <a:buNone/>
              <a:tabLst/>
              <a:defRPr/>
            </a:pPr>
            <a:r>
              <a:rPr lang="en-US" dirty="0" smtClean="0"/>
              <a:t>3.   Update-Database - Script    or Update-Database</a:t>
            </a:r>
            <a:r>
              <a:rPr lang="en-US" baseline="0" dirty="0" smtClean="0"/>
              <a:t> to do the changes.</a:t>
            </a:r>
            <a:endParaRPr lang="en-US" dirty="0" smtClean="0"/>
          </a:p>
          <a:p>
            <a:pPr marL="228600" indent="-228600">
              <a:buAutoNum type="arabicPeriod"/>
            </a:pPr>
            <a:endParaRPr lang="en-US" dirty="0" smtClean="0"/>
          </a:p>
          <a:p>
            <a:endParaRPr lang="en-US" dirty="0" smtClean="0"/>
          </a:p>
          <a:p>
            <a:r>
              <a:rPr lang="en-US" dirty="0" smtClean="0"/>
              <a:t>Install-Package </a:t>
            </a:r>
            <a:r>
              <a:rPr lang="en-US" dirty="0" err="1" smtClean="0"/>
              <a:t>EntityFramework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Update-Database –Script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Update-Database –Force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Enable-Migrations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Install-Package Unity.MVC3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EnableAutomaticMigrations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Install-Package </a:t>
            </a:r>
            <a:r>
              <a:rPr lang="en-US" sz="1200" kern="1200" dirty="0" err="1" smtClean="0">
                <a:solidFill>
                  <a:schemeClr val="tx1"/>
                </a:solidFill>
                <a:latin typeface="+mn-lt"/>
                <a:ea typeface="+mn-ea"/>
                <a:cs typeface="+mn-cs"/>
              </a:rPr>
              <a:t>MiniProfiler.EF</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3547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universal</a:t>
            </a:r>
            <a:r>
              <a:rPr lang="en-US" baseline="0" dirty="0" smtClean="0"/>
              <a:t> provider or: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http://stackoverflow.com/questions/7575439/getting-own-ef-4-1-code-first-classes-to-work-with-net-membership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into your C:\Windows\Microsoft.NET\Framework\v2.xx or v4.xx\ and execute </a:t>
            </a:r>
            <a:r>
              <a:rPr lang="en-US" dirty="0" err="1" smtClean="0"/>
              <a:t>aspnet_regsql</a:t>
            </a:r>
            <a:r>
              <a:rPr lang="en-US" dirty="0" smtClean="0"/>
              <a:t>, this will launch a wizard that allows you to choose your database and it will add the stored </a:t>
            </a:r>
            <a:r>
              <a:rPr lang="en-US" dirty="0" err="1" smtClean="0"/>
              <a:t>procs</a:t>
            </a:r>
            <a:r>
              <a:rPr lang="en-US" dirty="0" smtClean="0"/>
              <a:t> and tables to allow membership to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you run the ASP.NET configuration wizard (the little toolbox icon at the top of your solution explorer) and then configure your roles and accounts. See this page and skip to the Configuring the website for membership and roles section.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68885FE-63AA-4776-AE67-DDECEC1908D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10/6/2012 10:30 AM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a:t>
            </a:r>
            <a:r>
              <a:rPr lang="en-US" baseline="0" dirty="0" smtClean="0"/>
              <a:t> </a:t>
            </a:r>
            <a:r>
              <a:rPr lang="en-US" baseline="0" dirty="0" smtClean="0"/>
              <a:t>mapping classes are the way to go instead of EF specific data annotations to remain ‘pure’ since they can change the behavior in relation to EF specific code.</a:t>
            </a:r>
          </a:p>
          <a:p>
            <a:r>
              <a:rPr lang="en-US" baseline="0" dirty="0" smtClean="0"/>
              <a:t>The validation data annotations are ok as they do not effect this.</a:t>
            </a:r>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68885FE-63AA-4776-AE67-DDECEC1908D9}"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Orange are projects</a:t>
            </a:r>
          </a:p>
          <a:p>
            <a:endParaRPr lang="en-US" baseline="0" dirty="0" smtClean="0"/>
          </a:p>
          <a:p>
            <a:r>
              <a:rPr lang="en-US" baseline="0" dirty="0" smtClean="0"/>
              <a:t>Your business objects (Customer, for ex) contain NO persistence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 id="214748372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adam.tuliper@gmail.com" TargetMode="External"/><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completedevelopment.blogspot.com/2012/06/unit-of-work-pattern-with-entity.html" TargetMode="External"/><Relationship Id="rId7" Type="http://schemas.openxmlformats.org/officeDocument/2006/relationships/image" Target="../media/image8.png"/><Relationship Id="rId2" Type="http://schemas.openxmlformats.org/officeDocument/2006/relationships/hyperlink" Target="http://completedevelopment.blogspot.com/2012/06/dependency-injection-with-entity.html"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hyperlink" Target="http://completedevelopment.blogspot.com/" TargetMode="External"/><Relationship Id="rId4" Type="http://schemas.openxmlformats.org/officeDocument/2006/relationships/hyperlink" Target="http://www.asp.net/web-forms/tutorials/aspnet-45/getting-started-with-aspnet-45-web-forms/create_the_data_access_layer"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 Entity Framework </a:t>
            </a:r>
            <a:r>
              <a:rPr lang="en-US" dirty="0"/>
              <a:t>5</a:t>
            </a:r>
            <a:r>
              <a:rPr lang="en-US" dirty="0" smtClean="0"/>
              <a:t> for Real Web Applications</a:t>
            </a:r>
            <a:endParaRPr lang="en-US" dirty="0"/>
          </a:p>
        </p:txBody>
      </p:sp>
      <p:sp>
        <p:nvSpPr>
          <p:cNvPr id="3" name="Subtitle 2"/>
          <p:cNvSpPr>
            <a:spLocks noGrp="1"/>
          </p:cNvSpPr>
          <p:nvPr>
            <p:ph type="subTitle" idx="1"/>
          </p:nvPr>
        </p:nvSpPr>
        <p:spPr/>
        <p:txBody>
          <a:bodyPr/>
          <a:lstStyle/>
          <a:p>
            <a:r>
              <a:rPr lang="en-US" dirty="0" smtClean="0"/>
              <a:t>Adam </a:t>
            </a:r>
            <a:r>
              <a:rPr lang="en-US" dirty="0" err="1" smtClean="0"/>
              <a:t>Tuliper</a:t>
            </a:r>
            <a:endParaRPr lang="en-US" dirty="0" smtClean="0"/>
          </a:p>
          <a:p>
            <a:r>
              <a:rPr lang="en-US" dirty="0" smtClean="0"/>
              <a:t>Software Architect</a:t>
            </a:r>
          </a:p>
          <a:p>
            <a:r>
              <a:rPr lang="en-US" dirty="0" err="1" smtClean="0"/>
              <a:t>Cegedim</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First/Database First</a:t>
            </a:r>
            <a:endParaRPr lang="en-US" dirty="0"/>
          </a:p>
        </p:txBody>
      </p:sp>
      <p:sp>
        <p:nvSpPr>
          <p:cNvPr id="3" name="Content Placeholder 2"/>
          <p:cNvSpPr>
            <a:spLocks noGrp="1"/>
          </p:cNvSpPr>
          <p:nvPr>
            <p:ph sz="quarter" idx="1"/>
          </p:nvPr>
        </p:nvSpPr>
        <p:spPr>
          <a:xfrm>
            <a:off x="455612" y="1219200"/>
            <a:ext cx="10737471" cy="4770437"/>
          </a:xfrm>
        </p:spPr>
        <p:txBody>
          <a:bodyPr>
            <a:normAutofit/>
          </a:bodyPr>
          <a:lstStyle/>
          <a:p>
            <a:r>
              <a:rPr lang="en-US" dirty="0" smtClean="0"/>
              <a:t>Pros</a:t>
            </a:r>
          </a:p>
          <a:p>
            <a:pPr lvl="1"/>
            <a:r>
              <a:rPr lang="en-US" dirty="0" smtClean="0"/>
              <a:t>Visual Designer -&gt; Architectural documentation</a:t>
            </a:r>
          </a:p>
          <a:p>
            <a:pPr lvl="1"/>
            <a:r>
              <a:rPr lang="en-US" dirty="0" smtClean="0"/>
              <a:t>Easy code regeneration with model or db changes</a:t>
            </a:r>
          </a:p>
          <a:p>
            <a:pPr lvl="1"/>
            <a:r>
              <a:rPr lang="en-US" dirty="0" smtClean="0"/>
              <a:t>Very fast implementation</a:t>
            </a:r>
          </a:p>
          <a:p>
            <a:r>
              <a:rPr lang="en-US" dirty="0" smtClean="0"/>
              <a:t>Cons</a:t>
            </a:r>
          </a:p>
          <a:p>
            <a:pPr lvl="1"/>
            <a:r>
              <a:rPr lang="en-US" dirty="0" smtClean="0"/>
              <a:t>May not prefer to deal with XML based EDMX file</a:t>
            </a:r>
          </a:p>
          <a:p>
            <a:pPr lvl="1"/>
            <a:r>
              <a:rPr lang="en-US" dirty="0" smtClean="0"/>
              <a:t>Some may feel loss of control without ‘pure’ code</a:t>
            </a:r>
          </a:p>
          <a:p>
            <a:pPr lvl="1">
              <a:buNone/>
            </a:pPr>
            <a:r>
              <a:rPr lang="en-US" dirty="0" smtClean="0"/>
              <a:t>Please use: </a:t>
            </a:r>
            <a:r>
              <a:rPr lang="en-US" dirty="0" smtClean="0">
                <a:solidFill>
                  <a:srgbClr val="FFCC00"/>
                </a:solidFill>
              </a:rPr>
              <a:t>ADO.NET </a:t>
            </a:r>
            <a:r>
              <a:rPr lang="en-US" dirty="0" err="1" smtClean="0">
                <a:solidFill>
                  <a:srgbClr val="FFCC00"/>
                </a:solidFill>
              </a:rPr>
              <a:t>DbContext</a:t>
            </a:r>
            <a:r>
              <a:rPr lang="en-US" dirty="0" smtClean="0">
                <a:solidFill>
                  <a:srgbClr val="FFCC00"/>
                </a:solidFill>
              </a:rPr>
              <a:t> Generator T4 Templates</a:t>
            </a:r>
          </a:p>
          <a:p>
            <a:pPr lvl="1">
              <a:buNone/>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
          </p:nvPr>
        </p:nvSpPr>
        <p:spPr>
          <a:xfrm>
            <a:off x="455612" y="1173163"/>
            <a:ext cx="10408566" cy="4770437"/>
          </a:xfrm>
        </p:spPr>
        <p:txBody>
          <a:bodyPr>
            <a:normAutofit fontScale="92500" lnSpcReduction="10000"/>
          </a:bodyPr>
          <a:lstStyle/>
          <a:p>
            <a:r>
              <a:rPr lang="en-US" sz="3700" dirty="0" smtClean="0"/>
              <a:t>Pros</a:t>
            </a:r>
          </a:p>
          <a:p>
            <a:pPr lvl="1"/>
            <a:r>
              <a:rPr lang="en-US" sz="3000" dirty="0" smtClean="0"/>
              <a:t>POCO by default – simple!</a:t>
            </a:r>
          </a:p>
          <a:p>
            <a:pPr lvl="1"/>
            <a:r>
              <a:rPr lang="en-US" sz="3000" dirty="0" smtClean="0"/>
              <a:t>Can specify </a:t>
            </a:r>
            <a:r>
              <a:rPr lang="en-US" sz="3000" dirty="0" err="1" smtClean="0"/>
              <a:t>initializers</a:t>
            </a:r>
            <a:r>
              <a:rPr lang="en-US" sz="3000" dirty="0" smtClean="0"/>
              <a:t> to create database</a:t>
            </a:r>
          </a:p>
          <a:p>
            <a:pPr lvl="1"/>
            <a:r>
              <a:rPr lang="en-US" sz="3000" dirty="0" smtClean="0"/>
              <a:t>Fluent API or clean attributes for validation</a:t>
            </a:r>
            <a:endParaRPr lang="en-US" sz="2700" dirty="0" smtClean="0"/>
          </a:p>
          <a:p>
            <a:r>
              <a:rPr lang="en-US" sz="3700" dirty="0" smtClean="0"/>
              <a:t>Cons</a:t>
            </a:r>
          </a:p>
          <a:p>
            <a:pPr lvl="1"/>
            <a:r>
              <a:rPr lang="en-US" sz="3000" dirty="0" smtClean="0"/>
              <a:t>No Visual Designer</a:t>
            </a:r>
          </a:p>
          <a:p>
            <a:pPr lvl="1"/>
            <a:r>
              <a:rPr lang="en-US" sz="3000" dirty="0" smtClean="0"/>
              <a:t>No direct stored procedure support for operations. </a:t>
            </a:r>
          </a:p>
          <a:p>
            <a:pPr lvl="2"/>
            <a:r>
              <a:rPr lang="en-US" sz="2600" dirty="0" smtClean="0"/>
              <a:t>Easily can call </a:t>
            </a:r>
            <a:r>
              <a:rPr lang="en-US" sz="2600" dirty="0" err="1" smtClean="0">
                <a:solidFill>
                  <a:schemeClr val="accent6"/>
                </a:solidFill>
              </a:rPr>
              <a:t>Context.Database.SqlQuery</a:t>
            </a:r>
            <a:r>
              <a:rPr lang="en-US" sz="2600" dirty="0" smtClean="0">
                <a:solidFill>
                  <a:schemeClr val="accent6"/>
                </a:solidFill>
              </a:rPr>
              <a:t>(..)</a:t>
            </a:r>
            <a:r>
              <a:rPr lang="en-US" sz="2600" dirty="0" smtClean="0"/>
              <a:t> in repository though</a:t>
            </a:r>
          </a:p>
          <a:p>
            <a:pPr lvl="1"/>
            <a:endParaRPr lang="en-US" dirty="0" smtClean="0"/>
          </a:p>
          <a:p>
            <a:r>
              <a:rPr lang="en-US" dirty="0" smtClean="0"/>
              <a:t>Requires only model(s) and a context class. </a:t>
            </a:r>
          </a:p>
          <a:p>
            <a:r>
              <a:rPr lang="en-US" i="1" dirty="0" smtClean="0">
                <a:solidFill>
                  <a:schemeClr val="accent5"/>
                </a:solidFill>
              </a:rPr>
              <a:t>Can reverse engineer an existing database</a:t>
            </a:r>
          </a:p>
          <a:p>
            <a:endParaRPr lang="en-US" dirty="0" smtClean="0"/>
          </a:p>
          <a:p>
            <a:endParaRPr lang="en-US" dirty="0" smtClean="0"/>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20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608012" y="1066800"/>
            <a:ext cx="9906000" cy="560617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Reposi</a:t>
            </a:r>
            <a:r>
              <a:rPr lang="en-US" dirty="0" smtClean="0"/>
              <a:t>-what?</a:t>
            </a:r>
            <a:endParaRPr lang="en-US" dirty="0"/>
          </a:p>
        </p:txBody>
      </p:sp>
      <p:sp>
        <p:nvSpPr>
          <p:cNvPr id="3" name="Content Placeholder 2"/>
          <p:cNvSpPr>
            <a:spLocks noGrp="1"/>
          </p:cNvSpPr>
          <p:nvPr>
            <p:ph idx="1"/>
          </p:nvPr>
        </p:nvSpPr>
        <p:spPr>
          <a:xfrm>
            <a:off x="519112" y="1447799"/>
            <a:ext cx="11149013" cy="3299365"/>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Repository is defined as “an abstraction that provides us with persistence ignorance and a separation of concerns where the responsibility of persisting domain objects is encapsulated by the Repository </a:t>
            </a:r>
            <a:r>
              <a:rPr lang="en-US" dirty="0" smtClean="0">
                <a:solidFill>
                  <a:srgbClr val="F6AE1E"/>
                </a:solidFill>
              </a:rPr>
              <a:t>thus</a:t>
            </a:r>
            <a:r>
              <a:rPr lang="en-US" dirty="0">
                <a:solidFill>
                  <a:srgbClr val="F6AE1E"/>
                </a:solidFill>
              </a:rPr>
              <a:t> leaving the domain objects to deal entirely with the domain model and domain logic</a:t>
            </a:r>
            <a:r>
              <a:rPr lang="en-US" dirty="0"/>
              <a:t>.</a:t>
            </a:r>
          </a:p>
          <a:p>
            <a:endParaRPr lang="en-US" dirty="0"/>
          </a:p>
          <a:p>
            <a:endParaRPr lang="en-US" dirty="0"/>
          </a:p>
        </p:txBody>
      </p:sp>
    </p:spTree>
    <p:extLst>
      <p:ext uri="{BB962C8B-B14F-4D97-AF65-F5344CB8AC3E}">
        <p14:creationId xmlns:p14="http://schemas.microsoft.com/office/powerpoint/2010/main" val="3479037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Web Considerations</a:t>
            </a:r>
            <a:endParaRPr lang="en-US" dirty="0"/>
          </a:p>
        </p:txBody>
      </p:sp>
      <p:sp>
        <p:nvSpPr>
          <p:cNvPr id="3" name="Content Placeholder 2"/>
          <p:cNvSpPr>
            <a:spLocks noGrp="1"/>
          </p:cNvSpPr>
          <p:nvPr>
            <p:ph idx="1"/>
          </p:nvPr>
        </p:nvSpPr>
        <p:spPr>
          <a:xfrm>
            <a:off x="519112" y="1219200"/>
            <a:ext cx="11149013" cy="6401753"/>
          </a:xfrm>
        </p:spPr>
        <p:txBody>
          <a:bodyPr/>
          <a:lstStyle/>
          <a:p>
            <a:r>
              <a:rPr lang="en-US" dirty="0" smtClean="0"/>
              <a:t>Use the Repository Pattern!</a:t>
            </a:r>
          </a:p>
          <a:p>
            <a:pPr lvl="1"/>
            <a:r>
              <a:rPr lang="en-US" dirty="0" smtClean="0"/>
              <a:t>Swappable (think Azure)</a:t>
            </a:r>
          </a:p>
          <a:p>
            <a:pPr lvl="1"/>
            <a:r>
              <a:rPr lang="en-US" dirty="0" smtClean="0"/>
              <a:t>Single point of change (to/from stored proc)</a:t>
            </a:r>
          </a:p>
          <a:p>
            <a:r>
              <a:rPr lang="en-US" dirty="0" smtClean="0"/>
              <a:t>Convert all collections to </a:t>
            </a:r>
            <a:r>
              <a:rPr lang="en-US" dirty="0" err="1" smtClean="0"/>
              <a:t>IEnumerable</a:t>
            </a:r>
            <a:r>
              <a:rPr lang="en-US" dirty="0" smtClean="0"/>
              <a:t> first</a:t>
            </a:r>
          </a:p>
          <a:p>
            <a:pPr lvl="1"/>
            <a:r>
              <a:rPr lang="en-US" dirty="0" smtClean="0"/>
              <a:t>Avoid deferred execution outside of context scope: </a:t>
            </a:r>
          </a:p>
          <a:p>
            <a:pPr lvl="2"/>
            <a:r>
              <a:rPr lang="en-US" dirty="0" err="1" smtClean="0">
                <a:solidFill>
                  <a:srgbClr val="FF0000"/>
                </a:solidFill>
              </a:rPr>
              <a:t>var</a:t>
            </a:r>
            <a:r>
              <a:rPr lang="en-US" dirty="0" smtClean="0">
                <a:solidFill>
                  <a:srgbClr val="FF0000"/>
                </a:solidFill>
              </a:rPr>
              <a:t> customer = </a:t>
            </a:r>
            <a:r>
              <a:rPr lang="en-US" dirty="0" err="1" smtClean="0">
                <a:solidFill>
                  <a:srgbClr val="FF0000"/>
                </a:solidFill>
              </a:rPr>
              <a:t>ctx.Customers</a:t>
            </a:r>
            <a:r>
              <a:rPr lang="en-US" dirty="0" smtClean="0">
                <a:solidFill>
                  <a:srgbClr val="FF0000"/>
                </a:solidFill>
              </a:rPr>
              <a:t>;</a:t>
            </a:r>
          </a:p>
          <a:p>
            <a:pPr lvl="2"/>
            <a:r>
              <a:rPr lang="en-US" dirty="0" err="1" smtClean="0">
                <a:solidFill>
                  <a:srgbClr val="FFC000"/>
                </a:solidFill>
              </a:rPr>
              <a:t>var</a:t>
            </a:r>
            <a:r>
              <a:rPr lang="en-US" dirty="0" smtClean="0">
                <a:solidFill>
                  <a:srgbClr val="FFC000"/>
                </a:solidFill>
              </a:rPr>
              <a:t> customer = </a:t>
            </a:r>
            <a:r>
              <a:rPr lang="en-US" dirty="0" err="1" smtClean="0">
                <a:solidFill>
                  <a:srgbClr val="FFC000"/>
                </a:solidFill>
              </a:rPr>
              <a:t>ctx.Customers.ToList</a:t>
            </a:r>
            <a:r>
              <a:rPr lang="en-US" dirty="0" smtClean="0">
                <a:solidFill>
                  <a:srgbClr val="FFC000"/>
                </a:solidFill>
              </a:rPr>
              <a:t>();</a:t>
            </a:r>
          </a:p>
          <a:p>
            <a:r>
              <a:rPr lang="en-US" dirty="0" smtClean="0"/>
              <a:t>New context per each request - </a:t>
            </a:r>
            <a:r>
              <a:rPr lang="en-US" dirty="0" smtClean="0">
                <a:solidFill>
                  <a:srgbClr val="FF0000"/>
                </a:solidFill>
              </a:rPr>
              <a:t>Do not cache.</a:t>
            </a:r>
            <a:endParaRPr lang="en-US" dirty="0" smtClean="0"/>
          </a:p>
          <a:p>
            <a:r>
              <a:rPr lang="en-US" dirty="0" smtClean="0"/>
              <a:t>Use Universal Membership provider</a:t>
            </a:r>
          </a:p>
          <a:p>
            <a:pPr lvl="1"/>
            <a:r>
              <a:rPr lang="en-US" dirty="0" smtClean="0"/>
              <a:t>Supports SQL Server, SQLCE, SQL Express, SQL Azure</a:t>
            </a:r>
          </a:p>
          <a:p>
            <a:r>
              <a:rPr lang="en-US" dirty="0" smtClean="0"/>
              <a:t>Install-Package </a:t>
            </a:r>
            <a:r>
              <a:rPr lang="en-US" dirty="0" err="1" smtClean="0"/>
              <a:t>MiniProfiler.EF</a:t>
            </a:r>
            <a:endParaRPr lang="en-US" dirty="0" smtClean="0"/>
          </a:p>
          <a:p>
            <a:endParaRPr lang="en-US" dirty="0" smtClean="0"/>
          </a:p>
          <a:p>
            <a:endParaRPr lang="en-US" dirty="0"/>
          </a:p>
        </p:txBody>
      </p:sp>
      <p:sp>
        <p:nvSpPr>
          <p:cNvPr id="4" name="Freeform 77"/>
          <p:cNvSpPr>
            <a:spLocks noEditPoints="1"/>
          </p:cNvSpPr>
          <p:nvPr/>
        </p:nvSpPr>
        <p:spPr bwMode="auto">
          <a:xfrm>
            <a:off x="5332412" y="1676400"/>
            <a:ext cx="649310" cy="445527"/>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0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Considerations</a:t>
            </a:r>
            <a:endParaRPr lang="en-US" dirty="0"/>
          </a:p>
        </p:txBody>
      </p:sp>
      <p:sp>
        <p:nvSpPr>
          <p:cNvPr id="3" name="Content Placeholder 2"/>
          <p:cNvSpPr>
            <a:spLocks noGrp="1"/>
          </p:cNvSpPr>
          <p:nvPr>
            <p:ph idx="1"/>
          </p:nvPr>
        </p:nvSpPr>
        <p:spPr>
          <a:xfrm>
            <a:off x="519112" y="1219200"/>
            <a:ext cx="11149013" cy="6604885"/>
          </a:xfrm>
        </p:spPr>
        <p:txBody>
          <a:bodyPr/>
          <a:lstStyle/>
          <a:p>
            <a:r>
              <a:rPr lang="en-US" dirty="0" smtClean="0"/>
              <a:t>For Views, don’t use EF entities, map to </a:t>
            </a:r>
            <a:r>
              <a:rPr lang="en-US" dirty="0" err="1" smtClean="0"/>
              <a:t>ViewModels</a:t>
            </a:r>
            <a:endParaRPr lang="en-US" dirty="0" smtClean="0"/>
          </a:p>
          <a:p>
            <a:pPr lvl="1"/>
            <a:r>
              <a:rPr lang="en-US" dirty="0" err="1" smtClean="0"/>
              <a:t>Automapper</a:t>
            </a:r>
            <a:r>
              <a:rPr lang="en-US" dirty="0" smtClean="0"/>
              <a:t> is your friend </a:t>
            </a:r>
            <a:r>
              <a:rPr lang="en-US" dirty="0" smtClean="0">
                <a:solidFill>
                  <a:schemeClr val="tx2"/>
                </a:solidFill>
              </a:rPr>
              <a:t>http://automapper.org/</a:t>
            </a:r>
          </a:p>
          <a:p>
            <a:r>
              <a:rPr lang="en-US" dirty="0" err="1" smtClean="0"/>
              <a:t>ViewModel</a:t>
            </a:r>
            <a:r>
              <a:rPr lang="en-US" dirty="0" smtClean="0"/>
              <a:t> + </a:t>
            </a:r>
            <a:r>
              <a:rPr lang="en-US" dirty="0" err="1" smtClean="0"/>
              <a:t>AutoMapper</a:t>
            </a:r>
            <a:r>
              <a:rPr lang="en-US" dirty="0" smtClean="0"/>
              <a:t> maps entities for GET only</a:t>
            </a:r>
          </a:p>
          <a:p>
            <a:r>
              <a:rPr lang="en-US" dirty="0" err="1" smtClean="0"/>
              <a:t>DbContext</a:t>
            </a:r>
            <a:r>
              <a:rPr lang="en-US" dirty="0" smtClean="0"/>
              <a:t> is not thread safe. </a:t>
            </a:r>
          </a:p>
          <a:p>
            <a:pPr lvl="1"/>
            <a:r>
              <a:rPr lang="en-US" dirty="0" smtClean="0"/>
              <a:t>Instantiate a new one per request in constructor or via DI</a:t>
            </a:r>
          </a:p>
          <a:p>
            <a:pPr lvl="1"/>
            <a:r>
              <a:rPr lang="en-US" dirty="0" smtClean="0"/>
              <a:t>Do not cache it or use a static instance.</a:t>
            </a:r>
          </a:p>
          <a:p>
            <a:r>
              <a:rPr lang="en-US" dirty="0" smtClean="0"/>
              <a:t>Dispose Context when done (DI helps)</a:t>
            </a:r>
          </a:p>
          <a:p>
            <a:r>
              <a:rPr lang="en-US" dirty="0" smtClean="0"/>
              <a:t>Do not throw all EF code into controller</a:t>
            </a:r>
          </a:p>
          <a:p>
            <a:pPr lvl="1"/>
            <a:r>
              <a:rPr lang="en-US" dirty="0" smtClean="0"/>
              <a:t>MVC Controller and code behinds should be THIN &amp; Organized!</a:t>
            </a:r>
          </a:p>
          <a:p>
            <a:pPr lvl="1"/>
            <a:r>
              <a:rPr lang="en-US" dirty="0" smtClean="0"/>
              <a:t>Greatly helps testing</a:t>
            </a:r>
          </a:p>
          <a:p>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Forms Considerations</a:t>
            </a:r>
            <a:endParaRPr lang="en-US" dirty="0"/>
          </a:p>
        </p:txBody>
      </p:sp>
      <p:sp>
        <p:nvSpPr>
          <p:cNvPr id="3" name="Content Placeholder 2"/>
          <p:cNvSpPr>
            <a:spLocks noGrp="1"/>
          </p:cNvSpPr>
          <p:nvPr>
            <p:ph sz="quarter" idx="1"/>
          </p:nvPr>
        </p:nvSpPr>
        <p:spPr>
          <a:xfrm>
            <a:off x="519112" y="1295400"/>
            <a:ext cx="11149013" cy="4001095"/>
          </a:xfrm>
        </p:spPr>
        <p:txBody>
          <a:bodyPr/>
          <a:lstStyle/>
          <a:p>
            <a:r>
              <a:rPr lang="en-US" dirty="0" smtClean="0"/>
              <a:t>Can ‘magically’ use </a:t>
            </a:r>
            <a:r>
              <a:rPr lang="en-US" dirty="0" err="1" smtClean="0"/>
              <a:t>EntityDataSource</a:t>
            </a:r>
            <a:r>
              <a:rPr lang="en-US" dirty="0" smtClean="0"/>
              <a:t>/</a:t>
            </a:r>
            <a:r>
              <a:rPr lang="en-US" dirty="0" err="1" smtClean="0"/>
              <a:t>ObjectDataSource</a:t>
            </a:r>
            <a:endParaRPr lang="en-US" dirty="0" smtClean="0"/>
          </a:p>
          <a:p>
            <a:pPr lvl="1"/>
            <a:r>
              <a:rPr lang="en-US" dirty="0" smtClean="0"/>
              <a:t>I recommend handling context lifetime yourself</a:t>
            </a:r>
          </a:p>
          <a:p>
            <a:r>
              <a:rPr lang="en-US" dirty="0" smtClean="0"/>
              <a:t>Data binding must occur in the context scope unless </a:t>
            </a:r>
            <a:r>
              <a:rPr lang="en-US" dirty="0" err="1" smtClean="0"/>
              <a:t>ToArray</a:t>
            </a:r>
            <a:r>
              <a:rPr lang="en-US" dirty="0" smtClean="0"/>
              <a:t>/</a:t>
            </a:r>
            <a:r>
              <a:rPr lang="en-US" dirty="0" err="1" smtClean="0"/>
              <a:t>ToList</a:t>
            </a:r>
            <a:r>
              <a:rPr lang="en-US" dirty="0" smtClean="0"/>
              <a:t>()</a:t>
            </a:r>
          </a:p>
          <a:p>
            <a:r>
              <a:rPr lang="en-US" dirty="0" smtClean="0">
                <a:solidFill>
                  <a:schemeClr val="accent3"/>
                </a:solidFill>
              </a:rPr>
              <a:t>Do not </a:t>
            </a:r>
            <a:r>
              <a:rPr lang="en-US" dirty="0" smtClean="0"/>
              <a:t>add entities to </a:t>
            </a:r>
            <a:r>
              <a:rPr lang="en-US" dirty="0" err="1" smtClean="0"/>
              <a:t>ViewState</a:t>
            </a:r>
            <a:endParaRPr lang="en-US" dirty="0" smtClean="0"/>
          </a:p>
          <a:p>
            <a:r>
              <a:rPr lang="en-US" dirty="0" smtClean="0"/>
              <a:t>ASP.NET 4.5 now has strongly typed controls</a:t>
            </a:r>
          </a:p>
          <a:p>
            <a:pPr lvl="1"/>
            <a:r>
              <a:rPr lang="en-US" dirty="0" smtClean="0"/>
              <a:t>Can easily use </a:t>
            </a:r>
            <a:r>
              <a:rPr lang="en-US" dirty="0" err="1" smtClean="0"/>
              <a:t>ViewModels</a:t>
            </a:r>
            <a:r>
              <a:rPr lang="en-US" dirty="0" smtClean="0"/>
              <a:t> and </a:t>
            </a:r>
            <a:r>
              <a:rPr lang="en-US" dirty="0" err="1" smtClean="0"/>
              <a:t>AutoMapper</a:t>
            </a:r>
            <a:endParaRPr lang="en-US" dirty="0" smtClean="0"/>
          </a:p>
          <a:p>
            <a:pPr lvl="1"/>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a:t>
            </a:r>
            <a:endParaRPr lang="en-US" dirty="0"/>
          </a:p>
        </p:txBody>
      </p:sp>
      <p:sp>
        <p:nvSpPr>
          <p:cNvPr id="3" name="Content Placeholder 2"/>
          <p:cNvSpPr>
            <a:spLocks noGrp="1"/>
          </p:cNvSpPr>
          <p:nvPr>
            <p:ph idx="1"/>
          </p:nvPr>
        </p:nvSpPr>
        <p:spPr>
          <a:xfrm>
            <a:off x="531812" y="1143000"/>
            <a:ext cx="10640734" cy="7552837"/>
          </a:xfrm>
        </p:spPr>
        <p:txBody>
          <a:bodyPr/>
          <a:lstStyle/>
          <a:p>
            <a:r>
              <a:rPr lang="en-US" dirty="0" smtClean="0"/>
              <a:t>All work in MVC or Web Forms for server side validation</a:t>
            </a:r>
          </a:p>
          <a:p>
            <a:pPr lvl="1"/>
            <a:r>
              <a:rPr lang="en-US" dirty="0" smtClean="0"/>
              <a:t>Fluent API (Integrated in MVC4, not in MVC3)</a:t>
            </a:r>
          </a:p>
          <a:p>
            <a:pPr lvl="1"/>
            <a:r>
              <a:rPr lang="en-US" dirty="0" smtClean="0"/>
              <a:t>Data Annotations</a:t>
            </a:r>
          </a:p>
          <a:p>
            <a:pPr lvl="1"/>
            <a:r>
              <a:rPr lang="en-US" dirty="0" err="1" smtClean="0">
                <a:solidFill>
                  <a:schemeClr val="accent6"/>
                </a:solidFill>
              </a:rPr>
              <a:t>IValidateableObject</a:t>
            </a:r>
            <a:endParaRPr lang="en-US" dirty="0" smtClean="0">
              <a:solidFill>
                <a:schemeClr val="accent6"/>
              </a:solidFill>
            </a:endParaRPr>
          </a:p>
          <a:p>
            <a:r>
              <a:rPr lang="en-US" dirty="0" smtClean="0"/>
              <a:t>All triggered by </a:t>
            </a:r>
            <a:r>
              <a:rPr lang="en-US" dirty="0" err="1" smtClean="0">
                <a:solidFill>
                  <a:schemeClr val="accent6"/>
                </a:solidFill>
              </a:rPr>
              <a:t>context.SaveChanges</a:t>
            </a:r>
            <a:r>
              <a:rPr lang="en-US" dirty="0" smtClean="0">
                <a:solidFill>
                  <a:schemeClr val="accent6"/>
                </a:solidFill>
              </a:rPr>
              <a:t>()</a:t>
            </a:r>
          </a:p>
          <a:p>
            <a:r>
              <a:rPr lang="en-US" dirty="0" smtClean="0"/>
              <a:t>EF throws </a:t>
            </a:r>
            <a:r>
              <a:rPr lang="en-US" dirty="0" err="1" smtClean="0">
                <a:solidFill>
                  <a:schemeClr val="accent6"/>
                </a:solidFill>
              </a:rPr>
              <a:t>DbEntityValidationException</a:t>
            </a:r>
            <a:endParaRPr lang="en-US" dirty="0" smtClean="0">
              <a:solidFill>
                <a:schemeClr val="accent6"/>
              </a:solidFill>
            </a:endParaRPr>
          </a:p>
          <a:p>
            <a:r>
              <a:rPr lang="en-US" dirty="0" smtClean="0"/>
              <a:t>Client side validation?</a:t>
            </a:r>
          </a:p>
          <a:p>
            <a:pPr lvl="1"/>
            <a:r>
              <a:rPr lang="en-US" dirty="0" smtClean="0"/>
              <a:t>Must use data annotations for MVC</a:t>
            </a:r>
          </a:p>
          <a:p>
            <a:pPr lvl="1"/>
            <a:r>
              <a:rPr lang="en-US" dirty="0" smtClean="0"/>
              <a:t>Web Forms 4.5 supports data annotations</a:t>
            </a:r>
          </a:p>
          <a:p>
            <a:pPr lvl="2"/>
            <a:r>
              <a:rPr lang="en-US" dirty="0" smtClean="0"/>
              <a:t>Otherwise no tight integration</a:t>
            </a:r>
          </a:p>
          <a:p>
            <a:pPr lvl="1"/>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Concurrency	</a:t>
            </a:r>
            <a:endParaRPr lang="en-US" dirty="0"/>
          </a:p>
        </p:txBody>
      </p:sp>
      <p:sp>
        <p:nvSpPr>
          <p:cNvPr id="3" name="Content Placeholder 2"/>
          <p:cNvSpPr>
            <a:spLocks noGrp="1"/>
          </p:cNvSpPr>
          <p:nvPr>
            <p:ph sz="quarter" idx="1"/>
          </p:nvPr>
        </p:nvSpPr>
        <p:spPr>
          <a:xfrm>
            <a:off x="411435" y="1295400"/>
            <a:ext cx="10483577" cy="5927777"/>
          </a:xfrm>
        </p:spPr>
        <p:txBody>
          <a:bodyPr/>
          <a:lstStyle/>
          <a:p>
            <a:r>
              <a:rPr lang="en-US" dirty="0" smtClean="0"/>
              <a:t>Automatic via </a:t>
            </a:r>
            <a:r>
              <a:rPr lang="en-US" dirty="0" smtClean="0">
                <a:solidFill>
                  <a:schemeClr val="accent6"/>
                </a:solidFill>
              </a:rPr>
              <a:t>[</a:t>
            </a:r>
            <a:r>
              <a:rPr lang="en-US" dirty="0" err="1" smtClean="0">
                <a:solidFill>
                  <a:schemeClr val="accent6"/>
                </a:solidFill>
              </a:rPr>
              <a:t>TimeStamp</a:t>
            </a:r>
            <a:r>
              <a:rPr lang="en-US" dirty="0" smtClean="0">
                <a:solidFill>
                  <a:schemeClr val="accent6"/>
                </a:solidFill>
              </a:rPr>
              <a:t>]</a:t>
            </a:r>
            <a:r>
              <a:rPr lang="en-US" dirty="0" smtClean="0"/>
              <a:t> attribute &amp; </a:t>
            </a:r>
            <a:r>
              <a:rPr lang="en-US" dirty="0" err="1" smtClean="0">
                <a:solidFill>
                  <a:schemeClr val="accent6"/>
                </a:solidFill>
              </a:rPr>
              <a:t>rowversion</a:t>
            </a:r>
            <a:r>
              <a:rPr lang="en-US" dirty="0" smtClean="0"/>
              <a:t> type</a:t>
            </a:r>
          </a:p>
          <a:p>
            <a:r>
              <a:rPr lang="en-US" dirty="0" smtClean="0"/>
              <a:t>Must catch </a:t>
            </a:r>
            <a:r>
              <a:rPr lang="en-US" dirty="0" err="1" smtClean="0">
                <a:solidFill>
                  <a:schemeClr val="accent6"/>
                </a:solidFill>
              </a:rPr>
              <a:t>DbUpdateConcurrencyException</a:t>
            </a:r>
            <a:endParaRPr lang="en-US" dirty="0" smtClean="0">
              <a:solidFill>
                <a:schemeClr val="accent6"/>
              </a:solidFill>
            </a:endParaRPr>
          </a:p>
          <a:p>
            <a:pPr lvl="1"/>
            <a:r>
              <a:rPr lang="en-US" dirty="0" smtClean="0"/>
              <a:t>In both MVC &amp; Web Forms</a:t>
            </a:r>
          </a:p>
          <a:p>
            <a:r>
              <a:rPr lang="en-US" dirty="0" smtClean="0"/>
              <a:t>MVC -manually include model’s hidden timestamp field</a:t>
            </a:r>
          </a:p>
          <a:p>
            <a:pPr lvl="1"/>
            <a:r>
              <a:rPr lang="en-US" dirty="0" err="1" smtClean="0">
                <a:solidFill>
                  <a:srgbClr val="FFCC00"/>
                </a:solidFill>
              </a:rPr>
              <a:t>Html.HiddenFor</a:t>
            </a:r>
            <a:r>
              <a:rPr lang="en-US" dirty="0" smtClean="0">
                <a:solidFill>
                  <a:srgbClr val="FFCC00"/>
                </a:solidFill>
              </a:rPr>
              <a:t>(o=&gt;</a:t>
            </a:r>
            <a:r>
              <a:rPr lang="en-US" dirty="0" err="1" smtClean="0">
                <a:solidFill>
                  <a:srgbClr val="FFCC00"/>
                </a:solidFill>
              </a:rPr>
              <a:t>o.TimeStamp</a:t>
            </a:r>
            <a:r>
              <a:rPr lang="en-US" dirty="0" smtClean="0">
                <a:solidFill>
                  <a:srgbClr val="FFCC00"/>
                </a:solidFill>
              </a:rPr>
              <a:t>)</a:t>
            </a:r>
          </a:p>
          <a:p>
            <a:r>
              <a:rPr lang="en-US" dirty="0" smtClean="0"/>
              <a:t>Web Forms various methods</a:t>
            </a:r>
          </a:p>
          <a:p>
            <a:pPr lvl="1"/>
            <a:r>
              <a:rPr lang="en-US" dirty="0" smtClean="0"/>
              <a:t>Store timestamp as hidden field on form</a:t>
            </a:r>
          </a:p>
          <a:p>
            <a:pPr lvl="1"/>
            <a:r>
              <a:rPr lang="en-US" dirty="0" err="1" smtClean="0"/>
              <a:t>GridView</a:t>
            </a:r>
            <a:r>
              <a:rPr lang="en-US" dirty="0" smtClean="0"/>
              <a:t>: </a:t>
            </a:r>
            <a:r>
              <a:rPr lang="en-US" dirty="0" err="1" smtClean="0">
                <a:solidFill>
                  <a:schemeClr val="accent6"/>
                </a:solidFill>
              </a:rPr>
              <a:t>DataKeyNames</a:t>
            </a:r>
            <a:r>
              <a:rPr lang="en-US" dirty="0" smtClean="0">
                <a:solidFill>
                  <a:schemeClr val="accent6"/>
                </a:solidFill>
              </a:rPr>
              <a:t>="</a:t>
            </a:r>
            <a:r>
              <a:rPr lang="en-US" dirty="0" err="1" smtClean="0">
                <a:solidFill>
                  <a:schemeClr val="accent6"/>
                </a:solidFill>
              </a:rPr>
              <a:t>CustomerId,Timestamp</a:t>
            </a:r>
            <a:r>
              <a:rPr lang="en-US" dirty="0" smtClean="0">
                <a:solidFill>
                  <a:schemeClr val="accent6"/>
                </a:solidFill>
              </a:rPr>
              <a:t>" </a:t>
            </a:r>
          </a:p>
          <a:p>
            <a:pPr lvl="1"/>
            <a:endParaRPr lang="en-US" dirty="0" smtClean="0"/>
          </a:p>
          <a:p>
            <a:pPr lvl="1"/>
            <a:endParaRPr lang="en-US" dirty="0" smtClean="0">
              <a:solidFill>
                <a:srgbClr val="FFCC00"/>
              </a:solidFill>
            </a:endParaRPr>
          </a:p>
          <a:p>
            <a:endParaRPr lang="en-US" dirty="0" smtClean="0">
              <a:solidFill>
                <a:srgbClr val="FFCC00"/>
              </a:solidFill>
            </a:endParaRPr>
          </a:p>
          <a:p>
            <a:pPr lvl="1"/>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Data Migrations</a:t>
            </a:r>
            <a:endParaRPr lang="en-US" dirty="0"/>
          </a:p>
        </p:txBody>
      </p:sp>
      <p:sp>
        <p:nvSpPr>
          <p:cNvPr id="3" name="Content Placeholder 2"/>
          <p:cNvSpPr>
            <a:spLocks noGrp="1"/>
          </p:cNvSpPr>
          <p:nvPr>
            <p:ph sz="quarter" idx="1"/>
          </p:nvPr>
        </p:nvSpPr>
        <p:spPr>
          <a:xfrm>
            <a:off x="379412" y="1143000"/>
            <a:ext cx="10292483" cy="4770437"/>
          </a:xfrm>
        </p:spPr>
        <p:txBody>
          <a:bodyPr>
            <a:normAutofit/>
          </a:bodyPr>
          <a:lstStyle/>
          <a:p>
            <a:r>
              <a:rPr lang="en-US" dirty="0" smtClean="0"/>
              <a:t>Provides mechanism to migrate model changes to DB</a:t>
            </a:r>
          </a:p>
          <a:p>
            <a:r>
              <a:rPr lang="en-US" dirty="0" smtClean="0"/>
              <a:t>Migrations are handled from the package manager</a:t>
            </a:r>
          </a:p>
          <a:p>
            <a:pPr lvl="1"/>
            <a:r>
              <a:rPr lang="en-US" dirty="0" smtClean="0">
                <a:solidFill>
                  <a:schemeClr val="accent6"/>
                </a:solidFill>
              </a:rPr>
              <a:t>Enable-Migrations -</a:t>
            </a:r>
            <a:r>
              <a:rPr lang="en-US" dirty="0" err="1" smtClean="0">
                <a:solidFill>
                  <a:schemeClr val="accent6"/>
                </a:solidFill>
              </a:rPr>
              <a:t>EnableAutomaticMigrations</a:t>
            </a:r>
            <a:r>
              <a:rPr lang="en-US" dirty="0" smtClean="0">
                <a:solidFill>
                  <a:schemeClr val="accent6"/>
                </a:solidFill>
              </a:rPr>
              <a:t> </a:t>
            </a:r>
          </a:p>
          <a:p>
            <a:pPr lvl="1"/>
            <a:r>
              <a:rPr lang="en-US" dirty="0" smtClean="0">
                <a:solidFill>
                  <a:schemeClr val="accent6"/>
                </a:solidFill>
              </a:rPr>
              <a:t>Update-Database </a:t>
            </a:r>
          </a:p>
          <a:p>
            <a:r>
              <a:rPr lang="en-US" dirty="0" smtClean="0"/>
              <a:t>Can downgrade to a past migration and remove columns</a:t>
            </a:r>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a:off x="5942012" y="0"/>
            <a:ext cx="19050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a:spLocks noChangeAspect="1"/>
          </p:cNvSpPr>
          <p:nvPr/>
        </p:nvSpPr>
        <p:spPr bwMode="auto">
          <a:xfrm>
            <a:off x="7970837" y="0"/>
            <a:ext cx="29718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538604" y="1183886"/>
            <a:ext cx="9823008" cy="4912114"/>
          </a:xfrm>
        </p:spPr>
        <p:txBody>
          <a:bodyPr/>
          <a:lstStyle/>
          <a:p>
            <a:r>
              <a:rPr lang="en-US" dirty="0" smtClean="0"/>
              <a:t>Adam </a:t>
            </a:r>
            <a:r>
              <a:rPr lang="en-US" dirty="0" err="1" smtClean="0"/>
              <a:t>Tuliper</a:t>
            </a:r>
            <a:endParaRPr lang="en-US" dirty="0" smtClean="0"/>
          </a:p>
          <a:p>
            <a:r>
              <a:rPr lang="en-US" dirty="0" smtClean="0"/>
              <a:t>Twitter: @</a:t>
            </a:r>
            <a:r>
              <a:rPr lang="en-US" dirty="0" err="1" smtClean="0"/>
              <a:t>AdamTuliper</a:t>
            </a:r>
            <a:endParaRPr lang="en-US" dirty="0" smtClean="0"/>
          </a:p>
          <a:p>
            <a:r>
              <a:rPr lang="en-US" dirty="0" smtClean="0"/>
              <a:t>CompleteDevelopment.blogspot.com</a:t>
            </a:r>
          </a:p>
          <a:p>
            <a:r>
              <a:rPr lang="en-US" sz="2800" dirty="0" smtClean="0"/>
              <a:t>pluralsight.com author</a:t>
            </a:r>
          </a:p>
          <a:p>
            <a:r>
              <a:rPr lang="en-US" sz="2800" dirty="0" smtClean="0"/>
              <a:t>MSDN Security Topics - December, January</a:t>
            </a:r>
          </a:p>
          <a:p>
            <a:r>
              <a:rPr lang="en-US" sz="2800" dirty="0" smtClean="0"/>
              <a:t>Questions, Comments, Amazon Gift </a:t>
            </a:r>
            <a:r>
              <a:rPr lang="en-US" sz="2800" dirty="0" err="1" smtClean="0"/>
              <a:t>Cards,Beer</a:t>
            </a:r>
            <a:r>
              <a:rPr lang="en-US" sz="2800" dirty="0" smtClean="0"/>
              <a:t>, etc</a:t>
            </a:r>
          </a:p>
          <a:p>
            <a:pPr>
              <a:buNone/>
            </a:pPr>
            <a:r>
              <a:rPr lang="en-US" sz="2800" dirty="0" smtClean="0"/>
              <a:t>         </a:t>
            </a:r>
            <a:r>
              <a:rPr lang="en-US" sz="2800" dirty="0" smtClean="0">
                <a:hlinkClick r:id="rId2"/>
              </a:rPr>
              <a:t>adam.tuliper@gmail.com</a:t>
            </a:r>
            <a:endParaRPr lang="en-US" sz="2800" dirty="0" smtClean="0"/>
          </a:p>
          <a:p>
            <a:pPr>
              <a:buNone/>
            </a:pPr>
            <a:endParaRPr lang="en-US" sz="2800" b="1" dirty="0" smtClean="0"/>
          </a:p>
          <a:p>
            <a:pPr>
              <a:buNone/>
            </a:pPr>
            <a:r>
              <a:rPr lang="en-US" sz="2800" b="1" smtClean="0">
                <a:solidFill>
                  <a:srgbClr val="F6AE1E"/>
                </a:solidFill>
              </a:rPr>
              <a:t>The </a:t>
            </a:r>
            <a:r>
              <a:rPr lang="en-US" sz="2800" b="1" dirty="0" smtClean="0">
                <a:solidFill>
                  <a:srgbClr val="F6AE1E"/>
                </a:solidFill>
              </a:rPr>
              <a:t>code is on </a:t>
            </a:r>
            <a:r>
              <a:rPr lang="en-US" sz="2800" b="1" dirty="0" err="1" smtClean="0">
                <a:solidFill>
                  <a:srgbClr val="F6AE1E"/>
                </a:solidFill>
              </a:rPr>
              <a:t>github</a:t>
            </a:r>
            <a:r>
              <a:rPr lang="en-US" sz="2800" b="1" dirty="0" smtClean="0">
                <a:solidFill>
                  <a:srgbClr val="F6AE1E"/>
                </a:solidFill>
              </a:rPr>
              <a:t> under </a:t>
            </a:r>
            <a:r>
              <a:rPr lang="en-US" sz="2800" b="1" dirty="0" err="1" smtClean="0">
                <a:solidFill>
                  <a:srgbClr val="F6AE1E"/>
                </a:solidFill>
              </a:rPr>
              <a:t>adamtuliper</a:t>
            </a:r>
            <a:endParaRPr lang="en-US" b="1" dirty="0" smtClean="0">
              <a:solidFill>
                <a:srgbClr val="F6AE1E"/>
              </a:solidFill>
            </a:endParaRPr>
          </a:p>
          <a:p>
            <a:endParaRPr lang="en-US" dirty="0"/>
          </a:p>
        </p:txBody>
      </p:sp>
      <p:pic>
        <p:nvPicPr>
          <p:cNvPr id="8" name="Picture 2" descr="MSDN Magazine January 2012"/>
          <p:cNvPicPr>
            <a:picLocks noChangeAspect="1" noChangeArrowheads="1"/>
          </p:cNvPicPr>
          <p:nvPr/>
        </p:nvPicPr>
        <p:blipFill>
          <a:blip r:embed="rId3" cstate="print"/>
          <a:srcRect/>
          <a:stretch>
            <a:fillRect/>
          </a:stretch>
        </p:blipFill>
        <p:spPr bwMode="auto">
          <a:xfrm>
            <a:off x="9508894" y="3259666"/>
            <a:ext cx="2679931" cy="3598334"/>
          </a:xfrm>
          <a:prstGeom prst="rect">
            <a:avLst/>
          </a:prstGeom>
          <a:noFill/>
        </p:spPr>
      </p:pic>
      <p:pic>
        <p:nvPicPr>
          <p:cNvPr id="10" name="Picture 9" descr="Full color logo"/>
          <p:cNvPicPr>
            <a:picLocks noChangeAspect="1" noChangeArrowheads="1"/>
          </p:cNvPicPr>
          <p:nvPr/>
        </p:nvPicPr>
        <p:blipFill>
          <a:blip r:embed="rId4" cstate="print"/>
          <a:srcRect/>
          <a:stretch>
            <a:fillRect/>
          </a:stretch>
        </p:blipFill>
        <p:spPr bwMode="auto">
          <a:xfrm>
            <a:off x="8123236" y="248468"/>
            <a:ext cx="2646233" cy="589732"/>
          </a:xfrm>
          <a:prstGeom prst="rect">
            <a:avLst/>
          </a:prstGeom>
          <a:noFill/>
        </p:spPr>
      </p:pic>
      <p:pic>
        <p:nvPicPr>
          <p:cNvPr id="11" name="Picture 2" descr="Official INETA Logo"/>
          <p:cNvPicPr>
            <a:picLocks noChangeAspect="1" noChangeArrowheads="1"/>
          </p:cNvPicPr>
          <p:nvPr/>
        </p:nvPicPr>
        <p:blipFill>
          <a:blip r:embed="rId5" cstate="print"/>
          <a:srcRect/>
          <a:stretch>
            <a:fillRect/>
          </a:stretch>
        </p:blipFill>
        <p:spPr bwMode="auto">
          <a:xfrm>
            <a:off x="6246812" y="130573"/>
            <a:ext cx="1400614" cy="860027"/>
          </a:xfrm>
          <a:prstGeom prst="rect">
            <a:avLst/>
          </a:prstGeom>
          <a:noFill/>
        </p:spPr>
      </p:pic>
      <p:sp>
        <p:nvSpPr>
          <p:cNvPr id="12" name="Rectangle 11"/>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93"/>
          <p:cNvSpPr>
            <a:spLocks noEditPoints="1"/>
          </p:cNvSpPr>
          <p:nvPr/>
        </p:nvSpPr>
        <p:spPr bwMode="auto">
          <a:xfrm>
            <a:off x="11455049" y="346496"/>
            <a:ext cx="336975" cy="440865"/>
          </a:xfrm>
          <a:custGeom>
            <a:avLst/>
            <a:gdLst>
              <a:gd name="T0" fmla="*/ 207 w 214"/>
              <a:gd name="T1" fmla="*/ 280 h 280"/>
              <a:gd name="T2" fmla="*/ 74 w 214"/>
              <a:gd name="T3" fmla="*/ 280 h 280"/>
              <a:gd name="T4" fmla="*/ 0 w 214"/>
              <a:gd name="T5" fmla="*/ 207 h 280"/>
              <a:gd name="T6" fmla="*/ 0 w 214"/>
              <a:gd name="T7" fmla="*/ 7 h 280"/>
              <a:gd name="T8" fmla="*/ 7 w 214"/>
              <a:gd name="T9" fmla="*/ 0 h 280"/>
              <a:gd name="T10" fmla="*/ 74 w 214"/>
              <a:gd name="T11" fmla="*/ 0 h 280"/>
              <a:gd name="T12" fmla="*/ 81 w 214"/>
              <a:gd name="T13" fmla="*/ 7 h 280"/>
              <a:gd name="T14" fmla="*/ 81 w 214"/>
              <a:gd name="T15" fmla="*/ 66 h 280"/>
              <a:gd name="T16" fmla="*/ 207 w 214"/>
              <a:gd name="T17" fmla="*/ 66 h 280"/>
              <a:gd name="T18" fmla="*/ 214 w 214"/>
              <a:gd name="T19" fmla="*/ 74 h 280"/>
              <a:gd name="T20" fmla="*/ 214 w 214"/>
              <a:gd name="T21" fmla="*/ 140 h 280"/>
              <a:gd name="T22" fmla="*/ 207 w 214"/>
              <a:gd name="T23" fmla="*/ 147 h 280"/>
              <a:gd name="T24" fmla="*/ 81 w 214"/>
              <a:gd name="T25" fmla="*/ 147 h 280"/>
              <a:gd name="T26" fmla="*/ 81 w 214"/>
              <a:gd name="T27" fmla="*/ 199 h 280"/>
              <a:gd name="T28" fmla="*/ 207 w 214"/>
              <a:gd name="T29" fmla="*/ 199 h 280"/>
              <a:gd name="T30" fmla="*/ 214 w 214"/>
              <a:gd name="T31" fmla="*/ 207 h 280"/>
              <a:gd name="T32" fmla="*/ 214 w 214"/>
              <a:gd name="T33" fmla="*/ 273 h 280"/>
              <a:gd name="T34" fmla="*/ 207 w 214"/>
              <a:gd name="T35" fmla="*/ 280 h 280"/>
              <a:gd name="T36" fmla="*/ 15 w 214"/>
              <a:gd name="T37" fmla="*/ 15 h 280"/>
              <a:gd name="T38" fmla="*/ 15 w 214"/>
              <a:gd name="T39" fmla="*/ 207 h 280"/>
              <a:gd name="T40" fmla="*/ 74 w 214"/>
              <a:gd name="T41" fmla="*/ 266 h 280"/>
              <a:gd name="T42" fmla="*/ 199 w 214"/>
              <a:gd name="T43" fmla="*/ 266 h 280"/>
              <a:gd name="T44" fmla="*/ 199 w 214"/>
              <a:gd name="T45" fmla="*/ 214 h 280"/>
              <a:gd name="T46" fmla="*/ 74 w 214"/>
              <a:gd name="T47" fmla="*/ 214 h 280"/>
              <a:gd name="T48" fmla="*/ 66 w 214"/>
              <a:gd name="T49" fmla="*/ 207 h 280"/>
              <a:gd name="T50" fmla="*/ 66 w 214"/>
              <a:gd name="T51" fmla="*/ 140 h 280"/>
              <a:gd name="T52" fmla="*/ 74 w 214"/>
              <a:gd name="T53" fmla="*/ 133 h 280"/>
              <a:gd name="T54" fmla="*/ 199 w 214"/>
              <a:gd name="T55" fmla="*/ 133 h 280"/>
              <a:gd name="T56" fmla="*/ 199 w 214"/>
              <a:gd name="T57" fmla="*/ 81 h 280"/>
              <a:gd name="T58" fmla="*/ 74 w 214"/>
              <a:gd name="T59" fmla="*/ 81 h 280"/>
              <a:gd name="T60" fmla="*/ 66 w 214"/>
              <a:gd name="T61" fmla="*/ 74 h 280"/>
              <a:gd name="T62" fmla="*/ 66 w 214"/>
              <a:gd name="T63" fmla="*/ 15 h 280"/>
              <a:gd name="T64" fmla="*/ 15 w 214"/>
              <a:gd name="T65"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280">
                <a:moveTo>
                  <a:pt x="207" y="280"/>
                </a:moveTo>
                <a:cubicBezTo>
                  <a:pt x="74" y="280"/>
                  <a:pt x="74" y="280"/>
                  <a:pt x="74" y="280"/>
                </a:cubicBezTo>
                <a:cubicBezTo>
                  <a:pt x="33" y="280"/>
                  <a:pt x="0" y="247"/>
                  <a:pt x="0" y="207"/>
                </a:cubicBezTo>
                <a:cubicBezTo>
                  <a:pt x="0" y="7"/>
                  <a:pt x="0" y="7"/>
                  <a:pt x="0" y="7"/>
                </a:cubicBezTo>
                <a:cubicBezTo>
                  <a:pt x="0" y="3"/>
                  <a:pt x="3" y="0"/>
                  <a:pt x="7" y="0"/>
                </a:cubicBezTo>
                <a:cubicBezTo>
                  <a:pt x="74" y="0"/>
                  <a:pt x="74" y="0"/>
                  <a:pt x="74" y="0"/>
                </a:cubicBezTo>
                <a:cubicBezTo>
                  <a:pt x="78" y="0"/>
                  <a:pt x="81" y="3"/>
                  <a:pt x="81" y="7"/>
                </a:cubicBezTo>
                <a:cubicBezTo>
                  <a:pt x="81" y="66"/>
                  <a:pt x="81" y="66"/>
                  <a:pt x="81" y="66"/>
                </a:cubicBezTo>
                <a:cubicBezTo>
                  <a:pt x="207" y="66"/>
                  <a:pt x="207" y="66"/>
                  <a:pt x="207" y="66"/>
                </a:cubicBezTo>
                <a:cubicBezTo>
                  <a:pt x="211" y="66"/>
                  <a:pt x="214" y="70"/>
                  <a:pt x="214" y="74"/>
                </a:cubicBezTo>
                <a:cubicBezTo>
                  <a:pt x="214" y="140"/>
                  <a:pt x="214" y="140"/>
                  <a:pt x="214" y="140"/>
                </a:cubicBezTo>
                <a:cubicBezTo>
                  <a:pt x="214" y="144"/>
                  <a:pt x="211" y="147"/>
                  <a:pt x="207" y="147"/>
                </a:cubicBezTo>
                <a:cubicBezTo>
                  <a:pt x="81" y="147"/>
                  <a:pt x="81" y="147"/>
                  <a:pt x="81" y="147"/>
                </a:cubicBezTo>
                <a:cubicBezTo>
                  <a:pt x="81" y="199"/>
                  <a:pt x="81" y="199"/>
                  <a:pt x="81" y="199"/>
                </a:cubicBezTo>
                <a:cubicBezTo>
                  <a:pt x="207" y="199"/>
                  <a:pt x="207" y="199"/>
                  <a:pt x="207" y="199"/>
                </a:cubicBezTo>
                <a:cubicBezTo>
                  <a:pt x="211" y="199"/>
                  <a:pt x="214" y="202"/>
                  <a:pt x="214" y="207"/>
                </a:cubicBezTo>
                <a:cubicBezTo>
                  <a:pt x="214" y="273"/>
                  <a:pt x="214" y="273"/>
                  <a:pt x="214" y="273"/>
                </a:cubicBezTo>
                <a:cubicBezTo>
                  <a:pt x="214" y="277"/>
                  <a:pt x="211" y="280"/>
                  <a:pt x="207" y="280"/>
                </a:cubicBezTo>
                <a:close/>
                <a:moveTo>
                  <a:pt x="15" y="15"/>
                </a:moveTo>
                <a:cubicBezTo>
                  <a:pt x="15" y="207"/>
                  <a:pt x="15" y="207"/>
                  <a:pt x="15" y="207"/>
                </a:cubicBezTo>
                <a:cubicBezTo>
                  <a:pt x="15" y="239"/>
                  <a:pt x="41" y="266"/>
                  <a:pt x="74" y="266"/>
                </a:cubicBezTo>
                <a:cubicBezTo>
                  <a:pt x="199" y="266"/>
                  <a:pt x="199" y="266"/>
                  <a:pt x="199" y="266"/>
                </a:cubicBezTo>
                <a:cubicBezTo>
                  <a:pt x="199" y="214"/>
                  <a:pt x="199" y="214"/>
                  <a:pt x="199" y="214"/>
                </a:cubicBezTo>
                <a:cubicBezTo>
                  <a:pt x="74" y="214"/>
                  <a:pt x="74" y="214"/>
                  <a:pt x="74" y="214"/>
                </a:cubicBezTo>
                <a:cubicBezTo>
                  <a:pt x="70" y="214"/>
                  <a:pt x="66" y="211"/>
                  <a:pt x="66" y="207"/>
                </a:cubicBezTo>
                <a:cubicBezTo>
                  <a:pt x="66" y="140"/>
                  <a:pt x="66" y="140"/>
                  <a:pt x="66" y="140"/>
                </a:cubicBezTo>
                <a:cubicBezTo>
                  <a:pt x="66" y="136"/>
                  <a:pt x="70" y="133"/>
                  <a:pt x="74" y="133"/>
                </a:cubicBezTo>
                <a:cubicBezTo>
                  <a:pt x="199" y="133"/>
                  <a:pt x="199" y="133"/>
                  <a:pt x="199" y="133"/>
                </a:cubicBezTo>
                <a:cubicBezTo>
                  <a:pt x="199" y="81"/>
                  <a:pt x="199" y="81"/>
                  <a:pt x="199" y="81"/>
                </a:cubicBezTo>
                <a:cubicBezTo>
                  <a:pt x="74" y="81"/>
                  <a:pt x="74" y="81"/>
                  <a:pt x="74" y="81"/>
                </a:cubicBezTo>
                <a:cubicBezTo>
                  <a:pt x="70" y="81"/>
                  <a:pt x="66" y="78"/>
                  <a:pt x="66" y="74"/>
                </a:cubicBezTo>
                <a:cubicBezTo>
                  <a:pt x="66" y="15"/>
                  <a:pt x="66" y="15"/>
                  <a:pt x="66" y="15"/>
                </a:cubicBezTo>
                <a:lnTo>
                  <a:pt x="15"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bwMode="auto">
          <a:xfrm>
            <a:off x="6856412" y="-2362200"/>
            <a:ext cx="3051626" cy="838200"/>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a:off x="5942012" y="0"/>
            <a:ext cx="19050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a:spLocks noChangeAspect="1"/>
          </p:cNvSpPr>
          <p:nvPr/>
        </p:nvSpPr>
        <p:spPr bwMode="auto">
          <a:xfrm>
            <a:off x="7999412" y="0"/>
            <a:ext cx="29718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538604" y="1183886"/>
            <a:ext cx="9823008" cy="5940088"/>
          </a:xfrm>
        </p:spPr>
        <p:txBody>
          <a:bodyPr/>
          <a:lstStyle/>
          <a:p>
            <a:r>
              <a:rPr lang="en-US" dirty="0" smtClean="0">
                <a:hlinkClick r:id="rId2"/>
              </a:rPr>
              <a:t>http://completedevelopment.blogspot.com/2012/06/dependency-injection-with-entity.html</a:t>
            </a:r>
            <a:endParaRPr lang="en-US" dirty="0" smtClean="0"/>
          </a:p>
          <a:p>
            <a:r>
              <a:rPr lang="en-US" dirty="0" smtClean="0">
                <a:hlinkClick r:id="rId3"/>
              </a:rPr>
              <a:t>completedevelopment.blogspot.com/2012/06/unit-of-work-pattern-with-entity.html</a:t>
            </a:r>
            <a:endParaRPr lang="en-US" dirty="0" smtClean="0"/>
          </a:p>
          <a:p>
            <a:r>
              <a:rPr lang="en-US" dirty="0" smtClean="0">
                <a:hlinkClick r:id="rId4"/>
              </a:rPr>
              <a:t>www.asp.net/web-forms/tutorials/aspnet-45/getting-started-with-aspnet-45-web-forms/create_the_data_access_layer</a:t>
            </a:r>
            <a:endParaRPr lang="en-US" dirty="0" smtClean="0"/>
          </a:p>
          <a:p>
            <a:r>
              <a:rPr lang="en-US" dirty="0" smtClean="0">
                <a:hlinkClick r:id="rId5"/>
              </a:rPr>
              <a:t>CompleteDevelopment.blogspot.com</a:t>
            </a:r>
            <a:endParaRPr lang="en-US" dirty="0" smtClean="0"/>
          </a:p>
          <a:p>
            <a:r>
              <a:rPr lang="en-US" dirty="0" smtClean="0"/>
              <a:t>Twitter: @</a:t>
            </a:r>
            <a:r>
              <a:rPr lang="en-US" dirty="0" err="1" smtClean="0"/>
              <a:t>AdamTuliper</a:t>
            </a:r>
            <a:endParaRPr lang="en-US" dirty="0" smtClean="0"/>
          </a:p>
          <a:p>
            <a:r>
              <a:rPr lang="en-US" dirty="0" smtClean="0"/>
              <a:t>Questions, Comments, Gift Cards, Beer</a:t>
            </a:r>
          </a:p>
          <a:p>
            <a:pPr>
              <a:buNone/>
            </a:pPr>
            <a:r>
              <a:rPr lang="en-US" sz="2800" dirty="0" smtClean="0"/>
              <a:t>         adam.tuliper@gmail.com</a:t>
            </a:r>
            <a:endParaRPr lang="en-US" dirty="0" smtClean="0"/>
          </a:p>
          <a:p>
            <a:endParaRPr lang="en-US" dirty="0"/>
          </a:p>
        </p:txBody>
      </p:sp>
      <p:pic>
        <p:nvPicPr>
          <p:cNvPr id="8" name="Picture 2" descr="MSDN Magazine January 2012"/>
          <p:cNvPicPr>
            <a:picLocks noChangeAspect="1" noChangeArrowheads="1"/>
          </p:cNvPicPr>
          <p:nvPr/>
        </p:nvPicPr>
        <p:blipFill>
          <a:blip r:embed="rId6" cstate="print"/>
          <a:srcRect/>
          <a:stretch>
            <a:fillRect/>
          </a:stretch>
        </p:blipFill>
        <p:spPr bwMode="auto">
          <a:xfrm>
            <a:off x="9508894" y="3259666"/>
            <a:ext cx="2679931" cy="3598334"/>
          </a:xfrm>
          <a:prstGeom prst="rect">
            <a:avLst/>
          </a:prstGeom>
          <a:noFill/>
        </p:spPr>
      </p:pic>
      <p:pic>
        <p:nvPicPr>
          <p:cNvPr id="10" name="Picture 9" descr="Full color logo"/>
          <p:cNvPicPr>
            <a:picLocks noChangeAspect="1" noChangeArrowheads="1"/>
          </p:cNvPicPr>
          <p:nvPr/>
        </p:nvPicPr>
        <p:blipFill>
          <a:blip r:embed="rId7" cstate="print"/>
          <a:srcRect/>
          <a:stretch>
            <a:fillRect/>
          </a:stretch>
        </p:blipFill>
        <p:spPr bwMode="auto">
          <a:xfrm>
            <a:off x="8151811" y="248468"/>
            <a:ext cx="2646233" cy="589732"/>
          </a:xfrm>
          <a:prstGeom prst="rect">
            <a:avLst/>
          </a:prstGeom>
          <a:noFill/>
        </p:spPr>
      </p:pic>
      <p:pic>
        <p:nvPicPr>
          <p:cNvPr id="11" name="Picture 2" descr="Official INETA Logo"/>
          <p:cNvPicPr>
            <a:picLocks noChangeAspect="1" noChangeArrowheads="1"/>
          </p:cNvPicPr>
          <p:nvPr/>
        </p:nvPicPr>
        <p:blipFill>
          <a:blip r:embed="rId8" cstate="print"/>
          <a:srcRect/>
          <a:stretch>
            <a:fillRect/>
          </a:stretch>
        </p:blipFill>
        <p:spPr bwMode="auto">
          <a:xfrm>
            <a:off x="6246812" y="130573"/>
            <a:ext cx="1400614" cy="860027"/>
          </a:xfrm>
          <a:prstGeom prst="rect">
            <a:avLst/>
          </a:prstGeom>
          <a:noFill/>
        </p:spPr>
      </p:pic>
      <p:sp>
        <p:nvSpPr>
          <p:cNvPr id="12" name="Rectangle 11"/>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93"/>
          <p:cNvSpPr>
            <a:spLocks noEditPoints="1"/>
          </p:cNvSpPr>
          <p:nvPr/>
        </p:nvSpPr>
        <p:spPr bwMode="auto">
          <a:xfrm>
            <a:off x="11455049" y="346496"/>
            <a:ext cx="336975" cy="440865"/>
          </a:xfrm>
          <a:custGeom>
            <a:avLst/>
            <a:gdLst>
              <a:gd name="T0" fmla="*/ 207 w 214"/>
              <a:gd name="T1" fmla="*/ 280 h 280"/>
              <a:gd name="T2" fmla="*/ 74 w 214"/>
              <a:gd name="T3" fmla="*/ 280 h 280"/>
              <a:gd name="T4" fmla="*/ 0 w 214"/>
              <a:gd name="T5" fmla="*/ 207 h 280"/>
              <a:gd name="T6" fmla="*/ 0 w 214"/>
              <a:gd name="T7" fmla="*/ 7 h 280"/>
              <a:gd name="T8" fmla="*/ 7 w 214"/>
              <a:gd name="T9" fmla="*/ 0 h 280"/>
              <a:gd name="T10" fmla="*/ 74 w 214"/>
              <a:gd name="T11" fmla="*/ 0 h 280"/>
              <a:gd name="T12" fmla="*/ 81 w 214"/>
              <a:gd name="T13" fmla="*/ 7 h 280"/>
              <a:gd name="T14" fmla="*/ 81 w 214"/>
              <a:gd name="T15" fmla="*/ 66 h 280"/>
              <a:gd name="T16" fmla="*/ 207 w 214"/>
              <a:gd name="T17" fmla="*/ 66 h 280"/>
              <a:gd name="T18" fmla="*/ 214 w 214"/>
              <a:gd name="T19" fmla="*/ 74 h 280"/>
              <a:gd name="T20" fmla="*/ 214 w 214"/>
              <a:gd name="T21" fmla="*/ 140 h 280"/>
              <a:gd name="T22" fmla="*/ 207 w 214"/>
              <a:gd name="T23" fmla="*/ 147 h 280"/>
              <a:gd name="T24" fmla="*/ 81 w 214"/>
              <a:gd name="T25" fmla="*/ 147 h 280"/>
              <a:gd name="T26" fmla="*/ 81 w 214"/>
              <a:gd name="T27" fmla="*/ 199 h 280"/>
              <a:gd name="T28" fmla="*/ 207 w 214"/>
              <a:gd name="T29" fmla="*/ 199 h 280"/>
              <a:gd name="T30" fmla="*/ 214 w 214"/>
              <a:gd name="T31" fmla="*/ 207 h 280"/>
              <a:gd name="T32" fmla="*/ 214 w 214"/>
              <a:gd name="T33" fmla="*/ 273 h 280"/>
              <a:gd name="T34" fmla="*/ 207 w 214"/>
              <a:gd name="T35" fmla="*/ 280 h 280"/>
              <a:gd name="T36" fmla="*/ 15 w 214"/>
              <a:gd name="T37" fmla="*/ 15 h 280"/>
              <a:gd name="T38" fmla="*/ 15 w 214"/>
              <a:gd name="T39" fmla="*/ 207 h 280"/>
              <a:gd name="T40" fmla="*/ 74 w 214"/>
              <a:gd name="T41" fmla="*/ 266 h 280"/>
              <a:gd name="T42" fmla="*/ 199 w 214"/>
              <a:gd name="T43" fmla="*/ 266 h 280"/>
              <a:gd name="T44" fmla="*/ 199 w 214"/>
              <a:gd name="T45" fmla="*/ 214 h 280"/>
              <a:gd name="T46" fmla="*/ 74 w 214"/>
              <a:gd name="T47" fmla="*/ 214 h 280"/>
              <a:gd name="T48" fmla="*/ 66 w 214"/>
              <a:gd name="T49" fmla="*/ 207 h 280"/>
              <a:gd name="T50" fmla="*/ 66 w 214"/>
              <a:gd name="T51" fmla="*/ 140 h 280"/>
              <a:gd name="T52" fmla="*/ 74 w 214"/>
              <a:gd name="T53" fmla="*/ 133 h 280"/>
              <a:gd name="T54" fmla="*/ 199 w 214"/>
              <a:gd name="T55" fmla="*/ 133 h 280"/>
              <a:gd name="T56" fmla="*/ 199 w 214"/>
              <a:gd name="T57" fmla="*/ 81 h 280"/>
              <a:gd name="T58" fmla="*/ 74 w 214"/>
              <a:gd name="T59" fmla="*/ 81 h 280"/>
              <a:gd name="T60" fmla="*/ 66 w 214"/>
              <a:gd name="T61" fmla="*/ 74 h 280"/>
              <a:gd name="T62" fmla="*/ 66 w 214"/>
              <a:gd name="T63" fmla="*/ 15 h 280"/>
              <a:gd name="T64" fmla="*/ 15 w 214"/>
              <a:gd name="T65"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280">
                <a:moveTo>
                  <a:pt x="207" y="280"/>
                </a:moveTo>
                <a:cubicBezTo>
                  <a:pt x="74" y="280"/>
                  <a:pt x="74" y="280"/>
                  <a:pt x="74" y="280"/>
                </a:cubicBezTo>
                <a:cubicBezTo>
                  <a:pt x="33" y="280"/>
                  <a:pt x="0" y="247"/>
                  <a:pt x="0" y="207"/>
                </a:cubicBezTo>
                <a:cubicBezTo>
                  <a:pt x="0" y="7"/>
                  <a:pt x="0" y="7"/>
                  <a:pt x="0" y="7"/>
                </a:cubicBezTo>
                <a:cubicBezTo>
                  <a:pt x="0" y="3"/>
                  <a:pt x="3" y="0"/>
                  <a:pt x="7" y="0"/>
                </a:cubicBezTo>
                <a:cubicBezTo>
                  <a:pt x="74" y="0"/>
                  <a:pt x="74" y="0"/>
                  <a:pt x="74" y="0"/>
                </a:cubicBezTo>
                <a:cubicBezTo>
                  <a:pt x="78" y="0"/>
                  <a:pt x="81" y="3"/>
                  <a:pt x="81" y="7"/>
                </a:cubicBezTo>
                <a:cubicBezTo>
                  <a:pt x="81" y="66"/>
                  <a:pt x="81" y="66"/>
                  <a:pt x="81" y="66"/>
                </a:cubicBezTo>
                <a:cubicBezTo>
                  <a:pt x="207" y="66"/>
                  <a:pt x="207" y="66"/>
                  <a:pt x="207" y="66"/>
                </a:cubicBezTo>
                <a:cubicBezTo>
                  <a:pt x="211" y="66"/>
                  <a:pt x="214" y="70"/>
                  <a:pt x="214" y="74"/>
                </a:cubicBezTo>
                <a:cubicBezTo>
                  <a:pt x="214" y="140"/>
                  <a:pt x="214" y="140"/>
                  <a:pt x="214" y="140"/>
                </a:cubicBezTo>
                <a:cubicBezTo>
                  <a:pt x="214" y="144"/>
                  <a:pt x="211" y="147"/>
                  <a:pt x="207" y="147"/>
                </a:cubicBezTo>
                <a:cubicBezTo>
                  <a:pt x="81" y="147"/>
                  <a:pt x="81" y="147"/>
                  <a:pt x="81" y="147"/>
                </a:cubicBezTo>
                <a:cubicBezTo>
                  <a:pt x="81" y="199"/>
                  <a:pt x="81" y="199"/>
                  <a:pt x="81" y="199"/>
                </a:cubicBezTo>
                <a:cubicBezTo>
                  <a:pt x="207" y="199"/>
                  <a:pt x="207" y="199"/>
                  <a:pt x="207" y="199"/>
                </a:cubicBezTo>
                <a:cubicBezTo>
                  <a:pt x="211" y="199"/>
                  <a:pt x="214" y="202"/>
                  <a:pt x="214" y="207"/>
                </a:cubicBezTo>
                <a:cubicBezTo>
                  <a:pt x="214" y="273"/>
                  <a:pt x="214" y="273"/>
                  <a:pt x="214" y="273"/>
                </a:cubicBezTo>
                <a:cubicBezTo>
                  <a:pt x="214" y="277"/>
                  <a:pt x="211" y="280"/>
                  <a:pt x="207" y="280"/>
                </a:cubicBezTo>
                <a:close/>
                <a:moveTo>
                  <a:pt x="15" y="15"/>
                </a:moveTo>
                <a:cubicBezTo>
                  <a:pt x="15" y="207"/>
                  <a:pt x="15" y="207"/>
                  <a:pt x="15" y="207"/>
                </a:cubicBezTo>
                <a:cubicBezTo>
                  <a:pt x="15" y="239"/>
                  <a:pt x="41" y="266"/>
                  <a:pt x="74" y="266"/>
                </a:cubicBezTo>
                <a:cubicBezTo>
                  <a:pt x="199" y="266"/>
                  <a:pt x="199" y="266"/>
                  <a:pt x="199" y="266"/>
                </a:cubicBezTo>
                <a:cubicBezTo>
                  <a:pt x="199" y="214"/>
                  <a:pt x="199" y="214"/>
                  <a:pt x="199" y="214"/>
                </a:cubicBezTo>
                <a:cubicBezTo>
                  <a:pt x="74" y="214"/>
                  <a:pt x="74" y="214"/>
                  <a:pt x="74" y="214"/>
                </a:cubicBezTo>
                <a:cubicBezTo>
                  <a:pt x="70" y="214"/>
                  <a:pt x="66" y="211"/>
                  <a:pt x="66" y="207"/>
                </a:cubicBezTo>
                <a:cubicBezTo>
                  <a:pt x="66" y="140"/>
                  <a:pt x="66" y="140"/>
                  <a:pt x="66" y="140"/>
                </a:cubicBezTo>
                <a:cubicBezTo>
                  <a:pt x="66" y="136"/>
                  <a:pt x="70" y="133"/>
                  <a:pt x="74" y="133"/>
                </a:cubicBezTo>
                <a:cubicBezTo>
                  <a:pt x="199" y="133"/>
                  <a:pt x="199" y="133"/>
                  <a:pt x="199" y="133"/>
                </a:cubicBezTo>
                <a:cubicBezTo>
                  <a:pt x="199" y="81"/>
                  <a:pt x="199" y="81"/>
                  <a:pt x="199" y="81"/>
                </a:cubicBezTo>
                <a:cubicBezTo>
                  <a:pt x="74" y="81"/>
                  <a:pt x="74" y="81"/>
                  <a:pt x="74" y="81"/>
                </a:cubicBezTo>
                <a:cubicBezTo>
                  <a:pt x="70" y="81"/>
                  <a:pt x="66" y="78"/>
                  <a:pt x="66" y="74"/>
                </a:cubicBezTo>
                <a:cubicBezTo>
                  <a:pt x="66" y="15"/>
                  <a:pt x="66" y="15"/>
                  <a:pt x="66" y="15"/>
                </a:cubicBezTo>
                <a:lnTo>
                  <a:pt x="15"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6290548"/>
              </p:ext>
            </p:extLst>
          </p:nvPr>
        </p:nvGraphicFramePr>
        <p:xfrm>
          <a:off x="475569" y="881742"/>
          <a:ext cx="10876643" cy="5061857"/>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endParaRPr lang="en-US"/>
          </a:p>
        </p:txBody>
      </p:sp>
      <p:sp>
        <p:nvSpPr>
          <p:cNvPr id="7" name="Rectangle 6"/>
          <p:cNvSpPr>
            <a:spLocks noChangeAspect="1"/>
          </p:cNvSpPr>
          <p:nvPr/>
        </p:nvSpPr>
        <p:spPr bwMode="auto">
          <a:xfrm>
            <a:off x="13181012" y="-30480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EditPoints="1"/>
          </p:cNvSpPr>
          <p:nvPr/>
        </p:nvSpPr>
        <p:spPr bwMode="auto">
          <a:xfrm>
            <a:off x="11276012" y="228600"/>
            <a:ext cx="547418" cy="651308"/>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Entity Framework?</a:t>
            </a:r>
            <a:endParaRPr lang="en-US" dirty="0"/>
          </a:p>
        </p:txBody>
      </p:sp>
      <p:sp>
        <p:nvSpPr>
          <p:cNvPr id="3" name="Content Placeholder 2"/>
          <p:cNvSpPr>
            <a:spLocks noGrp="1"/>
          </p:cNvSpPr>
          <p:nvPr>
            <p:ph sz="quarter" idx="1"/>
          </p:nvPr>
        </p:nvSpPr>
        <p:spPr>
          <a:xfrm>
            <a:off x="531812" y="1219200"/>
            <a:ext cx="10834207" cy="4959351"/>
          </a:xfrm>
        </p:spPr>
        <p:txBody>
          <a:bodyPr>
            <a:normAutofit lnSpcReduction="10000"/>
          </a:bodyPr>
          <a:lstStyle/>
          <a:p>
            <a:r>
              <a:rPr lang="en-US" dirty="0" smtClean="0"/>
              <a:t>FAST Setup – Data code written for you</a:t>
            </a:r>
          </a:p>
          <a:p>
            <a:r>
              <a:rPr lang="en-US" dirty="0" smtClean="0"/>
              <a:t>No manual managing of</a:t>
            </a:r>
          </a:p>
          <a:p>
            <a:pPr lvl="1"/>
            <a:r>
              <a:rPr lang="en-US" dirty="0" smtClean="0"/>
              <a:t>Keys, Relationships (</a:t>
            </a:r>
            <a:r>
              <a:rPr lang="en-US" dirty="0" err="1" smtClean="0"/>
              <a:t>Order.Customer</a:t>
            </a:r>
            <a:r>
              <a:rPr lang="en-US" dirty="0" smtClean="0"/>
              <a:t> = customer)</a:t>
            </a:r>
          </a:p>
          <a:p>
            <a:pPr lvl="1"/>
            <a:r>
              <a:rPr lang="en-US" dirty="0" smtClean="0"/>
              <a:t>Eager/lazy loading</a:t>
            </a:r>
          </a:p>
          <a:p>
            <a:pPr lvl="1"/>
            <a:r>
              <a:rPr lang="en-US" dirty="0" smtClean="0"/>
              <a:t>Validation</a:t>
            </a:r>
          </a:p>
          <a:p>
            <a:r>
              <a:rPr lang="en-US" dirty="0" smtClean="0"/>
              <a:t>Smart updates only for changed columns</a:t>
            </a:r>
          </a:p>
          <a:p>
            <a:pPr lvl="1"/>
            <a:r>
              <a:rPr lang="en-US" dirty="0" smtClean="0"/>
              <a:t>No changes to object = No update to the database</a:t>
            </a:r>
          </a:p>
          <a:p>
            <a:r>
              <a:rPr lang="en-US" dirty="0" smtClean="0"/>
              <a:t>All Major RDMS supported</a:t>
            </a:r>
          </a:p>
          <a:p>
            <a:r>
              <a:rPr lang="en-US" dirty="0" smtClean="0"/>
              <a:t>No SQL Injection!!</a:t>
            </a:r>
          </a:p>
          <a:p>
            <a:r>
              <a:rPr lang="en-US" dirty="0" smtClean="0"/>
              <a:t>Easy API (</a:t>
            </a:r>
            <a:r>
              <a:rPr lang="en-US" dirty="0" err="1" smtClean="0"/>
              <a:t>DbContext</a:t>
            </a:r>
            <a:r>
              <a:rPr lang="en-US" dirty="0" smtClean="0"/>
              <a:t>), Code First, and </a:t>
            </a:r>
            <a:r>
              <a:rPr lang="en-US" dirty="0" err="1" smtClean="0"/>
              <a:t>Enum</a:t>
            </a:r>
            <a:r>
              <a:rPr lang="en-US" dirty="0" smtClean="0"/>
              <a:t> support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‘Real’ Web App?</a:t>
            </a:r>
            <a:endParaRPr lang="en-US" dirty="0"/>
          </a:p>
        </p:txBody>
      </p:sp>
      <p:sp>
        <p:nvSpPr>
          <p:cNvPr id="3" name="Content Placeholder 2"/>
          <p:cNvSpPr>
            <a:spLocks noGrp="1"/>
          </p:cNvSpPr>
          <p:nvPr>
            <p:ph idx="1"/>
          </p:nvPr>
        </p:nvSpPr>
        <p:spPr>
          <a:xfrm>
            <a:off x="608012" y="1219200"/>
            <a:ext cx="10389219" cy="3594830"/>
          </a:xfrm>
        </p:spPr>
        <p:txBody>
          <a:bodyPr/>
          <a:lstStyle/>
          <a:p>
            <a:r>
              <a:rPr lang="en-US" dirty="0" smtClean="0"/>
              <a:t>Samples inadequate for ‘organized’ N-Tier apps</a:t>
            </a:r>
          </a:p>
          <a:p>
            <a:r>
              <a:rPr lang="en-US" dirty="0" smtClean="0"/>
              <a:t>Beyond prototype or </a:t>
            </a:r>
            <a:r>
              <a:rPr lang="en-US" dirty="0" err="1" smtClean="0"/>
              <a:t>uber</a:t>
            </a:r>
            <a:r>
              <a:rPr lang="en-US" dirty="0" smtClean="0"/>
              <a:t>-basic CRUD</a:t>
            </a:r>
          </a:p>
          <a:p>
            <a:r>
              <a:rPr lang="en-US" dirty="0" smtClean="0"/>
              <a:t>An app you don’t want all code in one project</a:t>
            </a:r>
          </a:p>
          <a:p>
            <a:r>
              <a:rPr lang="en-US" dirty="0" smtClean="0"/>
              <a:t>An app that clearly has separate layers</a:t>
            </a:r>
          </a:p>
          <a:p>
            <a:r>
              <a:rPr lang="en-US" dirty="0" smtClean="0"/>
              <a:t>Apps with Complex logic/views</a:t>
            </a:r>
          </a:p>
          <a:p>
            <a:r>
              <a:rPr lang="en-US" dirty="0" smtClean="0"/>
              <a:t>An app that could benefit from Dependency Injection (See blog for complete usage with EF)</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you need</a:t>
            </a:r>
            <a:endParaRPr lang="en-US" dirty="0"/>
          </a:p>
        </p:txBody>
      </p:sp>
      <p:sp>
        <p:nvSpPr>
          <p:cNvPr id="3" name="Content Placeholder 2"/>
          <p:cNvSpPr>
            <a:spLocks noGrp="1"/>
          </p:cNvSpPr>
          <p:nvPr>
            <p:ph sz="quarter" idx="1"/>
          </p:nvPr>
        </p:nvSpPr>
        <p:spPr>
          <a:xfrm>
            <a:off x="531812" y="1143000"/>
            <a:ext cx="9823008" cy="5035551"/>
          </a:xfrm>
        </p:spPr>
        <p:txBody>
          <a:bodyPr>
            <a:normAutofit fontScale="85000" lnSpcReduction="20000"/>
          </a:bodyPr>
          <a:lstStyle/>
          <a:p>
            <a:r>
              <a:rPr lang="en-US" sz="3800" dirty="0" smtClean="0"/>
              <a:t>Install Entity Framework</a:t>
            </a:r>
          </a:p>
          <a:p>
            <a:r>
              <a:rPr lang="en-US" sz="3600" dirty="0" smtClean="0"/>
              <a:t>  </a:t>
            </a:r>
            <a:r>
              <a:rPr lang="en-US" sz="3600" dirty="0" smtClean="0">
                <a:solidFill>
                  <a:schemeClr val="accent6"/>
                </a:solidFill>
              </a:rPr>
              <a:t>Install-Package </a:t>
            </a:r>
            <a:r>
              <a:rPr lang="en-US" sz="3600" dirty="0" err="1" smtClean="0">
                <a:solidFill>
                  <a:schemeClr val="accent6"/>
                </a:solidFill>
              </a:rPr>
              <a:t>EntityFramework</a:t>
            </a:r>
            <a:endParaRPr lang="en-US" sz="3600" dirty="0" smtClean="0">
              <a:solidFill>
                <a:schemeClr val="accent6"/>
              </a:solidFill>
            </a:endParaRPr>
          </a:p>
          <a:p>
            <a:r>
              <a:rPr lang="en-US" sz="3800" dirty="0" smtClean="0">
                <a:solidFill>
                  <a:schemeClr val="tx2">
                    <a:lumMod val="60000"/>
                    <a:lumOff val="40000"/>
                  </a:schemeClr>
                </a:solidFill>
              </a:rPr>
              <a:t>EF Power Tools, </a:t>
            </a:r>
            <a:r>
              <a:rPr lang="en-US" sz="3800" dirty="0">
                <a:solidFill>
                  <a:schemeClr val="tx2">
                    <a:lumMod val="60000"/>
                    <a:lumOff val="40000"/>
                  </a:schemeClr>
                </a:solidFill>
              </a:rPr>
              <a:t>SQL Compact </a:t>
            </a:r>
            <a:r>
              <a:rPr lang="en-US" sz="3800" dirty="0" smtClean="0">
                <a:solidFill>
                  <a:schemeClr val="tx2">
                    <a:lumMod val="60000"/>
                    <a:lumOff val="40000"/>
                  </a:schemeClr>
                </a:solidFill>
              </a:rPr>
              <a:t>Toolbox (opt)</a:t>
            </a:r>
          </a:p>
          <a:p>
            <a:r>
              <a:rPr lang="en-US" sz="3800" dirty="0" smtClean="0"/>
              <a:t>Create your projects in layers</a:t>
            </a:r>
          </a:p>
          <a:p>
            <a:pPr lvl="1"/>
            <a:r>
              <a:rPr lang="en-US" dirty="0" smtClean="0">
                <a:solidFill>
                  <a:schemeClr val="tx1"/>
                </a:solidFill>
              </a:rPr>
              <a:t>Web </a:t>
            </a:r>
          </a:p>
          <a:p>
            <a:pPr lvl="1"/>
            <a:r>
              <a:rPr lang="en-US" dirty="0" smtClean="0">
                <a:solidFill>
                  <a:schemeClr val="tx1"/>
                </a:solidFill>
              </a:rPr>
              <a:t>Domain– Entities and Repository Interfaces</a:t>
            </a:r>
          </a:p>
          <a:p>
            <a:pPr lvl="1"/>
            <a:r>
              <a:rPr lang="en-US" dirty="0" err="1" smtClean="0">
                <a:solidFill>
                  <a:schemeClr val="tx1"/>
                </a:solidFill>
              </a:rPr>
              <a:t>DataAccess</a:t>
            </a:r>
            <a:r>
              <a:rPr lang="en-US" dirty="0" smtClean="0">
                <a:solidFill>
                  <a:schemeClr val="tx1"/>
                </a:solidFill>
              </a:rPr>
              <a:t> (Contains repository implementation and Context)</a:t>
            </a:r>
          </a:p>
          <a:p>
            <a:pPr lvl="1"/>
            <a:r>
              <a:rPr lang="en-US" dirty="0" smtClean="0">
                <a:solidFill>
                  <a:schemeClr val="tx1"/>
                </a:solidFill>
              </a:rPr>
              <a:t>Test Project</a:t>
            </a:r>
          </a:p>
          <a:p>
            <a:r>
              <a:rPr lang="en-US" sz="3800" dirty="0" smtClean="0"/>
              <a:t>Design/Create Entities</a:t>
            </a:r>
          </a:p>
          <a:p>
            <a:r>
              <a:rPr lang="en-US" sz="3800" dirty="0" smtClean="0"/>
              <a:t>Add Validation</a:t>
            </a:r>
          </a:p>
          <a:p>
            <a:r>
              <a:rPr lang="en-US" sz="3800" dirty="0" smtClean="0"/>
              <a:t>Handle concurrency</a:t>
            </a:r>
          </a:p>
          <a:p>
            <a:r>
              <a:rPr lang="en-US" sz="3800" dirty="0" smtClean="0"/>
              <a:t>Use Repository Pattern for ALL CRUD operations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20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US" dirty="0" smtClean="0"/>
              <a:t>Understanding EF</a:t>
            </a:r>
            <a:br>
              <a:rPr lang="en-US" dirty="0" smtClean="0"/>
            </a:br>
            <a:r>
              <a:rPr lang="en-US" sz="3600" dirty="0" smtClean="0">
                <a:solidFill>
                  <a:schemeClr val="accent1"/>
                </a:solidFill>
              </a:rPr>
              <a:t>Three important items</a:t>
            </a:r>
            <a:endParaRPr lang="en-US" dirty="0">
              <a:solidFill>
                <a:schemeClr val="accent1"/>
              </a:solidFill>
            </a:endParaRPr>
          </a:p>
        </p:txBody>
      </p:sp>
      <p:sp>
        <p:nvSpPr>
          <p:cNvPr id="3" name="Text Placeholder 2"/>
          <p:cNvSpPr>
            <a:spLocks noGrp="1"/>
          </p:cNvSpPr>
          <p:nvPr>
            <p:ph type="body" sz="quarter" idx="4294967295"/>
          </p:nvPr>
        </p:nvSpPr>
        <p:spPr>
          <a:xfrm>
            <a:off x="507868" y="1524000"/>
            <a:ext cx="11173090" cy="5453801"/>
          </a:xfrm>
        </p:spPr>
        <p:txBody>
          <a:bodyPr/>
          <a:lstStyle/>
          <a:p>
            <a:r>
              <a:rPr lang="en-US" dirty="0" smtClean="0"/>
              <a:t>Context</a:t>
            </a:r>
          </a:p>
          <a:p>
            <a:pPr lvl="1"/>
            <a:r>
              <a:rPr lang="en-US" dirty="0" smtClean="0"/>
              <a:t>The </a:t>
            </a:r>
            <a:r>
              <a:rPr lang="en-US" dirty="0" err="1" smtClean="0"/>
              <a:t>spork</a:t>
            </a:r>
            <a:r>
              <a:rPr lang="en-US" dirty="0" smtClean="0"/>
              <a:t> of Connection, Command, Transaction</a:t>
            </a:r>
          </a:p>
          <a:p>
            <a:pPr lvl="1"/>
            <a:r>
              <a:rPr lang="en-US" dirty="0" smtClean="0"/>
              <a:t>Handles </a:t>
            </a:r>
            <a:r>
              <a:rPr lang="en-US" b="1" dirty="0" smtClean="0"/>
              <a:t>all</a:t>
            </a:r>
            <a:r>
              <a:rPr lang="en-US" dirty="0" smtClean="0"/>
              <a:t> CRUD to database</a:t>
            </a:r>
          </a:p>
          <a:p>
            <a:pPr lvl="1"/>
            <a:r>
              <a:rPr lang="en-US" dirty="0" smtClean="0"/>
              <a:t>Parties after midnight cause honey badger don’t care</a:t>
            </a:r>
          </a:p>
          <a:p>
            <a:r>
              <a:rPr lang="en-US" dirty="0" smtClean="0"/>
              <a:t>POCO</a:t>
            </a:r>
          </a:p>
          <a:p>
            <a:r>
              <a:rPr lang="en-US" dirty="0" smtClean="0"/>
              <a:t>Entity States</a:t>
            </a:r>
          </a:p>
          <a:p>
            <a:pPr lvl="1"/>
            <a:r>
              <a:rPr lang="en-US" dirty="0" smtClean="0"/>
              <a:t>Query easily via: </a:t>
            </a:r>
            <a:r>
              <a:rPr lang="en-US" dirty="0" err="1" smtClean="0"/>
              <a:t>context.Entry</a:t>
            </a:r>
            <a:r>
              <a:rPr lang="en-US" dirty="0" smtClean="0"/>
              <a:t>(customer).State</a:t>
            </a:r>
          </a:p>
          <a:p>
            <a:pPr lvl="1"/>
            <a:r>
              <a:rPr lang="en-US" dirty="0" smtClean="0"/>
              <a:t>Added, Detached, Unchanged, Modified</a:t>
            </a:r>
          </a:p>
          <a:p>
            <a:endParaRPr lang="en-US" dirty="0" smtClean="0"/>
          </a:p>
          <a:p>
            <a:pPr lvl="0"/>
            <a:endParaRPr lang="en-US" dirty="0" smtClean="0">
              <a:gradFill>
                <a:gsLst>
                  <a:gs pos="0">
                    <a:srgbClr val="FFFFFF"/>
                  </a:gs>
                  <a:gs pos="86000">
                    <a:srgbClr val="FFFFFF"/>
                  </a:gs>
                </a:gsLst>
                <a:lin ang="5400000" scaled="0"/>
              </a:gradFill>
            </a:endParaRPr>
          </a:p>
          <a:p>
            <a:pPr lvl="1"/>
            <a:endParaRPr lang="en-US" dirty="0" smtClean="0">
              <a:gradFill>
                <a:gsLst>
                  <a:gs pos="0">
                    <a:schemeClr val="tx1"/>
                  </a:gs>
                  <a:gs pos="100000">
                    <a:schemeClr val="tx1"/>
                  </a:gs>
                </a:gsLst>
                <a:lin ang="5400000" scaled="0"/>
              </a:gradFill>
            </a:endParaRPr>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3"/>
          <p:cNvSpPr>
            <a:spLocks noEditPoints="1"/>
          </p:cNvSpPr>
          <p:nvPr/>
        </p:nvSpPr>
        <p:spPr bwMode="auto">
          <a:xfrm>
            <a:off x="11459133" y="228600"/>
            <a:ext cx="350279" cy="645825"/>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context</a:t>
            </a:r>
            <a:endParaRPr lang="en-US" dirty="0"/>
          </a:p>
        </p:txBody>
      </p:sp>
      <p:sp>
        <p:nvSpPr>
          <p:cNvPr id="3" name="Content Placeholder 2"/>
          <p:cNvSpPr>
            <a:spLocks noGrp="1"/>
          </p:cNvSpPr>
          <p:nvPr>
            <p:ph idx="1"/>
          </p:nvPr>
        </p:nvSpPr>
        <p:spPr>
          <a:xfrm>
            <a:off x="379412" y="1066800"/>
            <a:ext cx="11149013" cy="5269135"/>
          </a:xfrm>
        </p:spPr>
        <p:txBody>
          <a:bodyPr/>
          <a:lstStyle/>
          <a:p>
            <a:pPr marL="0" indent="0">
              <a:buNone/>
            </a:pPr>
            <a:r>
              <a:rPr lang="en-US" dirty="0"/>
              <a:t>Little Nancy was in the garden filling in a hole when her neighbor peered over the fence. Interested in what the little girl was up to, he politely asked, “What are you up to there, Nancy</a:t>
            </a:r>
            <a:r>
              <a:rPr lang="en-US" dirty="0" smtClean="0"/>
              <a:t>?”</a:t>
            </a:r>
            <a:endParaRPr lang="en-US" dirty="0"/>
          </a:p>
          <a:p>
            <a:pPr marL="0" indent="0">
              <a:buNone/>
            </a:pPr>
            <a:r>
              <a:rPr lang="en-US" dirty="0"/>
              <a:t>“My goldfish died,” replied Nancy tearfully, without looking up, “and I’ve just buried him</a:t>
            </a:r>
            <a:r>
              <a:rPr lang="en-US" dirty="0" smtClean="0"/>
              <a:t>.”</a:t>
            </a:r>
            <a:endParaRPr lang="en-US" dirty="0"/>
          </a:p>
          <a:p>
            <a:pPr marL="0" indent="0">
              <a:buNone/>
            </a:pPr>
            <a:r>
              <a:rPr lang="en-US" dirty="0"/>
              <a:t>The neighbor was concerned, “That’s an awfully big hole for a goldfish, isn’t it?”</a:t>
            </a:r>
          </a:p>
          <a:p>
            <a:pPr marL="0" indent="0">
              <a:buNone/>
            </a:pPr>
            <a:r>
              <a:rPr lang="en-US" dirty="0" smtClean="0"/>
              <a:t>Nancy </a:t>
            </a:r>
            <a:r>
              <a:rPr lang="en-US" dirty="0"/>
              <a:t>patted down the last h</a:t>
            </a:r>
            <a:r>
              <a:rPr lang="en-US" dirty="0" smtClean="0"/>
              <a:t>eap </a:t>
            </a:r>
            <a:r>
              <a:rPr lang="en-US" dirty="0"/>
              <a:t>of earth and then replied, “That’s because he’s inside your stupid cat</a:t>
            </a:r>
            <a:r>
              <a:rPr lang="en-US" dirty="0" smtClean="0"/>
              <a:t>.”</a:t>
            </a:r>
          </a:p>
          <a:p>
            <a:pPr marL="0" indent="0">
              <a:buNone/>
            </a:pPr>
            <a:r>
              <a:rPr lang="en-US" dirty="0"/>
              <a:t> </a:t>
            </a:r>
            <a:r>
              <a:rPr lang="en-US" dirty="0" smtClean="0"/>
              <a:t>   </a:t>
            </a:r>
            <a:endParaRPr lang="en-US" dirty="0"/>
          </a:p>
        </p:txBody>
      </p:sp>
      <p:sp>
        <p:nvSpPr>
          <p:cNvPr id="4" name="Rectangle 3"/>
          <p:cNvSpPr/>
          <p:nvPr/>
        </p:nvSpPr>
        <p:spPr bwMode="auto">
          <a:xfrm>
            <a:off x="4494212" y="2133600"/>
            <a:ext cx="1668463" cy="23622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sz="9600" dirty="0"/>
              <a:t> </a:t>
            </a:r>
            <a:r>
              <a:rPr lang="en-US" sz="9600" dirty="0">
                <a:solidFill>
                  <a:schemeClr val="accent3"/>
                </a:solidFill>
              </a:rPr>
              <a:t>:\</a:t>
            </a:r>
            <a:endParaRPr lang="en-US" sz="2400" dirty="0">
              <a:solidFill>
                <a:schemeClr val="accent3"/>
              </a:solidFill>
            </a:endParaRPr>
          </a:p>
        </p:txBody>
      </p:sp>
    </p:spTree>
    <p:extLst>
      <p:ext uri="{BB962C8B-B14F-4D97-AF65-F5344CB8AC3E}">
        <p14:creationId xmlns:p14="http://schemas.microsoft.com/office/powerpoint/2010/main" val="3534405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28600"/>
            <a:ext cx="9823008" cy="609398"/>
          </a:xfrm>
        </p:spPr>
        <p:txBody>
          <a:bodyPr/>
          <a:lstStyle/>
          <a:p>
            <a:r>
              <a:rPr lang="en-US" dirty="0" smtClean="0"/>
              <a:t>Background - POCOs</a:t>
            </a:r>
            <a:endParaRPr lang="en-US" dirty="0"/>
          </a:p>
        </p:txBody>
      </p:sp>
      <p:sp>
        <p:nvSpPr>
          <p:cNvPr id="3" name="Content Placeholder 2"/>
          <p:cNvSpPr>
            <a:spLocks noGrp="1"/>
          </p:cNvSpPr>
          <p:nvPr>
            <p:ph sz="quarter" idx="1"/>
          </p:nvPr>
        </p:nvSpPr>
        <p:spPr>
          <a:xfrm>
            <a:off x="1162333" y="1121464"/>
            <a:ext cx="9823008" cy="1526572"/>
          </a:xfrm>
        </p:spPr>
        <p:txBody>
          <a:bodyPr/>
          <a:lstStyle/>
          <a:p>
            <a:r>
              <a:rPr lang="en-US" dirty="0" smtClean="0"/>
              <a:t>Isn’t it just a DTO?</a:t>
            </a:r>
          </a:p>
          <a:p>
            <a:r>
              <a:rPr lang="en-US" dirty="0" smtClean="0"/>
              <a:t>100% Persistent Ignorant</a:t>
            </a:r>
          </a:p>
          <a:p>
            <a:endParaRPr lang="en-US" dirty="0"/>
          </a:p>
        </p:txBody>
      </p:sp>
      <p:graphicFrame>
        <p:nvGraphicFramePr>
          <p:cNvPr id="4" name="Table 3"/>
          <p:cNvGraphicFramePr>
            <a:graphicFrameLocks noGrp="1"/>
          </p:cNvGraphicFramePr>
          <p:nvPr/>
        </p:nvGraphicFramePr>
        <p:xfrm>
          <a:off x="673509" y="2303332"/>
          <a:ext cx="10766795" cy="3945068"/>
        </p:xfrm>
        <a:graphic>
          <a:graphicData uri="http://schemas.openxmlformats.org/drawingml/2006/table">
            <a:tbl>
              <a:tblPr firstRow="1" bandRow="1">
                <a:tableStyleId>{5C22544A-7EE6-4342-B048-85BDC9FD1C3A}</a:tableStyleId>
              </a:tblPr>
              <a:tblGrid>
                <a:gridCol w="4164515"/>
                <a:gridCol w="3013348"/>
                <a:gridCol w="3588932"/>
              </a:tblGrid>
              <a:tr h="325818">
                <a:tc>
                  <a:txBody>
                    <a:bodyPr/>
                    <a:lstStyle/>
                    <a:p>
                      <a:endParaRPr lang="en-US" dirty="0"/>
                    </a:p>
                  </a:txBody>
                  <a:tcPr marL="121888" marR="121888"/>
                </a:tc>
                <a:tc>
                  <a:txBody>
                    <a:bodyPr/>
                    <a:lstStyle/>
                    <a:p>
                      <a:r>
                        <a:rPr lang="en-US" dirty="0" smtClean="0"/>
                        <a:t>POCO</a:t>
                      </a:r>
                      <a:endParaRPr lang="en-US" dirty="0"/>
                    </a:p>
                  </a:txBody>
                  <a:tcPr marL="121888" marR="121888"/>
                </a:tc>
                <a:tc>
                  <a:txBody>
                    <a:bodyPr/>
                    <a:lstStyle/>
                    <a:p>
                      <a:r>
                        <a:rPr lang="en-US" dirty="0" smtClean="0"/>
                        <a:t>DTO</a:t>
                      </a:r>
                      <a:endParaRPr lang="en-US" dirty="0"/>
                    </a:p>
                  </a:txBody>
                  <a:tcPr marL="121888" marR="121888"/>
                </a:tc>
              </a:tr>
              <a:tr h="562371">
                <a:tc>
                  <a:txBody>
                    <a:bodyPr/>
                    <a:lstStyle/>
                    <a:p>
                      <a:r>
                        <a:rPr lang="en-US" dirty="0" smtClean="0"/>
                        <a:t>Can contain business</a:t>
                      </a:r>
                      <a:r>
                        <a:rPr lang="en-US" baseline="0" dirty="0" smtClean="0"/>
                        <a:t> logic</a:t>
                      </a:r>
                      <a:endParaRPr lang="en-US" dirty="0"/>
                    </a:p>
                  </a:txBody>
                  <a:tcPr marL="121888" marR="121888"/>
                </a:tc>
                <a:tc>
                  <a:txBody>
                    <a:bodyPr/>
                    <a:lstStyle/>
                    <a:p>
                      <a:r>
                        <a:rPr lang="en-US" dirty="0" smtClean="0"/>
                        <a:t>X</a:t>
                      </a:r>
                      <a:endParaRPr lang="en-US" dirty="0"/>
                    </a:p>
                  </a:txBody>
                  <a:tcPr marL="121888" marR="121888"/>
                </a:tc>
                <a:tc>
                  <a:txBody>
                    <a:bodyPr/>
                    <a:lstStyle/>
                    <a:p>
                      <a:endParaRPr lang="en-US"/>
                    </a:p>
                  </a:txBody>
                  <a:tcPr marL="121888" marR="121888"/>
                </a:tc>
              </a:tr>
              <a:tr h="1285419">
                <a:tc>
                  <a:txBody>
                    <a:bodyPr/>
                    <a:lstStyle/>
                    <a:p>
                      <a:r>
                        <a:rPr lang="en-US" dirty="0" smtClean="0"/>
                        <a:t>Should not reference framework implementations (ex. EF libraries)</a:t>
                      </a:r>
                      <a:endParaRPr lang="en-US" dirty="0"/>
                    </a:p>
                  </a:txBody>
                  <a:tcPr marL="121888" marR="121888"/>
                </a:tc>
                <a:tc>
                  <a:txBody>
                    <a:bodyPr/>
                    <a:lstStyle/>
                    <a:p>
                      <a:r>
                        <a:rPr lang="en-US" dirty="0" smtClean="0"/>
                        <a:t>X</a:t>
                      </a:r>
                      <a:endParaRPr lang="en-US" dirty="0"/>
                    </a:p>
                  </a:txBody>
                  <a:tcPr marL="121888" marR="121888"/>
                </a:tc>
                <a:tc>
                  <a:txBody>
                    <a:bodyPr/>
                    <a:lstStyle/>
                    <a:p>
                      <a:r>
                        <a:rPr lang="en-US" dirty="0" smtClean="0"/>
                        <a:t>X</a:t>
                      </a:r>
                      <a:endParaRPr lang="en-US" dirty="0"/>
                    </a:p>
                  </a:txBody>
                  <a:tcPr marL="121888" marR="121888"/>
                </a:tc>
              </a:tr>
              <a:tr h="803387">
                <a:tc>
                  <a:txBody>
                    <a:bodyPr/>
                    <a:lstStyle/>
                    <a:p>
                      <a:r>
                        <a:rPr lang="en-US" dirty="0" smtClean="0"/>
                        <a:t>Designed to transfer between layers</a:t>
                      </a:r>
                      <a:endParaRPr lang="en-US" dirty="0"/>
                    </a:p>
                  </a:txBody>
                  <a:tcPr marL="121888" marR="121888"/>
                </a:tc>
                <a:tc>
                  <a:txBody>
                    <a:bodyPr/>
                    <a:lstStyle/>
                    <a:p>
                      <a:endParaRPr lang="en-US" dirty="0"/>
                    </a:p>
                  </a:txBody>
                  <a:tcPr marL="121888" marR="121888"/>
                </a:tc>
                <a:tc>
                  <a:txBody>
                    <a:bodyPr/>
                    <a:lstStyle/>
                    <a:p>
                      <a:r>
                        <a:rPr lang="en-US" dirty="0" smtClean="0"/>
                        <a:t>X</a:t>
                      </a:r>
                      <a:endParaRPr lang="en-US" dirty="0"/>
                    </a:p>
                  </a:txBody>
                  <a:tcPr marL="121888" marR="121888"/>
                </a:tc>
              </a:tr>
              <a:tr h="562371">
                <a:tc>
                  <a:txBody>
                    <a:bodyPr/>
                    <a:lstStyle/>
                    <a:p>
                      <a:r>
                        <a:rPr lang="en-US" dirty="0" smtClean="0"/>
                        <a:t>Knows</a:t>
                      </a:r>
                      <a:r>
                        <a:rPr lang="en-US" baseline="0" dirty="0" smtClean="0"/>
                        <a:t> nothing of persistence</a:t>
                      </a:r>
                      <a:endParaRPr lang="en-US" dirty="0"/>
                    </a:p>
                  </a:txBody>
                  <a:tcPr marL="121888" marR="121888"/>
                </a:tc>
                <a:tc>
                  <a:txBody>
                    <a:bodyPr/>
                    <a:lstStyle/>
                    <a:p>
                      <a:r>
                        <a:rPr lang="en-US" dirty="0" smtClean="0"/>
                        <a:t>X</a:t>
                      </a:r>
                      <a:endParaRPr lang="en-US" dirty="0"/>
                    </a:p>
                  </a:txBody>
                  <a:tcPr marL="121888" marR="121888"/>
                </a:tc>
                <a:tc>
                  <a:txBody>
                    <a:bodyPr/>
                    <a:lstStyle/>
                    <a:p>
                      <a:r>
                        <a:rPr lang="en-US" dirty="0" smtClean="0"/>
                        <a:t>X</a:t>
                      </a:r>
                      <a:endParaRPr lang="en-US" dirty="0"/>
                    </a:p>
                  </a:txBody>
                  <a:tcPr marL="121888" marR="121888"/>
                </a:tc>
              </a:tr>
              <a:tr h="325818">
                <a:tc>
                  <a:txBody>
                    <a:bodyPr/>
                    <a:lstStyle/>
                    <a:p>
                      <a:r>
                        <a:rPr lang="en-US" dirty="0" smtClean="0"/>
                        <a:t>Transfers</a:t>
                      </a:r>
                      <a:r>
                        <a:rPr lang="en-US" baseline="0" dirty="0" smtClean="0"/>
                        <a:t> State</a:t>
                      </a:r>
                      <a:endParaRPr lang="en-US" dirty="0"/>
                    </a:p>
                  </a:txBody>
                  <a:tcPr marL="121888" marR="121888"/>
                </a:tc>
                <a:tc>
                  <a:txBody>
                    <a:bodyPr/>
                    <a:lstStyle/>
                    <a:p>
                      <a:endParaRPr lang="en-US" dirty="0"/>
                    </a:p>
                  </a:txBody>
                  <a:tcPr marL="121888" marR="121888"/>
                </a:tc>
                <a:tc>
                  <a:txBody>
                    <a:bodyPr/>
                    <a:lstStyle/>
                    <a:p>
                      <a:r>
                        <a:rPr lang="en-US" dirty="0" smtClean="0"/>
                        <a:t>X</a:t>
                      </a:r>
                      <a:endParaRPr lang="en-US" dirty="0"/>
                    </a:p>
                  </a:txBody>
                  <a:tcPr marL="121888" marR="121888"/>
                </a:tc>
              </a:tr>
            </a:tbl>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www.w3.org/XML/1998/namespace"/>
    <ds:schemaRef ds:uri="http://schemas.openxmlformats.org/package/2006/metadata/core-properties"/>
    <ds:schemaRef ds:uri="http://schemas.microsoft.com/office/2006/metadata/properties"/>
    <ds:schemaRef ds:uri="2295e2e7-0eeb-498e-8716-217bb2ee6ee3"/>
    <ds:schemaRef ds:uri="http://schemas.microsoft.com/office/infopath/2007/PartnerControls"/>
    <ds:schemaRef ds:uri="http://schemas.microsoft.com/office/2006/documentManagement/types"/>
    <ds:schemaRef ds:uri="http://purl.org/dc/elements/1.1/"/>
    <ds:schemaRef ds:uri="8b529f77-48ab-4581-b468-93f09345b8aa"/>
    <ds:schemaRef ds:uri="http://purl.org/dc/dcmitype/"/>
    <ds:schemaRef ds:uri="http://purl.org/dc/te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Template>
  <TotalTime>4572</TotalTime>
  <Words>1843</Words>
  <Application>Microsoft Office PowerPoint</Application>
  <PresentationFormat>Custom</PresentationFormat>
  <Paragraphs>250</Paragraphs>
  <Slides>20</Slides>
  <Notes>15</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TechEd_2012_Template_16x9</vt:lpstr>
      <vt:lpstr>White with Consolas font for code slides</vt:lpstr>
      <vt:lpstr>ADO.NET Entity Framework 5 for Real Web Applications</vt:lpstr>
      <vt:lpstr>About Me</vt:lpstr>
      <vt:lpstr>PowerPoint Presentation</vt:lpstr>
      <vt:lpstr>Why Entity Framework?</vt:lpstr>
      <vt:lpstr>What’s a ‘Real’ Web App?</vt:lpstr>
      <vt:lpstr>Everything you need</vt:lpstr>
      <vt:lpstr>Understanding EF Three important items</vt:lpstr>
      <vt:lpstr>It’s all about the context</vt:lpstr>
      <vt:lpstr>Background - POCOs</vt:lpstr>
      <vt:lpstr>Model First/Database First</vt:lpstr>
      <vt:lpstr>Code First</vt:lpstr>
      <vt:lpstr>Basic Architecture</vt:lpstr>
      <vt:lpstr>Reposi-what?</vt:lpstr>
      <vt:lpstr>‘Real’ Web Considerations</vt:lpstr>
      <vt:lpstr>MVC Considerations</vt:lpstr>
      <vt:lpstr>Web Forms Considerations</vt:lpstr>
      <vt:lpstr>Validations</vt:lpstr>
      <vt:lpstr>Handling Concurrency </vt:lpstr>
      <vt:lpstr>Automatic Data Migrations</vt:lpstr>
      <vt:lpstr>Thanks!!</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Cyndi</dc:creator>
  <cp:keywords>TechEd 2012</cp:keywords>
  <dc:description>Template: Jordan Cayabyab, Artitudes Design
Formatting:
Event Date: June 11-14, 2012
Event Location: Orlando, FL
Audience Type: IT Pros, Developers</dc:description>
  <cp:lastModifiedBy>Adam</cp:lastModifiedBy>
  <cp:revision>122</cp:revision>
  <cp:lastPrinted>2010-05-11T05:02:34Z</cp:lastPrinted>
  <dcterms:created xsi:type="dcterms:W3CDTF">2012-03-23T02:48:52Z</dcterms:created>
  <dcterms:modified xsi:type="dcterms:W3CDTF">2012-10-06T14:40:25Z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