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8"/>
  </p:notesMasterIdLst>
  <p:handoutMasterIdLst>
    <p:handoutMasterId r:id="rId39"/>
  </p:handoutMasterIdLst>
  <p:sldIdLst>
    <p:sldId id="256" r:id="rId6"/>
    <p:sldId id="319" r:id="rId7"/>
    <p:sldId id="305" r:id="rId8"/>
    <p:sldId id="259" r:id="rId9"/>
    <p:sldId id="308" r:id="rId10"/>
    <p:sldId id="309" r:id="rId11"/>
    <p:sldId id="306" r:id="rId12"/>
    <p:sldId id="320" r:id="rId13"/>
    <p:sldId id="321" r:id="rId14"/>
    <p:sldId id="322" r:id="rId15"/>
    <p:sldId id="323" r:id="rId16"/>
    <p:sldId id="324" r:id="rId17"/>
    <p:sldId id="327" r:id="rId18"/>
    <p:sldId id="340" r:id="rId19"/>
    <p:sldId id="329" r:id="rId20"/>
    <p:sldId id="325" r:id="rId21"/>
    <p:sldId id="326" r:id="rId22"/>
    <p:sldId id="328" r:id="rId23"/>
    <p:sldId id="341" r:id="rId24"/>
    <p:sldId id="330" r:id="rId25"/>
    <p:sldId id="331" r:id="rId26"/>
    <p:sldId id="332" r:id="rId27"/>
    <p:sldId id="334" r:id="rId28"/>
    <p:sldId id="335" r:id="rId29"/>
    <p:sldId id="336" r:id="rId30"/>
    <p:sldId id="339" r:id="rId31"/>
    <p:sldId id="311" r:id="rId32"/>
    <p:sldId id="312" r:id="rId33"/>
    <p:sldId id="313" r:id="rId34"/>
    <p:sldId id="314" r:id="rId35"/>
    <p:sldId id="315" r:id="rId36"/>
    <p:sldId id="271" r:id="rId3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E1E"/>
    <a:srgbClr val="FFFFFF"/>
    <a:srgbClr val="000000"/>
    <a:srgbClr val="429A16"/>
    <a:srgbClr val="F8F57B"/>
    <a:srgbClr val="59D01E"/>
    <a:srgbClr val="ACE58F"/>
    <a:srgbClr val="292929"/>
    <a:srgbClr val="3333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79600" autoAdjust="0"/>
  </p:normalViewPr>
  <p:slideViewPr>
    <p:cSldViewPr>
      <p:cViewPr>
        <p:scale>
          <a:sx n="100" d="100"/>
          <a:sy n="100" d="100"/>
        </p:scale>
        <p:origin x="-72" y="-7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1111111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ORM Effectiveness vs</a:t>
            </a:r>
            <a:r>
              <a:rPr lang="en-US" baseline="0" dirty="0" smtClean="0"/>
              <a:t>. Current Rice Price</a:t>
            </a:r>
            <a:endParaRPr lang="en-US" dirty="0"/>
          </a:p>
        </c:rich>
      </c:tx>
      <c:layout/>
      <c:overlay val="0"/>
    </c:title>
    <c:autoTitleDeleted val="0"/>
    <c:plotArea>
      <c:layout>
        <c:manualLayout>
          <c:layoutTarget val="inner"/>
          <c:xMode val="edge"/>
          <c:yMode val="edge"/>
          <c:x val="1.2844036528550215E-2"/>
          <c:y val="0.13202125067890988"/>
          <c:w val="0.9732312626239551"/>
          <c:h val="0.69908495962379613"/>
        </c:manualLayout>
      </c:layout>
      <c:barChart>
        <c:barDir val="col"/>
        <c:grouping val="clustered"/>
        <c:varyColors val="0"/>
        <c:ser>
          <c:idx val="0"/>
          <c:order val="0"/>
          <c:tx>
            <c:strRef>
              <c:f>Sheet1!$B$1</c:f>
              <c:strCache>
                <c:ptCount val="1"/>
                <c:pt idx="0">
                  <c:v>Effectiveness</c:v>
                </c:pt>
              </c:strCache>
            </c:strRef>
          </c:tx>
          <c:invertIfNegative val="0"/>
          <c:cat>
            <c:strRef>
              <c:f>Sheet1!$A$2:$A$5</c:f>
              <c:strCache>
                <c:ptCount val="3"/>
                <c:pt idx="0">
                  <c:v>Using ORM</c:v>
                </c:pt>
                <c:pt idx="1">
                  <c:v>Not using an ORM</c:v>
                </c:pt>
                <c:pt idx="2">
                  <c:v>Price of rice in China vs Effectiveness</c:v>
                </c:pt>
              </c:strCache>
            </c:strRef>
          </c:cat>
          <c:val>
            <c:numRef>
              <c:f>Sheet1!$B$2:$B$5</c:f>
              <c:numCache>
                <c:formatCode>General</c:formatCode>
                <c:ptCount val="4"/>
                <c:pt idx="0">
                  <c:v>20</c:v>
                </c:pt>
                <c:pt idx="1">
                  <c:v>2</c:v>
                </c:pt>
                <c:pt idx="2">
                  <c:v>7</c:v>
                </c:pt>
              </c:numCache>
            </c:numRef>
          </c:val>
        </c:ser>
        <c:dLbls>
          <c:showLegendKey val="0"/>
          <c:showVal val="0"/>
          <c:showCatName val="0"/>
          <c:showSerName val="0"/>
          <c:showPercent val="0"/>
          <c:showBubbleSize val="0"/>
        </c:dLbls>
        <c:gapWidth val="150"/>
        <c:axId val="67889792"/>
        <c:axId val="68456832"/>
      </c:barChart>
      <c:catAx>
        <c:axId val="67889792"/>
        <c:scaling>
          <c:orientation val="minMax"/>
        </c:scaling>
        <c:delete val="0"/>
        <c:axPos val="b"/>
        <c:majorTickMark val="out"/>
        <c:minorTickMark val="none"/>
        <c:tickLblPos val="nextTo"/>
        <c:txPr>
          <a:bodyPr/>
          <a:lstStyle/>
          <a:p>
            <a:pPr>
              <a:defRPr>
                <a:solidFill>
                  <a:schemeClr val="tx1">
                    <a:alpha val="99000"/>
                  </a:schemeClr>
                </a:solidFill>
              </a:defRPr>
            </a:pPr>
            <a:endParaRPr lang="en-US"/>
          </a:p>
        </c:txPr>
        <c:crossAx val="68456832"/>
        <c:crosses val="autoZero"/>
        <c:auto val="1"/>
        <c:lblAlgn val="ctr"/>
        <c:lblOffset val="100"/>
        <c:noMultiLvlLbl val="0"/>
      </c:catAx>
      <c:valAx>
        <c:axId val="68456832"/>
        <c:scaling>
          <c:orientation val="minMax"/>
        </c:scaling>
        <c:delete val="1"/>
        <c:axPos val="l"/>
        <c:majorGridlines>
          <c:spPr>
            <a:ln>
              <a:noFill/>
            </a:ln>
          </c:spPr>
        </c:majorGridlines>
        <c:numFmt formatCode="General" sourceLinked="1"/>
        <c:majorTickMark val="out"/>
        <c:minorTickMark val="none"/>
        <c:tickLblPos val="none"/>
        <c:crossAx val="67889792"/>
        <c:crosses val="autoZero"/>
        <c:crossBetween val="between"/>
      </c:valAx>
      <c:spPr>
        <a:noFill/>
        <a:ln>
          <a:noFill/>
        </a:ln>
      </c:spPr>
    </c:plotArea>
    <c:legend>
      <c:legendPos val="r"/>
      <c:layout>
        <c:manualLayout>
          <c:xMode val="edge"/>
          <c:yMode val="edge"/>
          <c:x val="0.70910983433518537"/>
          <c:y val="7.4529690920548577E-2"/>
          <c:w val="0.18460186983228122"/>
          <c:h val="0.32518897480236486"/>
        </c:manualLayout>
      </c:layout>
      <c:overlay val="0"/>
      <c:txPr>
        <a:bodyPr/>
        <a:lstStyle/>
        <a:p>
          <a:pPr>
            <a:defRPr>
              <a:solidFill>
                <a:schemeClr val="tx1">
                  <a:alpha val="99000"/>
                </a:schemeClr>
              </a:solidFill>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solidFill>
                  <a:schemeClr val="tx1">
                    <a:alpha val="99000"/>
                  </a:schemeClr>
                </a:solidFill>
                <a:latin typeface="Segoe UI" pitchFamily="34" charset="0"/>
              </a:rPr>
              <a:t>TechEd</a:t>
            </a:r>
            <a:r>
              <a:rPr lang="en-US" dirty="0" smtClean="0">
                <a:solidFill>
                  <a:schemeClr val="tx1">
                    <a:alpha val="99000"/>
                  </a:schemeClr>
                </a:solidFill>
                <a:latin typeface="Segoe UI" pitchFamily="34" charset="0"/>
              </a:rPr>
              <a:t> 2012</a:t>
            </a:r>
            <a:endParaRPr lang="en-US" dirty="0">
              <a:solidFill>
                <a:schemeClr val="tx1">
                  <a:alpha val="99000"/>
                </a:schemeClr>
              </a:solidFill>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solidFill>
                  <a:schemeClr val="tx1">
                    <a:alpha val="99000"/>
                  </a:schemeClr>
                </a:solidFill>
                <a:latin typeface="Segoe UI" pitchFamily="34" charset="0"/>
              </a:rPr>
              <a:pPr/>
              <a:t>10/1/2012</a:t>
            </a:fld>
            <a:endParaRPr lang="en-US" dirty="0">
              <a:solidFill>
                <a:schemeClr val="tx1">
                  <a:alpha val="99000"/>
                </a:schemeClr>
              </a:solidFill>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chemeClr val="tx1">
                    <a:alpha val="99000"/>
                  </a:schemeClr>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chemeClr val="tx1">
                    <a:alpha val="99000"/>
                  </a:schemeClr>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chemeClr val="tx1">
                    <a:alpha val="99000"/>
                  </a:schemeClr>
                </a:solidFill>
                <a:latin typeface="Segoe UI" pitchFamily="34" charset="0"/>
              </a:rPr>
            </a:br>
            <a:r>
              <a:rPr lang="en-US" sz="500" dirty="0" smtClean="0">
                <a:solidFill>
                  <a:schemeClr val="tx1">
                    <a:alpha val="99000"/>
                  </a:schemeClr>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solidFill>
                  <a:schemeClr val="tx1">
                    <a:alpha val="99000"/>
                  </a:schemeClr>
                </a:solidFill>
                <a:latin typeface="Segoe UI" pitchFamily="34" charset="0"/>
              </a:rPr>
              <a:pPr/>
              <a:t>‹#›</a:t>
            </a:fld>
            <a:endParaRPr lang="en-US" dirty="0">
              <a:solidFill>
                <a:schemeClr val="tx1">
                  <a:alpha val="99000"/>
                </a:schemeClr>
              </a:solidFill>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alpha val="99000"/>
                  </a:schemeClr>
                </a:solidFill>
                <a:latin typeface="Segoe UI" pitchFamily="34" charset="0"/>
              </a:defRPr>
            </a:lvl1pPr>
          </a:lstStyle>
          <a:p>
            <a:r>
              <a:rPr lang="en-US" smtClean="0"/>
              <a:t>TechEd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alpha val="99000"/>
                  </a:schemeClr>
                </a:solidFill>
                <a:latin typeface="Segoe UI" pitchFamily="34" charset="0"/>
              </a:defRPr>
            </a:lvl1pPr>
          </a:lstStyle>
          <a:p>
            <a:fld id="{7C3FBCD4-166E-446F-AF18-7D4A0CF9AEF6}" type="datetimeFigureOut">
              <a:rPr lang="en-US" smtClean="0"/>
              <a:pPr/>
              <a:t>10/1/2012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solidFill>
                  <a:schemeClr val="tx1">
                    <a:alpha val="99000"/>
                  </a:schemeClr>
                </a:solidFill>
                <a:latin typeface="Segoe" pitchFamily="34" charset="0"/>
              </a:defRPr>
            </a:lvl1p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solidFill>
                  <a:schemeClr val="tx1">
                    <a:alpha val="99000"/>
                  </a:schemeClr>
                </a:solidFill>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alpha val="99000"/>
          </a:schemeClr>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alpha val="99000"/>
          </a:schemeClr>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localhost:38842/Customer"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tackoverflow.com/users/371637/adam-tuliper"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tackoverflow.com/questions/7261998/entityframework-update-single-field-with-detatched-entity"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tag.microsoft.com/overview.aspx"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10/1/2012 6:29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7:45</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the universal</a:t>
            </a:r>
            <a:r>
              <a:rPr lang="en-US" baseline="0" dirty="0" smtClean="0"/>
              <a:t> provider or: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http://stackoverflow.com/questions/7575439/getting-own-ef-4-1-code-first-classes-to-work-with-net-membership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 into your C:\Windows\Microsoft.NET\Framework\v2.xx or v4.xx\ and execute </a:t>
            </a:r>
            <a:r>
              <a:rPr lang="en-US" dirty="0" err="1" smtClean="0"/>
              <a:t>aspnet_regsql</a:t>
            </a:r>
            <a:r>
              <a:rPr lang="en-US" dirty="0" smtClean="0"/>
              <a:t>, this will launch a wizard that allows you to choose your database and it will add the stored </a:t>
            </a:r>
            <a:r>
              <a:rPr lang="en-US" dirty="0" err="1" smtClean="0"/>
              <a:t>procs</a:t>
            </a:r>
            <a:r>
              <a:rPr lang="en-US" dirty="0" smtClean="0"/>
              <a:t> and tables to allow membership to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you run the ASP.NET configuration wizard (the little toolbox icon at the top of your solution explorer) and then configure your roles and accounts. See this page and skip to the Configuring the website for membership and roles section.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68885FE-63AA-4776-AE67-DDECEC1908D9}"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smtClean="0"/>
              <a:t>Done at 28:00</a:t>
            </a:r>
          </a:p>
          <a:p>
            <a:endParaRPr lang="en-US" dirty="0" smtClean="0"/>
          </a:p>
          <a:p>
            <a:r>
              <a:rPr lang="en-US" dirty="0" smtClean="0"/>
              <a:t>Context (</a:t>
            </a:r>
            <a:r>
              <a:rPr lang="en-US" dirty="0" err="1" smtClean="0"/>
              <a:t>DbContext</a:t>
            </a:r>
            <a:r>
              <a:rPr lang="en-US" dirty="0" smtClean="0"/>
              <a:t>/</a:t>
            </a:r>
            <a:r>
              <a:rPr lang="en-US" dirty="0" err="1" smtClean="0"/>
              <a:t>ObjectContext</a:t>
            </a:r>
            <a:r>
              <a:rPr lang="en-US" dirty="0" smtClean="0"/>
              <a:t>)</a:t>
            </a:r>
          </a:p>
          <a:p>
            <a:pPr lvl="1"/>
            <a:r>
              <a:rPr lang="en-US" dirty="0" smtClean="0"/>
              <a:t>Connection, Command, Transaction all in one</a:t>
            </a:r>
          </a:p>
          <a:p>
            <a:pPr lvl="1"/>
            <a:r>
              <a:rPr lang="en-US" dirty="0" smtClean="0"/>
              <a:t>Handles </a:t>
            </a:r>
            <a:r>
              <a:rPr lang="en-US" b="1" dirty="0" smtClean="0"/>
              <a:t>all</a:t>
            </a:r>
            <a:r>
              <a:rPr lang="en-US" dirty="0" smtClean="0"/>
              <a:t> persistence calls to the database</a:t>
            </a:r>
          </a:p>
          <a:p>
            <a:r>
              <a:rPr lang="en-US" dirty="0" smtClean="0"/>
              <a:t>All operations must go through context</a:t>
            </a:r>
          </a:p>
          <a:p>
            <a:r>
              <a:rPr lang="en-US" dirty="0" smtClean="0"/>
              <a:t>Change tracking is done by the context</a:t>
            </a:r>
          </a:p>
          <a:p>
            <a:r>
              <a:rPr lang="en-US" dirty="0" smtClean="0"/>
              <a:t>Remember to Dispose</a:t>
            </a:r>
          </a:p>
          <a:p>
            <a:r>
              <a:rPr lang="en-US" dirty="0" smtClean="0"/>
              <a:t>The Context is not thread safe</a:t>
            </a:r>
          </a:p>
          <a:p>
            <a:pPr lvl="1"/>
            <a:r>
              <a:rPr lang="en-US" dirty="0" smtClean="0"/>
              <a:t>New per request, do not cache, do not use a static instance</a:t>
            </a:r>
          </a:p>
          <a:p>
            <a:r>
              <a:rPr lang="en-US" dirty="0" smtClean="0"/>
              <a:t>MS recommends </a:t>
            </a:r>
            <a:r>
              <a:rPr lang="en-US" dirty="0" err="1" smtClean="0"/>
              <a:t>DbContext</a:t>
            </a:r>
            <a:endParaRPr lang="en-US" dirty="0" smtClean="0"/>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10/1/2012 6:29 PM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Done at 35</a:t>
            </a:r>
          </a:p>
          <a:p>
            <a:endParaRPr lang="en-US" dirty="0" smtClean="0"/>
          </a:p>
          <a:p>
            <a:r>
              <a:rPr lang="en-US" dirty="0" smtClean="0"/>
              <a:t>EF</a:t>
            </a:r>
            <a:r>
              <a:rPr lang="en-US" baseline="0" dirty="0" smtClean="0"/>
              <a:t> mapping classes are the way to go instead of EF specific data annotations to remain ‘pure’ since they can change the behavior in relation to EF specific code.</a:t>
            </a:r>
          </a:p>
          <a:p>
            <a:r>
              <a:rPr lang="en-US" baseline="0" dirty="0" smtClean="0"/>
              <a:t>The validation data annotations are ok as they do not effect this.</a:t>
            </a:r>
          </a:p>
          <a:p>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Demo, new project, add model, add </a:t>
            </a:r>
            <a:r>
              <a:rPr lang="en-US" dirty="0" err="1" smtClean="0"/>
              <a:t>dbcontext</a:t>
            </a:r>
            <a:r>
              <a:rPr lang="en-US" dirty="0" smtClean="0"/>
              <a:t>.</a:t>
            </a:r>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Done at ~ 23</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---Demo</a:t>
            </a:r>
            <a:r>
              <a:rPr lang="en-US" baseline="0" dirty="0" smtClean="0"/>
              <a:t> the reverse engineer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--demo</a:t>
            </a:r>
            <a:r>
              <a:rPr lang="en-US" baseline="0" dirty="0" smtClean="0"/>
              <a:t> unit </a:t>
            </a:r>
            <a:r>
              <a:rPr lang="en-US" baseline="0" dirty="0" err="1" smtClean="0"/>
              <a:t>test</a:t>
            </a:r>
            <a:r>
              <a:rPr lang="en-US" dirty="0" err="1" smtClean="0"/>
              <a:t>Code</a:t>
            </a:r>
            <a:r>
              <a:rPr lang="en-US" dirty="0" smtClean="0"/>
              <a:t> first will create the db locally if it doesn’t exist.. Requires </a:t>
            </a:r>
            <a:r>
              <a:rPr lang="en-US" dirty="0" err="1" smtClean="0"/>
              <a:t>sql</a:t>
            </a:r>
            <a:r>
              <a:rPr lang="en-US" dirty="0" smtClean="0"/>
              <a:t> express, </a:t>
            </a:r>
            <a:r>
              <a:rPr lang="en-US" dirty="0" err="1" smtClean="0"/>
              <a:t>sql</a:t>
            </a:r>
            <a:r>
              <a:rPr lang="en-US" dirty="0" smtClean="0"/>
              <a:t> </a:t>
            </a:r>
            <a:r>
              <a:rPr lang="en-US" dirty="0" err="1" smtClean="0"/>
              <a:t>ce</a:t>
            </a:r>
            <a:r>
              <a:rPr lang="en-US" baseline="0" dirty="0" smtClean="0"/>
              <a:t> for </a:t>
            </a:r>
            <a:r>
              <a:rPr lang="en-US" baseline="0" dirty="0" err="1" smtClean="0"/>
              <a:t>sdf</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--DB changes must be added in code (if required)</a:t>
            </a:r>
            <a:r>
              <a:rPr lang="en-US" baseline="0" dirty="0" smtClean="0"/>
              <a:t> – This can also be a plus since someone else’s changes on a limited entity we use won’t break our entity.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Code first WILL overwrite any existing classes with NO WARNING!!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 generating a test database,</a:t>
            </a:r>
            <a:r>
              <a:rPr lang="en-US" baseline="0" dirty="0" smtClean="0"/>
              <a:t> it will create an EDM table to store schema info. If the schema changes you can specify to recreate the  db if the model changes.</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Note that when you reverse engineer all of the properties</a:t>
            </a:r>
            <a:r>
              <a:rPr lang="en-US" baseline="0" dirty="0" smtClean="0"/>
              <a:t> are added in a Map class. Ex.</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Relationships are defined in the map class to:</a:t>
            </a:r>
          </a:p>
          <a:p>
            <a:r>
              <a:rPr lang="en-US" sz="1200" kern="1200" dirty="0" smtClean="0">
                <a:solidFill>
                  <a:schemeClr val="tx1"/>
                </a:solidFill>
                <a:latin typeface="+mn-lt"/>
                <a:ea typeface="+mn-ea"/>
                <a:cs typeface="+mn-cs"/>
              </a:rPr>
              <a:t>// Relationships</a:t>
            </a:r>
          </a:p>
          <a:p>
            <a:r>
              <a:rPr lang="en-US" sz="1200" kern="1200" dirty="0" err="1" smtClean="0">
                <a:solidFill>
                  <a:schemeClr val="tx1"/>
                </a:solidFill>
                <a:latin typeface="+mn-lt"/>
                <a:ea typeface="+mn-ea"/>
                <a:cs typeface="+mn-cs"/>
              </a:rPr>
              <a:t>this.HasOptional</a:t>
            </a:r>
            <a:r>
              <a:rPr lang="en-US" sz="1200" kern="1200" dirty="0" smtClean="0">
                <a:solidFill>
                  <a:schemeClr val="tx1"/>
                </a:solidFill>
                <a:latin typeface="+mn-lt"/>
                <a:ea typeface="+mn-ea"/>
                <a:cs typeface="+mn-cs"/>
              </a:rPr>
              <a:t>(t =&gt; </a:t>
            </a:r>
            <a:r>
              <a:rPr lang="en-US" sz="1200" kern="1200" dirty="0" err="1" smtClean="0">
                <a:solidFill>
                  <a:schemeClr val="tx1"/>
                </a:solidFill>
                <a:latin typeface="+mn-lt"/>
                <a:ea typeface="+mn-ea"/>
                <a:cs typeface="+mn-cs"/>
              </a:rPr>
              <a:t>t.Customer</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WithMany</a:t>
            </a:r>
            <a:r>
              <a:rPr lang="en-US" sz="1200" kern="1200" dirty="0" smtClean="0">
                <a:solidFill>
                  <a:schemeClr val="tx1"/>
                </a:solidFill>
                <a:latin typeface="+mn-lt"/>
                <a:ea typeface="+mn-ea"/>
                <a:cs typeface="+mn-cs"/>
              </a:rPr>
              <a:t>(t =&gt; </a:t>
            </a:r>
            <a:r>
              <a:rPr lang="en-US" sz="1200" kern="1200" dirty="0" err="1" smtClean="0">
                <a:solidFill>
                  <a:schemeClr val="tx1"/>
                </a:solidFill>
                <a:latin typeface="+mn-lt"/>
                <a:ea typeface="+mn-ea"/>
                <a:cs typeface="+mn-cs"/>
              </a:rPr>
              <a:t>t.Orders</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HasForeignKey</a:t>
            </a:r>
            <a:r>
              <a:rPr lang="en-US" sz="1200" kern="1200" dirty="0" smtClean="0">
                <a:solidFill>
                  <a:schemeClr val="tx1"/>
                </a:solidFill>
                <a:latin typeface="+mn-lt"/>
                <a:ea typeface="+mn-ea"/>
                <a:cs typeface="+mn-cs"/>
              </a:rPr>
              <a:t>(d =&gt; </a:t>
            </a:r>
            <a:r>
              <a:rPr lang="en-US" sz="1200" kern="1200" dirty="0" err="1" smtClean="0">
                <a:solidFill>
                  <a:schemeClr val="tx1"/>
                </a:solidFill>
                <a:latin typeface="+mn-lt"/>
                <a:ea typeface="+mn-ea"/>
                <a:cs typeface="+mn-cs"/>
              </a:rPr>
              <a:t>d.CustomerId</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To map</a:t>
            </a:r>
            <a:r>
              <a:rPr lang="en-US" baseline="0" dirty="0" smtClean="0"/>
              <a:t> to the table name:</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modelBuilder.Entity</a:t>
            </a:r>
            <a:r>
              <a:rPr lang="en-US" dirty="0" smtClean="0"/>
              <a:t>&lt;class&gt;().</a:t>
            </a:r>
            <a:r>
              <a:rPr lang="en-US" dirty="0" err="1" smtClean="0"/>
              <a:t>MapSingleType</a:t>
            </a:r>
            <a:r>
              <a:rPr lang="en-US" dirty="0" smtClean="0"/>
              <a:t>().</a:t>
            </a:r>
            <a:r>
              <a:rPr lang="en-US" dirty="0" err="1" smtClean="0"/>
              <a:t>ToTable</a:t>
            </a:r>
            <a:r>
              <a:rPr lang="en-US" dirty="0" smtClean="0"/>
              <a:t>("</a:t>
            </a:r>
            <a:r>
              <a:rPr lang="en-US" dirty="0" err="1" smtClean="0"/>
              <a:t>someTable</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To customize the column mapping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err="1" smtClean="0"/>
              <a:t>modelBuilder.Entity</a:t>
            </a:r>
            <a:r>
              <a:rPr lang="en-US" dirty="0" smtClean="0"/>
              <a:t>&lt;class&gt;().</a:t>
            </a:r>
            <a:r>
              <a:rPr lang="en-US" dirty="0" err="1" smtClean="0"/>
              <a:t>MapSingleType</a:t>
            </a:r>
            <a:r>
              <a:rPr lang="en-US" dirty="0" smtClean="0"/>
              <a:t>( customer =&gt; new</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UNIQUEID = </a:t>
            </a:r>
            <a:r>
              <a:rPr lang="en-US" dirty="0" err="1" smtClean="0"/>
              <a:t>customer.CustomerId</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SomeOtherOldColumn</a:t>
            </a:r>
            <a:r>
              <a:rPr lang="en-US" dirty="0" smtClean="0"/>
              <a:t> = </a:t>
            </a:r>
            <a:r>
              <a:rPr lang="en-US" dirty="0" err="1" smtClean="0"/>
              <a:t>customer.NewColumnName</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ToTable</a:t>
            </a:r>
            <a:r>
              <a:rPr lang="en-US" dirty="0" smtClean="0"/>
              <a:t>("</a:t>
            </a:r>
            <a:r>
              <a:rPr lang="en-US" dirty="0" err="1" smtClean="0"/>
              <a:t>someTable</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Note we can also use the</a:t>
            </a:r>
            <a:r>
              <a:rPr lang="en-US" baseline="0" dirty="0" smtClean="0"/>
              <a:t> attributes on the model.</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Key</a:t>
            </a:r>
            <a:br>
              <a:rPr lang="en-US" dirty="0" smtClean="0"/>
            </a:br>
            <a:r>
              <a:rPr lang="en-US" dirty="0" err="1" smtClean="0"/>
              <a:t>StringLength</a:t>
            </a:r>
            <a:r>
              <a:rPr lang="en-US" dirty="0" smtClean="0"/>
              <a:t/>
            </a:r>
            <a:br>
              <a:rPr lang="en-US" dirty="0" smtClean="0"/>
            </a:br>
            <a:r>
              <a:rPr lang="en-US" dirty="0" err="1" smtClean="0"/>
              <a:t>ConcurrencyCheck</a:t>
            </a:r>
            <a:r>
              <a:rPr lang="en-US" dirty="0" smtClean="0"/>
              <a:t/>
            </a:r>
            <a:br>
              <a:rPr lang="en-US" dirty="0" smtClean="0"/>
            </a:br>
            <a:r>
              <a:rPr lang="en-US" dirty="0" smtClean="0"/>
              <a:t>Required</a:t>
            </a:r>
            <a:br>
              <a:rPr lang="en-US" dirty="0" smtClean="0"/>
            </a:br>
            <a:r>
              <a:rPr lang="en-US" dirty="0" smtClean="0"/>
              <a:t>Timestamp</a:t>
            </a:r>
            <a:br>
              <a:rPr lang="en-US" dirty="0" smtClean="0"/>
            </a:br>
            <a:r>
              <a:rPr lang="en-US" dirty="0" err="1" smtClean="0"/>
              <a:t>DataMember</a:t>
            </a:r>
            <a:r>
              <a:rPr lang="en-US" dirty="0" smtClean="0"/>
              <a:t/>
            </a:r>
            <a:br>
              <a:rPr lang="en-US" dirty="0" smtClean="0"/>
            </a:br>
            <a:r>
              <a:rPr lang="en-US" dirty="0" err="1" smtClean="0"/>
              <a:t>RelatedTo</a:t>
            </a:r>
            <a:r>
              <a:rPr lang="en-US" dirty="0" smtClean="0"/>
              <a:t/>
            </a:r>
            <a:br>
              <a:rPr lang="en-US" dirty="0" smtClean="0"/>
            </a:br>
            <a:r>
              <a:rPr lang="en-US" dirty="0" err="1" smtClean="0"/>
              <a:t>MaxLength</a:t>
            </a:r>
            <a:r>
              <a:rPr lang="en-US" dirty="0" smtClean="0"/>
              <a:t/>
            </a:r>
            <a:br>
              <a:rPr lang="en-US" dirty="0" smtClean="0"/>
            </a:br>
            <a:r>
              <a:rPr lang="en-US" dirty="0" err="1" smtClean="0"/>
              <a:t>StoreGenerated</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Demo reverse engineering a code first</a:t>
            </a:r>
            <a:r>
              <a:rPr lang="en-US" baseline="0" dirty="0" smtClean="0"/>
              <a:t> model into a project.</a:t>
            </a:r>
          </a:p>
          <a:p>
            <a:endParaRPr lang="en-US" baseline="0" dirty="0" smtClean="0"/>
          </a:p>
          <a:p>
            <a:r>
              <a:rPr lang="en-US" dirty="0" smtClean="0"/>
              <a:t>Generate classes</a:t>
            </a:r>
          </a:p>
          <a:p>
            <a:r>
              <a:rPr lang="en-US" dirty="0" smtClean="0"/>
              <a:t>MVC Context if you don’t want to manually create one.</a:t>
            </a:r>
          </a:p>
          <a:p>
            <a:r>
              <a:rPr lang="en-US" dirty="0" smtClean="0"/>
              <a:t> - Manually generate context or right click Add Controller and it will generate a context class for you.</a:t>
            </a:r>
          </a:p>
          <a:p>
            <a:r>
              <a:rPr lang="en-US" dirty="0" err="1" smtClean="0"/>
              <a:t>ObjectSet</a:t>
            </a:r>
            <a:r>
              <a:rPr lang="en-US" dirty="0" smtClean="0"/>
              <a:t>&lt;Customer&gt; </a:t>
            </a:r>
            <a:r>
              <a:rPr lang="en-US" dirty="0" err="1" smtClean="0"/>
              <a:t>bip</a:t>
            </a:r>
            <a:r>
              <a:rPr lang="en-US" dirty="0" smtClean="0"/>
              <a:t> = </a:t>
            </a:r>
            <a:r>
              <a:rPr lang="en-US" dirty="0" err="1" smtClean="0"/>
              <a:t>context.Customers</a:t>
            </a:r>
            <a:endParaRPr lang="en-US" dirty="0" smtClean="0"/>
          </a:p>
          <a:p>
            <a:r>
              <a:rPr lang="en-US" dirty="0" err="1" smtClean="0"/>
              <a:t>DbSet</a:t>
            </a:r>
            <a:r>
              <a:rPr lang="en-US" dirty="0" smtClean="0"/>
              <a:t> now?</a:t>
            </a:r>
          </a:p>
          <a:p>
            <a:r>
              <a:rPr lang="en-US" dirty="0" smtClean="0"/>
              <a:t>I thought we just had a List&lt;Customer&gt; before?</a:t>
            </a:r>
          </a:p>
          <a:p>
            <a:r>
              <a:rPr lang="en-US" dirty="0" smtClean="0"/>
              <a:t>We want Persistent Ignorant classes. Our context handles the CRUD operations. So</a:t>
            </a:r>
          </a:p>
          <a:p>
            <a:r>
              <a:rPr lang="en-US" dirty="0" smtClean="0"/>
              <a:t>Context is like an entity connection/data adapter/command all in one.</a:t>
            </a:r>
          </a:p>
          <a:p>
            <a:r>
              <a:rPr lang="en-US" dirty="0" smtClean="0"/>
              <a:t>If you have a reference to EntityFramework.dll in your web project, your layers are crossing. Remove it. Do you still compile?</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368885FE-63AA-4776-AE67-DDECEC1908D9}" type="slidenum">
              <a:rPr lang="en-US" smtClean="0"/>
              <a:pPr/>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Orange are projects</a:t>
            </a:r>
          </a:p>
          <a:p>
            <a:r>
              <a:rPr lang="en-US" baseline="0" dirty="0" smtClean="0"/>
              <a:t>Explain repository pattern.</a:t>
            </a:r>
          </a:p>
          <a:p>
            <a:r>
              <a:rPr lang="en-US" baseline="0" dirty="0" smtClean="0"/>
              <a:t>Domain contains entities. They are business related.</a:t>
            </a:r>
          </a:p>
          <a:p>
            <a:r>
              <a:rPr lang="en-US" baseline="0" dirty="0" err="1" smtClean="0"/>
              <a:t>DataAccess</a:t>
            </a:r>
            <a:r>
              <a:rPr lang="en-US" baseline="0" dirty="0" smtClean="0"/>
              <a:t> contains context, its data related.</a:t>
            </a:r>
          </a:p>
          <a:p>
            <a:endParaRPr lang="en-US" baseline="0" dirty="0" smtClean="0"/>
          </a:p>
          <a:p>
            <a:r>
              <a:rPr lang="en-US" dirty="0" smtClean="0"/>
              <a:t>Repository is defined as “an abstraction that provides us with persistence ignorance and a separation of concerns where the responsibility of persisting domain objects is encapsulated by the Repository that  leaving the domain objects to deal entirely with the domain model and domain logic.</a:t>
            </a:r>
          </a:p>
          <a:p>
            <a:endParaRPr lang="en-US" dirty="0" smtClean="0"/>
          </a:p>
          <a:p>
            <a:endParaRPr lang="en-US" dirty="0" smtClean="0"/>
          </a:p>
          <a:p>
            <a:endParaRPr lang="en-US" baseline="0" dirty="0" smtClean="0"/>
          </a:p>
          <a:p>
            <a:r>
              <a:rPr lang="en-US" baseline="0" dirty="0" smtClean="0"/>
              <a:t>Your business objects (Customer, for ex) contain NO persistence logic!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Check out test: </a:t>
            </a:r>
            <a:r>
              <a:rPr lang="en-US" sz="900" kern="1200" dirty="0" err="1" smtClean="0">
                <a:solidFill>
                  <a:schemeClr val="tx1">
                    <a:alpha val="99000"/>
                  </a:schemeClr>
                </a:solidFill>
                <a:latin typeface="Segoe UI" pitchFamily="34" charset="0"/>
                <a:ea typeface="+mn-ea"/>
                <a:cs typeface="+mn-cs"/>
              </a:rPr>
              <a:t>TestEnumerableOutsideContext</a:t>
            </a:r>
            <a:endParaRPr lang="en-US" sz="900" kern="1200" dirty="0" smtClean="0">
              <a:solidFill>
                <a:schemeClr val="tx1">
                  <a:alpha val="99000"/>
                </a:schemeClr>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alpha val="99000"/>
                </a:schemeClr>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latin typeface="Segoe UI" pitchFamily="34" charset="0"/>
                <a:ea typeface="+mn-ea"/>
                <a:cs typeface="+mn-cs"/>
              </a:rPr>
              <a:t>Pause on repository pattern and talk about it. Explain how the context is used</a:t>
            </a:r>
            <a:r>
              <a:rPr lang="en-US" sz="900" kern="1200" baseline="0" dirty="0" smtClean="0">
                <a:solidFill>
                  <a:schemeClr val="tx1">
                    <a:alpha val="99000"/>
                  </a:schemeClr>
                </a:solidFill>
                <a:latin typeface="Segoe UI" pitchFamily="34" charset="0"/>
                <a:ea typeface="+mn-ea"/>
                <a:cs typeface="+mn-cs"/>
              </a:rPr>
              <a:t> and disposed after EVERY request.</a:t>
            </a:r>
            <a:endParaRPr lang="en-US" sz="900" kern="1200" dirty="0" smtClean="0">
              <a:solidFill>
                <a:schemeClr val="tx1">
                  <a:alpha val="99000"/>
                </a:schemeClr>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alpha val="99000"/>
                </a:schemeClr>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alpha val="99000"/>
                  </a:schemeClr>
                </a:solidFill>
                <a:latin typeface="Segoe UI" pitchFamily="34" charset="0"/>
                <a:ea typeface="+mn-ea"/>
                <a:cs typeface="+mn-cs"/>
              </a:rPr>
              <a:t>Then do a demo for </a:t>
            </a:r>
            <a:r>
              <a:rPr lang="en-US" sz="900" kern="1200" dirty="0" err="1" smtClean="0">
                <a:solidFill>
                  <a:schemeClr val="tx1">
                    <a:alpha val="99000"/>
                  </a:schemeClr>
                </a:solidFill>
                <a:latin typeface="Segoe UI" pitchFamily="34" charset="0"/>
                <a:ea typeface="+mn-ea"/>
                <a:cs typeface="+mn-cs"/>
              </a:rPr>
              <a:t>Ienumerable</a:t>
            </a:r>
            <a:r>
              <a:rPr lang="en-US" sz="900" kern="1200" dirty="0" smtClean="0">
                <a:solidFill>
                  <a:schemeClr val="tx1">
                    <a:alpha val="99000"/>
                  </a:schemeClr>
                </a:solidFill>
                <a:latin typeface="Segoe UI" pitchFamily="34" charset="0"/>
                <a:ea typeface="+mn-ea"/>
                <a:cs typeface="+mn-cs"/>
              </a:rPr>
              <a:t> on the </a:t>
            </a:r>
            <a:r>
              <a:rPr lang="en-US" sz="900" kern="1200" dirty="0" err="1" smtClean="0">
                <a:solidFill>
                  <a:schemeClr val="tx1">
                    <a:alpha val="99000"/>
                  </a:schemeClr>
                </a:solidFill>
                <a:latin typeface="Segoe UI" pitchFamily="34" charset="0"/>
                <a:ea typeface="+mn-ea"/>
                <a:cs typeface="+mn-cs"/>
              </a:rPr>
              <a:t>codefirst</a:t>
            </a:r>
            <a:r>
              <a:rPr lang="en-US" sz="900" kern="1200" dirty="0" smtClean="0">
                <a:solidFill>
                  <a:schemeClr val="tx1">
                    <a:alpha val="99000"/>
                  </a:schemeClr>
                </a:solidFill>
                <a:latin typeface="Segoe UI" pitchFamily="34" charset="0"/>
                <a:ea typeface="+mn-ea"/>
                <a:cs typeface="+mn-cs"/>
              </a:rPr>
              <a:t> stuff.</a:t>
            </a: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kern="1200" dirty="0" smtClean="0">
              <a:solidFill>
                <a:schemeClr val="tx1">
                  <a:alpha val="99000"/>
                </a:schemeClr>
              </a:solidFill>
              <a:latin typeface="Segoe UI" pitchFamily="34" charset="0"/>
              <a:ea typeface="+mn-ea"/>
              <a:cs typeface="+mn-cs"/>
            </a:endParaRPr>
          </a:p>
          <a:p>
            <a:r>
              <a:rPr lang="en-US" dirty="0" smtClean="0"/>
              <a:t>Discuss that we want a mew</a:t>
            </a:r>
            <a:r>
              <a:rPr lang="en-US" baseline="0" dirty="0" smtClean="0"/>
              <a:t> context per request.</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Done 49</a:t>
            </a:r>
          </a:p>
          <a:p>
            <a:r>
              <a:rPr lang="en-US" dirty="0" smtClean="0">
                <a:hlinkClick r:id="rId3"/>
              </a:rPr>
              <a:t>http://localhost:38842/Customer</a:t>
            </a:r>
            <a:endParaRPr lang="en-US" dirty="0" smtClean="0"/>
          </a:p>
          <a:p>
            <a:r>
              <a:rPr lang="en-US" dirty="0" smtClean="0"/>
              <a:t>Show index, mapping via lambda, repository.</a:t>
            </a:r>
          </a:p>
          <a:p>
            <a:r>
              <a:rPr lang="en-US" dirty="0" smtClean="0"/>
              <a:t>Show </a:t>
            </a:r>
            <a:r>
              <a:rPr lang="en-US" dirty="0" err="1" smtClean="0"/>
              <a:t>automap</a:t>
            </a:r>
            <a:r>
              <a:rPr lang="en-US" dirty="0" smtClean="0"/>
              <a:t> attribute</a:t>
            </a:r>
          </a:p>
          <a:p>
            <a:r>
              <a:rPr lang="en-US" smtClean="0"/>
              <a:t>Don’t let entities leak out onto the page.</a:t>
            </a:r>
          </a:p>
          <a:p>
            <a:endParaRPr lang="en-US" dirty="0" smtClean="0"/>
          </a:p>
          <a:p>
            <a:r>
              <a:rPr lang="en-US" dirty="0" smtClean="0"/>
              <a:t>Edit a customer, notice get </a:t>
            </a:r>
            <a:r>
              <a:rPr lang="en-US" dirty="0" err="1" smtClean="0"/>
              <a:t>vs</a:t>
            </a:r>
            <a:r>
              <a:rPr lang="en-US" dirty="0" smtClean="0"/>
              <a:t> </a:t>
            </a:r>
            <a:r>
              <a:rPr lang="en-US" dirty="0" err="1" smtClean="0"/>
              <a:t>postback</a:t>
            </a:r>
            <a:endParaRPr lang="en-US" dirty="0" smtClean="0"/>
          </a:p>
          <a:p>
            <a:endParaRPr lang="en-US" dirty="0" smtClean="0"/>
          </a:p>
          <a:p>
            <a:r>
              <a:rPr lang="en-US" dirty="0" smtClean="0"/>
              <a:t>Explain</a:t>
            </a:r>
            <a:r>
              <a:rPr lang="en-US" baseline="0" dirty="0" smtClean="0"/>
              <a:t> what a </a:t>
            </a:r>
            <a:r>
              <a:rPr lang="en-US" baseline="0" dirty="0" err="1" smtClean="0"/>
              <a:t>ViewModel</a:t>
            </a:r>
            <a:r>
              <a:rPr lang="en-US" baseline="0" dirty="0" smtClean="0"/>
              <a:t> is and why you don’t want entities showing up.</a:t>
            </a:r>
          </a:p>
          <a:p>
            <a:r>
              <a:rPr lang="en-US" dirty="0" smtClean="0"/>
              <a:t>Show the Index method manual </a:t>
            </a:r>
            <a:r>
              <a:rPr lang="en-US" dirty="0" err="1" smtClean="0"/>
              <a:t>viewmodel</a:t>
            </a:r>
            <a:r>
              <a:rPr lang="en-US" dirty="0" smtClean="0"/>
              <a:t> mappings. </a:t>
            </a:r>
          </a:p>
          <a:p>
            <a:r>
              <a:rPr lang="en-US" dirty="0" smtClean="0"/>
              <a:t>Then show the edit method</a:t>
            </a:r>
            <a:r>
              <a:rPr lang="en-US" baseline="0" dirty="0" smtClean="0"/>
              <a:t> and how we use the AutoMap attribute.</a:t>
            </a:r>
          </a:p>
          <a:p>
            <a:r>
              <a:rPr lang="en-US" baseline="0" dirty="0" smtClean="0"/>
              <a:t>Explain how all </a:t>
            </a:r>
            <a:r>
              <a:rPr lang="en-US" baseline="0" dirty="0" err="1" smtClean="0"/>
              <a:t>db</a:t>
            </a:r>
            <a:r>
              <a:rPr lang="en-US" baseline="0" dirty="0" smtClean="0"/>
              <a:t> code is not in the presentation layer, a controller is an orchestrator for the UI.</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Done 51 min</a:t>
            </a:r>
          </a:p>
          <a:p>
            <a:r>
              <a:rPr lang="en-US" dirty="0" smtClean="0"/>
              <a:t>EntityDemoSite.WebformsAspNet45</a:t>
            </a:r>
            <a:r>
              <a:rPr lang="en-US" smtClean="0"/>
              <a:t>, Default.aspx</a:t>
            </a:r>
          </a:p>
          <a:p>
            <a:endParaRPr lang="en-US" dirty="0" smtClean="0"/>
          </a:p>
          <a:p>
            <a:r>
              <a:rPr lang="en-US" dirty="0" smtClean="0"/>
              <a:t>Demo in context and out of context</a:t>
            </a:r>
          </a:p>
          <a:p>
            <a:r>
              <a:rPr lang="en-US" dirty="0" smtClean="0"/>
              <a:t>http://localhost:64097/DataBindList.aspx</a:t>
            </a:r>
          </a:p>
          <a:p>
            <a:r>
              <a:rPr lang="en-US" dirty="0" smtClean="0"/>
              <a:t>http://localhost:64097/Customers.aspx      leave out a field so the </a:t>
            </a:r>
            <a:r>
              <a:rPr lang="en-US" dirty="0" err="1" smtClean="0"/>
              <a:t>validators</a:t>
            </a:r>
            <a:r>
              <a:rPr lang="en-US" dirty="0" smtClean="0"/>
              <a:t> fire.</a:t>
            </a:r>
          </a:p>
          <a:p>
            <a:r>
              <a:rPr lang="en-US" dirty="0" smtClean="0"/>
              <a:t>http://localhost:64097/CustomerAdd.aspx    demo data source designer.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 </a:t>
            </a:r>
            <a:r>
              <a:rPr lang="en-US" sz="1200" kern="1200" dirty="0" err="1" smtClean="0">
                <a:solidFill>
                  <a:schemeClr val="tx1"/>
                </a:solidFill>
                <a:latin typeface="+mn-lt"/>
                <a:ea typeface="+mn-ea"/>
                <a:cs typeface="+mn-cs"/>
              </a:rPr>
              <a:t>CheckForEfExceptions</a:t>
            </a:r>
            <a:endParaRPr lang="en-US" sz="1200" kern="1200" dirty="0" smtClean="0">
              <a:solidFill>
                <a:schemeClr val="tx1"/>
              </a:solidFill>
              <a:latin typeface="+mn-lt"/>
              <a:ea typeface="+mn-ea"/>
              <a:cs typeface="+mn-cs"/>
            </a:endParaRPr>
          </a:p>
          <a:p>
            <a:endParaRPr lang="en-US" dirty="0" smtClean="0"/>
          </a:p>
          <a:p>
            <a:r>
              <a:rPr lang="en-US" dirty="0" smtClean="0"/>
              <a:t>Add demo</a:t>
            </a:r>
            <a:r>
              <a:rPr lang="en-US" baseline="0" dirty="0" smtClean="0"/>
              <a:t> for mapping </a:t>
            </a:r>
            <a:r>
              <a:rPr lang="en-US" baseline="0" dirty="0" err="1" smtClean="0"/>
              <a:t>objectcontext</a:t>
            </a:r>
            <a:r>
              <a:rPr lang="en-US" baseline="0" dirty="0" smtClean="0"/>
              <a:t> to </a:t>
            </a:r>
            <a:r>
              <a:rPr lang="en-US" baseline="0" dirty="0" err="1" smtClean="0"/>
              <a:t>dbcontext</a:t>
            </a:r>
            <a:r>
              <a:rPr lang="en-US" baseline="0" dirty="0" smtClean="0"/>
              <a:t> (or vice versa) for the </a:t>
            </a:r>
            <a:r>
              <a:rPr lang="en-US" baseline="0" dirty="0" err="1" smtClean="0"/>
              <a:t>EntityDataSource</a:t>
            </a:r>
            <a:r>
              <a:rPr lang="en-US" baseline="0" dirty="0" smtClean="0"/>
              <a:t>.</a:t>
            </a:r>
          </a:p>
          <a:p>
            <a:endParaRPr lang="en-US" dirty="0" smtClean="0"/>
          </a:p>
          <a:p>
            <a:r>
              <a:rPr lang="en-US" dirty="0" smtClean="0"/>
              <a:t>-if using </a:t>
            </a:r>
            <a:r>
              <a:rPr lang="en-US" dirty="0" err="1" smtClean="0"/>
              <a:t>objectdatasource</a:t>
            </a:r>
            <a:r>
              <a:rPr lang="en-US" dirty="0" smtClean="0"/>
              <a:t> your context must</a:t>
            </a:r>
            <a:r>
              <a:rPr lang="en-US" baseline="0" dirty="0" smtClean="0"/>
              <a:t> be instantiated inside of the repository! No DI integration here.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dirty="0" smtClean="0"/>
              <a:t>8 min</a:t>
            </a:r>
          </a:p>
          <a:p>
            <a:pPr marL="228600" indent="-228600">
              <a:buNone/>
            </a:pPr>
            <a:endParaRPr lang="en-US" dirty="0" smtClean="0"/>
          </a:p>
          <a:p>
            <a:pPr marL="228600" indent="-228600">
              <a:buNone/>
            </a:pPr>
            <a:endParaRPr lang="en-US" dirty="0" smtClean="0"/>
          </a:p>
          <a:p>
            <a:pPr marL="228600" indent="-228600">
              <a:buNone/>
            </a:pPr>
            <a:r>
              <a:rPr lang="en-US" dirty="0" smtClean="0"/>
              <a:t>Data annotations not directly integrated into web forms but will raise </a:t>
            </a:r>
            <a:r>
              <a:rPr lang="en-US" dirty="0" err="1" smtClean="0"/>
              <a:t>dbentityvalidtionexception</a:t>
            </a:r>
            <a:r>
              <a:rPr lang="en-US" dirty="0" smtClean="0"/>
              <a:t>,</a:t>
            </a:r>
            <a:r>
              <a:rPr lang="en-US" baseline="0" dirty="0" smtClean="0"/>
              <a:t> same as if MVC on entity but using </a:t>
            </a:r>
            <a:r>
              <a:rPr lang="en-US" baseline="0" dirty="0" err="1" smtClean="0"/>
              <a:t>viewmodels</a:t>
            </a:r>
            <a:r>
              <a:rPr lang="en-US" baseline="0" dirty="0" smtClean="0"/>
              <a:t>.</a:t>
            </a:r>
            <a:endParaRPr lang="en-US" dirty="0" smtClean="0"/>
          </a:p>
          <a:p>
            <a:pPr marL="228600" indent="-228600">
              <a:buNone/>
            </a:pPr>
            <a:r>
              <a:rPr lang="en-US" dirty="0" smtClean="0"/>
              <a:t>Create customer </a:t>
            </a:r>
            <a:r>
              <a:rPr lang="en-US" dirty="0" err="1" smtClean="0"/>
              <a:t>Ivalidateable</a:t>
            </a:r>
            <a:r>
              <a:rPr lang="en-US" dirty="0" smtClean="0"/>
              <a:t> interface.</a:t>
            </a:r>
          </a:p>
          <a:p>
            <a:pPr marL="228600" indent="-228600">
              <a:buNone/>
            </a:pPr>
            <a:endParaRPr lang="en-US" dirty="0" smtClean="0"/>
          </a:p>
          <a:p>
            <a:pPr marL="228600" indent="-228600">
              <a:buNone/>
            </a:pPr>
            <a:r>
              <a:rPr lang="en-US" dirty="0" smtClean="0"/>
              <a:t>Demo each in sample project</a:t>
            </a:r>
          </a:p>
          <a:p>
            <a:pPr marL="228600" indent="-228600">
              <a:buNone/>
            </a:pPr>
            <a:endParaRPr lang="en-US" dirty="0" smtClean="0"/>
          </a:p>
          <a:p>
            <a:pPr marL="228600" indent="-228600">
              <a:buNone/>
            </a:pPr>
            <a:r>
              <a:rPr lang="en-US" dirty="0" smtClean="0"/>
              <a:t>If using MVC, </a:t>
            </a:r>
            <a:r>
              <a:rPr lang="en-US" dirty="0" err="1" smtClean="0"/>
              <a:t>ModelState</a:t>
            </a:r>
            <a:r>
              <a:rPr lang="en-US" dirty="0" smtClean="0"/>
              <a:t> will catch Data annotations, </a:t>
            </a:r>
            <a:r>
              <a:rPr lang="en-US" dirty="0" err="1" smtClean="0"/>
              <a:t>IValidateableObject</a:t>
            </a:r>
            <a:r>
              <a:rPr lang="en-US" dirty="0" smtClean="0"/>
              <a:t> but not fluent</a:t>
            </a:r>
            <a:r>
              <a:rPr lang="en-US" baseline="0" dirty="0" smtClean="0"/>
              <a:t> (yet) mvc4 does handle these (</a:t>
            </a:r>
            <a:r>
              <a:rPr lang="en-US" baseline="0" dirty="0" err="1" smtClean="0"/>
              <a:t>Ive</a:t>
            </a:r>
            <a:r>
              <a:rPr lang="en-US" baseline="0" dirty="0" smtClean="0"/>
              <a:t> tested </a:t>
            </a:r>
            <a:r>
              <a:rPr lang="en-US" baseline="0" dirty="0" err="1" smtClean="0"/>
              <a:t>DbEnityExceptions</a:t>
            </a:r>
            <a:r>
              <a:rPr lang="en-US" baseline="0" dirty="0" smtClean="0"/>
              <a:t> mapping to </a:t>
            </a:r>
            <a:r>
              <a:rPr lang="en-US" baseline="0" dirty="0" err="1" smtClean="0"/>
              <a:t>ModelState</a:t>
            </a:r>
            <a:r>
              <a:rPr lang="en-US" baseline="0" dirty="0" smtClean="0"/>
              <a:t> errors which is ok, but had problems with timestamps)</a:t>
            </a:r>
          </a:p>
        </p:txBody>
      </p:sp>
      <p:sp>
        <p:nvSpPr>
          <p:cNvPr id="4" name="Slide Number Placeholder 3"/>
          <p:cNvSpPr>
            <a:spLocks noGrp="1"/>
          </p:cNvSpPr>
          <p:nvPr>
            <p:ph type="sldNum" sz="quarter" idx="10"/>
          </p:nvPr>
        </p:nvSpPr>
        <p:spPr/>
        <p:txBody>
          <a:bodyPr/>
          <a:lstStyle/>
          <a:p>
            <a:fld id="{368885FE-63AA-4776-AE67-DDECEC1908D9}"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10/1/2012 6:29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 timestamp</a:t>
            </a:r>
            <a:r>
              <a:rPr lang="en-US" baseline="0" dirty="0" smtClean="0"/>
              <a:t> code.</a:t>
            </a:r>
          </a:p>
          <a:p>
            <a:endParaRPr lang="en-US" dirty="0" smtClean="0"/>
          </a:p>
          <a:p>
            <a:r>
              <a:rPr lang="en-US" dirty="0" smtClean="0"/>
              <a:t>-Demo</a:t>
            </a:r>
            <a:r>
              <a:rPr lang="en-US" baseline="0" dirty="0" smtClean="0"/>
              <a:t> two saves via:  </a:t>
            </a:r>
            <a:r>
              <a:rPr lang="en-US" dirty="0" smtClean="0"/>
              <a:t>http://localhost:38365/Department</a:t>
            </a:r>
          </a:p>
          <a:p>
            <a:endParaRPr lang="en-US" baseline="0" dirty="0" smtClean="0"/>
          </a:p>
          <a:p>
            <a:endParaRPr lang="en-US" dirty="0" smtClean="0"/>
          </a:p>
          <a:p>
            <a:r>
              <a:rPr lang="en-US" sz="1200" b="0" i="0" kern="1200" dirty="0" smtClean="0">
                <a:solidFill>
                  <a:schemeClr val="tx1"/>
                </a:solidFill>
                <a:latin typeface="+mn-lt"/>
                <a:ea typeface="+mn-ea"/>
                <a:cs typeface="+mn-cs"/>
              </a:rPr>
              <a:t>I wanted to add some more info on this, seems concurrency is handled in two separate ways (at least). One I believe is simply to add a timestamp column to your table and decorate its property with the [</a:t>
            </a:r>
            <a:r>
              <a:rPr lang="en-US" sz="1200" b="0" i="0" kern="1200" dirty="0" err="1" smtClean="0">
                <a:solidFill>
                  <a:schemeClr val="tx1"/>
                </a:solidFill>
                <a:latin typeface="+mn-lt"/>
                <a:ea typeface="+mn-ea"/>
                <a:cs typeface="+mn-cs"/>
              </a:rPr>
              <a:t>TimeStamp</a:t>
            </a:r>
            <a:r>
              <a:rPr lang="en-US" sz="1200" b="0" i="0" kern="1200" dirty="0" smtClean="0">
                <a:solidFill>
                  <a:schemeClr val="tx1"/>
                </a:solidFill>
                <a:latin typeface="+mn-lt"/>
                <a:ea typeface="+mn-ea"/>
                <a:cs typeface="+mn-cs"/>
              </a:rPr>
              <a:t>] attribute. EF will automatically then compare this value in it's where clause. The other case according to the </a:t>
            </a:r>
            <a:r>
              <a:rPr lang="en-US" sz="1200" b="0" i="0" kern="1200" dirty="0" err="1" smtClean="0">
                <a:solidFill>
                  <a:schemeClr val="tx1"/>
                </a:solidFill>
                <a:latin typeface="+mn-lt"/>
                <a:ea typeface="+mn-ea"/>
                <a:cs typeface="+mn-cs"/>
              </a:rPr>
              <a:t>Contoso</a:t>
            </a:r>
            <a:r>
              <a:rPr lang="en-US" sz="1200" b="0" i="0" kern="1200" dirty="0" smtClean="0">
                <a:solidFill>
                  <a:schemeClr val="tx1"/>
                </a:solidFill>
                <a:latin typeface="+mn-lt"/>
                <a:ea typeface="+mn-ea"/>
                <a:cs typeface="+mn-cs"/>
              </a:rPr>
              <a:t> example: "you would have to mark all non-primary-key properties in the entity for concurrency tracking by adding the </a:t>
            </a:r>
            <a:r>
              <a:rPr lang="en-US" sz="1200" b="0" i="0" kern="1200" dirty="0" err="1" smtClean="0">
                <a:solidFill>
                  <a:schemeClr val="tx1"/>
                </a:solidFill>
                <a:latin typeface="+mn-lt"/>
                <a:ea typeface="+mn-ea"/>
                <a:cs typeface="+mn-cs"/>
              </a:rPr>
              <a:t>ConcurrencyCheck</a:t>
            </a:r>
            <a:r>
              <a:rPr lang="en-US" sz="1200" b="0" i="0" kern="1200" dirty="0" smtClean="0">
                <a:solidFill>
                  <a:schemeClr val="tx1"/>
                </a:solidFill>
                <a:latin typeface="+mn-lt"/>
                <a:ea typeface="+mn-ea"/>
                <a:cs typeface="+mn-cs"/>
              </a:rPr>
              <a:t> attribute to them. That change would enable the Entity Framework to include all columns in the SQL WHERE clause of UPDATE statements." – </a:t>
            </a:r>
            <a:r>
              <a:rPr lang="en-US" sz="1200" b="0" i="0" u="none" strike="noStrike" kern="1200" dirty="0" smtClean="0">
                <a:solidFill>
                  <a:schemeClr val="tx1"/>
                </a:solidFill>
                <a:latin typeface="+mn-lt"/>
                <a:ea typeface="+mn-ea"/>
                <a:cs typeface="+mn-cs"/>
                <a:hlinkClick r:id="rId3" tooltip="11764 reputation"/>
              </a:rPr>
              <a:t>Adam </a:t>
            </a:r>
            <a:r>
              <a:rPr lang="en-US" sz="1200" b="0" i="0" u="none" strike="noStrike" kern="1200" dirty="0" err="1" smtClean="0">
                <a:solidFill>
                  <a:schemeClr val="tx1"/>
                </a:solidFill>
                <a:latin typeface="+mn-lt"/>
                <a:ea typeface="+mn-ea"/>
                <a:cs typeface="+mn-cs"/>
                <a:hlinkClick r:id="rId3" tooltip="11764 reputation"/>
              </a:rPr>
              <a:t>Tuliper</a:t>
            </a:r>
            <a:r>
              <a:rPr lang="en-US" sz="1200" b="0" i="0" kern="1200" dirty="0" smtClean="0">
                <a:solidFill>
                  <a:schemeClr val="tx1"/>
                </a:solidFill>
                <a:latin typeface="+mn-lt"/>
                <a:ea typeface="+mn-ea"/>
                <a:cs typeface="+mn-cs"/>
              </a:rPr>
              <a:t> </a:t>
            </a:r>
            <a:r>
              <a:rPr lang="en-US" sz="1200" b="0" i="0" u="none" strike="noStrike" kern="1200" dirty="0" smtClean="0">
                <a:solidFill>
                  <a:schemeClr val="tx1"/>
                </a:solidFill>
                <a:latin typeface="+mn-lt"/>
                <a:ea typeface="+mn-ea"/>
                <a:cs typeface="+mn-cs"/>
                <a:hlinkClick r:id="rId4"/>
              </a:rPr>
              <a:t>Sep 25 '11 at 15:22</a:t>
            </a:r>
            <a:r>
              <a:rPr lang="en-US" sz="1200" b="0" i="0" kern="1200" dirty="0" smtClean="0">
                <a:solidFill>
                  <a:schemeClr val="tx1"/>
                </a:solidFill>
                <a:latin typeface="+mn-lt"/>
                <a:ea typeface="+mn-ea"/>
                <a:cs typeface="+mn-cs"/>
              </a:rPr>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Add  a</a:t>
            </a:r>
            <a:r>
              <a:rPr lang="en-US" baseline="0" dirty="0" smtClean="0"/>
              <a:t> new property to customer class</a:t>
            </a:r>
          </a:p>
          <a:p>
            <a:pPr marL="228600" indent="-228600">
              <a:buAutoNum type="arabicPeriod"/>
            </a:pPr>
            <a:r>
              <a:rPr lang="en-US" baseline="0" dirty="0" smtClean="0"/>
              <a:t>Run </a:t>
            </a:r>
            <a:r>
              <a:rPr lang="en-US" dirty="0" smtClean="0"/>
              <a:t>Enable-Migrations –</a:t>
            </a:r>
            <a:r>
              <a:rPr lang="en-US" dirty="0" err="1" smtClean="0"/>
              <a:t>EnableAutomaticMigrations</a:t>
            </a:r>
            <a:endParaRPr lang="en-US" dirty="0" smtClean="0"/>
          </a:p>
          <a:p>
            <a:pPr marL="228600" marR="0" lvl="1" indent="-228600" algn="l" defTabSz="914400" rtl="0" eaLnBrk="1" fontAlgn="auto" latinLnBrk="0" hangingPunct="1">
              <a:lnSpc>
                <a:spcPct val="100000"/>
              </a:lnSpc>
              <a:spcBef>
                <a:spcPts val="0"/>
              </a:spcBef>
              <a:spcAft>
                <a:spcPts val="0"/>
              </a:spcAft>
              <a:buClrTx/>
              <a:buSzTx/>
              <a:buFontTx/>
              <a:buNone/>
              <a:tabLst/>
              <a:defRPr/>
            </a:pPr>
            <a:r>
              <a:rPr lang="en-US" dirty="0" smtClean="0"/>
              <a:t>3.   Update-Database - Script    or Update-Database</a:t>
            </a:r>
            <a:r>
              <a:rPr lang="en-US" baseline="0" dirty="0" smtClean="0"/>
              <a:t> to do the changes.</a:t>
            </a:r>
            <a:endParaRPr lang="en-US" dirty="0" smtClean="0"/>
          </a:p>
          <a:p>
            <a:pPr marL="228600" indent="-228600">
              <a:buAutoNum type="arabicPeriod"/>
            </a:pPr>
            <a:endParaRPr lang="en-US" dirty="0" smtClean="0"/>
          </a:p>
          <a:p>
            <a:endParaRPr lang="en-US" dirty="0" smtClean="0"/>
          </a:p>
          <a:p>
            <a:r>
              <a:rPr lang="en-US" dirty="0" smtClean="0"/>
              <a:t>Install-Package </a:t>
            </a:r>
            <a:r>
              <a:rPr lang="en-US" dirty="0" err="1" smtClean="0"/>
              <a:t>EntityFramework</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Update-Database –Script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Update-Database –Force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Enable-Migrations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Install-Package Unity.MVC3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Enable-Migrations -</a:t>
            </a:r>
            <a:r>
              <a:rPr lang="en-US" sz="1200" kern="1200" dirty="0" err="1" smtClean="0">
                <a:solidFill>
                  <a:schemeClr val="tx1"/>
                </a:solidFill>
                <a:latin typeface="+mn-lt"/>
                <a:ea typeface="+mn-ea"/>
                <a:cs typeface="+mn-cs"/>
              </a:rPr>
              <a:t>EnableAutomaticMigrations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Install-Package </a:t>
            </a:r>
            <a:r>
              <a:rPr lang="en-US" sz="1200" kern="1200" dirty="0" err="1" smtClean="0">
                <a:solidFill>
                  <a:schemeClr val="tx1"/>
                </a:solidFill>
                <a:latin typeface="+mn-lt"/>
                <a:ea typeface="+mn-ea"/>
                <a:cs typeface="+mn-cs"/>
              </a:rPr>
              <a:t>MiniProfiler.EF</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smtClean="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68885FE-63AA-4776-AE67-DDECEC1908D9}"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42012464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959669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850709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3443836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err="1" smtClean="0">
                <a:solidFill>
                  <a:schemeClr val="tx1">
                    <a:alpha val="99000"/>
                  </a:schemeClr>
                </a:solidFill>
                <a:effectLst/>
                <a:latin typeface="Segoe UI" pitchFamily="34" charset="0"/>
                <a:ea typeface="+mn-ea"/>
                <a:cs typeface="+mn-cs"/>
              </a:rPr>
              <a:t>TechEd</a:t>
            </a:r>
            <a:r>
              <a:rPr lang="en-US" sz="900" kern="1200" dirty="0" smtClean="0">
                <a:solidFill>
                  <a:schemeClr val="tx1">
                    <a:alpha val="99000"/>
                  </a:schemeClr>
                </a:solidFill>
                <a:effectLst/>
                <a:latin typeface="Segoe UI" pitchFamily="34" charset="0"/>
                <a:ea typeface="+mn-ea"/>
                <a:cs typeface="+mn-cs"/>
              </a:rPr>
              <a:t> is working with Microsoft Tag (</a:t>
            </a:r>
            <a:r>
              <a:rPr lang="en-US" sz="900" u="sng" kern="1200" dirty="0" smtClean="0">
                <a:solidFill>
                  <a:schemeClr val="tx1">
                    <a:alpha val="99000"/>
                  </a:schemeClr>
                </a:solidFill>
                <a:effectLst/>
                <a:latin typeface="Segoe UI" pitchFamily="34" charset="0"/>
                <a:ea typeface="+mn-ea"/>
                <a:cs typeface="+mn-cs"/>
                <a:hlinkClick r:id="rId3"/>
              </a:rPr>
              <a:t>http://tag.microsoft.com/overview.aspx</a:t>
            </a:r>
            <a:r>
              <a:rPr lang="en-US" sz="900" kern="1200" dirty="0" smtClean="0">
                <a:solidFill>
                  <a:schemeClr val="tx1">
                    <a:alpha val="99000"/>
                  </a:schemeClr>
                </a:solidFill>
                <a:effectLst/>
                <a:latin typeface="Segoe UI" pitchFamily="34" charset="0"/>
                <a:ea typeface="+mn-ea"/>
                <a:cs typeface="+mn-cs"/>
              </a:rPr>
              <a:t>) to create a unique Tag for every session at the event. Your session Tag will appear on both the room signage and at the end of your presentation. With your session Tag, attendees will be able to scan as they enter the room to retrieve session details, view speaker bios, and engage in discussions; or scan at the end of the presentation to evaluate your session and download materials. </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332706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10/1/2012 6:29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10/1/2012 6:29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10/1/2012 6:29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382588" y="685800"/>
            <a:ext cx="6092825"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9459"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dirty="0" smtClean="0"/>
              <a:t>Tech Ed North America 2010</a:t>
            </a:r>
          </a:p>
        </p:txBody>
      </p:sp>
      <p:sp>
        <p:nvSpPr>
          <p:cNvPr id="19460"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8CB9DE7C-6FD8-457D-A5F4-084C5926EE8B}" type="datetime8">
              <a:rPr lang="en-US" smtClean="0"/>
              <a:pPr defTabSz="912813" fontAlgn="base">
                <a:spcBef>
                  <a:spcPct val="0"/>
                </a:spcBef>
                <a:spcAft>
                  <a:spcPct val="0"/>
                </a:spcAft>
              </a:pPr>
              <a:t>10/1/2012 6:29 PM</a:t>
            </a:fld>
            <a:endParaRPr lang="en-US"/>
          </a:p>
        </p:txBody>
      </p:sp>
      <p:sp>
        <p:nvSpPr>
          <p:cNvPr id="1946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z="800" dirty="0" smtClean="0">
                <a:solidFill>
                  <a:schemeClr val="bg2"/>
                </a:solidFill>
              </a:rPr>
              <a:t>MICROSOFT CONFIDENTIAL</a:t>
            </a:r>
          </a:p>
          <a:p>
            <a:pPr defTabSz="912813" fontAlgn="base">
              <a:spcBef>
                <a:spcPct val="0"/>
              </a:spcBef>
              <a:spcAft>
                <a:spcPct val="0"/>
              </a:spcAft>
            </a:pPr>
            <a:r>
              <a:rPr lang="en-US" dirty="0" smtClean="0">
                <a:solidFill>
                  <a:schemeClr val="bg2"/>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solidFill>
                  <a:schemeClr val="bg2"/>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chemeClr val="bg2"/>
                </a:solidFill>
              </a:rPr>
            </a:br>
            <a:r>
              <a:rPr lang="en-US" dirty="0" smtClean="0">
                <a:solidFill>
                  <a:schemeClr val="bg2"/>
                </a:solidFill>
              </a:rPr>
              <a:t>MICROSOFT MAKES NO WARRANTIES, EXPRESS, IMPLIED OR STATUTORY, AS TO THE INFORMATION IN THIS PRESENTATION.</a:t>
            </a:r>
            <a:endParaRPr lang="en-US" dirty="0">
              <a:solidFill>
                <a:schemeClr val="bg2"/>
              </a:solidFill>
            </a:endParaRPr>
          </a:p>
        </p:txBody>
      </p:sp>
      <p:sp>
        <p:nvSpPr>
          <p:cNvPr id="19462"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BC88268-B158-4D99-A794-C75B3A4B69F3}" type="slidenum">
              <a:rPr lang="en-US" smtClean="0"/>
              <a:pPr defTabSz="912813" fontAlgn="base">
                <a:spcBef>
                  <a:spcPct val="0"/>
                </a:spcBef>
                <a:spcAft>
                  <a:spcPct val="0"/>
                </a:spcAft>
              </a:pPr>
              <a:t>5</a:t>
            </a:fld>
            <a:endParaRPr lang="en-US"/>
          </a:p>
        </p:txBody>
      </p:sp>
      <p:sp>
        <p:nvSpPr>
          <p:cNvPr id="12" name="Footer Placeholder 5"/>
          <p:cNvSpPr txBox="1">
            <a:spLocks/>
          </p:cNvSpPr>
          <p:nvPr/>
        </p:nvSpPr>
        <p:spPr>
          <a:xfrm>
            <a:off x="0" y="8686800"/>
            <a:ext cx="6172200" cy="457200"/>
          </a:xfrm>
          <a:prstGeom prst="rect">
            <a:avLst/>
          </a:prstGeom>
        </p:spPr>
        <p:txBody>
          <a:bodyPr vert="horz" lIns="91440" tIns="45720" rIns="91440" bIns="45720" rtlCol="0" anchor="b"/>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br>
            <a:r>
              <a:rPr kumimoji="0" lang="en-US" sz="500" b="0" i="0" u="none" strike="noStrike" kern="1200" cap="none" spc="0" normalizeH="0" baseline="0" noProof="0" dirty="0" smtClean="0">
                <a:ln>
                  <a:noFill/>
                </a:ln>
                <a:solidFill>
                  <a:schemeClr val="tx1"/>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dirty="0">
              <a:ln>
                <a:noFill/>
              </a:ln>
              <a:solidFill>
                <a:schemeClr val="tx1"/>
              </a:solidFill>
              <a:effectLst/>
              <a:uLnTx/>
              <a:uFillTx/>
              <a:latin typeface="Segoe"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382588" y="685800"/>
            <a:ext cx="6092825" cy="3429000"/>
          </a:xfrm>
        </p:spPr>
      </p:sp>
      <p:sp>
        <p:nvSpPr>
          <p:cNvPr id="7" name="Notes Placeholder 6"/>
          <p:cNvSpPr>
            <a:spLocks noGrp="1"/>
          </p:cNvSpPr>
          <p:nvPr>
            <p:ph type="body" idx="1"/>
          </p:nvPr>
        </p:nvSpPr>
        <p:spPr/>
        <p:txBody>
          <a:bodyPr>
            <a:normAutofit/>
          </a:bodyPr>
          <a:lstStyle/>
          <a:p>
            <a:endParaRPr lang="en-US"/>
          </a:p>
        </p:txBody>
      </p:sp>
      <p:sp>
        <p:nvSpPr>
          <p:cNvPr id="8"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9" name="Date Placeholder 4"/>
          <p:cNvSpPr>
            <a:spLocks noGrp="1"/>
          </p:cNvSpPr>
          <p:nvPr>
            <p:ph type="dt" idx="1"/>
          </p:nvPr>
        </p:nvSpPr>
        <p:spPr>
          <a:xfrm>
            <a:off x="3884613" y="0"/>
            <a:ext cx="2971800" cy="457200"/>
          </a:xfrm>
        </p:spPr>
        <p:txBody>
          <a:bodyPr/>
          <a:lstStyle/>
          <a:p>
            <a:fld id="{81331B57-0BE5-4F82-AA58-76F53EFF3ADA}" type="datetime8">
              <a:rPr lang="en-US" smtClean="0"/>
              <a:pPr/>
              <a:t>10/1/2012 6:29 PM</a:t>
            </a:fld>
            <a:endParaRPr lang="en-US" dirty="0"/>
          </a:p>
        </p:txBody>
      </p:sp>
      <p:sp>
        <p:nvSpPr>
          <p:cNvPr id="10"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dirty="0" err="1" smtClean="0"/>
              <a:t>TechEd</a:t>
            </a:r>
            <a:r>
              <a:rPr lang="en-US" dirty="0" smtClean="0"/>
              <a:t> 2012</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10/1/2012 6:29 PM</a:t>
            </a:fld>
            <a:endParaRPr lang="en-US"/>
          </a:p>
        </p:txBody>
      </p:sp>
      <p:sp>
        <p:nvSpPr>
          <p:cNvPr id="6" name="Footer Placeholder 5"/>
          <p:cNvSpPr>
            <a:spLocks noGrp="1"/>
          </p:cNvSpPr>
          <p:nvPr>
            <p:ph type="ftr" sz="quarter" idx="12"/>
          </p:nvPr>
        </p:nvSpPr>
        <p:spPr/>
        <p:txBody>
          <a:bodyPr/>
          <a:lstStyle/>
          <a:p>
            <a:r>
              <a:rPr lang="en-US" dirty="0" smtClean="0">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UI" pitchFamily="34" charset="0"/>
              </a:rPr>
            </a:br>
            <a:r>
              <a:rPr lang="en-US" dirty="0" smtClean="0">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3:45</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835474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27"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16507" y="3185266"/>
            <a:ext cx="1325880" cy="132588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Orange Tile"/>
          <p:cNvGrpSpPr/>
          <p:nvPr userDrawn="1"/>
        </p:nvGrpSpPr>
        <p:grpSpPr>
          <a:xfrm>
            <a:off x="2514069" y="3185266"/>
            <a:ext cx="1325880" cy="132588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Teal Tile"/>
          <p:cNvGrpSpPr/>
          <p:nvPr userDrawn="1"/>
        </p:nvGrpSpPr>
        <p:grpSpPr>
          <a:xfrm>
            <a:off x="1016507" y="4682828"/>
            <a:ext cx="1325880" cy="132588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een Tile"/>
          <p:cNvGrpSpPr/>
          <p:nvPr userDrawn="1"/>
        </p:nvGrpSpPr>
        <p:grpSpPr>
          <a:xfrm>
            <a:off x="2514069" y="4682828"/>
            <a:ext cx="1325880" cy="132588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useBgFill="1">
        <p:nvSpPr>
          <p:cNvPr id="4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4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81452" y="3231974"/>
            <a:ext cx="6718301" cy="1232464"/>
          </a:xfrm>
        </p:spPr>
        <p:txBody>
          <a:bodyPr anchor="ctr">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2" y="5029200"/>
            <a:ext cx="6870702" cy="46325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010275"/>
            <a:ext cx="12188826"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7269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6" name="Demo Tile"/>
          <p:cNvGrpSpPr/>
          <p:nvPr userDrawn="1"/>
        </p:nvGrpSpPr>
        <p:grpSpPr>
          <a:xfrm>
            <a:off x="1017613" y="3187884"/>
            <a:ext cx="2827252" cy="2827252"/>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Green Tile"/>
          <p:cNvGrpSpPr/>
          <p:nvPr userDrawn="1"/>
        </p:nvGrpSpPr>
        <p:grpSpPr>
          <a:xfrm>
            <a:off x="1015856" y="3187136"/>
            <a:ext cx="2827252" cy="2827252"/>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83454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Blue Tile"/>
          <p:cNvGrpSpPr/>
          <p:nvPr userDrawn="1"/>
        </p:nvGrpSpPr>
        <p:grpSpPr>
          <a:xfrm>
            <a:off x="1015857" y="3189726"/>
            <a:ext cx="2827252" cy="2827252"/>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424182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Purple Tile"/>
          <p:cNvGrpSpPr/>
          <p:nvPr userDrawn="1"/>
        </p:nvGrpSpPr>
        <p:grpSpPr>
          <a:xfrm>
            <a:off x="1017613" y="3187136"/>
            <a:ext cx="2827252" cy="2827252"/>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7423112"/>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7" name="Orange Tile"/>
          <p:cNvGrpSpPr/>
          <p:nvPr userDrawn="1"/>
        </p:nvGrpSpPr>
        <p:grpSpPr>
          <a:xfrm>
            <a:off x="1015857" y="3187483"/>
            <a:ext cx="2827252" cy="2827252"/>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6340796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10026" y="3187136"/>
            <a:ext cx="7162800" cy="282313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6" name="Arrow Bar"/>
          <p:cNvSpPr/>
          <p:nvPr userDrawn="1"/>
        </p:nvSpPr>
        <p:spPr bwMode="auto">
          <a:xfrm>
            <a:off x="4010025" y="1514475"/>
            <a:ext cx="7162800" cy="1499616"/>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179052" y="1586586"/>
            <a:ext cx="5549740" cy="1378644"/>
          </a:xfrm>
        </p:spPr>
        <p:txBody>
          <a:bodyPr anchor="ctr" anchorCtr="0">
            <a:noAutofit/>
            <a:scene3d>
              <a:camera prst="orthographicFront"/>
              <a:lightRig rig="flat" dir="t"/>
            </a:scene3d>
            <a:sp3d>
              <a:contourClr>
                <a:schemeClr val="tx2"/>
              </a:contourClr>
            </a:sp3d>
          </a:bodyPr>
          <a:lstStyle>
            <a:lvl1pPr marL="0" indent="0" algn="l" defTabSz="914363" rtl="0" eaLnBrk="1" latinLnBrk="0" hangingPunct="1">
              <a:lnSpc>
                <a:spcPct val="90000"/>
              </a:lnSpc>
              <a:spcBef>
                <a:spcPct val="0"/>
              </a:spcBef>
              <a:buFont typeface="Arial" pitchFamily="34" charset="0"/>
              <a:buNone/>
              <a:defRPr lang="en-US" sz="5400" b="1" kern="1200" cap="none" spc="-100"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14476"/>
            <a:ext cx="4010025" cy="149961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 name="Subtitle 2"/>
          <p:cNvSpPr>
            <a:spLocks noGrp="1"/>
          </p:cNvSpPr>
          <p:nvPr>
            <p:ph type="subTitle" idx="1"/>
          </p:nvPr>
        </p:nvSpPr>
        <p:spPr>
          <a:xfrm>
            <a:off x="4179053" y="5181600"/>
            <a:ext cx="6610546" cy="461665"/>
          </a:xfrm>
        </p:spPr>
        <p:txBody>
          <a:bodyPr>
            <a:noAutofit/>
          </a:bodyPr>
          <a:lstStyle>
            <a:lvl1pPr marL="0" indent="0" algn="l" defTabSz="914363"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9948223" y="1873056"/>
            <a:ext cx="841375" cy="841375"/>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TechEd Tile"/>
          <p:cNvSpPr/>
          <p:nvPr userDrawn="1"/>
        </p:nvSpPr>
        <p:spPr bwMode="auto">
          <a:xfrm>
            <a:off x="1022073" y="1514475"/>
            <a:ext cx="2825496" cy="1499616"/>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01318" y="1742493"/>
            <a:ext cx="2067006" cy="1043580"/>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0" y="0"/>
            <a:ext cx="12188825" cy="151447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useBgFill="1">
        <p:nvSpPr>
          <p:cNvPr id="14" name="Right Mask"/>
          <p:cNvSpPr/>
          <p:nvPr userDrawn="1"/>
        </p:nvSpPr>
        <p:spPr bwMode="auto">
          <a:xfrm>
            <a:off x="11172825" y="1630804"/>
            <a:ext cx="1016000" cy="4154983"/>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 name="Title 1"/>
          <p:cNvSpPr>
            <a:spLocks noGrp="1"/>
          </p:cNvSpPr>
          <p:nvPr>
            <p:ph type="ctrTitle"/>
          </p:nvPr>
        </p:nvSpPr>
        <p:spPr>
          <a:xfrm>
            <a:off x="4179052" y="3187136"/>
            <a:ext cx="6610546" cy="1523494"/>
          </a:xfrm>
        </p:spPr>
        <p:txBody>
          <a:bodyPr anchor="ctr" anchorCtr="0">
            <a:noAutofit/>
          </a:bodyPr>
          <a:lstStyle>
            <a:lvl1pPr algn="l" defTabSz="914363" rtl="0" eaLnBrk="1" latinLnBrk="0" hangingPunct="1">
              <a:lnSpc>
                <a:spcPct val="90000"/>
              </a:lnSpc>
              <a:spcBef>
                <a:spcPct val="0"/>
              </a:spcBef>
              <a:buNone/>
              <a:defRPr lang="en-US" sz="4000" b="1" kern="1200" cap="none" spc="-100"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10026" y="6010275"/>
            <a:ext cx="8178799" cy="84772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9" name="Teal Tile"/>
          <p:cNvGrpSpPr/>
          <p:nvPr userDrawn="1"/>
        </p:nvGrpSpPr>
        <p:grpSpPr>
          <a:xfrm>
            <a:off x="1015856" y="3187136"/>
            <a:ext cx="2827252" cy="2827252"/>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403941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723" r:id="rId3"/>
    <p:sldLayoutId id="2147483724" r:id="rId4"/>
    <p:sldLayoutId id="2147483725" r:id="rId5"/>
    <p:sldLayoutId id="2147483726" r:id="rId6"/>
    <p:sldLayoutId id="2147483727" r:id="rId7"/>
    <p:sldLayoutId id="2147483696" r:id="rId8"/>
    <p:sldLayoutId id="2147483697" r:id="rId9"/>
    <p:sldLayoutId id="2147483698" r:id="rId10"/>
    <p:sldLayoutId id="2147483699" r:id="rId11"/>
    <p:sldLayoutId id="2147483700" r:id="rId12"/>
    <p:sldLayoutId id="2147483701" r:id="rId13"/>
    <p:sldLayoutId id="2147483702" r:id="rId14"/>
    <p:sldLayoutId id="2147483722" r:id="rId15"/>
    <p:sldLayoutId id="2147483703" r:id="rId16"/>
    <p:sldLayoutId id="2147483704" r:id="rId17"/>
    <p:sldLayoutId id="214748372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90000"/>
        <a:buFontTx/>
        <a:buBlip>
          <a:blip r:embed="rId20"/>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20"/>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20"/>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20"/>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400" b="0" kern="1200" cap="none" spc="-100" baseline="0" dirty="0">
          <a:ln w="3175">
            <a:noFill/>
          </a:ln>
          <a:solidFill>
            <a:schemeClr val="tx1">
              <a:alpha val="99000"/>
            </a:schemeClr>
          </a:soli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completedevelopment.blogspot.com/2012/06/unit-of-work-pattern-with-entity.html" TargetMode="External"/><Relationship Id="rId7" Type="http://schemas.openxmlformats.org/officeDocument/2006/relationships/image" Target="../media/image8.png"/><Relationship Id="rId2" Type="http://schemas.openxmlformats.org/officeDocument/2006/relationships/hyperlink" Target="http://completedevelopment.blogspot.com/2012/06/dependency-injection-with-entity.html" TargetMode="Externa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hyperlink" Target="http://completedevelopment.blogspot.com/" TargetMode="External"/><Relationship Id="rId4" Type="http://schemas.openxmlformats.org/officeDocument/2006/relationships/hyperlink" Target="http://www.asp.net/web-forms/tutorials/aspnet-45/getting-started-with-aspnet-45-web-forms/create_the_data_access_layer"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8" Type="http://schemas.openxmlformats.org/officeDocument/2006/relationships/hyperlink" Target="http://www.microsoft.com/learning" TargetMode="External"/><Relationship Id="rId13"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hyperlink" Target="http://microsoft.com/msdn"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14.emf"/><Relationship Id="rId11" Type="http://schemas.microsoft.com/office/2007/relationships/hdphoto" Target="../media/hdphoto2.wdp"/><Relationship Id="rId5" Type="http://schemas.openxmlformats.org/officeDocument/2006/relationships/hyperlink" Target="http://northamerica.msteched.com/" TargetMode="External"/><Relationship Id="rId10" Type="http://schemas.openxmlformats.org/officeDocument/2006/relationships/image" Target="../media/image16.png"/><Relationship Id="rId4" Type="http://schemas.microsoft.com/office/2007/relationships/hdphoto" Target="../media/hdphoto1.wdp"/><Relationship Id="rId9" Type="http://schemas.openxmlformats.org/officeDocument/2006/relationships/hyperlink" Target="http://microsoft.com/techne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 Id="rId9" Type="http://schemas.openxmlformats.org/officeDocument/2006/relationships/image" Target="../media/image23.jpe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northamerica.msteched.com/signin"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hyperlink" Target="mailto:tespkr@microsoft.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mailto:adam.tuliper@gmail.com" TargetMode="External"/><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Entity Framework?</a:t>
            </a:r>
            <a:endParaRPr lang="en-US" dirty="0"/>
          </a:p>
        </p:txBody>
      </p:sp>
      <p:sp>
        <p:nvSpPr>
          <p:cNvPr id="3" name="Content Placeholder 2"/>
          <p:cNvSpPr>
            <a:spLocks noGrp="1"/>
          </p:cNvSpPr>
          <p:nvPr>
            <p:ph sz="quarter" idx="1"/>
          </p:nvPr>
        </p:nvSpPr>
        <p:spPr>
          <a:xfrm>
            <a:off x="531812" y="1219200"/>
            <a:ext cx="10834207" cy="4959351"/>
          </a:xfrm>
        </p:spPr>
        <p:txBody>
          <a:bodyPr>
            <a:normAutofit lnSpcReduction="10000"/>
          </a:bodyPr>
          <a:lstStyle/>
          <a:p>
            <a:r>
              <a:rPr lang="en-US" dirty="0" smtClean="0"/>
              <a:t>FAST Setup – Data code written for you</a:t>
            </a:r>
          </a:p>
          <a:p>
            <a:r>
              <a:rPr lang="en-US" dirty="0" smtClean="0"/>
              <a:t>No manual managing of</a:t>
            </a:r>
          </a:p>
          <a:p>
            <a:pPr lvl="1"/>
            <a:r>
              <a:rPr lang="en-US" dirty="0" smtClean="0"/>
              <a:t>Keys, Relationships (</a:t>
            </a:r>
            <a:r>
              <a:rPr lang="en-US" dirty="0" err="1" smtClean="0"/>
              <a:t>Order.Customer</a:t>
            </a:r>
            <a:r>
              <a:rPr lang="en-US" dirty="0" smtClean="0"/>
              <a:t> = customer)</a:t>
            </a:r>
          </a:p>
          <a:p>
            <a:pPr lvl="1"/>
            <a:r>
              <a:rPr lang="en-US" dirty="0" smtClean="0"/>
              <a:t>Eager/lazy loading</a:t>
            </a:r>
          </a:p>
          <a:p>
            <a:pPr lvl="1"/>
            <a:r>
              <a:rPr lang="en-US" dirty="0" smtClean="0"/>
              <a:t>Validation</a:t>
            </a:r>
          </a:p>
          <a:p>
            <a:r>
              <a:rPr lang="en-US" dirty="0" smtClean="0"/>
              <a:t>Smart updates only for changed columns</a:t>
            </a:r>
          </a:p>
          <a:p>
            <a:pPr lvl="1"/>
            <a:r>
              <a:rPr lang="en-US" dirty="0" smtClean="0"/>
              <a:t>No changes to object = No update to the database</a:t>
            </a:r>
          </a:p>
          <a:p>
            <a:r>
              <a:rPr lang="en-US" dirty="0" smtClean="0"/>
              <a:t>All Major RDMS supported</a:t>
            </a:r>
          </a:p>
          <a:p>
            <a:r>
              <a:rPr lang="en-US" dirty="0" smtClean="0"/>
              <a:t>No SQL Injection!!</a:t>
            </a:r>
          </a:p>
          <a:p>
            <a:r>
              <a:rPr lang="en-US" dirty="0" smtClean="0"/>
              <a:t>Easy API (</a:t>
            </a:r>
            <a:r>
              <a:rPr lang="en-US" dirty="0" err="1" smtClean="0"/>
              <a:t>DbContext</a:t>
            </a:r>
            <a:r>
              <a:rPr lang="en-US" dirty="0" smtClean="0"/>
              <a:t>), Code First, and </a:t>
            </a:r>
            <a:r>
              <a:rPr lang="en-US" dirty="0" err="1" smtClean="0"/>
              <a:t>Enum</a:t>
            </a:r>
            <a:r>
              <a:rPr lang="en-US" dirty="0" smtClean="0"/>
              <a:t> support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‘Real’ Web App?</a:t>
            </a:r>
            <a:endParaRPr lang="en-US" dirty="0"/>
          </a:p>
        </p:txBody>
      </p:sp>
      <p:sp>
        <p:nvSpPr>
          <p:cNvPr id="3" name="Content Placeholder 2"/>
          <p:cNvSpPr>
            <a:spLocks noGrp="1"/>
          </p:cNvSpPr>
          <p:nvPr>
            <p:ph idx="1"/>
          </p:nvPr>
        </p:nvSpPr>
        <p:spPr>
          <a:xfrm>
            <a:off x="608012" y="1219200"/>
            <a:ext cx="10389219" cy="3594830"/>
          </a:xfrm>
        </p:spPr>
        <p:txBody>
          <a:bodyPr/>
          <a:lstStyle/>
          <a:p>
            <a:r>
              <a:rPr lang="en-US" dirty="0" smtClean="0"/>
              <a:t>Samples inadequate for ‘organized’ N-Tier apps</a:t>
            </a:r>
          </a:p>
          <a:p>
            <a:r>
              <a:rPr lang="en-US" dirty="0" smtClean="0"/>
              <a:t>Beyond prototype or </a:t>
            </a:r>
            <a:r>
              <a:rPr lang="en-US" dirty="0" err="1" smtClean="0"/>
              <a:t>uber</a:t>
            </a:r>
            <a:r>
              <a:rPr lang="en-US" dirty="0" smtClean="0"/>
              <a:t>-basic CRUD</a:t>
            </a:r>
          </a:p>
          <a:p>
            <a:r>
              <a:rPr lang="en-US" dirty="0" smtClean="0"/>
              <a:t>An app you don’t want all code in one project</a:t>
            </a:r>
          </a:p>
          <a:p>
            <a:r>
              <a:rPr lang="en-US" dirty="0" smtClean="0"/>
              <a:t>An app that clearly has separate layers</a:t>
            </a:r>
          </a:p>
          <a:p>
            <a:r>
              <a:rPr lang="en-US" dirty="0" smtClean="0"/>
              <a:t>Apps with Complex logic/views</a:t>
            </a:r>
          </a:p>
          <a:p>
            <a:r>
              <a:rPr lang="en-US" dirty="0" smtClean="0"/>
              <a:t>An app that could benefit from Dependency Injection (See blog for complete usage with EF)</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you need</a:t>
            </a:r>
            <a:endParaRPr lang="en-US" dirty="0"/>
          </a:p>
        </p:txBody>
      </p:sp>
      <p:sp>
        <p:nvSpPr>
          <p:cNvPr id="3" name="Content Placeholder 2"/>
          <p:cNvSpPr>
            <a:spLocks noGrp="1"/>
          </p:cNvSpPr>
          <p:nvPr>
            <p:ph sz="quarter" idx="1"/>
          </p:nvPr>
        </p:nvSpPr>
        <p:spPr>
          <a:xfrm>
            <a:off x="531812" y="1143000"/>
            <a:ext cx="9823008" cy="5035551"/>
          </a:xfrm>
        </p:spPr>
        <p:txBody>
          <a:bodyPr>
            <a:normAutofit fontScale="85000" lnSpcReduction="20000"/>
          </a:bodyPr>
          <a:lstStyle/>
          <a:p>
            <a:r>
              <a:rPr lang="en-US" sz="3800" dirty="0" smtClean="0"/>
              <a:t>Install Entity Framework</a:t>
            </a:r>
          </a:p>
          <a:p>
            <a:r>
              <a:rPr lang="en-US" sz="3600" dirty="0" smtClean="0"/>
              <a:t>  </a:t>
            </a:r>
            <a:r>
              <a:rPr lang="en-US" sz="3600" dirty="0" smtClean="0">
                <a:solidFill>
                  <a:schemeClr val="accent6"/>
                </a:solidFill>
              </a:rPr>
              <a:t>Install-Package </a:t>
            </a:r>
            <a:r>
              <a:rPr lang="en-US" sz="3600" dirty="0" err="1" smtClean="0">
                <a:solidFill>
                  <a:schemeClr val="accent6"/>
                </a:solidFill>
              </a:rPr>
              <a:t>EntityFramework</a:t>
            </a:r>
            <a:endParaRPr lang="en-US" sz="3600" dirty="0" smtClean="0">
              <a:solidFill>
                <a:schemeClr val="accent6"/>
              </a:solidFill>
            </a:endParaRPr>
          </a:p>
          <a:p>
            <a:r>
              <a:rPr lang="en-US" sz="3800" dirty="0" smtClean="0">
                <a:solidFill>
                  <a:schemeClr val="tx2">
                    <a:lumMod val="60000"/>
                    <a:lumOff val="40000"/>
                  </a:schemeClr>
                </a:solidFill>
              </a:rPr>
              <a:t>EF Power Tools, </a:t>
            </a:r>
            <a:r>
              <a:rPr lang="en-US" sz="3800" dirty="0">
                <a:solidFill>
                  <a:schemeClr val="tx2">
                    <a:lumMod val="60000"/>
                    <a:lumOff val="40000"/>
                  </a:schemeClr>
                </a:solidFill>
              </a:rPr>
              <a:t>SQL Compact </a:t>
            </a:r>
            <a:r>
              <a:rPr lang="en-US" sz="3800" dirty="0" smtClean="0">
                <a:solidFill>
                  <a:schemeClr val="tx2">
                    <a:lumMod val="60000"/>
                    <a:lumOff val="40000"/>
                  </a:schemeClr>
                </a:solidFill>
              </a:rPr>
              <a:t>Toolbox (opt)</a:t>
            </a:r>
          </a:p>
          <a:p>
            <a:r>
              <a:rPr lang="en-US" sz="3800" dirty="0" smtClean="0"/>
              <a:t>Create your projects in layers</a:t>
            </a:r>
          </a:p>
          <a:p>
            <a:pPr lvl="1"/>
            <a:r>
              <a:rPr lang="en-US" dirty="0" smtClean="0">
                <a:solidFill>
                  <a:schemeClr val="tx1"/>
                </a:solidFill>
              </a:rPr>
              <a:t>Web </a:t>
            </a:r>
          </a:p>
          <a:p>
            <a:pPr lvl="1"/>
            <a:r>
              <a:rPr lang="en-US" dirty="0" smtClean="0">
                <a:solidFill>
                  <a:schemeClr val="tx1"/>
                </a:solidFill>
              </a:rPr>
              <a:t>Domain– Entities and Repository Interfaces</a:t>
            </a:r>
          </a:p>
          <a:p>
            <a:pPr lvl="1"/>
            <a:r>
              <a:rPr lang="en-US" dirty="0" err="1" smtClean="0">
                <a:solidFill>
                  <a:schemeClr val="tx1"/>
                </a:solidFill>
              </a:rPr>
              <a:t>DataAccess</a:t>
            </a:r>
            <a:r>
              <a:rPr lang="en-US" dirty="0" smtClean="0">
                <a:solidFill>
                  <a:schemeClr val="tx1"/>
                </a:solidFill>
              </a:rPr>
              <a:t> (Contains repository implementation and Context)</a:t>
            </a:r>
          </a:p>
          <a:p>
            <a:pPr lvl="1"/>
            <a:r>
              <a:rPr lang="en-US" dirty="0" smtClean="0">
                <a:solidFill>
                  <a:schemeClr val="tx1"/>
                </a:solidFill>
              </a:rPr>
              <a:t>Test Project</a:t>
            </a:r>
          </a:p>
          <a:p>
            <a:r>
              <a:rPr lang="en-US" sz="3800" dirty="0" smtClean="0"/>
              <a:t>Design/Create Entities</a:t>
            </a:r>
          </a:p>
          <a:p>
            <a:r>
              <a:rPr lang="en-US" sz="3800" dirty="0" smtClean="0"/>
              <a:t>Add Validation</a:t>
            </a:r>
          </a:p>
          <a:p>
            <a:r>
              <a:rPr lang="en-US" sz="3800" dirty="0" smtClean="0"/>
              <a:t>Handle concurrency</a:t>
            </a:r>
          </a:p>
          <a:p>
            <a:r>
              <a:rPr lang="en-US" sz="3800" dirty="0" smtClean="0"/>
              <a:t>Use Repository Pattern for ALL CRUD operations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20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2000"/>
                                        <p:tgtEl>
                                          <p:spTgt spid="3">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868" y="230189"/>
            <a:ext cx="11173090" cy="1107996"/>
          </a:xfrm>
        </p:spPr>
        <p:txBody>
          <a:bodyPr/>
          <a:lstStyle/>
          <a:p>
            <a:r>
              <a:rPr lang="en-US" dirty="0" smtClean="0"/>
              <a:t>Understanding EF</a:t>
            </a:r>
            <a:br>
              <a:rPr lang="en-US" dirty="0" smtClean="0"/>
            </a:br>
            <a:r>
              <a:rPr lang="en-US" sz="3600" dirty="0" smtClean="0">
                <a:solidFill>
                  <a:schemeClr val="accent1"/>
                </a:solidFill>
              </a:rPr>
              <a:t>Three important items</a:t>
            </a:r>
            <a:endParaRPr lang="en-US" dirty="0">
              <a:solidFill>
                <a:schemeClr val="accent1"/>
              </a:solidFill>
            </a:endParaRPr>
          </a:p>
        </p:txBody>
      </p:sp>
      <p:sp>
        <p:nvSpPr>
          <p:cNvPr id="3" name="Text Placeholder 2"/>
          <p:cNvSpPr>
            <a:spLocks noGrp="1"/>
          </p:cNvSpPr>
          <p:nvPr>
            <p:ph type="body" sz="quarter" idx="4294967295"/>
          </p:nvPr>
        </p:nvSpPr>
        <p:spPr>
          <a:xfrm>
            <a:off x="507868" y="1524000"/>
            <a:ext cx="11173090" cy="5453801"/>
          </a:xfrm>
        </p:spPr>
        <p:txBody>
          <a:bodyPr/>
          <a:lstStyle/>
          <a:p>
            <a:r>
              <a:rPr lang="en-US" dirty="0" smtClean="0"/>
              <a:t>Context</a:t>
            </a:r>
          </a:p>
          <a:p>
            <a:pPr lvl="1"/>
            <a:r>
              <a:rPr lang="en-US" dirty="0" smtClean="0"/>
              <a:t>The </a:t>
            </a:r>
            <a:r>
              <a:rPr lang="en-US" dirty="0" err="1" smtClean="0"/>
              <a:t>spork</a:t>
            </a:r>
            <a:r>
              <a:rPr lang="en-US" dirty="0" smtClean="0"/>
              <a:t> of Connection, Command, Transaction</a:t>
            </a:r>
          </a:p>
          <a:p>
            <a:pPr lvl="1"/>
            <a:r>
              <a:rPr lang="en-US" dirty="0" smtClean="0"/>
              <a:t>Handles </a:t>
            </a:r>
            <a:r>
              <a:rPr lang="en-US" b="1" dirty="0" smtClean="0"/>
              <a:t>all</a:t>
            </a:r>
            <a:r>
              <a:rPr lang="en-US" dirty="0" smtClean="0"/>
              <a:t> CRUD to database</a:t>
            </a:r>
          </a:p>
          <a:p>
            <a:pPr lvl="1"/>
            <a:r>
              <a:rPr lang="en-US" dirty="0" smtClean="0"/>
              <a:t>Parties after midnight cause honey badger don’t care</a:t>
            </a:r>
          </a:p>
          <a:p>
            <a:r>
              <a:rPr lang="en-US" dirty="0" smtClean="0"/>
              <a:t>POCO</a:t>
            </a:r>
          </a:p>
          <a:p>
            <a:r>
              <a:rPr lang="en-US" dirty="0" smtClean="0"/>
              <a:t>Entity States</a:t>
            </a:r>
          </a:p>
          <a:p>
            <a:pPr lvl="1"/>
            <a:r>
              <a:rPr lang="en-US" dirty="0" smtClean="0"/>
              <a:t>Query easily via: </a:t>
            </a:r>
            <a:r>
              <a:rPr lang="en-US" dirty="0" err="1" smtClean="0"/>
              <a:t>context.Entry</a:t>
            </a:r>
            <a:r>
              <a:rPr lang="en-US" dirty="0" smtClean="0"/>
              <a:t>(customer).State</a:t>
            </a:r>
          </a:p>
          <a:p>
            <a:pPr lvl="1"/>
            <a:r>
              <a:rPr lang="en-US" dirty="0" smtClean="0"/>
              <a:t>Added, Detached, Unchanged, Modified</a:t>
            </a:r>
          </a:p>
          <a:p>
            <a:endParaRPr lang="en-US" dirty="0" smtClean="0"/>
          </a:p>
          <a:p>
            <a:pPr lvl="0"/>
            <a:endParaRPr lang="en-US" dirty="0" smtClean="0">
              <a:gradFill>
                <a:gsLst>
                  <a:gs pos="0">
                    <a:srgbClr val="FFFFFF"/>
                  </a:gs>
                  <a:gs pos="86000">
                    <a:srgbClr val="FFFFFF"/>
                  </a:gs>
                </a:gsLst>
                <a:lin ang="5400000" scaled="0"/>
              </a:gradFill>
            </a:endParaRPr>
          </a:p>
          <a:p>
            <a:pPr lvl="1"/>
            <a:endParaRPr lang="en-US" dirty="0" smtClean="0">
              <a:gradFill>
                <a:gsLst>
                  <a:gs pos="0">
                    <a:schemeClr val="tx1"/>
                  </a:gs>
                  <a:gs pos="100000">
                    <a:schemeClr val="tx1"/>
                  </a:gs>
                </a:gsLst>
                <a:lin ang="5400000" scaled="0"/>
              </a:gradFill>
            </a:endParaRPr>
          </a:p>
        </p:txBody>
      </p:sp>
      <p:pic>
        <p:nvPicPr>
          <p:cNvPr id="6" name="Picture 2" descr="C:\Users\Jordan\Desktop\TechEd_2012\TechEd-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spect="1"/>
          </p:cNvSpPr>
          <p:nvPr/>
        </p:nvSpPr>
        <p:spPr bwMode="auto">
          <a:xfrm>
            <a:off x="11058248" y="0"/>
            <a:ext cx="1130577"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Freeform 13"/>
          <p:cNvSpPr>
            <a:spLocks noEditPoints="1"/>
          </p:cNvSpPr>
          <p:nvPr/>
        </p:nvSpPr>
        <p:spPr bwMode="auto">
          <a:xfrm>
            <a:off x="11459133" y="228600"/>
            <a:ext cx="350279" cy="645825"/>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all about the context</a:t>
            </a:r>
            <a:endParaRPr lang="en-US" dirty="0"/>
          </a:p>
        </p:txBody>
      </p:sp>
      <p:sp>
        <p:nvSpPr>
          <p:cNvPr id="3" name="Content Placeholder 2"/>
          <p:cNvSpPr>
            <a:spLocks noGrp="1"/>
          </p:cNvSpPr>
          <p:nvPr>
            <p:ph idx="1"/>
          </p:nvPr>
        </p:nvSpPr>
        <p:spPr>
          <a:xfrm>
            <a:off x="379412" y="1066800"/>
            <a:ext cx="11149013" cy="5269135"/>
          </a:xfrm>
        </p:spPr>
        <p:txBody>
          <a:bodyPr/>
          <a:lstStyle/>
          <a:p>
            <a:pPr marL="0" indent="0">
              <a:buNone/>
            </a:pPr>
            <a:r>
              <a:rPr lang="en-US" dirty="0"/>
              <a:t>Little Nancy was in the garden filling in a hole when her neighbor peered over the fence. Interested in what the little girl was up to, he politely asked, “What are you up to there, Nancy</a:t>
            </a:r>
            <a:r>
              <a:rPr lang="en-US" dirty="0" smtClean="0"/>
              <a:t>?”</a:t>
            </a:r>
            <a:endParaRPr lang="en-US" dirty="0"/>
          </a:p>
          <a:p>
            <a:pPr marL="0" indent="0">
              <a:buNone/>
            </a:pPr>
            <a:r>
              <a:rPr lang="en-US" dirty="0"/>
              <a:t>“My goldfish died,” replied Nancy tearfully, without looking up, “and I’ve just buried him</a:t>
            </a:r>
            <a:r>
              <a:rPr lang="en-US" dirty="0" smtClean="0"/>
              <a:t>.”</a:t>
            </a:r>
            <a:endParaRPr lang="en-US" dirty="0"/>
          </a:p>
          <a:p>
            <a:pPr marL="0" indent="0">
              <a:buNone/>
            </a:pPr>
            <a:r>
              <a:rPr lang="en-US" dirty="0"/>
              <a:t>The neighbor was concerned, “That’s an awfully big hole for a goldfish, isn’t it?”</a:t>
            </a:r>
          </a:p>
          <a:p>
            <a:pPr marL="0" indent="0">
              <a:buNone/>
            </a:pPr>
            <a:r>
              <a:rPr lang="en-US" dirty="0" smtClean="0"/>
              <a:t>Nancy </a:t>
            </a:r>
            <a:r>
              <a:rPr lang="en-US" dirty="0"/>
              <a:t>patted down the last h</a:t>
            </a:r>
            <a:r>
              <a:rPr lang="en-US" dirty="0" smtClean="0"/>
              <a:t>eap </a:t>
            </a:r>
            <a:r>
              <a:rPr lang="en-US" dirty="0"/>
              <a:t>of earth and then replied, “That’s because he’s inside your stupid cat</a:t>
            </a:r>
            <a:r>
              <a:rPr lang="en-US" dirty="0" smtClean="0"/>
              <a:t>.”</a:t>
            </a:r>
          </a:p>
          <a:p>
            <a:pPr marL="0" indent="0">
              <a:buNone/>
            </a:pPr>
            <a:r>
              <a:rPr lang="en-US" dirty="0"/>
              <a:t> </a:t>
            </a:r>
            <a:r>
              <a:rPr lang="en-US" dirty="0" smtClean="0"/>
              <a:t>   </a:t>
            </a:r>
            <a:endParaRPr lang="en-US" dirty="0"/>
          </a:p>
        </p:txBody>
      </p:sp>
      <p:sp>
        <p:nvSpPr>
          <p:cNvPr id="4" name="Rectangle 3"/>
          <p:cNvSpPr/>
          <p:nvPr/>
        </p:nvSpPr>
        <p:spPr bwMode="auto">
          <a:xfrm>
            <a:off x="4494212" y="2133600"/>
            <a:ext cx="1668463" cy="236220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r>
              <a:rPr lang="en-US" sz="9600" dirty="0"/>
              <a:t> </a:t>
            </a:r>
            <a:r>
              <a:rPr lang="en-US" sz="9600" dirty="0">
                <a:solidFill>
                  <a:schemeClr val="accent3"/>
                </a:solidFill>
              </a:rPr>
              <a:t>:\</a:t>
            </a:r>
            <a:endParaRPr lang="en-US" sz="2400" dirty="0">
              <a:solidFill>
                <a:schemeClr val="accent3"/>
              </a:solidFill>
            </a:endParaRPr>
          </a:p>
        </p:txBody>
      </p:sp>
    </p:spTree>
    <p:extLst>
      <p:ext uri="{BB962C8B-B14F-4D97-AF65-F5344CB8AC3E}">
        <p14:creationId xmlns:p14="http://schemas.microsoft.com/office/powerpoint/2010/main" val="3534405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heel(1)">
                                      <p:cBhvr>
                                        <p:cTn id="3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2" y="228600"/>
            <a:ext cx="9823008" cy="609398"/>
          </a:xfrm>
        </p:spPr>
        <p:txBody>
          <a:bodyPr/>
          <a:lstStyle/>
          <a:p>
            <a:r>
              <a:rPr lang="en-US" dirty="0" smtClean="0"/>
              <a:t>Background - POCOs</a:t>
            </a:r>
            <a:endParaRPr lang="en-US" dirty="0"/>
          </a:p>
        </p:txBody>
      </p:sp>
      <p:sp>
        <p:nvSpPr>
          <p:cNvPr id="3" name="Content Placeholder 2"/>
          <p:cNvSpPr>
            <a:spLocks noGrp="1"/>
          </p:cNvSpPr>
          <p:nvPr>
            <p:ph sz="quarter" idx="1"/>
          </p:nvPr>
        </p:nvSpPr>
        <p:spPr>
          <a:xfrm>
            <a:off x="1162333" y="1121464"/>
            <a:ext cx="9823008" cy="1526572"/>
          </a:xfrm>
        </p:spPr>
        <p:txBody>
          <a:bodyPr/>
          <a:lstStyle/>
          <a:p>
            <a:r>
              <a:rPr lang="en-US" dirty="0" smtClean="0"/>
              <a:t>Isn’t it just a DTO?</a:t>
            </a:r>
          </a:p>
          <a:p>
            <a:r>
              <a:rPr lang="en-US" dirty="0" smtClean="0"/>
              <a:t>100% Persistent Ignorant</a:t>
            </a:r>
          </a:p>
          <a:p>
            <a:endParaRPr lang="en-US" dirty="0"/>
          </a:p>
        </p:txBody>
      </p:sp>
      <p:graphicFrame>
        <p:nvGraphicFramePr>
          <p:cNvPr id="4" name="Table 3"/>
          <p:cNvGraphicFramePr>
            <a:graphicFrameLocks noGrp="1"/>
          </p:cNvGraphicFramePr>
          <p:nvPr/>
        </p:nvGraphicFramePr>
        <p:xfrm>
          <a:off x="673509" y="2303332"/>
          <a:ext cx="10766795" cy="3945068"/>
        </p:xfrm>
        <a:graphic>
          <a:graphicData uri="http://schemas.openxmlformats.org/drawingml/2006/table">
            <a:tbl>
              <a:tblPr firstRow="1" bandRow="1">
                <a:tableStyleId>{5C22544A-7EE6-4342-B048-85BDC9FD1C3A}</a:tableStyleId>
              </a:tblPr>
              <a:tblGrid>
                <a:gridCol w="4164515"/>
                <a:gridCol w="3013348"/>
                <a:gridCol w="3588932"/>
              </a:tblGrid>
              <a:tr h="325818">
                <a:tc>
                  <a:txBody>
                    <a:bodyPr/>
                    <a:lstStyle/>
                    <a:p>
                      <a:endParaRPr lang="en-US" dirty="0"/>
                    </a:p>
                  </a:txBody>
                  <a:tcPr marL="121888" marR="121888"/>
                </a:tc>
                <a:tc>
                  <a:txBody>
                    <a:bodyPr/>
                    <a:lstStyle/>
                    <a:p>
                      <a:r>
                        <a:rPr lang="en-US" dirty="0" smtClean="0"/>
                        <a:t>POCO</a:t>
                      </a:r>
                      <a:endParaRPr lang="en-US" dirty="0"/>
                    </a:p>
                  </a:txBody>
                  <a:tcPr marL="121888" marR="121888"/>
                </a:tc>
                <a:tc>
                  <a:txBody>
                    <a:bodyPr/>
                    <a:lstStyle/>
                    <a:p>
                      <a:r>
                        <a:rPr lang="en-US" dirty="0" smtClean="0"/>
                        <a:t>DTO</a:t>
                      </a:r>
                      <a:endParaRPr lang="en-US" dirty="0"/>
                    </a:p>
                  </a:txBody>
                  <a:tcPr marL="121888" marR="121888"/>
                </a:tc>
              </a:tr>
              <a:tr h="562371">
                <a:tc>
                  <a:txBody>
                    <a:bodyPr/>
                    <a:lstStyle/>
                    <a:p>
                      <a:r>
                        <a:rPr lang="en-US" dirty="0" smtClean="0"/>
                        <a:t>Can contain business</a:t>
                      </a:r>
                      <a:r>
                        <a:rPr lang="en-US" baseline="0" dirty="0" smtClean="0"/>
                        <a:t> logic</a:t>
                      </a:r>
                      <a:endParaRPr lang="en-US" dirty="0"/>
                    </a:p>
                  </a:txBody>
                  <a:tcPr marL="121888" marR="121888"/>
                </a:tc>
                <a:tc>
                  <a:txBody>
                    <a:bodyPr/>
                    <a:lstStyle/>
                    <a:p>
                      <a:r>
                        <a:rPr lang="en-US" dirty="0" smtClean="0"/>
                        <a:t>X</a:t>
                      </a:r>
                      <a:endParaRPr lang="en-US" dirty="0"/>
                    </a:p>
                  </a:txBody>
                  <a:tcPr marL="121888" marR="121888"/>
                </a:tc>
                <a:tc>
                  <a:txBody>
                    <a:bodyPr/>
                    <a:lstStyle/>
                    <a:p>
                      <a:endParaRPr lang="en-US"/>
                    </a:p>
                  </a:txBody>
                  <a:tcPr marL="121888" marR="121888"/>
                </a:tc>
              </a:tr>
              <a:tr h="1285419">
                <a:tc>
                  <a:txBody>
                    <a:bodyPr/>
                    <a:lstStyle/>
                    <a:p>
                      <a:r>
                        <a:rPr lang="en-US" dirty="0" smtClean="0"/>
                        <a:t>Should not reference framework implementations (ex. EF libraries)</a:t>
                      </a:r>
                      <a:endParaRPr lang="en-US" dirty="0"/>
                    </a:p>
                  </a:txBody>
                  <a:tcPr marL="121888" marR="121888"/>
                </a:tc>
                <a:tc>
                  <a:txBody>
                    <a:bodyPr/>
                    <a:lstStyle/>
                    <a:p>
                      <a:r>
                        <a:rPr lang="en-US" dirty="0" smtClean="0"/>
                        <a:t>X</a:t>
                      </a:r>
                      <a:endParaRPr lang="en-US" dirty="0"/>
                    </a:p>
                  </a:txBody>
                  <a:tcPr marL="121888" marR="121888"/>
                </a:tc>
                <a:tc>
                  <a:txBody>
                    <a:bodyPr/>
                    <a:lstStyle/>
                    <a:p>
                      <a:r>
                        <a:rPr lang="en-US" dirty="0" smtClean="0"/>
                        <a:t>X</a:t>
                      </a:r>
                      <a:endParaRPr lang="en-US" dirty="0"/>
                    </a:p>
                  </a:txBody>
                  <a:tcPr marL="121888" marR="121888"/>
                </a:tc>
              </a:tr>
              <a:tr h="803387">
                <a:tc>
                  <a:txBody>
                    <a:bodyPr/>
                    <a:lstStyle/>
                    <a:p>
                      <a:r>
                        <a:rPr lang="en-US" dirty="0" smtClean="0"/>
                        <a:t>Designed to transfer between layers</a:t>
                      </a:r>
                      <a:endParaRPr lang="en-US" dirty="0"/>
                    </a:p>
                  </a:txBody>
                  <a:tcPr marL="121888" marR="121888"/>
                </a:tc>
                <a:tc>
                  <a:txBody>
                    <a:bodyPr/>
                    <a:lstStyle/>
                    <a:p>
                      <a:endParaRPr lang="en-US" dirty="0"/>
                    </a:p>
                  </a:txBody>
                  <a:tcPr marL="121888" marR="121888"/>
                </a:tc>
                <a:tc>
                  <a:txBody>
                    <a:bodyPr/>
                    <a:lstStyle/>
                    <a:p>
                      <a:r>
                        <a:rPr lang="en-US" dirty="0" smtClean="0"/>
                        <a:t>X</a:t>
                      </a:r>
                      <a:endParaRPr lang="en-US" dirty="0"/>
                    </a:p>
                  </a:txBody>
                  <a:tcPr marL="121888" marR="121888"/>
                </a:tc>
              </a:tr>
              <a:tr h="562371">
                <a:tc>
                  <a:txBody>
                    <a:bodyPr/>
                    <a:lstStyle/>
                    <a:p>
                      <a:r>
                        <a:rPr lang="en-US" dirty="0" smtClean="0"/>
                        <a:t>Knows</a:t>
                      </a:r>
                      <a:r>
                        <a:rPr lang="en-US" baseline="0" dirty="0" smtClean="0"/>
                        <a:t> nothing of persistence</a:t>
                      </a:r>
                      <a:endParaRPr lang="en-US" dirty="0"/>
                    </a:p>
                  </a:txBody>
                  <a:tcPr marL="121888" marR="121888"/>
                </a:tc>
                <a:tc>
                  <a:txBody>
                    <a:bodyPr/>
                    <a:lstStyle/>
                    <a:p>
                      <a:r>
                        <a:rPr lang="en-US" dirty="0" smtClean="0"/>
                        <a:t>X</a:t>
                      </a:r>
                      <a:endParaRPr lang="en-US" dirty="0"/>
                    </a:p>
                  </a:txBody>
                  <a:tcPr marL="121888" marR="121888"/>
                </a:tc>
                <a:tc>
                  <a:txBody>
                    <a:bodyPr/>
                    <a:lstStyle/>
                    <a:p>
                      <a:r>
                        <a:rPr lang="en-US" dirty="0" smtClean="0"/>
                        <a:t>X</a:t>
                      </a:r>
                      <a:endParaRPr lang="en-US" dirty="0"/>
                    </a:p>
                  </a:txBody>
                  <a:tcPr marL="121888" marR="121888"/>
                </a:tc>
              </a:tr>
              <a:tr h="325818">
                <a:tc>
                  <a:txBody>
                    <a:bodyPr/>
                    <a:lstStyle/>
                    <a:p>
                      <a:r>
                        <a:rPr lang="en-US" dirty="0" smtClean="0"/>
                        <a:t>Transfers</a:t>
                      </a:r>
                      <a:r>
                        <a:rPr lang="en-US" baseline="0" dirty="0" smtClean="0"/>
                        <a:t> State</a:t>
                      </a:r>
                      <a:endParaRPr lang="en-US" dirty="0"/>
                    </a:p>
                  </a:txBody>
                  <a:tcPr marL="121888" marR="121888"/>
                </a:tc>
                <a:tc>
                  <a:txBody>
                    <a:bodyPr/>
                    <a:lstStyle/>
                    <a:p>
                      <a:endParaRPr lang="en-US" dirty="0"/>
                    </a:p>
                  </a:txBody>
                  <a:tcPr marL="121888" marR="121888"/>
                </a:tc>
                <a:tc>
                  <a:txBody>
                    <a:bodyPr/>
                    <a:lstStyle/>
                    <a:p>
                      <a:r>
                        <a:rPr lang="en-US" dirty="0" smtClean="0"/>
                        <a:t>X</a:t>
                      </a:r>
                      <a:endParaRPr lang="en-US" dirty="0"/>
                    </a:p>
                  </a:txBody>
                  <a:tcPr marL="121888" marR="121888"/>
                </a:tc>
              </a:tr>
            </a:tbl>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First/Database First</a:t>
            </a:r>
            <a:endParaRPr lang="en-US" dirty="0"/>
          </a:p>
        </p:txBody>
      </p:sp>
      <p:sp>
        <p:nvSpPr>
          <p:cNvPr id="3" name="Content Placeholder 2"/>
          <p:cNvSpPr>
            <a:spLocks noGrp="1"/>
          </p:cNvSpPr>
          <p:nvPr>
            <p:ph sz="quarter" idx="1"/>
          </p:nvPr>
        </p:nvSpPr>
        <p:spPr>
          <a:xfrm>
            <a:off x="455612" y="1219200"/>
            <a:ext cx="10737471" cy="4770437"/>
          </a:xfrm>
        </p:spPr>
        <p:txBody>
          <a:bodyPr>
            <a:normAutofit/>
          </a:bodyPr>
          <a:lstStyle/>
          <a:p>
            <a:r>
              <a:rPr lang="en-US" dirty="0" smtClean="0"/>
              <a:t>Pros</a:t>
            </a:r>
          </a:p>
          <a:p>
            <a:pPr lvl="1"/>
            <a:r>
              <a:rPr lang="en-US" dirty="0" smtClean="0"/>
              <a:t>Visual Designer -&gt; Architectural documentation</a:t>
            </a:r>
          </a:p>
          <a:p>
            <a:pPr lvl="1"/>
            <a:r>
              <a:rPr lang="en-US" dirty="0" smtClean="0"/>
              <a:t>Easy code regeneration with model or db changes</a:t>
            </a:r>
          </a:p>
          <a:p>
            <a:pPr lvl="1"/>
            <a:r>
              <a:rPr lang="en-US" dirty="0" smtClean="0"/>
              <a:t>Very fast implementation</a:t>
            </a:r>
          </a:p>
          <a:p>
            <a:r>
              <a:rPr lang="en-US" dirty="0" smtClean="0"/>
              <a:t>Cons</a:t>
            </a:r>
          </a:p>
          <a:p>
            <a:pPr lvl="1"/>
            <a:r>
              <a:rPr lang="en-US" dirty="0" smtClean="0"/>
              <a:t>May not prefer to deal with XML based EDMX file</a:t>
            </a:r>
          </a:p>
          <a:p>
            <a:pPr lvl="1"/>
            <a:r>
              <a:rPr lang="en-US" dirty="0" smtClean="0"/>
              <a:t>Some may feel loss of control without ‘pure’ code</a:t>
            </a:r>
          </a:p>
          <a:p>
            <a:pPr lvl="1">
              <a:buNone/>
            </a:pPr>
            <a:r>
              <a:rPr lang="en-US" dirty="0" smtClean="0"/>
              <a:t>Please use: </a:t>
            </a:r>
            <a:r>
              <a:rPr lang="en-US" dirty="0" smtClean="0">
                <a:solidFill>
                  <a:srgbClr val="FFCC00"/>
                </a:solidFill>
              </a:rPr>
              <a:t>ADO.NET </a:t>
            </a:r>
            <a:r>
              <a:rPr lang="en-US" dirty="0" err="1" smtClean="0">
                <a:solidFill>
                  <a:srgbClr val="FFCC00"/>
                </a:solidFill>
              </a:rPr>
              <a:t>DbContext</a:t>
            </a:r>
            <a:r>
              <a:rPr lang="en-US" dirty="0" smtClean="0">
                <a:solidFill>
                  <a:srgbClr val="FFCC00"/>
                </a:solidFill>
              </a:rPr>
              <a:t> Generator T4 Templates</a:t>
            </a:r>
          </a:p>
          <a:p>
            <a:pPr lvl="1">
              <a:buNone/>
            </a:pP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First</a:t>
            </a:r>
            <a:endParaRPr lang="en-US" dirty="0"/>
          </a:p>
        </p:txBody>
      </p:sp>
      <p:sp>
        <p:nvSpPr>
          <p:cNvPr id="3" name="Content Placeholder 2"/>
          <p:cNvSpPr>
            <a:spLocks noGrp="1"/>
          </p:cNvSpPr>
          <p:nvPr>
            <p:ph sz="quarter" idx="1"/>
          </p:nvPr>
        </p:nvSpPr>
        <p:spPr>
          <a:xfrm>
            <a:off x="455612" y="1173163"/>
            <a:ext cx="10408566" cy="4770437"/>
          </a:xfrm>
        </p:spPr>
        <p:txBody>
          <a:bodyPr>
            <a:normAutofit fontScale="92500" lnSpcReduction="10000"/>
          </a:bodyPr>
          <a:lstStyle/>
          <a:p>
            <a:r>
              <a:rPr lang="en-US" sz="3700" dirty="0" smtClean="0"/>
              <a:t>Pros</a:t>
            </a:r>
          </a:p>
          <a:p>
            <a:pPr lvl="1"/>
            <a:r>
              <a:rPr lang="en-US" sz="3000" dirty="0" smtClean="0"/>
              <a:t>POCO by default – simple!</a:t>
            </a:r>
          </a:p>
          <a:p>
            <a:pPr lvl="1"/>
            <a:r>
              <a:rPr lang="en-US" sz="3000" dirty="0" smtClean="0"/>
              <a:t>Can specify </a:t>
            </a:r>
            <a:r>
              <a:rPr lang="en-US" sz="3000" dirty="0" err="1" smtClean="0"/>
              <a:t>initializers</a:t>
            </a:r>
            <a:r>
              <a:rPr lang="en-US" sz="3000" dirty="0" smtClean="0"/>
              <a:t> to create database</a:t>
            </a:r>
          </a:p>
          <a:p>
            <a:pPr lvl="1"/>
            <a:r>
              <a:rPr lang="en-US" sz="3000" dirty="0" smtClean="0"/>
              <a:t>Fluent API or clean attributes for validation</a:t>
            </a:r>
            <a:endParaRPr lang="en-US" sz="2700" dirty="0" smtClean="0"/>
          </a:p>
          <a:p>
            <a:r>
              <a:rPr lang="en-US" sz="3700" dirty="0" smtClean="0"/>
              <a:t>Cons</a:t>
            </a:r>
          </a:p>
          <a:p>
            <a:pPr lvl="1"/>
            <a:r>
              <a:rPr lang="en-US" sz="3000" dirty="0" smtClean="0"/>
              <a:t>No Visual Designer</a:t>
            </a:r>
          </a:p>
          <a:p>
            <a:pPr lvl="1"/>
            <a:r>
              <a:rPr lang="en-US" sz="3000" dirty="0" smtClean="0"/>
              <a:t>No direct stored procedure support for operations. </a:t>
            </a:r>
          </a:p>
          <a:p>
            <a:pPr lvl="2"/>
            <a:r>
              <a:rPr lang="en-US" sz="2600" dirty="0" smtClean="0"/>
              <a:t>Easily can call </a:t>
            </a:r>
            <a:r>
              <a:rPr lang="en-US" sz="2600" dirty="0" err="1" smtClean="0">
                <a:solidFill>
                  <a:schemeClr val="accent6"/>
                </a:solidFill>
              </a:rPr>
              <a:t>Context.Database.SqlQuery</a:t>
            </a:r>
            <a:r>
              <a:rPr lang="en-US" sz="2600" dirty="0" smtClean="0">
                <a:solidFill>
                  <a:schemeClr val="accent6"/>
                </a:solidFill>
              </a:rPr>
              <a:t>(..)</a:t>
            </a:r>
            <a:r>
              <a:rPr lang="en-US" sz="2600" dirty="0" smtClean="0"/>
              <a:t> in repository though</a:t>
            </a:r>
          </a:p>
          <a:p>
            <a:pPr lvl="1"/>
            <a:endParaRPr lang="en-US" dirty="0" smtClean="0"/>
          </a:p>
          <a:p>
            <a:r>
              <a:rPr lang="en-US" dirty="0" smtClean="0"/>
              <a:t>Requires only model(s) and a context class. </a:t>
            </a:r>
          </a:p>
          <a:p>
            <a:r>
              <a:rPr lang="en-US" i="1" dirty="0" smtClean="0">
                <a:solidFill>
                  <a:schemeClr val="accent5"/>
                </a:solidFill>
              </a:rPr>
              <a:t>Can reverse engineer an existing database</a:t>
            </a:r>
          </a:p>
          <a:p>
            <a:endParaRPr lang="en-US" dirty="0" smtClean="0"/>
          </a:p>
          <a:p>
            <a:endParaRPr lang="en-US" dirty="0" smtClean="0"/>
          </a:p>
          <a:p>
            <a:pPr lvl="1"/>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20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Architecture</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608012" y="1066800"/>
            <a:ext cx="9906000" cy="5606178"/>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Reposi</a:t>
            </a:r>
            <a:r>
              <a:rPr lang="en-US" dirty="0" smtClean="0"/>
              <a:t>-what?</a:t>
            </a:r>
            <a:endParaRPr lang="en-US" dirty="0"/>
          </a:p>
        </p:txBody>
      </p:sp>
      <p:sp>
        <p:nvSpPr>
          <p:cNvPr id="3" name="Content Placeholder 2"/>
          <p:cNvSpPr>
            <a:spLocks noGrp="1"/>
          </p:cNvSpPr>
          <p:nvPr>
            <p:ph idx="1"/>
          </p:nvPr>
        </p:nvSpPr>
        <p:spPr>
          <a:xfrm>
            <a:off x="519112" y="1447799"/>
            <a:ext cx="11149013" cy="3299365"/>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dirty="0"/>
              <a:t>Repository is defined as “an abstraction that provides us with persistence ignorance and a separation of concerns where the responsibility of persisting domain objects is encapsulated by the Repository </a:t>
            </a:r>
            <a:r>
              <a:rPr lang="en-US" dirty="0" smtClean="0">
                <a:solidFill>
                  <a:srgbClr val="F6AE1E"/>
                </a:solidFill>
              </a:rPr>
              <a:t>thus</a:t>
            </a:r>
            <a:r>
              <a:rPr lang="en-US" dirty="0">
                <a:solidFill>
                  <a:srgbClr val="F6AE1E"/>
                </a:solidFill>
              </a:rPr>
              <a:t> leaving the domain objects to deal entirely with the domain model and domain logic</a:t>
            </a:r>
            <a:r>
              <a:rPr lang="en-US" dirty="0"/>
              <a:t>.</a:t>
            </a:r>
          </a:p>
          <a:p>
            <a:endParaRPr lang="en-US" dirty="0"/>
          </a:p>
          <a:p>
            <a:endParaRPr lang="en-US" dirty="0"/>
          </a:p>
        </p:txBody>
      </p:sp>
    </p:spTree>
    <p:extLst>
      <p:ext uri="{BB962C8B-B14F-4D97-AF65-F5344CB8AC3E}">
        <p14:creationId xmlns:p14="http://schemas.microsoft.com/office/powerpoint/2010/main" val="3479037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ADO.NET Entity Framework </a:t>
            </a:r>
            <a:r>
              <a:rPr lang="en-US" dirty="0"/>
              <a:t>5</a:t>
            </a:r>
            <a:r>
              <a:rPr lang="en-US" dirty="0" smtClean="0"/>
              <a:t> </a:t>
            </a:r>
            <a:r>
              <a:rPr lang="en-US" dirty="0" smtClean="0"/>
              <a:t>for Real Web Applications</a:t>
            </a:r>
            <a:endParaRPr lang="en-US" dirty="0"/>
          </a:p>
        </p:txBody>
      </p:sp>
      <p:sp>
        <p:nvSpPr>
          <p:cNvPr id="3" name="Subtitle 2"/>
          <p:cNvSpPr>
            <a:spLocks noGrp="1"/>
          </p:cNvSpPr>
          <p:nvPr>
            <p:ph type="subTitle" idx="1"/>
          </p:nvPr>
        </p:nvSpPr>
        <p:spPr/>
        <p:txBody>
          <a:bodyPr/>
          <a:lstStyle/>
          <a:p>
            <a:r>
              <a:rPr lang="en-US" dirty="0" smtClean="0"/>
              <a:t>Adam </a:t>
            </a:r>
            <a:r>
              <a:rPr lang="en-US" dirty="0" err="1" smtClean="0"/>
              <a:t>Tuliper</a:t>
            </a:r>
            <a:endParaRPr lang="en-US" dirty="0" smtClean="0"/>
          </a:p>
          <a:p>
            <a:r>
              <a:rPr lang="en-US" dirty="0" smtClean="0"/>
              <a:t>Software Architect</a:t>
            </a:r>
          </a:p>
          <a:p>
            <a:r>
              <a:rPr lang="en-US" dirty="0" err="1" smtClean="0"/>
              <a:t>Cegedim</a:t>
            </a:r>
            <a:endParaRPr lang="en-US" dirty="0"/>
          </a:p>
        </p:txBody>
      </p:sp>
      <p:sp useBgFill="1">
        <p:nvSpPr>
          <p:cNvPr id="4" name="MASK bottom"/>
          <p:cNvSpPr/>
          <p:nvPr/>
        </p:nvSpPr>
        <p:spPr bwMode="auto">
          <a:xfrm>
            <a:off x="3884612" y="6019800"/>
            <a:ext cx="8304213" cy="83820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Web Considerations</a:t>
            </a:r>
            <a:endParaRPr lang="en-US" dirty="0"/>
          </a:p>
        </p:txBody>
      </p:sp>
      <p:sp>
        <p:nvSpPr>
          <p:cNvPr id="3" name="Content Placeholder 2"/>
          <p:cNvSpPr>
            <a:spLocks noGrp="1"/>
          </p:cNvSpPr>
          <p:nvPr>
            <p:ph idx="1"/>
          </p:nvPr>
        </p:nvSpPr>
        <p:spPr>
          <a:xfrm>
            <a:off x="519112" y="1219200"/>
            <a:ext cx="11149013" cy="6401753"/>
          </a:xfrm>
        </p:spPr>
        <p:txBody>
          <a:bodyPr/>
          <a:lstStyle/>
          <a:p>
            <a:r>
              <a:rPr lang="en-US" dirty="0" smtClean="0"/>
              <a:t>Use the Repository Pattern!</a:t>
            </a:r>
          </a:p>
          <a:p>
            <a:pPr lvl="1"/>
            <a:r>
              <a:rPr lang="en-US" dirty="0" smtClean="0"/>
              <a:t>Swappable (think Azure)</a:t>
            </a:r>
          </a:p>
          <a:p>
            <a:pPr lvl="1"/>
            <a:r>
              <a:rPr lang="en-US" dirty="0" smtClean="0"/>
              <a:t>Single point of change (to/from stored proc)</a:t>
            </a:r>
          </a:p>
          <a:p>
            <a:r>
              <a:rPr lang="en-US" dirty="0" smtClean="0"/>
              <a:t>Convert all collections to </a:t>
            </a:r>
            <a:r>
              <a:rPr lang="en-US" dirty="0" err="1" smtClean="0"/>
              <a:t>IEnumerable</a:t>
            </a:r>
            <a:r>
              <a:rPr lang="en-US" dirty="0" smtClean="0"/>
              <a:t> first</a:t>
            </a:r>
          </a:p>
          <a:p>
            <a:pPr lvl="1"/>
            <a:r>
              <a:rPr lang="en-US" dirty="0" smtClean="0"/>
              <a:t>Avoid deferred execution outside of context scope: </a:t>
            </a:r>
          </a:p>
          <a:p>
            <a:pPr lvl="2"/>
            <a:r>
              <a:rPr lang="en-US" dirty="0" err="1" smtClean="0">
                <a:solidFill>
                  <a:srgbClr val="FF0000"/>
                </a:solidFill>
              </a:rPr>
              <a:t>var</a:t>
            </a:r>
            <a:r>
              <a:rPr lang="en-US" dirty="0" smtClean="0">
                <a:solidFill>
                  <a:srgbClr val="FF0000"/>
                </a:solidFill>
              </a:rPr>
              <a:t> customer = </a:t>
            </a:r>
            <a:r>
              <a:rPr lang="en-US" dirty="0" err="1" smtClean="0">
                <a:solidFill>
                  <a:srgbClr val="FF0000"/>
                </a:solidFill>
              </a:rPr>
              <a:t>ctx.Customers</a:t>
            </a:r>
            <a:r>
              <a:rPr lang="en-US" dirty="0" smtClean="0">
                <a:solidFill>
                  <a:srgbClr val="FF0000"/>
                </a:solidFill>
              </a:rPr>
              <a:t>;</a:t>
            </a:r>
          </a:p>
          <a:p>
            <a:pPr lvl="2"/>
            <a:r>
              <a:rPr lang="en-US" dirty="0" err="1" smtClean="0">
                <a:solidFill>
                  <a:srgbClr val="FFC000"/>
                </a:solidFill>
              </a:rPr>
              <a:t>var</a:t>
            </a:r>
            <a:r>
              <a:rPr lang="en-US" dirty="0" smtClean="0">
                <a:solidFill>
                  <a:srgbClr val="FFC000"/>
                </a:solidFill>
              </a:rPr>
              <a:t> customer = </a:t>
            </a:r>
            <a:r>
              <a:rPr lang="en-US" dirty="0" err="1" smtClean="0">
                <a:solidFill>
                  <a:srgbClr val="FFC000"/>
                </a:solidFill>
              </a:rPr>
              <a:t>ctx.Customers.ToList</a:t>
            </a:r>
            <a:r>
              <a:rPr lang="en-US" dirty="0" smtClean="0">
                <a:solidFill>
                  <a:srgbClr val="FFC000"/>
                </a:solidFill>
              </a:rPr>
              <a:t>();</a:t>
            </a:r>
          </a:p>
          <a:p>
            <a:r>
              <a:rPr lang="en-US" dirty="0" smtClean="0"/>
              <a:t>New context per each request - </a:t>
            </a:r>
            <a:r>
              <a:rPr lang="en-US" dirty="0" smtClean="0">
                <a:solidFill>
                  <a:srgbClr val="FF0000"/>
                </a:solidFill>
              </a:rPr>
              <a:t>Do not cache.</a:t>
            </a:r>
            <a:endParaRPr lang="en-US" dirty="0" smtClean="0"/>
          </a:p>
          <a:p>
            <a:r>
              <a:rPr lang="en-US" dirty="0" smtClean="0"/>
              <a:t>Use Universal Membership provider</a:t>
            </a:r>
          </a:p>
          <a:p>
            <a:pPr lvl="1"/>
            <a:r>
              <a:rPr lang="en-US" dirty="0" smtClean="0"/>
              <a:t>Supports SQL Server, SQLCE, SQL Express, SQL Azure</a:t>
            </a:r>
          </a:p>
          <a:p>
            <a:r>
              <a:rPr lang="en-US" dirty="0" smtClean="0"/>
              <a:t>Install-Package </a:t>
            </a:r>
            <a:r>
              <a:rPr lang="en-US" dirty="0" err="1" smtClean="0"/>
              <a:t>MiniProfiler.EF</a:t>
            </a:r>
            <a:endParaRPr lang="en-US" dirty="0" smtClean="0"/>
          </a:p>
          <a:p>
            <a:endParaRPr lang="en-US" dirty="0" smtClean="0"/>
          </a:p>
          <a:p>
            <a:endParaRPr lang="en-US" dirty="0"/>
          </a:p>
        </p:txBody>
      </p:sp>
      <p:sp>
        <p:nvSpPr>
          <p:cNvPr id="4" name="Freeform 77"/>
          <p:cNvSpPr>
            <a:spLocks noEditPoints="1"/>
          </p:cNvSpPr>
          <p:nvPr/>
        </p:nvSpPr>
        <p:spPr bwMode="auto">
          <a:xfrm>
            <a:off x="5332412" y="1676400"/>
            <a:ext cx="649310" cy="445527"/>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0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20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20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Considerations</a:t>
            </a:r>
            <a:endParaRPr lang="en-US" dirty="0"/>
          </a:p>
        </p:txBody>
      </p:sp>
      <p:sp>
        <p:nvSpPr>
          <p:cNvPr id="3" name="Content Placeholder 2"/>
          <p:cNvSpPr>
            <a:spLocks noGrp="1"/>
          </p:cNvSpPr>
          <p:nvPr>
            <p:ph idx="1"/>
          </p:nvPr>
        </p:nvSpPr>
        <p:spPr>
          <a:xfrm>
            <a:off x="519112" y="1219200"/>
            <a:ext cx="11149013" cy="6604885"/>
          </a:xfrm>
        </p:spPr>
        <p:txBody>
          <a:bodyPr/>
          <a:lstStyle/>
          <a:p>
            <a:r>
              <a:rPr lang="en-US" dirty="0" smtClean="0"/>
              <a:t>For Views, don’t use EF entities, map to </a:t>
            </a:r>
            <a:r>
              <a:rPr lang="en-US" dirty="0" err="1" smtClean="0"/>
              <a:t>ViewModels</a:t>
            </a:r>
            <a:endParaRPr lang="en-US" dirty="0" smtClean="0"/>
          </a:p>
          <a:p>
            <a:pPr lvl="1"/>
            <a:r>
              <a:rPr lang="en-US" dirty="0" err="1" smtClean="0"/>
              <a:t>Automapper</a:t>
            </a:r>
            <a:r>
              <a:rPr lang="en-US" dirty="0" smtClean="0"/>
              <a:t> is your friend </a:t>
            </a:r>
            <a:r>
              <a:rPr lang="en-US" dirty="0" smtClean="0">
                <a:solidFill>
                  <a:schemeClr val="tx2"/>
                </a:solidFill>
              </a:rPr>
              <a:t>http://automapper.org/</a:t>
            </a:r>
          </a:p>
          <a:p>
            <a:r>
              <a:rPr lang="en-US" dirty="0" err="1" smtClean="0"/>
              <a:t>ViewModel</a:t>
            </a:r>
            <a:r>
              <a:rPr lang="en-US" dirty="0" smtClean="0"/>
              <a:t> + </a:t>
            </a:r>
            <a:r>
              <a:rPr lang="en-US" dirty="0" err="1" smtClean="0"/>
              <a:t>AutoMapper</a:t>
            </a:r>
            <a:r>
              <a:rPr lang="en-US" dirty="0" smtClean="0"/>
              <a:t> maps entities for GET only</a:t>
            </a:r>
          </a:p>
          <a:p>
            <a:r>
              <a:rPr lang="en-US" dirty="0" err="1" smtClean="0"/>
              <a:t>DbContext</a:t>
            </a:r>
            <a:r>
              <a:rPr lang="en-US" dirty="0" smtClean="0"/>
              <a:t> is not thread safe. </a:t>
            </a:r>
          </a:p>
          <a:p>
            <a:pPr lvl="1"/>
            <a:r>
              <a:rPr lang="en-US" dirty="0" smtClean="0"/>
              <a:t>Instantiate a new one per request in constructor or via DI</a:t>
            </a:r>
          </a:p>
          <a:p>
            <a:pPr lvl="1"/>
            <a:r>
              <a:rPr lang="en-US" dirty="0" smtClean="0"/>
              <a:t>Do not cache it or use a static instance.</a:t>
            </a:r>
          </a:p>
          <a:p>
            <a:r>
              <a:rPr lang="en-US" dirty="0" smtClean="0"/>
              <a:t>Dispose Context when done (DI helps)</a:t>
            </a:r>
          </a:p>
          <a:p>
            <a:r>
              <a:rPr lang="en-US" dirty="0" smtClean="0"/>
              <a:t>Do not throw all EF code into controller</a:t>
            </a:r>
          </a:p>
          <a:p>
            <a:pPr lvl="1"/>
            <a:r>
              <a:rPr lang="en-US" dirty="0" smtClean="0"/>
              <a:t>MVC Controller and code behinds should be THIN &amp; Organized!</a:t>
            </a:r>
          </a:p>
          <a:p>
            <a:pPr lvl="1"/>
            <a:r>
              <a:rPr lang="en-US" dirty="0" smtClean="0"/>
              <a:t>Greatly helps testing</a:t>
            </a:r>
          </a:p>
          <a:p>
            <a:endParaRPr lang="en-US" dirty="0" smtClean="0"/>
          </a:p>
          <a:p>
            <a:endParaRPr lang="en-US" dirty="0" smtClean="0"/>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20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20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Web Forms Considerations</a:t>
            </a:r>
            <a:endParaRPr lang="en-US" dirty="0"/>
          </a:p>
        </p:txBody>
      </p:sp>
      <p:sp>
        <p:nvSpPr>
          <p:cNvPr id="3" name="Content Placeholder 2"/>
          <p:cNvSpPr>
            <a:spLocks noGrp="1"/>
          </p:cNvSpPr>
          <p:nvPr>
            <p:ph sz="quarter" idx="1"/>
          </p:nvPr>
        </p:nvSpPr>
        <p:spPr>
          <a:xfrm>
            <a:off x="519112" y="1295400"/>
            <a:ext cx="11149013" cy="4001095"/>
          </a:xfrm>
        </p:spPr>
        <p:txBody>
          <a:bodyPr/>
          <a:lstStyle/>
          <a:p>
            <a:r>
              <a:rPr lang="en-US" dirty="0" smtClean="0"/>
              <a:t>Can ‘magically’ use </a:t>
            </a:r>
            <a:r>
              <a:rPr lang="en-US" dirty="0" err="1" smtClean="0"/>
              <a:t>EntityDataSource</a:t>
            </a:r>
            <a:r>
              <a:rPr lang="en-US" dirty="0" smtClean="0"/>
              <a:t>/</a:t>
            </a:r>
            <a:r>
              <a:rPr lang="en-US" dirty="0" err="1" smtClean="0"/>
              <a:t>ObjectDataSource</a:t>
            </a:r>
            <a:endParaRPr lang="en-US" dirty="0" smtClean="0"/>
          </a:p>
          <a:p>
            <a:pPr lvl="1"/>
            <a:r>
              <a:rPr lang="en-US" dirty="0" smtClean="0"/>
              <a:t>I recommend handling context lifetime yourself</a:t>
            </a:r>
          </a:p>
          <a:p>
            <a:r>
              <a:rPr lang="en-US" dirty="0" smtClean="0"/>
              <a:t>Data binding must occur in the context scope unless </a:t>
            </a:r>
            <a:r>
              <a:rPr lang="en-US" dirty="0" err="1" smtClean="0"/>
              <a:t>ToArray</a:t>
            </a:r>
            <a:r>
              <a:rPr lang="en-US" dirty="0" smtClean="0"/>
              <a:t>/</a:t>
            </a:r>
            <a:r>
              <a:rPr lang="en-US" dirty="0" err="1" smtClean="0"/>
              <a:t>ToList</a:t>
            </a:r>
            <a:r>
              <a:rPr lang="en-US" dirty="0" smtClean="0"/>
              <a:t>()</a:t>
            </a:r>
          </a:p>
          <a:p>
            <a:r>
              <a:rPr lang="en-US" dirty="0" smtClean="0">
                <a:solidFill>
                  <a:schemeClr val="accent3"/>
                </a:solidFill>
              </a:rPr>
              <a:t>Do not </a:t>
            </a:r>
            <a:r>
              <a:rPr lang="en-US" dirty="0" smtClean="0"/>
              <a:t>add entities to </a:t>
            </a:r>
            <a:r>
              <a:rPr lang="en-US" dirty="0" err="1" smtClean="0"/>
              <a:t>ViewState</a:t>
            </a:r>
            <a:endParaRPr lang="en-US" dirty="0" smtClean="0"/>
          </a:p>
          <a:p>
            <a:r>
              <a:rPr lang="en-US" dirty="0" smtClean="0"/>
              <a:t>ASP.NET 4.5 now has strongly typed controls</a:t>
            </a:r>
          </a:p>
          <a:p>
            <a:pPr lvl="1"/>
            <a:r>
              <a:rPr lang="en-US" dirty="0" smtClean="0"/>
              <a:t>Can easily use </a:t>
            </a:r>
            <a:r>
              <a:rPr lang="en-US" dirty="0" err="1" smtClean="0"/>
              <a:t>ViewModels</a:t>
            </a:r>
            <a:r>
              <a:rPr lang="en-US" dirty="0" smtClean="0"/>
              <a:t> and </a:t>
            </a:r>
            <a:r>
              <a:rPr lang="en-US" dirty="0" err="1" smtClean="0"/>
              <a:t>AutoMapper</a:t>
            </a:r>
            <a:endParaRPr lang="en-US" dirty="0" smtClean="0"/>
          </a:p>
          <a:p>
            <a:pPr lvl="1"/>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Validations</a:t>
            </a:r>
            <a:endParaRPr lang="en-US" dirty="0"/>
          </a:p>
        </p:txBody>
      </p:sp>
      <p:sp>
        <p:nvSpPr>
          <p:cNvPr id="3" name="Content Placeholder 2"/>
          <p:cNvSpPr>
            <a:spLocks noGrp="1"/>
          </p:cNvSpPr>
          <p:nvPr>
            <p:ph idx="1"/>
          </p:nvPr>
        </p:nvSpPr>
        <p:spPr>
          <a:xfrm>
            <a:off x="531812" y="1143000"/>
            <a:ext cx="10640734" cy="7552837"/>
          </a:xfrm>
        </p:spPr>
        <p:txBody>
          <a:bodyPr/>
          <a:lstStyle/>
          <a:p>
            <a:r>
              <a:rPr lang="en-US" dirty="0" smtClean="0"/>
              <a:t>All work in MVC or Web Forms for server side validation</a:t>
            </a:r>
          </a:p>
          <a:p>
            <a:pPr lvl="1"/>
            <a:r>
              <a:rPr lang="en-US" dirty="0" smtClean="0"/>
              <a:t>Fluent API (Integrated in MVC4, not in MVC3)</a:t>
            </a:r>
          </a:p>
          <a:p>
            <a:pPr lvl="1"/>
            <a:r>
              <a:rPr lang="en-US" dirty="0" smtClean="0"/>
              <a:t>Data Annotations</a:t>
            </a:r>
          </a:p>
          <a:p>
            <a:pPr lvl="1"/>
            <a:r>
              <a:rPr lang="en-US" dirty="0" err="1" smtClean="0">
                <a:solidFill>
                  <a:schemeClr val="accent6"/>
                </a:solidFill>
              </a:rPr>
              <a:t>IValidateableObject</a:t>
            </a:r>
            <a:endParaRPr lang="en-US" dirty="0" smtClean="0">
              <a:solidFill>
                <a:schemeClr val="accent6"/>
              </a:solidFill>
            </a:endParaRPr>
          </a:p>
          <a:p>
            <a:r>
              <a:rPr lang="en-US" dirty="0" smtClean="0"/>
              <a:t>All triggered by </a:t>
            </a:r>
            <a:r>
              <a:rPr lang="en-US" dirty="0" err="1" smtClean="0">
                <a:solidFill>
                  <a:schemeClr val="accent6"/>
                </a:solidFill>
              </a:rPr>
              <a:t>context.SaveChanges</a:t>
            </a:r>
            <a:r>
              <a:rPr lang="en-US" dirty="0" smtClean="0">
                <a:solidFill>
                  <a:schemeClr val="accent6"/>
                </a:solidFill>
              </a:rPr>
              <a:t>()</a:t>
            </a:r>
          </a:p>
          <a:p>
            <a:r>
              <a:rPr lang="en-US" dirty="0" smtClean="0"/>
              <a:t>EF throws </a:t>
            </a:r>
            <a:r>
              <a:rPr lang="en-US" dirty="0" err="1" smtClean="0">
                <a:solidFill>
                  <a:schemeClr val="accent6"/>
                </a:solidFill>
              </a:rPr>
              <a:t>DbEntityValidationException</a:t>
            </a:r>
            <a:endParaRPr lang="en-US" dirty="0" smtClean="0">
              <a:solidFill>
                <a:schemeClr val="accent6"/>
              </a:solidFill>
            </a:endParaRPr>
          </a:p>
          <a:p>
            <a:r>
              <a:rPr lang="en-US" dirty="0" smtClean="0"/>
              <a:t>Client side validation?</a:t>
            </a:r>
          </a:p>
          <a:p>
            <a:pPr lvl="1"/>
            <a:r>
              <a:rPr lang="en-US" dirty="0" smtClean="0"/>
              <a:t>Must use data annotations for MVC</a:t>
            </a:r>
          </a:p>
          <a:p>
            <a:pPr lvl="1"/>
            <a:r>
              <a:rPr lang="en-US" dirty="0" smtClean="0"/>
              <a:t>Web Forms 4.5 supports data annotations</a:t>
            </a:r>
          </a:p>
          <a:p>
            <a:pPr lvl="2"/>
            <a:r>
              <a:rPr lang="en-US" dirty="0" smtClean="0"/>
              <a:t>Otherwise no tight integration</a:t>
            </a:r>
          </a:p>
          <a:p>
            <a:pPr lvl="1"/>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Concurrency	</a:t>
            </a:r>
            <a:endParaRPr lang="en-US" dirty="0"/>
          </a:p>
        </p:txBody>
      </p:sp>
      <p:sp>
        <p:nvSpPr>
          <p:cNvPr id="3" name="Content Placeholder 2"/>
          <p:cNvSpPr>
            <a:spLocks noGrp="1"/>
          </p:cNvSpPr>
          <p:nvPr>
            <p:ph sz="quarter" idx="1"/>
          </p:nvPr>
        </p:nvSpPr>
        <p:spPr>
          <a:xfrm>
            <a:off x="411435" y="1295400"/>
            <a:ext cx="10483577" cy="5927777"/>
          </a:xfrm>
        </p:spPr>
        <p:txBody>
          <a:bodyPr/>
          <a:lstStyle/>
          <a:p>
            <a:r>
              <a:rPr lang="en-US" dirty="0" smtClean="0"/>
              <a:t>Automatic via </a:t>
            </a:r>
            <a:r>
              <a:rPr lang="en-US" dirty="0" smtClean="0">
                <a:solidFill>
                  <a:schemeClr val="accent6"/>
                </a:solidFill>
              </a:rPr>
              <a:t>[</a:t>
            </a:r>
            <a:r>
              <a:rPr lang="en-US" dirty="0" err="1" smtClean="0">
                <a:solidFill>
                  <a:schemeClr val="accent6"/>
                </a:solidFill>
              </a:rPr>
              <a:t>TimeStamp</a:t>
            </a:r>
            <a:r>
              <a:rPr lang="en-US" dirty="0" smtClean="0">
                <a:solidFill>
                  <a:schemeClr val="accent6"/>
                </a:solidFill>
              </a:rPr>
              <a:t>]</a:t>
            </a:r>
            <a:r>
              <a:rPr lang="en-US" dirty="0" smtClean="0"/>
              <a:t> attribute &amp; </a:t>
            </a:r>
            <a:r>
              <a:rPr lang="en-US" dirty="0" err="1" smtClean="0">
                <a:solidFill>
                  <a:schemeClr val="accent6"/>
                </a:solidFill>
              </a:rPr>
              <a:t>rowversion</a:t>
            </a:r>
            <a:r>
              <a:rPr lang="en-US" dirty="0" smtClean="0"/>
              <a:t> type</a:t>
            </a:r>
          </a:p>
          <a:p>
            <a:r>
              <a:rPr lang="en-US" dirty="0" smtClean="0"/>
              <a:t>Must catch </a:t>
            </a:r>
            <a:r>
              <a:rPr lang="en-US" dirty="0" err="1" smtClean="0">
                <a:solidFill>
                  <a:schemeClr val="accent6"/>
                </a:solidFill>
              </a:rPr>
              <a:t>DbUpdateConcurrencyException</a:t>
            </a:r>
            <a:endParaRPr lang="en-US" dirty="0" smtClean="0">
              <a:solidFill>
                <a:schemeClr val="accent6"/>
              </a:solidFill>
            </a:endParaRPr>
          </a:p>
          <a:p>
            <a:pPr lvl="1"/>
            <a:r>
              <a:rPr lang="en-US" dirty="0" smtClean="0"/>
              <a:t>In both MVC &amp; Web Forms</a:t>
            </a:r>
          </a:p>
          <a:p>
            <a:r>
              <a:rPr lang="en-US" dirty="0" smtClean="0"/>
              <a:t>MVC -manually include model’s hidden timestamp field</a:t>
            </a:r>
          </a:p>
          <a:p>
            <a:pPr lvl="1"/>
            <a:r>
              <a:rPr lang="en-US" dirty="0" err="1" smtClean="0">
                <a:solidFill>
                  <a:srgbClr val="FFCC00"/>
                </a:solidFill>
              </a:rPr>
              <a:t>Html.HiddenFor</a:t>
            </a:r>
            <a:r>
              <a:rPr lang="en-US" dirty="0" smtClean="0">
                <a:solidFill>
                  <a:srgbClr val="FFCC00"/>
                </a:solidFill>
              </a:rPr>
              <a:t>(o=&gt;</a:t>
            </a:r>
            <a:r>
              <a:rPr lang="en-US" dirty="0" err="1" smtClean="0">
                <a:solidFill>
                  <a:srgbClr val="FFCC00"/>
                </a:solidFill>
              </a:rPr>
              <a:t>o.TimeStamp</a:t>
            </a:r>
            <a:r>
              <a:rPr lang="en-US" dirty="0" smtClean="0">
                <a:solidFill>
                  <a:srgbClr val="FFCC00"/>
                </a:solidFill>
              </a:rPr>
              <a:t>)</a:t>
            </a:r>
          </a:p>
          <a:p>
            <a:r>
              <a:rPr lang="en-US" dirty="0" smtClean="0"/>
              <a:t>Web Forms various methods</a:t>
            </a:r>
          </a:p>
          <a:p>
            <a:pPr lvl="1"/>
            <a:r>
              <a:rPr lang="en-US" dirty="0" smtClean="0"/>
              <a:t>Store timestamp as hidden field on form</a:t>
            </a:r>
          </a:p>
          <a:p>
            <a:pPr lvl="1"/>
            <a:r>
              <a:rPr lang="en-US" dirty="0" err="1" smtClean="0"/>
              <a:t>GridView</a:t>
            </a:r>
            <a:r>
              <a:rPr lang="en-US" dirty="0" smtClean="0"/>
              <a:t>: </a:t>
            </a:r>
            <a:r>
              <a:rPr lang="en-US" dirty="0" err="1" smtClean="0">
                <a:solidFill>
                  <a:schemeClr val="accent6"/>
                </a:solidFill>
              </a:rPr>
              <a:t>DataKeyNames</a:t>
            </a:r>
            <a:r>
              <a:rPr lang="en-US" dirty="0" smtClean="0">
                <a:solidFill>
                  <a:schemeClr val="accent6"/>
                </a:solidFill>
              </a:rPr>
              <a:t>="</a:t>
            </a:r>
            <a:r>
              <a:rPr lang="en-US" dirty="0" err="1" smtClean="0">
                <a:solidFill>
                  <a:schemeClr val="accent6"/>
                </a:solidFill>
              </a:rPr>
              <a:t>CustomerId,Timestamp</a:t>
            </a:r>
            <a:r>
              <a:rPr lang="en-US" dirty="0" smtClean="0">
                <a:solidFill>
                  <a:schemeClr val="accent6"/>
                </a:solidFill>
              </a:rPr>
              <a:t>" </a:t>
            </a:r>
          </a:p>
          <a:p>
            <a:pPr lvl="1"/>
            <a:endParaRPr lang="en-US" dirty="0" smtClean="0"/>
          </a:p>
          <a:p>
            <a:pPr lvl="1"/>
            <a:endParaRPr lang="en-US" dirty="0" smtClean="0">
              <a:solidFill>
                <a:srgbClr val="FFCC00"/>
              </a:solidFill>
            </a:endParaRPr>
          </a:p>
          <a:p>
            <a:endParaRPr lang="en-US" dirty="0" smtClean="0">
              <a:solidFill>
                <a:srgbClr val="FFCC00"/>
              </a:solidFill>
            </a:endParaRPr>
          </a:p>
          <a:p>
            <a:pPr lvl="1"/>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20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Data Migrations</a:t>
            </a:r>
            <a:endParaRPr lang="en-US" dirty="0"/>
          </a:p>
        </p:txBody>
      </p:sp>
      <p:sp>
        <p:nvSpPr>
          <p:cNvPr id="3" name="Content Placeholder 2"/>
          <p:cNvSpPr>
            <a:spLocks noGrp="1"/>
          </p:cNvSpPr>
          <p:nvPr>
            <p:ph sz="quarter" idx="1"/>
          </p:nvPr>
        </p:nvSpPr>
        <p:spPr>
          <a:xfrm>
            <a:off x="379412" y="1143000"/>
            <a:ext cx="10292483" cy="4770437"/>
          </a:xfrm>
        </p:spPr>
        <p:txBody>
          <a:bodyPr>
            <a:normAutofit/>
          </a:bodyPr>
          <a:lstStyle/>
          <a:p>
            <a:r>
              <a:rPr lang="en-US" dirty="0" smtClean="0"/>
              <a:t>Provides mechanism to migrate model changes to DB</a:t>
            </a:r>
          </a:p>
          <a:p>
            <a:r>
              <a:rPr lang="en-US" dirty="0" smtClean="0"/>
              <a:t>Migrations are handled from the package manager</a:t>
            </a:r>
          </a:p>
          <a:p>
            <a:pPr lvl="1"/>
            <a:r>
              <a:rPr lang="en-US" dirty="0" smtClean="0">
                <a:solidFill>
                  <a:schemeClr val="accent6"/>
                </a:solidFill>
              </a:rPr>
              <a:t>Enable-Migrations -</a:t>
            </a:r>
            <a:r>
              <a:rPr lang="en-US" dirty="0" err="1" smtClean="0">
                <a:solidFill>
                  <a:schemeClr val="accent6"/>
                </a:solidFill>
              </a:rPr>
              <a:t>EnableAutomaticMigrations</a:t>
            </a:r>
            <a:r>
              <a:rPr lang="en-US" dirty="0" smtClean="0">
                <a:solidFill>
                  <a:schemeClr val="accent6"/>
                </a:solidFill>
              </a:rPr>
              <a:t> </a:t>
            </a:r>
          </a:p>
          <a:p>
            <a:pPr lvl="1"/>
            <a:r>
              <a:rPr lang="en-US" dirty="0" smtClean="0">
                <a:solidFill>
                  <a:schemeClr val="accent6"/>
                </a:solidFill>
              </a:rPr>
              <a:t>Update-Database </a:t>
            </a:r>
          </a:p>
          <a:p>
            <a:r>
              <a:rPr lang="en-US" dirty="0" smtClean="0"/>
              <a:t>Can downgrade to a past migration and remove columns</a:t>
            </a:r>
          </a:p>
          <a:p>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a:off x="5942012" y="0"/>
            <a:ext cx="1905000"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a:spLocks noChangeAspect="1"/>
          </p:cNvSpPr>
          <p:nvPr/>
        </p:nvSpPr>
        <p:spPr bwMode="auto">
          <a:xfrm>
            <a:off x="7999412" y="0"/>
            <a:ext cx="2971800"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a:xfrm>
            <a:off x="538604" y="1183886"/>
            <a:ext cx="9823008" cy="5940088"/>
          </a:xfrm>
        </p:spPr>
        <p:txBody>
          <a:bodyPr/>
          <a:lstStyle/>
          <a:p>
            <a:r>
              <a:rPr lang="en-US" dirty="0" smtClean="0">
                <a:hlinkClick r:id="rId2"/>
              </a:rPr>
              <a:t>http://completedevelopment.blogspot.com/2012/06/dependency-injection-with-entity.html</a:t>
            </a:r>
            <a:endParaRPr lang="en-US" dirty="0" smtClean="0"/>
          </a:p>
          <a:p>
            <a:r>
              <a:rPr lang="en-US" dirty="0" smtClean="0">
                <a:hlinkClick r:id="rId3"/>
              </a:rPr>
              <a:t>completedevelopment.blogspot.com/2012/06/unit-of-work-pattern-with-entity.html</a:t>
            </a:r>
            <a:endParaRPr lang="en-US" dirty="0" smtClean="0"/>
          </a:p>
          <a:p>
            <a:r>
              <a:rPr lang="en-US" dirty="0" smtClean="0">
                <a:hlinkClick r:id="rId4"/>
              </a:rPr>
              <a:t>www.asp.net/web-forms/tutorials/aspnet-45/getting-started-with-aspnet-45-web-forms/create_the_data_access_layer</a:t>
            </a:r>
            <a:endParaRPr lang="en-US" dirty="0" smtClean="0"/>
          </a:p>
          <a:p>
            <a:r>
              <a:rPr lang="en-US" dirty="0" smtClean="0">
                <a:hlinkClick r:id="rId5"/>
              </a:rPr>
              <a:t>CompleteDevelopment.blogspot.com</a:t>
            </a:r>
            <a:endParaRPr lang="en-US" dirty="0" smtClean="0"/>
          </a:p>
          <a:p>
            <a:r>
              <a:rPr lang="en-US" dirty="0" smtClean="0"/>
              <a:t>Twitter: @</a:t>
            </a:r>
            <a:r>
              <a:rPr lang="en-US" dirty="0" err="1" smtClean="0"/>
              <a:t>AdamTuliper</a:t>
            </a:r>
            <a:endParaRPr lang="en-US" dirty="0" smtClean="0"/>
          </a:p>
          <a:p>
            <a:r>
              <a:rPr lang="en-US" dirty="0" smtClean="0"/>
              <a:t>Questions, Comments, Gift Cards, Beer</a:t>
            </a:r>
          </a:p>
          <a:p>
            <a:pPr>
              <a:buNone/>
            </a:pPr>
            <a:r>
              <a:rPr lang="en-US" sz="2800" dirty="0" smtClean="0"/>
              <a:t>         adam.tuliper@gmail.com</a:t>
            </a:r>
            <a:endParaRPr lang="en-US" dirty="0" smtClean="0"/>
          </a:p>
          <a:p>
            <a:endParaRPr lang="en-US" dirty="0"/>
          </a:p>
        </p:txBody>
      </p:sp>
      <p:pic>
        <p:nvPicPr>
          <p:cNvPr id="8" name="Picture 2" descr="MSDN Magazine January 2012"/>
          <p:cNvPicPr>
            <a:picLocks noChangeAspect="1" noChangeArrowheads="1"/>
          </p:cNvPicPr>
          <p:nvPr/>
        </p:nvPicPr>
        <p:blipFill>
          <a:blip r:embed="rId6" cstate="print"/>
          <a:srcRect/>
          <a:stretch>
            <a:fillRect/>
          </a:stretch>
        </p:blipFill>
        <p:spPr bwMode="auto">
          <a:xfrm>
            <a:off x="9508894" y="3259666"/>
            <a:ext cx="2679931" cy="3598334"/>
          </a:xfrm>
          <a:prstGeom prst="rect">
            <a:avLst/>
          </a:prstGeom>
          <a:noFill/>
        </p:spPr>
      </p:pic>
      <p:pic>
        <p:nvPicPr>
          <p:cNvPr id="10" name="Picture 9" descr="Full color logo"/>
          <p:cNvPicPr>
            <a:picLocks noChangeAspect="1" noChangeArrowheads="1"/>
          </p:cNvPicPr>
          <p:nvPr/>
        </p:nvPicPr>
        <p:blipFill>
          <a:blip r:embed="rId7" cstate="print"/>
          <a:srcRect/>
          <a:stretch>
            <a:fillRect/>
          </a:stretch>
        </p:blipFill>
        <p:spPr bwMode="auto">
          <a:xfrm>
            <a:off x="8151811" y="248468"/>
            <a:ext cx="2646233" cy="589732"/>
          </a:xfrm>
          <a:prstGeom prst="rect">
            <a:avLst/>
          </a:prstGeom>
          <a:noFill/>
        </p:spPr>
      </p:pic>
      <p:pic>
        <p:nvPicPr>
          <p:cNvPr id="11" name="Picture 2" descr="Official INETA Logo"/>
          <p:cNvPicPr>
            <a:picLocks noChangeAspect="1" noChangeArrowheads="1"/>
          </p:cNvPicPr>
          <p:nvPr/>
        </p:nvPicPr>
        <p:blipFill>
          <a:blip r:embed="rId8" cstate="print"/>
          <a:srcRect/>
          <a:stretch>
            <a:fillRect/>
          </a:stretch>
        </p:blipFill>
        <p:spPr bwMode="auto">
          <a:xfrm>
            <a:off x="6246812" y="130573"/>
            <a:ext cx="1400614" cy="860027"/>
          </a:xfrm>
          <a:prstGeom prst="rect">
            <a:avLst/>
          </a:prstGeom>
          <a:noFill/>
        </p:spPr>
      </p:pic>
      <p:sp>
        <p:nvSpPr>
          <p:cNvPr id="12" name="Rectangle 11"/>
          <p:cNvSpPr>
            <a:spLocks noChangeAspect="1"/>
          </p:cNvSpPr>
          <p:nvPr/>
        </p:nvSpPr>
        <p:spPr bwMode="auto">
          <a:xfrm>
            <a:off x="11058248" y="0"/>
            <a:ext cx="1130577"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93"/>
          <p:cNvSpPr>
            <a:spLocks noEditPoints="1"/>
          </p:cNvSpPr>
          <p:nvPr/>
        </p:nvSpPr>
        <p:spPr bwMode="auto">
          <a:xfrm>
            <a:off x="11455049" y="346496"/>
            <a:ext cx="336975" cy="440865"/>
          </a:xfrm>
          <a:custGeom>
            <a:avLst/>
            <a:gdLst>
              <a:gd name="T0" fmla="*/ 207 w 214"/>
              <a:gd name="T1" fmla="*/ 280 h 280"/>
              <a:gd name="T2" fmla="*/ 74 w 214"/>
              <a:gd name="T3" fmla="*/ 280 h 280"/>
              <a:gd name="T4" fmla="*/ 0 w 214"/>
              <a:gd name="T5" fmla="*/ 207 h 280"/>
              <a:gd name="T6" fmla="*/ 0 w 214"/>
              <a:gd name="T7" fmla="*/ 7 h 280"/>
              <a:gd name="T8" fmla="*/ 7 w 214"/>
              <a:gd name="T9" fmla="*/ 0 h 280"/>
              <a:gd name="T10" fmla="*/ 74 w 214"/>
              <a:gd name="T11" fmla="*/ 0 h 280"/>
              <a:gd name="T12" fmla="*/ 81 w 214"/>
              <a:gd name="T13" fmla="*/ 7 h 280"/>
              <a:gd name="T14" fmla="*/ 81 w 214"/>
              <a:gd name="T15" fmla="*/ 66 h 280"/>
              <a:gd name="T16" fmla="*/ 207 w 214"/>
              <a:gd name="T17" fmla="*/ 66 h 280"/>
              <a:gd name="T18" fmla="*/ 214 w 214"/>
              <a:gd name="T19" fmla="*/ 74 h 280"/>
              <a:gd name="T20" fmla="*/ 214 w 214"/>
              <a:gd name="T21" fmla="*/ 140 h 280"/>
              <a:gd name="T22" fmla="*/ 207 w 214"/>
              <a:gd name="T23" fmla="*/ 147 h 280"/>
              <a:gd name="T24" fmla="*/ 81 w 214"/>
              <a:gd name="T25" fmla="*/ 147 h 280"/>
              <a:gd name="T26" fmla="*/ 81 w 214"/>
              <a:gd name="T27" fmla="*/ 199 h 280"/>
              <a:gd name="T28" fmla="*/ 207 w 214"/>
              <a:gd name="T29" fmla="*/ 199 h 280"/>
              <a:gd name="T30" fmla="*/ 214 w 214"/>
              <a:gd name="T31" fmla="*/ 207 h 280"/>
              <a:gd name="T32" fmla="*/ 214 w 214"/>
              <a:gd name="T33" fmla="*/ 273 h 280"/>
              <a:gd name="T34" fmla="*/ 207 w 214"/>
              <a:gd name="T35" fmla="*/ 280 h 280"/>
              <a:gd name="T36" fmla="*/ 15 w 214"/>
              <a:gd name="T37" fmla="*/ 15 h 280"/>
              <a:gd name="T38" fmla="*/ 15 w 214"/>
              <a:gd name="T39" fmla="*/ 207 h 280"/>
              <a:gd name="T40" fmla="*/ 74 w 214"/>
              <a:gd name="T41" fmla="*/ 266 h 280"/>
              <a:gd name="T42" fmla="*/ 199 w 214"/>
              <a:gd name="T43" fmla="*/ 266 h 280"/>
              <a:gd name="T44" fmla="*/ 199 w 214"/>
              <a:gd name="T45" fmla="*/ 214 h 280"/>
              <a:gd name="T46" fmla="*/ 74 w 214"/>
              <a:gd name="T47" fmla="*/ 214 h 280"/>
              <a:gd name="T48" fmla="*/ 66 w 214"/>
              <a:gd name="T49" fmla="*/ 207 h 280"/>
              <a:gd name="T50" fmla="*/ 66 w 214"/>
              <a:gd name="T51" fmla="*/ 140 h 280"/>
              <a:gd name="T52" fmla="*/ 74 w 214"/>
              <a:gd name="T53" fmla="*/ 133 h 280"/>
              <a:gd name="T54" fmla="*/ 199 w 214"/>
              <a:gd name="T55" fmla="*/ 133 h 280"/>
              <a:gd name="T56" fmla="*/ 199 w 214"/>
              <a:gd name="T57" fmla="*/ 81 h 280"/>
              <a:gd name="T58" fmla="*/ 74 w 214"/>
              <a:gd name="T59" fmla="*/ 81 h 280"/>
              <a:gd name="T60" fmla="*/ 66 w 214"/>
              <a:gd name="T61" fmla="*/ 74 h 280"/>
              <a:gd name="T62" fmla="*/ 66 w 214"/>
              <a:gd name="T63" fmla="*/ 15 h 280"/>
              <a:gd name="T64" fmla="*/ 15 w 214"/>
              <a:gd name="T65"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4" h="280">
                <a:moveTo>
                  <a:pt x="207" y="280"/>
                </a:moveTo>
                <a:cubicBezTo>
                  <a:pt x="74" y="280"/>
                  <a:pt x="74" y="280"/>
                  <a:pt x="74" y="280"/>
                </a:cubicBezTo>
                <a:cubicBezTo>
                  <a:pt x="33" y="280"/>
                  <a:pt x="0" y="247"/>
                  <a:pt x="0" y="207"/>
                </a:cubicBezTo>
                <a:cubicBezTo>
                  <a:pt x="0" y="7"/>
                  <a:pt x="0" y="7"/>
                  <a:pt x="0" y="7"/>
                </a:cubicBezTo>
                <a:cubicBezTo>
                  <a:pt x="0" y="3"/>
                  <a:pt x="3" y="0"/>
                  <a:pt x="7" y="0"/>
                </a:cubicBezTo>
                <a:cubicBezTo>
                  <a:pt x="74" y="0"/>
                  <a:pt x="74" y="0"/>
                  <a:pt x="74" y="0"/>
                </a:cubicBezTo>
                <a:cubicBezTo>
                  <a:pt x="78" y="0"/>
                  <a:pt x="81" y="3"/>
                  <a:pt x="81" y="7"/>
                </a:cubicBezTo>
                <a:cubicBezTo>
                  <a:pt x="81" y="66"/>
                  <a:pt x="81" y="66"/>
                  <a:pt x="81" y="66"/>
                </a:cubicBezTo>
                <a:cubicBezTo>
                  <a:pt x="207" y="66"/>
                  <a:pt x="207" y="66"/>
                  <a:pt x="207" y="66"/>
                </a:cubicBezTo>
                <a:cubicBezTo>
                  <a:pt x="211" y="66"/>
                  <a:pt x="214" y="70"/>
                  <a:pt x="214" y="74"/>
                </a:cubicBezTo>
                <a:cubicBezTo>
                  <a:pt x="214" y="140"/>
                  <a:pt x="214" y="140"/>
                  <a:pt x="214" y="140"/>
                </a:cubicBezTo>
                <a:cubicBezTo>
                  <a:pt x="214" y="144"/>
                  <a:pt x="211" y="147"/>
                  <a:pt x="207" y="147"/>
                </a:cubicBezTo>
                <a:cubicBezTo>
                  <a:pt x="81" y="147"/>
                  <a:pt x="81" y="147"/>
                  <a:pt x="81" y="147"/>
                </a:cubicBezTo>
                <a:cubicBezTo>
                  <a:pt x="81" y="199"/>
                  <a:pt x="81" y="199"/>
                  <a:pt x="81" y="199"/>
                </a:cubicBezTo>
                <a:cubicBezTo>
                  <a:pt x="207" y="199"/>
                  <a:pt x="207" y="199"/>
                  <a:pt x="207" y="199"/>
                </a:cubicBezTo>
                <a:cubicBezTo>
                  <a:pt x="211" y="199"/>
                  <a:pt x="214" y="202"/>
                  <a:pt x="214" y="207"/>
                </a:cubicBezTo>
                <a:cubicBezTo>
                  <a:pt x="214" y="273"/>
                  <a:pt x="214" y="273"/>
                  <a:pt x="214" y="273"/>
                </a:cubicBezTo>
                <a:cubicBezTo>
                  <a:pt x="214" y="277"/>
                  <a:pt x="211" y="280"/>
                  <a:pt x="207" y="280"/>
                </a:cubicBezTo>
                <a:close/>
                <a:moveTo>
                  <a:pt x="15" y="15"/>
                </a:moveTo>
                <a:cubicBezTo>
                  <a:pt x="15" y="207"/>
                  <a:pt x="15" y="207"/>
                  <a:pt x="15" y="207"/>
                </a:cubicBezTo>
                <a:cubicBezTo>
                  <a:pt x="15" y="239"/>
                  <a:pt x="41" y="266"/>
                  <a:pt x="74" y="266"/>
                </a:cubicBezTo>
                <a:cubicBezTo>
                  <a:pt x="199" y="266"/>
                  <a:pt x="199" y="266"/>
                  <a:pt x="199" y="266"/>
                </a:cubicBezTo>
                <a:cubicBezTo>
                  <a:pt x="199" y="214"/>
                  <a:pt x="199" y="214"/>
                  <a:pt x="199" y="214"/>
                </a:cubicBezTo>
                <a:cubicBezTo>
                  <a:pt x="74" y="214"/>
                  <a:pt x="74" y="214"/>
                  <a:pt x="74" y="214"/>
                </a:cubicBezTo>
                <a:cubicBezTo>
                  <a:pt x="70" y="214"/>
                  <a:pt x="66" y="211"/>
                  <a:pt x="66" y="207"/>
                </a:cubicBezTo>
                <a:cubicBezTo>
                  <a:pt x="66" y="140"/>
                  <a:pt x="66" y="140"/>
                  <a:pt x="66" y="140"/>
                </a:cubicBezTo>
                <a:cubicBezTo>
                  <a:pt x="66" y="136"/>
                  <a:pt x="70" y="133"/>
                  <a:pt x="74" y="133"/>
                </a:cubicBezTo>
                <a:cubicBezTo>
                  <a:pt x="199" y="133"/>
                  <a:pt x="199" y="133"/>
                  <a:pt x="199" y="133"/>
                </a:cubicBezTo>
                <a:cubicBezTo>
                  <a:pt x="199" y="81"/>
                  <a:pt x="199" y="81"/>
                  <a:pt x="199" y="81"/>
                </a:cubicBezTo>
                <a:cubicBezTo>
                  <a:pt x="74" y="81"/>
                  <a:pt x="74" y="81"/>
                  <a:pt x="74" y="81"/>
                </a:cubicBezTo>
                <a:cubicBezTo>
                  <a:pt x="70" y="81"/>
                  <a:pt x="66" y="78"/>
                  <a:pt x="66" y="74"/>
                </a:cubicBezTo>
                <a:cubicBezTo>
                  <a:pt x="66" y="15"/>
                  <a:pt x="66" y="15"/>
                  <a:pt x="66" y="15"/>
                </a:cubicBezTo>
                <a:lnTo>
                  <a:pt x="15"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Content</a:t>
            </a:r>
          </a:p>
        </p:txBody>
      </p:sp>
      <p:sp>
        <p:nvSpPr>
          <p:cNvPr id="3" name="Rectangle 2"/>
          <p:cNvSpPr/>
          <p:nvPr/>
        </p:nvSpPr>
        <p:spPr bwMode="auto">
          <a:xfrm>
            <a:off x="303211" y="1375674"/>
            <a:ext cx="11201401" cy="609398"/>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303212" y="3045912"/>
            <a:ext cx="11201400" cy="609398"/>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303212" y="3878631"/>
            <a:ext cx="11201400" cy="609398"/>
          </a:xfrm>
          <a:prstGeom prst="rect">
            <a:avLst/>
          </a:prstGeom>
          <a:solidFill>
            <a:schemeClr val="accent6"/>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8" name="Rectangle 7"/>
          <p:cNvSpPr/>
          <p:nvPr/>
        </p:nvSpPr>
        <p:spPr>
          <a:xfrm>
            <a:off x="490385" y="1483348"/>
            <a:ext cx="12004827"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DEV 301 ASP.NET Roadmap: One ASP.NET – Web Forms, MVC, and Web API</a:t>
            </a:r>
            <a:endParaRPr lang="en-US" sz="2400" dirty="0">
              <a:solidFill>
                <a:schemeClr val="tx1">
                  <a:alpha val="99000"/>
                </a:schemeClr>
              </a:solidFill>
            </a:endParaRPr>
          </a:p>
        </p:txBody>
      </p:sp>
      <p:sp>
        <p:nvSpPr>
          <p:cNvPr id="10" name="Rectangle 9"/>
          <p:cNvSpPr/>
          <p:nvPr/>
        </p:nvSpPr>
        <p:spPr>
          <a:xfrm>
            <a:off x="469296" y="3153586"/>
            <a:ext cx="11416316"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TLC - Developer Tools, Languages &amp; Frameworks – Ask an expert!</a:t>
            </a:r>
            <a:endParaRPr lang="en-US" sz="2400" dirty="0">
              <a:solidFill>
                <a:schemeClr val="tx1">
                  <a:alpha val="99000"/>
                </a:schemeClr>
              </a:solidFill>
            </a:endParaRPr>
          </a:p>
        </p:txBody>
      </p:sp>
      <p:sp>
        <p:nvSpPr>
          <p:cNvPr id="11" name="Rectangle 10"/>
          <p:cNvSpPr/>
          <p:nvPr/>
        </p:nvSpPr>
        <p:spPr>
          <a:xfrm>
            <a:off x="469296" y="3986305"/>
            <a:ext cx="11416316"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70-516  Accessing Data with Microsoft .NET Framework 4</a:t>
            </a:r>
            <a:endParaRPr lang="en-US" sz="2400" dirty="0">
              <a:solidFill>
                <a:schemeClr val="tx1">
                  <a:alpha val="99000"/>
                </a:schemeClr>
              </a:solidFill>
            </a:endParaRPr>
          </a:p>
        </p:txBody>
      </p:sp>
      <p:sp>
        <p:nvSpPr>
          <p:cNvPr id="13"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15"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bwMode="auto">
          <a:xfrm>
            <a:off x="303212" y="2179320"/>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21" name="Rectangle 20"/>
          <p:cNvSpPr/>
          <p:nvPr/>
        </p:nvSpPr>
        <p:spPr>
          <a:xfrm>
            <a:off x="463214" y="2286994"/>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DEV333 The Scaling Habits of Microsoft ASP.NET Applications</a:t>
            </a:r>
            <a:endParaRPr lang="en-US" sz="2400" dirty="0">
              <a:solidFill>
                <a:schemeClr val="tx1">
                  <a:alpha val="99000"/>
                </a:schemeClr>
              </a:solidFill>
            </a:endParaRPr>
          </a:p>
        </p:txBody>
      </p:sp>
    </p:spTree>
    <p:extLst>
      <p:ext uri="{BB962C8B-B14F-4D97-AF65-F5344CB8AC3E}">
        <p14:creationId xmlns:p14="http://schemas.microsoft.com/office/powerpoint/2010/main" val="3550931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1" presetClass="exit" presetSubtype="0" fill="hold" grpId="1" nodeType="after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2" presetClass="entr" presetSubtype="8" decel="10000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1000" fill="hold"/>
                                        <p:tgtEl>
                                          <p:spTgt spid="20"/>
                                        </p:tgtEl>
                                        <p:attrNameLst>
                                          <p:attrName>ppt_x</p:attrName>
                                        </p:attrNameLst>
                                      </p:cBhvr>
                                      <p:tavLst>
                                        <p:tav tm="0">
                                          <p:val>
                                            <p:strVal val="0-#ppt_w/2"/>
                                          </p:val>
                                        </p:tav>
                                        <p:tav tm="100000">
                                          <p:val>
                                            <p:strVal val="#ppt_x"/>
                                          </p:val>
                                        </p:tav>
                                      </p:tavLst>
                                    </p:anim>
                                    <p:anim calcmode="lin" valueType="num">
                                      <p:cBhvr additive="base">
                                        <p:cTn id="21" dur="1000" fill="hold"/>
                                        <p:tgtEl>
                                          <p:spTgt spid="2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1000" fill="hold"/>
                                        <p:tgtEl>
                                          <p:spTgt spid="21"/>
                                        </p:tgtEl>
                                        <p:attrNameLst>
                                          <p:attrName>ppt_x</p:attrName>
                                        </p:attrNameLst>
                                      </p:cBhvr>
                                      <p:tavLst>
                                        <p:tav tm="0">
                                          <p:val>
                                            <p:strVal val="0-#ppt_w/2"/>
                                          </p:val>
                                        </p:tav>
                                        <p:tav tm="100000">
                                          <p:val>
                                            <p:strVal val="#ppt_x"/>
                                          </p:val>
                                        </p:tav>
                                      </p:tavLst>
                                    </p:anim>
                                    <p:anim calcmode="lin" valueType="num">
                                      <p:cBhvr additive="base">
                                        <p:cTn id="25" dur="1000" fill="hold"/>
                                        <p:tgtEl>
                                          <p:spTgt spid="21"/>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1000" fill="hold"/>
                                        <p:tgtEl>
                                          <p:spTgt spid="5"/>
                                        </p:tgtEl>
                                        <p:attrNameLst>
                                          <p:attrName>ppt_x</p:attrName>
                                        </p:attrNameLst>
                                      </p:cBhvr>
                                      <p:tavLst>
                                        <p:tav tm="0">
                                          <p:val>
                                            <p:strVal val="0-#ppt_w/2"/>
                                          </p:val>
                                        </p:tav>
                                        <p:tav tm="100000">
                                          <p:val>
                                            <p:strVal val="#ppt_x"/>
                                          </p:val>
                                        </p:tav>
                                      </p:tavLst>
                                    </p:anim>
                                    <p:anim calcmode="lin" valueType="num">
                                      <p:cBhvr additive="base">
                                        <p:cTn id="30" dur="1000" fill="hold"/>
                                        <p:tgtEl>
                                          <p:spTgt spid="5"/>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25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1000" fill="hold"/>
                                        <p:tgtEl>
                                          <p:spTgt spid="10"/>
                                        </p:tgtEl>
                                        <p:attrNameLst>
                                          <p:attrName>ppt_x</p:attrName>
                                        </p:attrNameLst>
                                      </p:cBhvr>
                                      <p:tavLst>
                                        <p:tav tm="0">
                                          <p:val>
                                            <p:strVal val="0-#ppt_w/2"/>
                                          </p:val>
                                        </p:tav>
                                        <p:tav tm="100000">
                                          <p:val>
                                            <p:strVal val="#ppt_x"/>
                                          </p:val>
                                        </p:tav>
                                      </p:tavLst>
                                    </p:anim>
                                    <p:anim calcmode="lin" valueType="num">
                                      <p:cBhvr additive="base">
                                        <p:cTn id="34" dur="1000" fill="hold"/>
                                        <p:tgtEl>
                                          <p:spTgt spid="10"/>
                                        </p:tgtEl>
                                        <p:attrNameLst>
                                          <p:attrName>ppt_y</p:attrName>
                                        </p:attrNameLst>
                                      </p:cBhvr>
                                      <p:tavLst>
                                        <p:tav tm="0">
                                          <p:val>
                                            <p:strVal val="#ppt_y"/>
                                          </p:val>
                                        </p:tav>
                                        <p:tav tm="100000">
                                          <p:val>
                                            <p:strVal val="#ppt_y"/>
                                          </p:val>
                                        </p:tav>
                                      </p:tavLst>
                                    </p:anim>
                                  </p:childTnLst>
                                </p:cTn>
                              </p:par>
                            </p:childTnLst>
                          </p:cTn>
                        </p:par>
                        <p:par>
                          <p:cTn id="35" fill="hold">
                            <p:stCondLst>
                              <p:cond delay="3750"/>
                            </p:stCondLst>
                            <p:childTnLst>
                              <p:par>
                                <p:cTn id="36" presetID="2" presetClass="entr" presetSubtype="8" decel="10000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1000" fill="hold"/>
                                        <p:tgtEl>
                                          <p:spTgt spid="6"/>
                                        </p:tgtEl>
                                        <p:attrNameLst>
                                          <p:attrName>ppt_x</p:attrName>
                                        </p:attrNameLst>
                                      </p:cBhvr>
                                      <p:tavLst>
                                        <p:tav tm="0">
                                          <p:val>
                                            <p:strVal val="0-#ppt_w/2"/>
                                          </p:val>
                                        </p:tav>
                                        <p:tav tm="100000">
                                          <p:val>
                                            <p:strVal val="#ppt_x"/>
                                          </p:val>
                                        </p:tav>
                                      </p:tavLst>
                                    </p:anim>
                                    <p:anim calcmode="lin" valueType="num">
                                      <p:cBhvr additive="base">
                                        <p:cTn id="39" dur="1000" fill="hold"/>
                                        <p:tgtEl>
                                          <p:spTgt spid="6"/>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1000" fill="hold"/>
                                        <p:tgtEl>
                                          <p:spTgt spid="11"/>
                                        </p:tgtEl>
                                        <p:attrNameLst>
                                          <p:attrName>ppt_x</p:attrName>
                                        </p:attrNameLst>
                                      </p:cBhvr>
                                      <p:tavLst>
                                        <p:tav tm="0">
                                          <p:val>
                                            <p:strVal val="0-#ppt_w/2"/>
                                          </p:val>
                                        </p:tav>
                                        <p:tav tm="100000">
                                          <p:val>
                                            <p:strVal val="#ppt_x"/>
                                          </p:val>
                                        </p:tav>
                                      </p:tavLst>
                                    </p:anim>
                                    <p:anim calcmode="lin" valueType="num">
                                      <p:cBhvr additive="base">
                                        <p:cTn id="43"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p:bldP spid="10" grpId="0"/>
      <p:bldP spid="11" grpId="0"/>
      <p:bldP spid="13" grpId="0" animBg="1"/>
      <p:bldP spid="13" grpId="1" animBg="1"/>
      <p:bldP spid="20" grpId="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Resources</a:t>
            </a:r>
            <a:endParaRPr lang="en-US" dirty="0"/>
          </a:p>
        </p:txBody>
      </p:sp>
      <p:sp>
        <p:nvSpPr>
          <p:cNvPr id="3" name="Rectangle 2"/>
          <p:cNvSpPr/>
          <p:nvPr/>
        </p:nvSpPr>
        <p:spPr bwMode="auto">
          <a:xfrm>
            <a:off x="507868" y="1375674"/>
            <a:ext cx="11173090" cy="640080"/>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3"/>
              </a:buBlip>
            </a:pPr>
            <a:endParaRPr lang="en-US" sz="2400" dirty="0">
              <a:gradFill>
                <a:gsLst>
                  <a:gs pos="0">
                    <a:schemeClr val="tx1"/>
                  </a:gs>
                  <a:gs pos="100000">
                    <a:schemeClr val="tx1"/>
                  </a:gs>
                </a:gsLst>
                <a:lin ang="5400000" scaled="0"/>
              </a:gradFill>
            </a:endParaRPr>
          </a:p>
        </p:txBody>
      </p:sp>
      <p:sp>
        <p:nvSpPr>
          <p:cNvPr id="4" name="Rectangle 3"/>
          <p:cNvSpPr/>
          <p:nvPr/>
        </p:nvSpPr>
        <p:spPr bwMode="auto">
          <a:xfrm>
            <a:off x="507868" y="2208393"/>
            <a:ext cx="11173090" cy="640080"/>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5" name="Rectangle 4"/>
          <p:cNvSpPr/>
          <p:nvPr/>
        </p:nvSpPr>
        <p:spPr bwMode="auto">
          <a:xfrm>
            <a:off x="507868" y="3041112"/>
            <a:ext cx="11173090" cy="640080"/>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6" name="Rectangle 5"/>
          <p:cNvSpPr/>
          <p:nvPr/>
        </p:nvSpPr>
        <p:spPr bwMode="auto">
          <a:xfrm>
            <a:off x="507868" y="3873831"/>
            <a:ext cx="11173090" cy="640080"/>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marL="460375" lvl="0" indent="-460375">
              <a:lnSpc>
                <a:spcPct val="90000"/>
              </a:lnSpc>
              <a:spcBef>
                <a:spcPct val="20000"/>
              </a:spcBef>
              <a:buSzPct val="90000"/>
              <a:buBlip>
                <a:blip r:embed="rId4"/>
              </a:buBlip>
            </a:pPr>
            <a:endParaRPr lang="en-US" sz="2400" dirty="0">
              <a:gradFill>
                <a:gsLst>
                  <a:gs pos="0">
                    <a:schemeClr val="tx1"/>
                  </a:gs>
                  <a:gs pos="100000">
                    <a:schemeClr val="tx1"/>
                  </a:gs>
                </a:gsLst>
                <a:lin ang="5400000" scaled="0"/>
              </a:gradFill>
            </a:endParaRPr>
          </a:p>
        </p:txBody>
      </p:sp>
      <p:sp>
        <p:nvSpPr>
          <p:cNvPr id="7" name="Rectangle 6"/>
          <p:cNvSpPr/>
          <p:nvPr/>
        </p:nvSpPr>
        <p:spPr>
          <a:xfrm>
            <a:off x="667870" y="1483348"/>
            <a:ext cx="11013088" cy="424732"/>
          </a:xfrm>
          <a:prstGeom prst="rect">
            <a:avLst/>
          </a:prstGeom>
        </p:spPr>
        <p:txBody>
          <a:bodyPr wrap="square">
            <a:spAutoFit/>
          </a:bodyPr>
          <a:lstStyle/>
          <a:p>
            <a:pPr marL="403225" lvl="0" indent="-403225">
              <a:lnSpc>
                <a:spcPct val="90000"/>
              </a:lnSpc>
              <a:spcBef>
                <a:spcPct val="20000"/>
              </a:spcBef>
              <a:buSzPct val="105000"/>
              <a:buBlip>
                <a:blip r:embed="rId3"/>
              </a:buBlip>
            </a:pPr>
            <a:r>
              <a:rPr lang="en-US" sz="2400" dirty="0" smtClean="0">
                <a:solidFill>
                  <a:schemeClr val="tx1">
                    <a:alpha val="99000"/>
                  </a:schemeClr>
                </a:solidFill>
              </a:rPr>
              <a:t>Resource 1</a:t>
            </a:r>
            <a:endParaRPr lang="en-US" sz="2400" dirty="0">
              <a:solidFill>
                <a:schemeClr val="tx1">
                  <a:alpha val="99000"/>
                </a:schemeClr>
              </a:solidFill>
            </a:endParaRPr>
          </a:p>
        </p:txBody>
      </p:sp>
      <p:sp>
        <p:nvSpPr>
          <p:cNvPr id="8" name="Rectangle 7"/>
          <p:cNvSpPr/>
          <p:nvPr/>
        </p:nvSpPr>
        <p:spPr>
          <a:xfrm>
            <a:off x="667870" y="2316067"/>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2</a:t>
            </a:r>
            <a:endParaRPr lang="en-US" sz="2400" dirty="0">
              <a:solidFill>
                <a:schemeClr val="tx1">
                  <a:alpha val="99000"/>
                </a:schemeClr>
              </a:solidFill>
            </a:endParaRPr>
          </a:p>
        </p:txBody>
      </p:sp>
      <p:sp>
        <p:nvSpPr>
          <p:cNvPr id="9" name="Rectangle 8"/>
          <p:cNvSpPr/>
          <p:nvPr/>
        </p:nvSpPr>
        <p:spPr>
          <a:xfrm>
            <a:off x="667870" y="3148786"/>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3</a:t>
            </a:r>
            <a:endParaRPr lang="en-US" sz="2400" dirty="0">
              <a:solidFill>
                <a:schemeClr val="tx1">
                  <a:alpha val="99000"/>
                </a:schemeClr>
              </a:solidFill>
            </a:endParaRPr>
          </a:p>
        </p:txBody>
      </p:sp>
      <p:sp>
        <p:nvSpPr>
          <p:cNvPr id="10" name="Rectangle 9"/>
          <p:cNvSpPr/>
          <p:nvPr/>
        </p:nvSpPr>
        <p:spPr>
          <a:xfrm>
            <a:off x="667870" y="3981505"/>
            <a:ext cx="11013088" cy="424732"/>
          </a:xfrm>
          <a:prstGeom prst="rect">
            <a:avLst/>
          </a:prstGeom>
        </p:spPr>
        <p:txBody>
          <a:bodyPr wrap="square">
            <a:spAutoFit/>
          </a:bodyPr>
          <a:lstStyle/>
          <a:p>
            <a:pPr marL="403225" indent="-403225">
              <a:lnSpc>
                <a:spcPct val="90000"/>
              </a:lnSpc>
              <a:spcBef>
                <a:spcPct val="20000"/>
              </a:spcBef>
              <a:buSzPct val="105000"/>
              <a:buBlip>
                <a:blip r:embed="rId3"/>
              </a:buBlip>
            </a:pPr>
            <a:r>
              <a:rPr lang="en-US" sz="2400" dirty="0" smtClean="0">
                <a:solidFill>
                  <a:schemeClr val="tx1">
                    <a:alpha val="99000"/>
                  </a:schemeClr>
                </a:solidFill>
              </a:rPr>
              <a:t>Resource 4</a:t>
            </a:r>
            <a:endParaRPr lang="en-US" sz="2400" dirty="0">
              <a:solidFill>
                <a:schemeClr val="tx1">
                  <a:alpha val="99000"/>
                </a:schemeClr>
              </a:solidFill>
            </a:endParaRPr>
          </a:p>
        </p:txBody>
      </p:sp>
      <p:sp>
        <p:nvSpPr>
          <p:cNvPr id="11" name="Left Mask"/>
          <p:cNvSpPr/>
          <p:nvPr/>
        </p:nvSpPr>
        <p:spPr bwMode="hidden">
          <a:xfrm>
            <a:off x="0" y="0"/>
            <a:ext cx="507868"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2" name="Rectangle 11"/>
          <p:cNvSpPr/>
          <p:nvPr/>
        </p:nvSpPr>
        <p:spPr bwMode="auto">
          <a:xfrm>
            <a:off x="9218612" y="115512"/>
            <a:ext cx="2854754" cy="2462213"/>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pPr defTabSz="914099" fontAlgn="base">
              <a:spcBef>
                <a:spcPct val="0"/>
              </a:spcBef>
              <a:spcAft>
                <a:spcPct val="0"/>
              </a:spcAft>
            </a:pPr>
            <a:r>
              <a:rPr lang="en-US" dirty="0">
                <a:solidFill>
                  <a:schemeClr val="tx1">
                    <a:alpha val="99000"/>
                  </a:schemeClr>
                </a:solidFill>
              </a:rPr>
              <a:t>Track PMs will supply the content for this slide, which will be inserted during the final scrub. </a:t>
            </a:r>
          </a:p>
        </p:txBody>
      </p:sp>
      <p:pic>
        <p:nvPicPr>
          <p:cNvPr id="13"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76099"/>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000" fill="hold"/>
                                        <p:tgtEl>
                                          <p:spTgt spid="3"/>
                                        </p:tgtEl>
                                        <p:attrNameLst>
                                          <p:attrName>ppt_x</p:attrName>
                                        </p:attrNameLst>
                                      </p:cBhvr>
                                      <p:tavLst>
                                        <p:tav tm="0">
                                          <p:val>
                                            <p:strVal val="0-#ppt_w/2"/>
                                          </p:val>
                                        </p:tav>
                                        <p:tav tm="100000">
                                          <p:val>
                                            <p:strVal val="#ppt_x"/>
                                          </p:val>
                                        </p:tav>
                                      </p:tavLst>
                                    </p:anim>
                                    <p:anim calcmode="lin" valueType="num">
                                      <p:cBhvr additive="base">
                                        <p:cTn id="10" dur="1000" fill="hold"/>
                                        <p:tgtEl>
                                          <p:spTgt spid="3"/>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0-#ppt_w/2"/>
                                          </p:val>
                                        </p:tav>
                                        <p:tav tm="100000">
                                          <p:val>
                                            <p:strVal val="#ppt_x"/>
                                          </p:val>
                                        </p:tav>
                                      </p:tavLst>
                                    </p:anim>
                                    <p:anim calcmode="lin" valueType="num">
                                      <p:cBhvr additive="base">
                                        <p:cTn id="14" dur="1000" fill="hold"/>
                                        <p:tgtEl>
                                          <p:spTgt spid="7"/>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2" presetClass="entr" presetSubtype="8" decel="10000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0-#ppt_w/2"/>
                                          </p:val>
                                        </p:tav>
                                        <p:tav tm="100000">
                                          <p:val>
                                            <p:strVal val="#ppt_x"/>
                                          </p:val>
                                        </p:tav>
                                      </p:tavLst>
                                    </p:anim>
                                    <p:anim calcmode="lin" valueType="num">
                                      <p:cBhvr additive="base">
                                        <p:cTn id="19" dur="1000" fill="hold"/>
                                        <p:tgtEl>
                                          <p:spTgt spid="4"/>
                                        </p:tgtEl>
                                        <p:attrNameLst>
                                          <p:attrName>ppt_y</p:attrName>
                                        </p:attrNameLst>
                                      </p:cBhvr>
                                      <p:tavLst>
                                        <p:tav tm="0">
                                          <p:val>
                                            <p:strVal val="#ppt_y"/>
                                          </p:val>
                                        </p:tav>
                                        <p:tav tm="100000">
                                          <p:val>
                                            <p:strVal val="#ppt_y"/>
                                          </p:val>
                                        </p:tav>
                                      </p:tavLst>
                                    </p:anim>
                                  </p:childTnLst>
                                </p:cTn>
                              </p:par>
                              <p:par>
                                <p:cTn id="20" presetID="2" presetClass="entr" presetSubtype="8" decel="100000"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decel="10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0-#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0-#ppt_w/2"/>
                                          </p:val>
                                        </p:tav>
                                        <p:tav tm="100000">
                                          <p:val>
                                            <p:strVal val="#ppt_x"/>
                                          </p:val>
                                        </p:tav>
                                      </p:tavLst>
                                    </p:anim>
                                    <p:anim calcmode="lin" valueType="num">
                                      <p:cBhvr additive="base">
                                        <p:cTn id="32" dur="1000" fill="hold"/>
                                        <p:tgtEl>
                                          <p:spTgt spid="9"/>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 presetClass="entr" presetSubtype="8" decel="10000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1000" fill="hold"/>
                                        <p:tgtEl>
                                          <p:spTgt spid="6"/>
                                        </p:tgtEl>
                                        <p:attrNameLst>
                                          <p:attrName>ppt_x</p:attrName>
                                        </p:attrNameLst>
                                      </p:cBhvr>
                                      <p:tavLst>
                                        <p:tav tm="0">
                                          <p:val>
                                            <p:strVal val="0-#ppt_w/2"/>
                                          </p:val>
                                        </p:tav>
                                        <p:tav tm="100000">
                                          <p:val>
                                            <p:strVal val="#ppt_x"/>
                                          </p:val>
                                        </p:tav>
                                      </p:tavLst>
                                    </p:anim>
                                    <p:anim calcmode="lin" valueType="num">
                                      <p:cBhvr additive="base">
                                        <p:cTn id="37" dur="1000" fill="hold"/>
                                        <p:tgtEl>
                                          <p:spTgt spid="6"/>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000" fill="hold"/>
                                        <p:tgtEl>
                                          <p:spTgt spid="10"/>
                                        </p:tgtEl>
                                        <p:attrNameLst>
                                          <p:attrName>ppt_x</p:attrName>
                                        </p:attrNameLst>
                                      </p:cBhvr>
                                      <p:tavLst>
                                        <p:tav tm="0">
                                          <p:val>
                                            <p:strVal val="0-#ppt_w/2"/>
                                          </p:val>
                                        </p:tav>
                                        <p:tav tm="100000">
                                          <p:val>
                                            <p:strVal val="#ppt_x"/>
                                          </p:val>
                                        </p:tav>
                                      </p:tavLst>
                                    </p:anim>
                                    <p:anim calcmode="lin" valueType="num">
                                      <p:cBhvr additive="base">
                                        <p:cTn id="41" dur="1000" fill="hold"/>
                                        <p:tgtEl>
                                          <p:spTgt spid="10"/>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1" presetClass="exit" presetSubtype="0" fill="hold" grpId="1" nodeType="after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9" grpId="0"/>
      <p:bldP spid="10" grpId="0"/>
      <p:bldP spid="11" grpId="0" animBg="1"/>
      <p:bldP spid="11"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grpSp>
        <p:nvGrpSpPr>
          <p:cNvPr id="3" name="myTechEd Tile"/>
          <p:cNvGrpSpPr/>
          <p:nvPr/>
        </p:nvGrpSpPr>
        <p:grpSpPr bwMode="ltGray">
          <a:xfrm>
            <a:off x="1022072" y="1168386"/>
            <a:ext cx="4991111" cy="2240280"/>
            <a:chOff x="1022072" y="1168386"/>
            <a:chExt cx="4991111" cy="2240280"/>
          </a:xfrm>
        </p:grpSpPr>
        <p:sp>
          <p:nvSpPr>
            <p:cNvPr id="4" name="TechEd Tile"/>
            <p:cNvSpPr/>
            <p:nvPr/>
          </p:nvSpPr>
          <p:spPr bwMode="ltGray">
            <a:xfrm>
              <a:off x="1022072" y="1168386"/>
              <a:ext cx="4991111" cy="22402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bwMode="ltGray">
            <a:xfrm>
              <a:off x="2388388" y="1433246"/>
              <a:ext cx="2258478" cy="806917"/>
            </a:xfrm>
            <a:prstGeom prst="rect">
              <a:avLst/>
            </a:prstGeom>
          </p:spPr>
        </p:pic>
      </p:grpSp>
      <p:grpSp>
        <p:nvGrpSpPr>
          <p:cNvPr id="6" name="myTechEd Link"/>
          <p:cNvGrpSpPr/>
          <p:nvPr/>
        </p:nvGrpSpPr>
        <p:grpSpPr>
          <a:xfrm>
            <a:off x="1022073" y="2595282"/>
            <a:ext cx="4991110" cy="813384"/>
            <a:chOff x="1022073" y="2595282"/>
            <a:chExt cx="4991110" cy="813384"/>
          </a:xfrm>
        </p:grpSpPr>
        <p:sp>
          <p:nvSpPr>
            <p:cNvPr id="7" name="Rectangle 6"/>
            <p:cNvSpPr/>
            <p:nvPr/>
          </p:nvSpPr>
          <p:spPr bwMode="auto">
            <a:xfrm>
              <a:off x="1022073" y="2595282"/>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8" name="Rectangle 7"/>
            <p:cNvSpPr/>
            <p:nvPr/>
          </p:nvSpPr>
          <p:spPr>
            <a:xfrm>
              <a:off x="2343011" y="2649973"/>
              <a:ext cx="2349233"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Connect. Share. Discuss.</a:t>
              </a:r>
            </a:p>
          </p:txBody>
        </p:sp>
        <p:sp>
          <p:nvSpPr>
            <p:cNvPr id="9" name="Rectangle 8"/>
            <p:cNvSpPr/>
            <p:nvPr/>
          </p:nvSpPr>
          <p:spPr bwMode="white">
            <a:xfrm>
              <a:off x="1022073" y="2961633"/>
              <a:ext cx="4991109" cy="369332"/>
            </a:xfrm>
            <a:prstGeom prst="rect">
              <a:avLst/>
            </a:prstGeom>
          </p:spPr>
          <p:txBody>
            <a:bodyPr wrap="square">
              <a:spAutoFit/>
            </a:bodyPr>
            <a:lstStyle/>
            <a:p>
              <a:pPr algn="ctr"/>
              <a:r>
                <a:rPr lang="en-US" dirty="0">
                  <a:solidFill>
                    <a:srgbClr val="FFFFFF"/>
                  </a:solidFill>
                  <a:hlinkClick r:id="rId5"/>
                </a:rPr>
                <a:t>http://northamerica.msteched.com</a:t>
              </a:r>
              <a:endParaRPr lang="en-US" dirty="0">
                <a:solidFill>
                  <a:srgbClr val="FFFFFF"/>
                </a:solidFill>
              </a:endParaRPr>
            </a:p>
          </p:txBody>
        </p:sp>
      </p:grpSp>
      <p:grpSp>
        <p:nvGrpSpPr>
          <p:cNvPr id="10" name="MS Learning Tile"/>
          <p:cNvGrpSpPr/>
          <p:nvPr/>
        </p:nvGrpSpPr>
        <p:grpSpPr bwMode="gray">
          <a:xfrm>
            <a:off x="6175639" y="1168386"/>
            <a:ext cx="4992624" cy="2240280"/>
            <a:chOff x="6175639" y="1168386"/>
            <a:chExt cx="4992624" cy="2240280"/>
          </a:xfrm>
        </p:grpSpPr>
        <p:sp>
          <p:nvSpPr>
            <p:cNvPr id="11" name="Arrow Bar"/>
            <p:cNvSpPr/>
            <p:nvPr/>
          </p:nvSpPr>
          <p:spPr bwMode="gray">
            <a:xfrm>
              <a:off x="6175639" y="1168386"/>
              <a:ext cx="4992624" cy="22402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12" name="Group 11"/>
            <p:cNvGrpSpPr/>
            <p:nvPr/>
          </p:nvGrpSpPr>
          <p:grpSpPr bwMode="gray">
            <a:xfrm>
              <a:off x="6704826" y="1499400"/>
              <a:ext cx="3938809" cy="771334"/>
              <a:chOff x="6848269" y="1667385"/>
              <a:chExt cx="3938809" cy="771334"/>
            </a:xfrm>
          </p:grpSpPr>
          <p:pic>
            <p:nvPicPr>
              <p:cNvPr id="13" name="Picture 12"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14" name="TextBox 13"/>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Learning</a:t>
                </a:r>
              </a:p>
            </p:txBody>
          </p:sp>
          <p:pic>
            <p:nvPicPr>
              <p:cNvPr id="15"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16" name="MS Learning Link"/>
          <p:cNvGrpSpPr/>
          <p:nvPr/>
        </p:nvGrpSpPr>
        <p:grpSpPr>
          <a:xfrm>
            <a:off x="6175640" y="2595282"/>
            <a:ext cx="4997186" cy="813384"/>
            <a:chOff x="6175640" y="2595282"/>
            <a:chExt cx="4997186" cy="813384"/>
          </a:xfrm>
        </p:grpSpPr>
        <p:sp>
          <p:nvSpPr>
            <p:cNvPr id="17" name="Rectangle 16"/>
            <p:cNvSpPr/>
            <p:nvPr/>
          </p:nvSpPr>
          <p:spPr bwMode="auto">
            <a:xfrm>
              <a:off x="6175640" y="2595282"/>
              <a:ext cx="4992624"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6602312" y="2649973"/>
              <a:ext cx="414991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Microsoft Certification &amp; Training Resources</a:t>
              </a:r>
            </a:p>
          </p:txBody>
        </p:sp>
        <p:sp>
          <p:nvSpPr>
            <p:cNvPr id="19" name="Rectangle 18"/>
            <p:cNvSpPr/>
            <p:nvPr/>
          </p:nvSpPr>
          <p:spPr bwMode="white">
            <a:xfrm>
              <a:off x="6181717" y="2961633"/>
              <a:ext cx="4991109" cy="369332"/>
            </a:xfrm>
            <a:prstGeom prst="rect">
              <a:avLst/>
            </a:prstGeom>
          </p:spPr>
          <p:txBody>
            <a:bodyPr wrap="square">
              <a:spAutoFit/>
            </a:bodyPr>
            <a:lstStyle/>
            <a:p>
              <a:pPr algn="ctr"/>
              <a:r>
                <a:rPr lang="en-US" dirty="0">
                  <a:solidFill>
                    <a:srgbClr val="FFFFFF"/>
                  </a:solidFill>
                  <a:hlinkClick r:id="rId8"/>
                </a:rPr>
                <a:t>www.microsoft.com/learning </a:t>
              </a:r>
              <a:endParaRPr lang="en-US" sz="1600" dirty="0"/>
            </a:p>
          </p:txBody>
        </p:sp>
      </p:grpSp>
      <p:sp>
        <p:nvSpPr>
          <p:cNvPr id="20" name="Left Mask"/>
          <p:cNvSpPr/>
          <p:nvPr/>
        </p:nvSpPr>
        <p:spPr bwMode="hidden">
          <a:xfrm>
            <a:off x="-1" y="3408665"/>
            <a:ext cx="12188825" cy="3449333"/>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1" name="MS TechNet Tile"/>
          <p:cNvGrpSpPr/>
          <p:nvPr/>
        </p:nvGrpSpPr>
        <p:grpSpPr bwMode="gray">
          <a:xfrm>
            <a:off x="1022073" y="3595029"/>
            <a:ext cx="4991111" cy="2240280"/>
            <a:chOff x="1022073" y="3595029"/>
            <a:chExt cx="4991111" cy="2240280"/>
          </a:xfrm>
        </p:grpSpPr>
        <p:sp>
          <p:nvSpPr>
            <p:cNvPr id="22" name="TechEd Tile"/>
            <p:cNvSpPr/>
            <p:nvPr/>
          </p:nvSpPr>
          <p:spPr bwMode="gray">
            <a:xfrm>
              <a:off x="1022073" y="3595029"/>
              <a:ext cx="4991111" cy="22402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grpSp>
          <p:nvGrpSpPr>
            <p:cNvPr id="23" name="Group 22"/>
            <p:cNvGrpSpPr/>
            <p:nvPr/>
          </p:nvGrpSpPr>
          <p:grpSpPr bwMode="gray">
            <a:xfrm>
              <a:off x="1548222" y="3918312"/>
              <a:ext cx="3938809" cy="771334"/>
              <a:chOff x="6848269" y="1667385"/>
              <a:chExt cx="3938809" cy="771334"/>
            </a:xfrm>
          </p:grpSpPr>
          <p:pic>
            <p:nvPicPr>
              <p:cNvPr id="24" name="Picture 23" descr="ms_Learning_w.eps"/>
              <p:cNvPicPr>
                <a:picLocks noChangeAspect="1"/>
              </p:cNvPicPr>
              <p:nvPr/>
            </p:nvPicPr>
            <p:blipFill>
              <a:blip r:embed="rId6" cstate="screen">
                <a:extLst>
                  <a:ext uri="{28A0092B-C50C-407E-A947-70E740481C1C}">
                    <a14:useLocalDpi xmlns:a14="http://schemas.microsoft.com/office/drawing/2010/main"/>
                  </a:ext>
                </a:extLst>
              </a:blip>
              <a:srcRect l="51467" r="43859"/>
              <a:stretch>
                <a:fillRect/>
              </a:stretch>
            </p:blipFill>
            <p:spPr bwMode="gray">
              <a:xfrm>
                <a:off x="9160158" y="1667385"/>
                <a:ext cx="228700" cy="771334"/>
              </a:xfrm>
              <a:prstGeom prst="rect">
                <a:avLst/>
              </a:prstGeom>
              <a:noFill/>
              <a:ln>
                <a:noFill/>
              </a:ln>
            </p:spPr>
          </p:pic>
          <p:sp>
            <p:nvSpPr>
              <p:cNvPr id="25" name="TextBox 24"/>
              <p:cNvSpPr txBox="1"/>
              <p:nvPr/>
            </p:nvSpPr>
            <p:spPr bwMode="gray">
              <a:xfrm>
                <a:off x="9378279" y="1837609"/>
                <a:ext cx="1408799" cy="430887"/>
              </a:xfrm>
              <a:prstGeom prst="rect">
                <a:avLst/>
              </a:prstGeom>
              <a:noFill/>
            </p:spPr>
            <p:txBody>
              <a:bodyPr wrap="square" lIns="0" tIns="0" rIns="0" bIns="0" rtlCol="0">
                <a:spAutoFit/>
              </a:bodyPr>
              <a:lstStyle/>
              <a:p>
                <a:r>
                  <a:rPr lang="en-US" sz="2800" dirty="0" smtClean="0">
                    <a:solidFill>
                      <a:schemeClr val="tx1">
                        <a:alpha val="99000"/>
                      </a:schemeClr>
                    </a:solidFill>
                    <a:latin typeface="Segoe" pitchFamily="34" charset="0"/>
                  </a:rPr>
                  <a:t>TechNet</a:t>
                </a:r>
              </a:p>
            </p:txBody>
          </p:sp>
          <p:pic>
            <p:nvPicPr>
              <p:cNvPr id="26" name="Picture 2" descr="Microsoft logo and tagline"/>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gray">
              <a:xfrm>
                <a:off x="6848269" y="1858638"/>
                <a:ext cx="2311890" cy="388828"/>
              </a:xfrm>
              <a:prstGeom prst="rect">
                <a:avLst/>
              </a:prstGeom>
              <a:noFill/>
              <a:ln>
                <a:noFill/>
              </a:ln>
            </p:spPr>
          </p:pic>
        </p:grpSp>
      </p:grpSp>
      <p:grpSp>
        <p:nvGrpSpPr>
          <p:cNvPr id="27" name="MS TechNet Link"/>
          <p:cNvGrpSpPr/>
          <p:nvPr/>
        </p:nvGrpSpPr>
        <p:grpSpPr>
          <a:xfrm>
            <a:off x="1022074" y="5021924"/>
            <a:ext cx="4991110" cy="813384"/>
            <a:chOff x="1022074" y="5021924"/>
            <a:chExt cx="4991110" cy="813384"/>
          </a:xfrm>
        </p:grpSpPr>
        <p:sp>
          <p:nvSpPr>
            <p:cNvPr id="28" name="Rectangle 27"/>
            <p:cNvSpPr/>
            <p:nvPr/>
          </p:nvSpPr>
          <p:spPr bwMode="auto">
            <a:xfrm>
              <a:off x="1022074"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9" name="Rectangle 28"/>
            <p:cNvSpPr/>
            <p:nvPr/>
          </p:nvSpPr>
          <p:spPr>
            <a:xfrm>
              <a:off x="2093393" y="5076615"/>
              <a:ext cx="2848472"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IT Professionals</a:t>
              </a:r>
            </a:p>
          </p:txBody>
        </p:sp>
        <p:sp>
          <p:nvSpPr>
            <p:cNvPr id="30" name="Rectangle 29"/>
            <p:cNvSpPr/>
            <p:nvPr/>
          </p:nvSpPr>
          <p:spPr bwMode="white">
            <a:xfrm>
              <a:off x="1022074" y="5388275"/>
              <a:ext cx="4991109" cy="369332"/>
            </a:xfrm>
            <a:prstGeom prst="rect">
              <a:avLst/>
            </a:prstGeom>
          </p:spPr>
          <p:txBody>
            <a:bodyPr wrap="square">
              <a:spAutoFit/>
            </a:bodyPr>
            <a:lstStyle/>
            <a:p>
              <a:pPr lvl="0" algn="ctr">
                <a:spcBef>
                  <a:spcPts val="600"/>
                </a:spcBef>
                <a:buSzPct val="120000"/>
                <a:tabLst>
                  <a:tab pos="1828800" algn="l"/>
                </a:tabLst>
                <a:defRPr/>
              </a:pPr>
              <a:r>
                <a:rPr lang="en-US" dirty="0">
                  <a:solidFill>
                    <a:srgbClr val="FFFFFF"/>
                  </a:solidFill>
                  <a:hlinkClick r:id="rId9"/>
                </a:rPr>
                <a:t>http://microsoft.com/technet  </a:t>
              </a:r>
              <a:endParaRPr lang="en-US" dirty="0">
                <a:solidFill>
                  <a:srgbClr val="FFFFFF"/>
                </a:solidFill>
              </a:endParaRPr>
            </a:p>
          </p:txBody>
        </p:sp>
      </p:grpSp>
      <p:grpSp>
        <p:nvGrpSpPr>
          <p:cNvPr id="31" name="MSDN Tile"/>
          <p:cNvGrpSpPr/>
          <p:nvPr/>
        </p:nvGrpSpPr>
        <p:grpSpPr bwMode="gray">
          <a:xfrm>
            <a:off x="6175640" y="3595029"/>
            <a:ext cx="4992624" cy="2240280"/>
            <a:chOff x="6175640" y="3595029"/>
            <a:chExt cx="4992624" cy="2240280"/>
          </a:xfrm>
        </p:grpSpPr>
        <p:sp>
          <p:nvSpPr>
            <p:cNvPr id="32" name="Title Tile"/>
            <p:cNvSpPr/>
            <p:nvPr/>
          </p:nvSpPr>
          <p:spPr bwMode="gray">
            <a:xfrm>
              <a:off x="6175640" y="3595029"/>
              <a:ext cx="4992624" cy="2240280"/>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bwMode="gray">
            <a:xfrm>
              <a:off x="7410241" y="3918312"/>
              <a:ext cx="2525030" cy="771334"/>
            </a:xfrm>
            <a:prstGeom prst="rect">
              <a:avLst/>
            </a:prstGeom>
            <a:noFill/>
            <a:ln>
              <a:noFill/>
            </a:ln>
          </p:spPr>
        </p:pic>
      </p:grpSp>
      <p:grpSp>
        <p:nvGrpSpPr>
          <p:cNvPr id="34" name="MSDN Link"/>
          <p:cNvGrpSpPr/>
          <p:nvPr/>
        </p:nvGrpSpPr>
        <p:grpSpPr>
          <a:xfrm>
            <a:off x="6165582" y="5021924"/>
            <a:ext cx="4991110" cy="813384"/>
            <a:chOff x="6165582" y="5021924"/>
            <a:chExt cx="4991110" cy="813384"/>
          </a:xfrm>
        </p:grpSpPr>
        <p:sp>
          <p:nvSpPr>
            <p:cNvPr id="35" name="Rectangle 34"/>
            <p:cNvSpPr/>
            <p:nvPr/>
          </p:nvSpPr>
          <p:spPr bwMode="auto">
            <a:xfrm>
              <a:off x="6165582" y="5021924"/>
              <a:ext cx="4991110" cy="81338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6" name="Rectangle 35"/>
            <p:cNvSpPr/>
            <p:nvPr/>
          </p:nvSpPr>
          <p:spPr>
            <a:xfrm>
              <a:off x="7425157" y="5076615"/>
              <a:ext cx="2471959" cy="338554"/>
            </a:xfrm>
            <a:prstGeom prst="rect">
              <a:avLst/>
            </a:prstGeom>
          </p:spPr>
          <p:txBody>
            <a:bodyPr wrap="none">
              <a:spAutoFit/>
            </a:bodyPr>
            <a:lstStyle/>
            <a:p>
              <a:pPr marL="0" lvl="1" algn="ctr">
                <a:tabLst>
                  <a:tab pos="1828800" algn="l"/>
                </a:tabLst>
              </a:pPr>
              <a:r>
                <a:rPr lang="en-US" sz="1600" dirty="0">
                  <a:solidFill>
                    <a:schemeClr val="bg2">
                      <a:alpha val="99000"/>
                    </a:schemeClr>
                  </a:solidFill>
                  <a:latin typeface="Segoe UI" pitchFamily="34" charset="0"/>
                  <a:ea typeface="Segoe UI" pitchFamily="34" charset="0"/>
                  <a:cs typeface="Segoe UI" pitchFamily="34" charset="0"/>
                </a:rPr>
                <a:t>Resources for Developers</a:t>
              </a:r>
            </a:p>
          </p:txBody>
        </p:sp>
        <p:sp>
          <p:nvSpPr>
            <p:cNvPr id="37" name="Rectangle 36"/>
            <p:cNvSpPr/>
            <p:nvPr/>
          </p:nvSpPr>
          <p:spPr bwMode="white">
            <a:xfrm>
              <a:off x="6165582" y="5388275"/>
              <a:ext cx="4991109" cy="369332"/>
            </a:xfrm>
            <a:prstGeom prst="rect">
              <a:avLst/>
            </a:prstGeom>
          </p:spPr>
          <p:txBody>
            <a:bodyPr wrap="square">
              <a:spAutoFit/>
            </a:bodyPr>
            <a:lstStyle/>
            <a:p>
              <a:pPr algn="ctr"/>
              <a:r>
                <a:rPr lang="en-US" dirty="0">
                  <a:solidFill>
                    <a:srgbClr val="FFFFFF"/>
                  </a:solidFill>
                  <a:hlinkClick r:id="rId12"/>
                </a:rPr>
                <a:t>http://microsoft.com/msdn </a:t>
              </a:r>
              <a:endParaRPr lang="en-US" dirty="0">
                <a:solidFill>
                  <a:srgbClr val="FFFFFF"/>
                </a:solidFill>
              </a:endParaRPr>
            </a:p>
          </p:txBody>
        </p:sp>
      </p:grpSp>
      <p:sp useBgFill="1">
        <p:nvSpPr>
          <p:cNvPr id="38" name="Left Mask"/>
          <p:cNvSpPr/>
          <p:nvPr/>
        </p:nvSpPr>
        <p:spPr bwMode="auto">
          <a:xfrm>
            <a:off x="0" y="5835308"/>
            <a:ext cx="12188825" cy="102269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40" name="Picture 2" descr="C:\Users\Jordan\Desktop\TechEd_2012\TechEd-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3528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2" presetClass="entr" presetSubtype="4" decel="10000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additive="base">
                                        <p:cTn id="9" dur="1600" fill="hold"/>
                                        <p:tgtEl>
                                          <p:spTgt spid="3"/>
                                        </p:tgtEl>
                                        <p:attrNameLst>
                                          <p:attrName>ppt_x</p:attrName>
                                        </p:attrNameLst>
                                      </p:cBhvr>
                                      <p:tavLst>
                                        <p:tav tm="0">
                                          <p:val>
                                            <p:strVal val="#ppt_x"/>
                                          </p:val>
                                        </p:tav>
                                        <p:tav tm="100000">
                                          <p:val>
                                            <p:strVal val="#ppt_x"/>
                                          </p:val>
                                        </p:tav>
                                      </p:tavLst>
                                    </p:anim>
                                    <p:anim calcmode="lin" valueType="num">
                                      <p:cBhvr additive="base">
                                        <p:cTn id="10" dur="1600" fill="hold"/>
                                        <p:tgtEl>
                                          <p:spTgt spid="3"/>
                                        </p:tgtEl>
                                        <p:attrNameLst>
                                          <p:attrName>ppt_y</p:attrName>
                                        </p:attrNameLst>
                                      </p:cBhvr>
                                      <p:tavLst>
                                        <p:tav tm="0">
                                          <p:val>
                                            <p:strVal val="1+#ppt_h/2"/>
                                          </p:val>
                                        </p:tav>
                                        <p:tav tm="100000">
                                          <p:val>
                                            <p:strVal val="#ppt_y"/>
                                          </p:val>
                                        </p:tav>
                                      </p:tavLst>
                                    </p:anim>
                                  </p:childTnLst>
                                </p:cTn>
                              </p:par>
                              <p:par>
                                <p:cTn id="11" presetID="2" presetClass="entr" presetSubtype="4" decel="100000" fill="hold" nodeType="withEffect">
                                  <p:stCondLst>
                                    <p:cond delay="50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300" fill="hold"/>
                                        <p:tgtEl>
                                          <p:spTgt spid="6"/>
                                        </p:tgtEl>
                                        <p:attrNameLst>
                                          <p:attrName>ppt_x</p:attrName>
                                        </p:attrNameLst>
                                      </p:cBhvr>
                                      <p:tavLst>
                                        <p:tav tm="0">
                                          <p:val>
                                            <p:strVal val="#ppt_x"/>
                                          </p:val>
                                        </p:tav>
                                        <p:tav tm="100000">
                                          <p:val>
                                            <p:strVal val="#ppt_x"/>
                                          </p:val>
                                        </p:tav>
                                      </p:tavLst>
                                    </p:anim>
                                    <p:anim calcmode="lin" valueType="num">
                                      <p:cBhvr additive="base">
                                        <p:cTn id="14" dur="13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decel="10000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600" fill="hold"/>
                                        <p:tgtEl>
                                          <p:spTgt spid="10"/>
                                        </p:tgtEl>
                                        <p:attrNameLst>
                                          <p:attrName>ppt_x</p:attrName>
                                        </p:attrNameLst>
                                      </p:cBhvr>
                                      <p:tavLst>
                                        <p:tav tm="0">
                                          <p:val>
                                            <p:strVal val="#ppt_x"/>
                                          </p:val>
                                        </p:tav>
                                        <p:tav tm="100000">
                                          <p:val>
                                            <p:strVal val="#ppt_x"/>
                                          </p:val>
                                        </p:tav>
                                      </p:tavLst>
                                    </p:anim>
                                    <p:anim calcmode="lin" valueType="num">
                                      <p:cBhvr additive="base">
                                        <p:cTn id="18" dur="16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5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1300" fill="hold"/>
                                        <p:tgtEl>
                                          <p:spTgt spid="16"/>
                                        </p:tgtEl>
                                        <p:attrNameLst>
                                          <p:attrName>ppt_x</p:attrName>
                                        </p:attrNameLst>
                                      </p:cBhvr>
                                      <p:tavLst>
                                        <p:tav tm="0">
                                          <p:val>
                                            <p:strVal val="#ppt_x"/>
                                          </p:val>
                                        </p:tav>
                                        <p:tav tm="100000">
                                          <p:val>
                                            <p:strVal val="#ppt_x"/>
                                          </p:val>
                                        </p:tav>
                                      </p:tavLst>
                                    </p:anim>
                                    <p:anim calcmode="lin" valueType="num">
                                      <p:cBhvr additive="base">
                                        <p:cTn id="22" dur="1300" fill="hold"/>
                                        <p:tgtEl>
                                          <p:spTgt spid="16"/>
                                        </p:tgtEl>
                                        <p:attrNameLst>
                                          <p:attrName>ppt_y</p:attrName>
                                        </p:attrNameLst>
                                      </p:cBhvr>
                                      <p:tavLst>
                                        <p:tav tm="0">
                                          <p:val>
                                            <p:strVal val="1+#ppt_h/2"/>
                                          </p:val>
                                        </p:tav>
                                        <p:tav tm="100000">
                                          <p:val>
                                            <p:strVal val="#ppt_y"/>
                                          </p:val>
                                        </p:tav>
                                      </p:tavLst>
                                    </p:anim>
                                  </p:childTnLst>
                                </p:cTn>
                              </p:par>
                              <p:par>
                                <p:cTn id="23" presetID="2" presetClass="entr" presetSubtype="4" decel="100000" fill="hold" nodeType="withEffect">
                                  <p:stCondLst>
                                    <p:cond delay="20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600" fill="hold"/>
                                        <p:tgtEl>
                                          <p:spTgt spid="21"/>
                                        </p:tgtEl>
                                        <p:attrNameLst>
                                          <p:attrName>ppt_x</p:attrName>
                                        </p:attrNameLst>
                                      </p:cBhvr>
                                      <p:tavLst>
                                        <p:tav tm="0">
                                          <p:val>
                                            <p:strVal val="#ppt_x"/>
                                          </p:val>
                                        </p:tav>
                                        <p:tav tm="100000">
                                          <p:val>
                                            <p:strVal val="#ppt_x"/>
                                          </p:val>
                                        </p:tav>
                                      </p:tavLst>
                                    </p:anim>
                                    <p:anim calcmode="lin" valueType="num">
                                      <p:cBhvr additive="base">
                                        <p:cTn id="26" dur="1600" fill="hold"/>
                                        <p:tgtEl>
                                          <p:spTgt spid="21"/>
                                        </p:tgtEl>
                                        <p:attrNameLst>
                                          <p:attrName>ppt_y</p:attrName>
                                        </p:attrNameLst>
                                      </p:cBhvr>
                                      <p:tavLst>
                                        <p:tav tm="0">
                                          <p:val>
                                            <p:strVal val="1+#ppt_h/2"/>
                                          </p:val>
                                        </p:tav>
                                        <p:tav tm="100000">
                                          <p:val>
                                            <p:strVal val="#ppt_y"/>
                                          </p:val>
                                        </p:tav>
                                      </p:tavLst>
                                    </p:anim>
                                  </p:childTnLst>
                                </p:cTn>
                              </p:par>
                              <p:par>
                                <p:cTn id="27" presetID="2" presetClass="entr" presetSubtype="4" decel="100000" fill="hold" nodeType="withEffect">
                                  <p:stCondLst>
                                    <p:cond delay="275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1300" fill="hold"/>
                                        <p:tgtEl>
                                          <p:spTgt spid="27"/>
                                        </p:tgtEl>
                                        <p:attrNameLst>
                                          <p:attrName>ppt_x</p:attrName>
                                        </p:attrNameLst>
                                      </p:cBhvr>
                                      <p:tavLst>
                                        <p:tav tm="0">
                                          <p:val>
                                            <p:strVal val="#ppt_x"/>
                                          </p:val>
                                        </p:tav>
                                        <p:tav tm="100000">
                                          <p:val>
                                            <p:strVal val="#ppt_x"/>
                                          </p:val>
                                        </p:tav>
                                      </p:tavLst>
                                    </p:anim>
                                    <p:anim calcmode="lin" valueType="num">
                                      <p:cBhvr additive="base">
                                        <p:cTn id="30" dur="13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decel="100000" fill="hold" nodeType="withEffect">
                                  <p:stCondLst>
                                    <p:cond delay="325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1600" fill="hold"/>
                                        <p:tgtEl>
                                          <p:spTgt spid="31"/>
                                        </p:tgtEl>
                                        <p:attrNameLst>
                                          <p:attrName>ppt_x</p:attrName>
                                        </p:attrNameLst>
                                      </p:cBhvr>
                                      <p:tavLst>
                                        <p:tav tm="0">
                                          <p:val>
                                            <p:strVal val="#ppt_x"/>
                                          </p:val>
                                        </p:tav>
                                        <p:tav tm="100000">
                                          <p:val>
                                            <p:strVal val="#ppt_x"/>
                                          </p:val>
                                        </p:tav>
                                      </p:tavLst>
                                    </p:anim>
                                    <p:anim calcmode="lin" valueType="num">
                                      <p:cBhvr additive="base">
                                        <p:cTn id="34" dur="160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400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1300" fill="hold"/>
                                        <p:tgtEl>
                                          <p:spTgt spid="34"/>
                                        </p:tgtEl>
                                        <p:attrNameLst>
                                          <p:attrName>ppt_x</p:attrName>
                                        </p:attrNameLst>
                                      </p:cBhvr>
                                      <p:tavLst>
                                        <p:tav tm="0">
                                          <p:val>
                                            <p:strVal val="#ppt_x"/>
                                          </p:val>
                                        </p:tav>
                                        <p:tav tm="100000">
                                          <p:val>
                                            <p:strVal val="#ppt_x"/>
                                          </p:val>
                                        </p:tav>
                                      </p:tavLst>
                                    </p:anim>
                                    <p:anim calcmode="lin" valueType="num">
                                      <p:cBhvr additive="base">
                                        <p:cTn id="38" dur="1300" fill="hold"/>
                                        <p:tgtEl>
                                          <p:spTgt spid="34"/>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 presetClass="exit" presetSubtype="0" fill="hold" grpId="1" nodeType="after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gradFill flip="none" rotWithShape="1">
                  <a:gsLst>
                    <a:gs pos="0">
                      <a:srgbClr val="FFFFFF"/>
                    </a:gs>
                    <a:gs pos="86000">
                      <a:srgbClr val="FFFFFF"/>
                    </a:gs>
                  </a:gsLst>
                  <a:lin ang="5400000" scaled="0"/>
                  <a:tileRect/>
                </a:gradFill>
              </a:rPr>
              <a:t>PLEASE READ (hidden slide)</a:t>
            </a:r>
            <a:endParaRPr lang="en-US" dirty="0">
              <a:gradFill flip="none" rotWithShape="1">
                <a:gsLst>
                  <a:gs pos="0">
                    <a:srgbClr val="FFFFFF"/>
                  </a:gs>
                  <a:gs pos="86000">
                    <a:srgbClr val="FFFFFF"/>
                  </a:gs>
                </a:gsLst>
                <a:lin ang="5400000" scaled="0"/>
                <a:tileRect/>
              </a:gradFill>
            </a:endParaRPr>
          </a:p>
        </p:txBody>
      </p:sp>
      <p:sp>
        <p:nvSpPr>
          <p:cNvPr id="3" name="Text Placeholder 2"/>
          <p:cNvSpPr>
            <a:spLocks noGrp="1"/>
          </p:cNvSpPr>
          <p:nvPr>
            <p:ph type="body" sz="quarter" idx="10"/>
          </p:nvPr>
        </p:nvSpPr>
        <p:spPr>
          <a:xfrm>
            <a:off x="519112" y="1447799"/>
            <a:ext cx="11149013" cy="2025170"/>
          </a:xfrm>
        </p:spPr>
        <p:txBody>
          <a:bodyPr/>
          <a:lstStyle/>
          <a:p>
            <a:pPr>
              <a:buClr>
                <a:srgbClr val="FFFFFF"/>
              </a:buClr>
            </a:pPr>
            <a:r>
              <a:rPr lang="en-US" sz="2800" b="1" dirty="0" smtClean="0">
                <a:solidFill>
                  <a:srgbClr val="FFFF00"/>
                </a:solidFill>
              </a:rPr>
              <a:t>This template is designed for use with Office PowerPoint 2007 and 2010. The charts and graphics can be edited with PowerPoint 2007 and 2010, but not with PowerPoint 2003.</a:t>
            </a:r>
          </a:p>
          <a:p>
            <a:pPr>
              <a:buClr>
                <a:srgbClr val="FFFFFF"/>
              </a:buClr>
            </a:pPr>
            <a:r>
              <a:rPr lang="en-US" sz="2800" dirty="0" smtClean="0">
                <a:gradFill>
                  <a:gsLst>
                    <a:gs pos="0">
                      <a:srgbClr val="FFFFFF"/>
                    </a:gs>
                    <a:gs pos="86000">
                      <a:srgbClr val="FFFFFF"/>
                    </a:gs>
                  </a:gsLst>
                  <a:lin ang="5400000" scaled="0"/>
                </a:gradFill>
              </a:rPr>
              <a:t>This template uses Microsoft Segoe UI, a standard font that is included in Office 2007, Office 2010, Windows Vista and Windows 7.</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4857569" y="4039430"/>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Rectangle 3"/>
          <p:cNvSpPr/>
          <p:nvPr/>
        </p:nvSpPr>
        <p:spPr bwMode="auto">
          <a:xfrm>
            <a:off x="4857569" y="1665027"/>
            <a:ext cx="6658904" cy="219456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pic>
        <p:nvPicPr>
          <p:cNvPr id="5" name="Best Buy gc" descr="\\192.168.1.51\Shared\ADI_Projects\Microsoft\MS_11-01457_TechEd_2012_Template\Working_Art\Eval-prizes\bestbuy-g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336" y="2147067"/>
            <a:ext cx="1881043" cy="1224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2352" y="1665027"/>
            <a:ext cx="4032817" cy="4585903"/>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7" name="Rectangle 6"/>
          <p:cNvSpPr/>
          <p:nvPr/>
        </p:nvSpPr>
        <p:spPr bwMode="auto">
          <a:xfrm>
            <a:off x="-3063244" y="29315"/>
            <a:ext cx="2854754" cy="553998"/>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ctr" anchorCtr="0" compatLnSpc="1">
            <a:prstTxWarp prst="textNoShape">
              <a:avLst/>
            </a:prstTxWarp>
            <a:spAutoFit/>
          </a:bodyPr>
          <a:lstStyle/>
          <a:p>
            <a:pPr algn="ctr" defTabSz="914099" fontAlgn="base">
              <a:spcBef>
                <a:spcPct val="0"/>
              </a:spcBef>
              <a:spcAft>
                <a:spcPct val="0"/>
              </a:spcAft>
            </a:pPr>
            <a:r>
              <a:rPr lang="en-US" dirty="0" smtClean="0">
                <a:solidFill>
                  <a:schemeClr val="tx1">
                    <a:alpha val="99000"/>
                  </a:schemeClr>
                </a:solidFill>
              </a:rPr>
              <a:t>Required Slide</a:t>
            </a:r>
          </a:p>
        </p:txBody>
      </p:sp>
      <p:sp>
        <p:nvSpPr>
          <p:cNvPr id="8" name="Rectangle 7"/>
          <p:cNvSpPr/>
          <p:nvPr/>
        </p:nvSpPr>
        <p:spPr bwMode="auto">
          <a:xfrm>
            <a:off x="672351" y="583314"/>
            <a:ext cx="10844122" cy="917940"/>
          </a:xfrm>
          <a:prstGeom prst="rect">
            <a:avLst/>
          </a:prstGeom>
          <a:solidFill>
            <a:schemeClr val="accent1"/>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noAutofit/>
          </a:bodyPr>
          <a:lstStyle/>
          <a:p>
            <a:pPr marL="460375" lvl="0" indent="-460375">
              <a:lnSpc>
                <a:spcPct val="90000"/>
              </a:lnSpc>
              <a:spcBef>
                <a:spcPct val="20000"/>
              </a:spcBef>
              <a:buSzPct val="100000"/>
            </a:pPr>
            <a:endParaRPr lang="en-US" sz="2400" dirty="0" smtClean="0">
              <a:gradFill>
                <a:gsLst>
                  <a:gs pos="0">
                    <a:srgbClr val="FFFFFF"/>
                  </a:gs>
                  <a:gs pos="86000">
                    <a:srgbClr val="FFFFFF"/>
                  </a:gs>
                </a:gsLst>
                <a:lin ang="0" scaled="0"/>
              </a:gradFill>
            </a:endParaRPr>
          </a:p>
        </p:txBody>
      </p:sp>
      <p:sp>
        <p:nvSpPr>
          <p:cNvPr id="9" name="text"/>
          <p:cNvSpPr/>
          <p:nvPr/>
        </p:nvSpPr>
        <p:spPr bwMode="blackGray">
          <a:xfrm>
            <a:off x="672352" y="583314"/>
            <a:ext cx="10844121" cy="917940"/>
          </a:xfrm>
          <a:prstGeom prst="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algn="ctr" defTabSz="914099" fontAlgn="base">
              <a:lnSpc>
                <a:spcPts val="3400"/>
              </a:lnSpc>
              <a:spcBef>
                <a:spcPct val="0"/>
              </a:spcBef>
              <a:spcAft>
                <a:spcPct val="0"/>
              </a:spcAft>
              <a:defRPr/>
            </a:pPr>
            <a:r>
              <a:rPr lang="en-US" sz="3200" dirty="0" smtClean="0">
                <a:solidFill>
                  <a:schemeClr val="tx1">
                    <a:alpha val="99000"/>
                  </a:schemeClr>
                </a:solidFill>
                <a:latin typeface="Segoe UI" pitchFamily="34" charset="0"/>
                <a:ea typeface="Segoe UI" pitchFamily="34" charset="0"/>
                <a:cs typeface="Segoe UI" pitchFamily="34" charset="0"/>
              </a:rPr>
              <a:t>Complete an evaluation on CommNet and enter to win!</a:t>
            </a:r>
          </a:p>
        </p:txBody>
      </p:sp>
      <p:pic>
        <p:nvPicPr>
          <p:cNvPr id="10" name="Xbox kinect" descr="\\192.168.1.51\Shared\ADI_Projects\Microsoft\MS_11-01457_TechEd_2012_Template\Working_Art\Eval-prizes\Xbox360_Matte_Sensor_7-8View.png"/>
          <p:cNvPicPr>
            <a:picLocks noChangeAspect="1" noChangeArrowheads="1"/>
          </p:cNvPicPr>
          <p:nvPr/>
        </p:nvPicPr>
        <p:blipFill rotWithShape="1">
          <a:blip r:embed="rId4">
            <a:extLst>
              <a:ext uri="{28A0092B-C50C-407E-A947-70E740481C1C}">
                <a14:useLocalDpi xmlns:a14="http://schemas.microsoft.com/office/drawing/2010/main" val="0"/>
              </a:ext>
            </a:extLst>
          </a:blip>
          <a:srcRect l="14185" t="3807" r="4543"/>
          <a:stretch/>
        </p:blipFill>
        <p:spPr bwMode="auto">
          <a:xfrm>
            <a:off x="881369" y="2068550"/>
            <a:ext cx="3614782" cy="3887912"/>
          </a:xfrm>
          <a:prstGeom prst="rect">
            <a:avLst/>
          </a:prstGeom>
          <a:noFill/>
          <a:extLst>
            <a:ext uri="{909E8E84-426E-40DD-AFC4-6F175D3DCCD1}">
              <a14:hiddenFill xmlns:a14="http://schemas.microsoft.com/office/drawing/2010/main">
                <a:solidFill>
                  <a:srgbClr val="FFFFFF"/>
                </a:solidFill>
              </a14:hiddenFill>
            </a:ext>
          </a:extLst>
        </p:spPr>
      </p:pic>
      <p:pic>
        <p:nvPicPr>
          <p:cNvPr id="11" name="hat" descr="\\192.168.1.51\Shared\ADI_Projects\Microsoft\MS_11-01457_TechEd_2012_Template\Working_Art\Eval-prizes\Geek-military-ha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6723" y="4289599"/>
            <a:ext cx="1355377" cy="1694221"/>
          </a:xfrm>
          <a:prstGeom prst="rect">
            <a:avLst/>
          </a:prstGeom>
          <a:noFill/>
          <a:extLst>
            <a:ext uri="{909E8E84-426E-40DD-AFC4-6F175D3DCCD1}">
              <a14:hiddenFill xmlns:a14="http://schemas.microsoft.com/office/drawing/2010/main">
                <a:solidFill>
                  <a:srgbClr val="FFFFFF"/>
                </a:solidFill>
              </a14:hiddenFill>
            </a:ext>
          </a:extLst>
        </p:spPr>
      </p:pic>
      <p:pic>
        <p:nvPicPr>
          <p:cNvPr id="12" name="usb hub" descr="\\192.168.1.51\Shared\ADI_Projects\Microsoft\MS_11-01457_TechEd_2012_Template\Working_Art\Eval-prizes\Geek-usb-hub.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9269" y="4289598"/>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3" name="flashlight" descr="\\192.168.1.51\Shared\ADI_Projects\Microsoft\MS_11-01457_TechEd_2012_Template\Working_Art\Eval-prizes\LED-flashligh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332" y="4306360"/>
            <a:ext cx="1341968" cy="1677460"/>
          </a:xfrm>
          <a:prstGeom prst="rect">
            <a:avLst/>
          </a:prstGeom>
          <a:noFill/>
          <a:extLst>
            <a:ext uri="{909E8E84-426E-40DD-AFC4-6F175D3DCCD1}">
              <a14:hiddenFill xmlns:a14="http://schemas.microsoft.com/office/drawing/2010/main">
                <a:solidFill>
                  <a:srgbClr val="FFFFFF"/>
                </a:solidFill>
              </a14:hiddenFill>
            </a:ext>
          </a:extLst>
        </p:spPr>
      </p:pic>
      <p:pic>
        <p:nvPicPr>
          <p:cNvPr id="14" name="Accessory bag" descr="\\192.168.1.51\Shared\ADI_Projects\Microsoft\MS_11-01457_TechEd_2012_Template\Working_Art\Eval-prizes\Neoprene-accessory-cas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09332" y="1912337"/>
            <a:ext cx="1355378" cy="1694222"/>
          </a:xfrm>
          <a:prstGeom prst="rect">
            <a:avLst/>
          </a:prstGeom>
          <a:noFill/>
          <a:extLst>
            <a:ext uri="{909E8E84-426E-40DD-AFC4-6F175D3DCCD1}">
              <a14:hiddenFill xmlns:a14="http://schemas.microsoft.com/office/drawing/2010/main">
                <a:solidFill>
                  <a:srgbClr val="FFFFFF"/>
                </a:solidFill>
              </a14:hiddenFill>
            </a:ext>
          </a:extLst>
        </p:spPr>
      </p:pic>
      <p:pic>
        <p:nvPicPr>
          <p:cNvPr id="15" name="shirt" descr="\\192.168.1.51\Shared\ADI_Projects\Microsoft\MS_11-01457_TechEd_2012_Template\Working_Art\Eval-prizes\Cloud-power-shir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33399" y="1912338"/>
            <a:ext cx="1355377" cy="1694222"/>
          </a:xfrm>
          <a:prstGeom prst="rect">
            <a:avLst/>
          </a:prstGeom>
          <a:noFill/>
          <a:extLst>
            <a:ext uri="{909E8E84-426E-40DD-AFC4-6F175D3DCCD1}">
              <a14:hiddenFill xmlns:a14="http://schemas.microsoft.com/office/drawing/2010/main">
                <a:solidFill>
                  <a:srgbClr val="FFFFFF"/>
                </a:solidFill>
              </a14:hiddenFill>
            </a:ext>
          </a:extLst>
        </p:spPr>
      </p:pic>
      <p:sp>
        <p:nvSpPr>
          <p:cNvPr id="16" name="Left Mask"/>
          <p:cNvSpPr/>
          <p:nvPr/>
        </p:nvSpPr>
        <p:spPr bwMode="hidden">
          <a:xfrm>
            <a:off x="0"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7" name="Right Mask"/>
          <p:cNvSpPr/>
          <p:nvPr/>
        </p:nvSpPr>
        <p:spPr bwMode="hidden">
          <a:xfrm>
            <a:off x="11516473" y="0"/>
            <a:ext cx="672352" cy="685800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8" name="Bottom Mask"/>
          <p:cNvSpPr/>
          <p:nvPr/>
        </p:nvSpPr>
        <p:spPr bwMode="hidden">
          <a:xfrm>
            <a:off x="0" y="6250930"/>
            <a:ext cx="12216269" cy="607070"/>
          </a:xfrm>
          <a:prstGeom prst="rect">
            <a:avLst/>
          </a:prstGeom>
          <a:solidFill>
            <a:schemeClr val="bg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2611157"/>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2" presetClass="entr" presetSubtype="8" decel="10000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ppt_y"/>
                                          </p:val>
                                        </p:tav>
                                        <p:tav tm="100000">
                                          <p:val>
                                            <p:strVal val="#ppt_y"/>
                                          </p:val>
                                        </p:tav>
                                      </p:tavLst>
                                    </p:anim>
                                  </p:childTnLst>
                                </p:cTn>
                              </p:par>
                              <p:par>
                                <p:cTn id="11" presetID="2" presetClass="entr" presetSubtype="8" decel="100000" fill="hold" grpId="0" nodeType="withEffect">
                                  <p:stCondLst>
                                    <p:cond delay="25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1000" fill="hold"/>
                                        <p:tgtEl>
                                          <p:spTgt spid="9"/>
                                        </p:tgtEl>
                                        <p:attrNameLst>
                                          <p:attrName>ppt_x</p:attrName>
                                        </p:attrNameLst>
                                      </p:cBhvr>
                                      <p:tavLst>
                                        <p:tav tm="0">
                                          <p:val>
                                            <p:strVal val="0-#ppt_w/2"/>
                                          </p:val>
                                        </p:tav>
                                        <p:tav tm="100000">
                                          <p:val>
                                            <p:strVal val="#ppt_x"/>
                                          </p:val>
                                        </p:tav>
                                      </p:tavLst>
                                    </p:anim>
                                    <p:anim calcmode="lin" valueType="num">
                                      <p:cBhvr additive="base">
                                        <p:cTn id="14" dur="10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4" decel="100000" fill="hold" grpId="0" nodeType="withEffect">
                                  <p:stCondLst>
                                    <p:cond delay="75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ppt_x"/>
                                          </p:val>
                                        </p:tav>
                                        <p:tav tm="100000">
                                          <p:val>
                                            <p:strVal val="#ppt_x"/>
                                          </p:val>
                                        </p:tav>
                                      </p:tavLst>
                                    </p:anim>
                                    <p:anim calcmode="lin" valueType="num">
                                      <p:cBhvr additive="base">
                                        <p:cTn id="18" dur="10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decel="100000" fill="hold"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1000" fill="hold"/>
                                        <p:tgtEl>
                                          <p:spTgt spid="10"/>
                                        </p:tgtEl>
                                        <p:attrNameLst>
                                          <p:attrName>ppt_x</p:attrName>
                                        </p:attrNameLst>
                                      </p:cBhvr>
                                      <p:tavLst>
                                        <p:tav tm="0">
                                          <p:val>
                                            <p:strVal val="#ppt_x"/>
                                          </p:val>
                                        </p:tav>
                                        <p:tav tm="100000">
                                          <p:val>
                                            <p:strVal val="#ppt_x"/>
                                          </p:val>
                                        </p:tav>
                                      </p:tavLst>
                                    </p:anim>
                                    <p:anim calcmode="lin" valueType="num">
                                      <p:cBhvr additive="base">
                                        <p:cTn id="22" dur="10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1+#ppt_w/2"/>
                                          </p:val>
                                        </p:tav>
                                        <p:tav tm="100000">
                                          <p:val>
                                            <p:strVal val="#ppt_x"/>
                                          </p:val>
                                        </p:tav>
                                      </p:tavLst>
                                    </p:anim>
                                    <p:anim calcmode="lin" valueType="num">
                                      <p:cBhvr additive="base">
                                        <p:cTn id="26" dur="1000" fill="hold"/>
                                        <p:tgtEl>
                                          <p:spTgt spid="4"/>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125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1000" fill="hold"/>
                                        <p:tgtEl>
                                          <p:spTgt spid="3"/>
                                        </p:tgtEl>
                                        <p:attrNameLst>
                                          <p:attrName>ppt_x</p:attrName>
                                        </p:attrNameLst>
                                      </p:cBhvr>
                                      <p:tavLst>
                                        <p:tav tm="0">
                                          <p:val>
                                            <p:strVal val="#ppt_x"/>
                                          </p:val>
                                        </p:tav>
                                        <p:tav tm="100000">
                                          <p:val>
                                            <p:strVal val="#ppt_x"/>
                                          </p:val>
                                        </p:tav>
                                      </p:tavLst>
                                    </p:anim>
                                    <p:anim calcmode="lin" valueType="num">
                                      <p:cBhvr additive="base">
                                        <p:cTn id="30" dur="10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2" decel="100000" fill="hold" nodeType="withEffect">
                                  <p:stCondLst>
                                    <p:cond delay="150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1000" fill="hold"/>
                                        <p:tgtEl>
                                          <p:spTgt spid="5"/>
                                        </p:tgtEl>
                                        <p:attrNameLst>
                                          <p:attrName>ppt_x</p:attrName>
                                        </p:attrNameLst>
                                      </p:cBhvr>
                                      <p:tavLst>
                                        <p:tav tm="0">
                                          <p:val>
                                            <p:strVal val="1+#ppt_w/2"/>
                                          </p:val>
                                        </p:tav>
                                        <p:tav tm="100000">
                                          <p:val>
                                            <p:strVal val="#ppt_x"/>
                                          </p:val>
                                        </p:tav>
                                      </p:tavLst>
                                    </p:anim>
                                    <p:anim calcmode="lin" valueType="num">
                                      <p:cBhvr additive="base">
                                        <p:cTn id="34" dur="1000" fill="hold"/>
                                        <p:tgtEl>
                                          <p:spTgt spid="5"/>
                                        </p:tgtEl>
                                        <p:attrNameLst>
                                          <p:attrName>ppt_y</p:attrName>
                                        </p:attrNameLst>
                                      </p:cBhvr>
                                      <p:tavLst>
                                        <p:tav tm="0">
                                          <p:val>
                                            <p:strVal val="#ppt_y"/>
                                          </p:val>
                                        </p:tav>
                                        <p:tav tm="100000">
                                          <p:val>
                                            <p:strVal val="#ppt_y"/>
                                          </p:val>
                                        </p:tav>
                                      </p:tavLst>
                                    </p:anim>
                                  </p:childTnLst>
                                </p:cTn>
                              </p:par>
                              <p:par>
                                <p:cTn id="35" presetID="2" presetClass="entr" presetSubtype="4" decel="100000" fill="hold" nodeType="withEffect">
                                  <p:stCondLst>
                                    <p:cond delay="1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1000" fill="hold"/>
                                        <p:tgtEl>
                                          <p:spTgt spid="11"/>
                                        </p:tgtEl>
                                        <p:attrNameLst>
                                          <p:attrName>ppt_x</p:attrName>
                                        </p:attrNameLst>
                                      </p:cBhvr>
                                      <p:tavLst>
                                        <p:tav tm="0">
                                          <p:val>
                                            <p:strVal val="#ppt_x"/>
                                          </p:val>
                                        </p:tav>
                                        <p:tav tm="100000">
                                          <p:val>
                                            <p:strVal val="#ppt_x"/>
                                          </p:val>
                                        </p:tav>
                                      </p:tavLst>
                                    </p:anim>
                                    <p:anim calcmode="lin" valueType="num">
                                      <p:cBhvr additive="base">
                                        <p:cTn id="38" dur="10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2" decel="100000" fill="hold" nodeType="withEffect">
                                  <p:stCondLst>
                                    <p:cond delay="175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1000" fill="hold"/>
                                        <p:tgtEl>
                                          <p:spTgt spid="14"/>
                                        </p:tgtEl>
                                        <p:attrNameLst>
                                          <p:attrName>ppt_x</p:attrName>
                                        </p:attrNameLst>
                                      </p:cBhvr>
                                      <p:tavLst>
                                        <p:tav tm="0">
                                          <p:val>
                                            <p:strVal val="1+#ppt_w/2"/>
                                          </p:val>
                                        </p:tav>
                                        <p:tav tm="100000">
                                          <p:val>
                                            <p:strVal val="#ppt_x"/>
                                          </p:val>
                                        </p:tav>
                                      </p:tavLst>
                                    </p:anim>
                                    <p:anim calcmode="lin" valueType="num">
                                      <p:cBhvr additive="base">
                                        <p:cTn id="42" dur="1000" fill="hold"/>
                                        <p:tgtEl>
                                          <p:spTgt spid="14"/>
                                        </p:tgtEl>
                                        <p:attrNameLst>
                                          <p:attrName>ppt_y</p:attrName>
                                        </p:attrNameLst>
                                      </p:cBhvr>
                                      <p:tavLst>
                                        <p:tav tm="0">
                                          <p:val>
                                            <p:strVal val="#ppt_y"/>
                                          </p:val>
                                        </p:tav>
                                        <p:tav tm="100000">
                                          <p:val>
                                            <p:strVal val="#ppt_y"/>
                                          </p:val>
                                        </p:tav>
                                      </p:tavLst>
                                    </p:anim>
                                  </p:childTnLst>
                                </p:cTn>
                              </p:par>
                              <p:par>
                                <p:cTn id="43" presetID="2" presetClass="entr" presetSubtype="4" decel="100000" fill="hold" nodeType="withEffect">
                                  <p:stCondLst>
                                    <p:cond delay="175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1000" fill="hold"/>
                                        <p:tgtEl>
                                          <p:spTgt spid="13"/>
                                        </p:tgtEl>
                                        <p:attrNameLst>
                                          <p:attrName>ppt_x</p:attrName>
                                        </p:attrNameLst>
                                      </p:cBhvr>
                                      <p:tavLst>
                                        <p:tav tm="0">
                                          <p:val>
                                            <p:strVal val="#ppt_x"/>
                                          </p:val>
                                        </p:tav>
                                        <p:tav tm="100000">
                                          <p:val>
                                            <p:strVal val="#ppt_x"/>
                                          </p:val>
                                        </p:tav>
                                      </p:tavLst>
                                    </p:anim>
                                    <p:anim calcmode="lin" valueType="num">
                                      <p:cBhvr additive="base">
                                        <p:cTn id="46" dur="1000" fill="hold"/>
                                        <p:tgtEl>
                                          <p:spTgt spid="13"/>
                                        </p:tgtEl>
                                        <p:attrNameLst>
                                          <p:attrName>ppt_y</p:attrName>
                                        </p:attrNameLst>
                                      </p:cBhvr>
                                      <p:tavLst>
                                        <p:tav tm="0">
                                          <p:val>
                                            <p:strVal val="1+#ppt_h/2"/>
                                          </p:val>
                                        </p:tav>
                                        <p:tav tm="100000">
                                          <p:val>
                                            <p:strVal val="#ppt_y"/>
                                          </p:val>
                                        </p:tav>
                                      </p:tavLst>
                                    </p:anim>
                                  </p:childTnLst>
                                </p:cTn>
                              </p:par>
                              <p:par>
                                <p:cTn id="47" presetID="2" presetClass="entr" presetSubtype="2" decel="100000" fill="hold" nodeType="withEffect">
                                  <p:stCondLst>
                                    <p:cond delay="20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1000" fill="hold"/>
                                        <p:tgtEl>
                                          <p:spTgt spid="15"/>
                                        </p:tgtEl>
                                        <p:attrNameLst>
                                          <p:attrName>ppt_x</p:attrName>
                                        </p:attrNameLst>
                                      </p:cBhvr>
                                      <p:tavLst>
                                        <p:tav tm="0">
                                          <p:val>
                                            <p:strVal val="1+#ppt_w/2"/>
                                          </p:val>
                                        </p:tav>
                                        <p:tav tm="100000">
                                          <p:val>
                                            <p:strVal val="#ppt_x"/>
                                          </p:val>
                                        </p:tav>
                                      </p:tavLst>
                                    </p:anim>
                                    <p:anim calcmode="lin" valueType="num">
                                      <p:cBhvr additive="base">
                                        <p:cTn id="50" dur="1000" fill="hold"/>
                                        <p:tgtEl>
                                          <p:spTgt spid="15"/>
                                        </p:tgtEl>
                                        <p:attrNameLst>
                                          <p:attrName>ppt_y</p:attrName>
                                        </p:attrNameLst>
                                      </p:cBhvr>
                                      <p:tavLst>
                                        <p:tav tm="0">
                                          <p:val>
                                            <p:strVal val="#ppt_y"/>
                                          </p:val>
                                        </p:tav>
                                        <p:tav tm="100000">
                                          <p:val>
                                            <p:strVal val="#ppt_y"/>
                                          </p:val>
                                        </p:tav>
                                      </p:tavLst>
                                    </p:anim>
                                  </p:childTnLst>
                                </p:cTn>
                              </p:par>
                              <p:par>
                                <p:cTn id="51" presetID="2" presetClass="entr" presetSubtype="4" decel="100000" fill="hold" nodeType="withEffect">
                                  <p:stCondLst>
                                    <p:cond delay="200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1000" fill="hold"/>
                                        <p:tgtEl>
                                          <p:spTgt spid="12"/>
                                        </p:tgtEl>
                                        <p:attrNameLst>
                                          <p:attrName>ppt_x</p:attrName>
                                        </p:attrNameLst>
                                      </p:cBhvr>
                                      <p:tavLst>
                                        <p:tav tm="0">
                                          <p:val>
                                            <p:strVal val="#ppt_x"/>
                                          </p:val>
                                        </p:tav>
                                        <p:tav tm="100000">
                                          <p:val>
                                            <p:strVal val="#ppt_x"/>
                                          </p:val>
                                        </p:tav>
                                      </p:tavLst>
                                    </p:anim>
                                    <p:anim calcmode="lin" valueType="num">
                                      <p:cBhvr additive="base">
                                        <p:cTn id="54" dur="1000" fill="hold"/>
                                        <p:tgtEl>
                                          <p:spTgt spid="12"/>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1" presetClass="exit" presetSubtype="0" fill="hold" grpId="1" nodeType="after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p:bldP spid="16" grpId="0" animBg="1"/>
      <p:bldP spid="1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 Tag</a:t>
            </a:r>
            <a:endParaRPr lang="en-US" dirty="0"/>
          </a:p>
        </p:txBody>
      </p:sp>
      <p:sp>
        <p:nvSpPr>
          <p:cNvPr id="3" name="Isosceles Triangle 3"/>
          <p:cNvSpPr/>
          <p:nvPr/>
        </p:nvSpPr>
        <p:spPr bwMode="auto">
          <a:xfrm rot="5400000">
            <a:off x="7047706" y="2959802"/>
            <a:ext cx="4760257" cy="1234236"/>
          </a:xfrm>
          <a:custGeom>
            <a:avLst/>
            <a:gdLst>
              <a:gd name="connsiteX0" fmla="*/ 0 w 3361765"/>
              <a:gd name="connsiteY0" fmla="*/ 1539689 h 1539689"/>
              <a:gd name="connsiteX1" fmla="*/ 1680883 w 3361765"/>
              <a:gd name="connsiteY1" fmla="*/ 0 h 1539689"/>
              <a:gd name="connsiteX2" fmla="*/ 3361765 w 3361765"/>
              <a:gd name="connsiteY2" fmla="*/ 1539689 h 1539689"/>
              <a:gd name="connsiteX3" fmla="*/ 0 w 3361765"/>
              <a:gd name="connsiteY3" fmla="*/ 1539689 h 1539689"/>
              <a:gd name="connsiteX0" fmla="*/ 0 w 4652683"/>
              <a:gd name="connsiteY0" fmla="*/ 1553136 h 1553136"/>
              <a:gd name="connsiteX1" fmla="*/ 2971801 w 4652683"/>
              <a:gd name="connsiteY1" fmla="*/ 0 h 1553136"/>
              <a:gd name="connsiteX2" fmla="*/ 4652683 w 4652683"/>
              <a:gd name="connsiteY2" fmla="*/ 1539689 h 1553136"/>
              <a:gd name="connsiteX3" fmla="*/ 0 w 4652683"/>
              <a:gd name="connsiteY3" fmla="*/ 1553136 h 1553136"/>
              <a:gd name="connsiteX0" fmla="*/ 0 w 4168592"/>
              <a:gd name="connsiteY0" fmla="*/ 1553136 h 1553136"/>
              <a:gd name="connsiteX1" fmla="*/ 2971801 w 4168592"/>
              <a:gd name="connsiteY1" fmla="*/ 0 h 1553136"/>
              <a:gd name="connsiteX2" fmla="*/ 4168592 w 4168592"/>
              <a:gd name="connsiteY2" fmla="*/ 1526242 h 1553136"/>
              <a:gd name="connsiteX3" fmla="*/ 0 w 4168592"/>
              <a:gd name="connsiteY3" fmla="*/ 1553136 h 1553136"/>
            </a:gdLst>
            <a:ahLst/>
            <a:cxnLst>
              <a:cxn ang="0">
                <a:pos x="connsiteX0" y="connsiteY0"/>
              </a:cxn>
              <a:cxn ang="0">
                <a:pos x="connsiteX1" y="connsiteY1"/>
              </a:cxn>
              <a:cxn ang="0">
                <a:pos x="connsiteX2" y="connsiteY2"/>
              </a:cxn>
              <a:cxn ang="0">
                <a:pos x="connsiteX3" y="connsiteY3"/>
              </a:cxn>
            </a:cxnLst>
            <a:rect l="l" t="t" r="r" b="b"/>
            <a:pathLst>
              <a:path w="4168592" h="1553136">
                <a:moveTo>
                  <a:pt x="0" y="1553136"/>
                </a:moveTo>
                <a:lnTo>
                  <a:pt x="2971801" y="0"/>
                </a:lnTo>
                <a:lnTo>
                  <a:pt x="4168592" y="1526242"/>
                </a:lnTo>
                <a:lnTo>
                  <a:pt x="0" y="1553136"/>
                </a:lnTo>
                <a:close/>
              </a:path>
            </a:pathLst>
          </a:custGeom>
          <a:gradFill flip="none" rotWithShape="1">
            <a:gsLst>
              <a:gs pos="0">
                <a:srgbClr val="FFFFFF"/>
              </a:gs>
              <a:gs pos="100000">
                <a:srgbClr val="FFFFFF">
                  <a:alpha val="0"/>
                </a:srgb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4" name="TextBox 3"/>
          <p:cNvSpPr txBox="1"/>
          <p:nvPr/>
        </p:nvSpPr>
        <p:spPr>
          <a:xfrm>
            <a:off x="389965" y="2457562"/>
            <a:ext cx="3509682" cy="1969770"/>
          </a:xfrm>
          <a:prstGeom prst="rect">
            <a:avLst/>
          </a:prstGeom>
          <a:noFill/>
        </p:spPr>
        <p:txBody>
          <a:bodyPr wrap="square" lIns="0" tIns="0" rIns="0" bIns="0" rtlCol="0">
            <a:spAutoFit/>
          </a:bodyPr>
          <a:lstStyle/>
          <a:p>
            <a:r>
              <a:rPr lang="en-US" sz="3200" b="1" dirty="0" smtClean="0">
                <a:solidFill>
                  <a:schemeClr val="accent1">
                    <a:alpha val="99000"/>
                  </a:schemeClr>
                </a:solidFill>
                <a:latin typeface="Segoe UI" pitchFamily="34" charset="0"/>
                <a:ea typeface="Segoe UI" pitchFamily="34" charset="0"/>
                <a:cs typeface="Segoe UI" pitchFamily="34" charset="0"/>
              </a:rPr>
              <a:t>Scan the Tag</a:t>
            </a:r>
          </a:p>
          <a:p>
            <a:r>
              <a:rPr lang="en-US" sz="3200" dirty="0" smtClean="0">
                <a:solidFill>
                  <a:schemeClr val="tx1">
                    <a:alpha val="99000"/>
                  </a:schemeClr>
                </a:solidFill>
                <a:latin typeface="Segoe UI" pitchFamily="34" charset="0"/>
                <a:ea typeface="Segoe UI" pitchFamily="34" charset="0"/>
                <a:cs typeface="Segoe UI" pitchFamily="34" charset="0"/>
              </a:rPr>
              <a:t>to evaluate this</a:t>
            </a:r>
            <a:endParaRPr lang="en-US" sz="3200" dirty="0">
              <a:solidFill>
                <a:schemeClr val="tx1">
                  <a:alpha val="99000"/>
                </a:schemeClr>
              </a:solidFill>
              <a:latin typeface="Segoe UI" pitchFamily="34" charset="0"/>
              <a:ea typeface="Segoe UI" pitchFamily="34" charset="0"/>
              <a:cs typeface="Segoe UI" pitchFamily="34" charset="0"/>
            </a:endParaRPr>
          </a:p>
          <a:p>
            <a:r>
              <a:rPr lang="en-US" sz="3200" dirty="0" smtClean="0">
                <a:solidFill>
                  <a:schemeClr val="tx1">
                    <a:alpha val="99000"/>
                  </a:schemeClr>
                </a:solidFill>
                <a:latin typeface="Segoe UI" pitchFamily="34" charset="0"/>
                <a:ea typeface="Segoe UI" pitchFamily="34" charset="0"/>
                <a:cs typeface="Segoe UI" pitchFamily="34" charset="0"/>
              </a:rPr>
              <a:t>session now on</a:t>
            </a:r>
          </a:p>
          <a:p>
            <a:r>
              <a:rPr lang="en-US" sz="3200" b="1" dirty="0" err="1" smtClean="0">
                <a:solidFill>
                  <a:schemeClr val="accent1">
                    <a:alpha val="99000"/>
                  </a:schemeClr>
                </a:solidFill>
                <a:latin typeface="Segoe UI" pitchFamily="34" charset="0"/>
                <a:ea typeface="Segoe UI" pitchFamily="34" charset="0"/>
                <a:cs typeface="Segoe UI" pitchFamily="34" charset="0"/>
              </a:rPr>
              <a:t>myTechEd</a:t>
            </a:r>
            <a:r>
              <a:rPr lang="en-US" sz="3200" b="1" dirty="0" smtClean="0">
                <a:solidFill>
                  <a:schemeClr val="accent1">
                    <a:alpha val="99000"/>
                  </a:schemeClr>
                </a:solidFill>
                <a:latin typeface="Segoe UI" pitchFamily="34" charset="0"/>
                <a:ea typeface="Segoe UI" pitchFamily="34" charset="0"/>
                <a:cs typeface="Segoe UI" pitchFamily="34" charset="0"/>
              </a:rPr>
              <a:t> Mobile</a:t>
            </a:r>
          </a:p>
        </p:txBody>
      </p:sp>
      <p:pic>
        <p:nvPicPr>
          <p:cNvPr id="6" name="Picture 4" descr="\\192.168.1.51\Shared\ADI_Projects\Microsoft\MS_11-01323_SpeechTek_PPT\ADI_Art\Working_Art\Mango_Start_Phone_English_Red_0610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0150" y="2457561"/>
            <a:ext cx="2033588" cy="38147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v-jicoop\AppData\Local\Microsoft\Windows\Temporary Internet Files\Content.IE5\BE7UVQL0\PPT_Test_-_BW_20114415486.png"/>
          <p:cNvPicPr>
            <a:picLocks noChangeAspect="1" noChangeArrowheads="1"/>
          </p:cNvPicPr>
          <p:nvPr/>
        </p:nvPicPr>
        <p:blipFill>
          <a:blip r:embed="rId4"/>
          <a:stretch>
            <a:fillRect/>
          </a:stretch>
        </p:blipFill>
        <p:spPr bwMode="auto">
          <a:xfrm>
            <a:off x="4159643" y="1337471"/>
            <a:ext cx="4686138" cy="46861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Jordan\Desktop\TechEd_2012\TechE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bwMode="auto">
          <a:xfrm>
            <a:off x="9218612" y="115512"/>
            <a:ext cx="2854754" cy="2185214"/>
          </a:xfrm>
          <a:prstGeom prst="rect">
            <a:avLst/>
          </a:prstGeom>
          <a:solidFill>
            <a:schemeClr val="accent5"/>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chemeClr val="tx1">
                    <a:alpha val="99000"/>
                  </a:schemeClr>
                </a:solidFill>
              </a:rPr>
              <a:t>Required Slide </a:t>
            </a:r>
            <a:endParaRPr lang="en-US" sz="2800" b="1" dirty="0" smtClean="0">
              <a:solidFill>
                <a:schemeClr val="tx1">
                  <a:alpha val="99000"/>
                </a:schemeClr>
              </a:solidFill>
            </a:endParaRPr>
          </a:p>
          <a:p>
            <a:pPr lvl="0"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chemeClr val="tx1">
                  <a:alpha val="99000"/>
                </a:schemeClr>
              </a:solidFill>
            </a:endParaRPr>
          </a:p>
          <a:p>
            <a:r>
              <a:rPr lang="en-US" dirty="0">
                <a:solidFill>
                  <a:schemeClr val="tx1">
                    <a:alpha val="99000"/>
                  </a:schemeClr>
                </a:solidFill>
              </a:rPr>
              <a:t>Your MS Tag will be inserted here during the final scrub. </a:t>
            </a:r>
          </a:p>
        </p:txBody>
      </p:sp>
    </p:spTree>
    <p:extLst>
      <p:ext uri="{BB962C8B-B14F-4D97-AF65-F5344CB8AC3E}">
        <p14:creationId xmlns:p14="http://schemas.microsoft.com/office/powerpoint/2010/main" val="1469575904"/>
      </p:ext>
    </p:extLst>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28A0092B-C50C-407E-A947-70E740481C1C}">
                <a14:useLocalDpi xmlns:a14="http://schemas.microsoft.com/office/drawing/2010/main"/>
              </a:ext>
            </a:extLst>
          </a:blip>
          <a:stretch/>
        </p:blipFill>
        <p:spPr bwMode="black">
          <a:xfrm>
            <a:off x="4128282" y="3099788"/>
            <a:ext cx="3932261" cy="658425"/>
          </a:xfrm>
          <a:prstGeom prst="rect">
            <a:avLst/>
          </a:prstGeom>
          <a:noFill/>
          <a:ln>
            <a:noFill/>
          </a:ln>
        </p:spPr>
      </p:pic>
      <p:sp>
        <p:nvSpPr>
          <p:cNvPr id="5" name="Text Box 3"/>
          <p:cNvSpPr txBox="1">
            <a:spLocks noChangeArrowheads="1"/>
          </p:cNvSpPr>
          <p:nvPr/>
        </p:nvSpPr>
        <p:spPr bwMode="blackWhite">
          <a:xfrm>
            <a:off x="507868" y="5893415"/>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2012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part </a:t>
            </a:r>
            <a:r>
              <a:rPr lang="en-US" sz="700" dirty="0">
                <a:gradFill>
                  <a:gsLst>
                    <a:gs pos="0">
                      <a:schemeClr val="tx1"/>
                    </a:gs>
                    <a:gs pos="100000">
                      <a:schemeClr val="tx1"/>
                    </a:gs>
                  </a:gsLst>
                  <a:lin ang="5400000" scaled="0"/>
                </a:gradFill>
                <a:latin typeface="Segoe UI" pitchFamily="34" charset="0"/>
                <a:cs typeface="Arial" charset="0"/>
              </a:rPr>
              <a:t>of Microsoft,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cs typeface="Arial" charset="0"/>
              </a:rPr>
              <a:t>MICROSOFT </a:t>
            </a:r>
            <a:r>
              <a:rPr lang="en-US" sz="7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Notes (hidden)</a:t>
            </a:r>
            <a:endParaRPr lang="en-US" dirty="0"/>
          </a:p>
        </p:txBody>
      </p:sp>
      <p:sp>
        <p:nvSpPr>
          <p:cNvPr id="6" name="Text Placeholder 5"/>
          <p:cNvSpPr>
            <a:spLocks noGrp="1"/>
          </p:cNvSpPr>
          <p:nvPr>
            <p:ph type="body" sz="quarter" idx="10"/>
          </p:nvPr>
        </p:nvSpPr>
        <p:spPr/>
        <p:txBody>
          <a:bodyPr/>
          <a:lstStyle/>
          <a:p>
            <a:r>
              <a:rPr lang="en-US" smtClean="0"/>
              <a:t>Some speakers at Microsoft like to use this slide for hidden “notes slides”. </a:t>
            </a:r>
          </a:p>
          <a:p>
            <a:r>
              <a:rPr lang="en-US" smtClean="0"/>
              <a:t>Delete it if you don’t want to use it.</a:t>
            </a:r>
            <a:endParaRPr lang="en-US" dirty="0"/>
          </a:p>
        </p:txBody>
      </p:sp>
      <p:sp>
        <p:nvSpPr>
          <p:cNvPr id="7" name="Text Placeholder 6"/>
          <p:cNvSpPr>
            <a:spLocks noGrp="1"/>
          </p:cNvSpPr>
          <p:nvPr>
            <p:ph type="body" sz="quarter" idx="11"/>
          </p:nvPr>
        </p:nvSpPr>
        <p:spPr/>
        <p:txBody>
          <a:bodyPr/>
          <a:lstStyle/>
          <a:p>
            <a:r>
              <a:rPr lang="en-US" smtClean="0"/>
              <a:t>NEXT: &lt;next slide title&gt;</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dirty="0" smtClean="0"/>
              <a:t>Deadlines &amp; Resources</a:t>
            </a:r>
            <a:endParaRPr lang="en-US" dirty="0"/>
          </a:p>
        </p:txBody>
      </p:sp>
      <p:sp>
        <p:nvSpPr>
          <p:cNvPr id="13" name="Text Placeholder 13"/>
          <p:cNvSpPr>
            <a:spLocks noGrp="1"/>
          </p:cNvSpPr>
          <p:nvPr>
            <p:ph type="body" sz="quarter" idx="10"/>
          </p:nvPr>
        </p:nvSpPr>
        <p:spPr>
          <a:xfrm>
            <a:off x="497593" y="999715"/>
            <a:ext cx="11540419" cy="5392245"/>
          </a:xfrm>
        </p:spPr>
        <p:txBody>
          <a:bodyPr/>
          <a:lstStyle/>
          <a:p>
            <a:pPr marL="0" indent="0">
              <a:buNone/>
            </a:pPr>
            <a:r>
              <a:rPr lang="en-US" sz="1600" b="1" dirty="0" smtClean="0">
                <a:solidFill>
                  <a:schemeClr val="tx1">
                    <a:alpha val="99000"/>
                  </a:schemeClr>
                </a:solidFill>
              </a:rPr>
              <a:t>Thank you </a:t>
            </a:r>
            <a:r>
              <a:rPr lang="en-US" sz="1600" dirty="0" smtClean="0">
                <a:solidFill>
                  <a:schemeClr val="tx1">
                    <a:alpha val="99000"/>
                  </a:schemeClr>
                </a:solidFill>
              </a:rPr>
              <a:t>for taking part in TechEd North America 2012. </a:t>
            </a:r>
            <a:br>
              <a:rPr lang="en-US" sz="1600" dirty="0" smtClean="0">
                <a:solidFill>
                  <a:schemeClr val="tx1">
                    <a:alpha val="99000"/>
                  </a:schemeClr>
                </a:solidFill>
              </a:rPr>
            </a:br>
            <a:r>
              <a:rPr lang="en-US" sz="1600" dirty="0" smtClean="0">
                <a:solidFill>
                  <a:schemeClr val="tx1">
                    <a:alpha val="99000"/>
                  </a:schemeClr>
                </a:solidFill>
              </a:rPr>
              <a:t>Below is a list of key dates and resources:</a:t>
            </a:r>
          </a:p>
          <a:p>
            <a:pPr marL="0" indent="0">
              <a:buNone/>
            </a:pPr>
            <a:endParaRPr lang="en-US" sz="1600" dirty="0" smtClean="0">
              <a:gradFill>
                <a:gsLst>
                  <a:gs pos="0">
                    <a:schemeClr val="tx1"/>
                  </a:gs>
                  <a:gs pos="100000">
                    <a:schemeClr val="tx1"/>
                  </a:gs>
                </a:gsLst>
                <a:lin ang="5400000" scaled="0"/>
              </a:gradFill>
            </a:endParaRPr>
          </a:p>
          <a:p>
            <a:pPr marL="0" indent="0">
              <a:buNone/>
            </a:pPr>
            <a:r>
              <a:rPr lang="en-US" sz="1600" dirty="0" smtClean="0">
                <a:solidFill>
                  <a:srgbClr val="FF0000"/>
                </a:solidFill>
              </a:rPr>
              <a:t>Important Content Deadlines </a:t>
            </a:r>
            <a:r>
              <a:rPr lang="en-US" sz="1600" dirty="0" smtClean="0">
                <a:solidFill>
                  <a:schemeClr val="tx1">
                    <a:alpha val="99000"/>
                  </a:schemeClr>
                </a:solidFill>
              </a:rPr>
              <a:t>– detailed instructions are found on the Speaker Portal  at </a:t>
            </a:r>
            <a:r>
              <a:rPr lang="en-US" sz="1600" b="1" dirty="0" smtClean="0">
                <a:hlinkClick r:id="rId3"/>
              </a:rPr>
              <a:t>https://northamerica.msteched.com/signin</a:t>
            </a:r>
            <a:r>
              <a:rPr lang="en-US" sz="1600" b="1" dirty="0" smtClean="0"/>
              <a:t>:</a:t>
            </a:r>
            <a:endParaRPr lang="en-US" sz="1600" dirty="0">
              <a:gradFill>
                <a:gsLst>
                  <a:gs pos="0">
                    <a:schemeClr val="tx1"/>
                  </a:gs>
                  <a:gs pos="100000">
                    <a:schemeClr val="tx1"/>
                  </a:gs>
                </a:gsLst>
                <a:lin ang="5400000" scaled="0"/>
              </a:gradFill>
            </a:endParaRPr>
          </a:p>
          <a:p>
            <a:pPr marL="563563" lvl="1" indent="-168275">
              <a:buSzPct val="100000"/>
              <a:buFont typeface="Arial" pitchFamily="34" charset="0"/>
              <a:buChar char="•"/>
            </a:pPr>
            <a:r>
              <a:rPr lang="en-US" sz="1600" dirty="0">
                <a:solidFill>
                  <a:schemeClr val="tx1">
                    <a:alpha val="99000"/>
                  </a:schemeClr>
                </a:solidFill>
              </a:rPr>
              <a:t>May 1 at Noon: Upload a </a:t>
            </a:r>
            <a:r>
              <a:rPr lang="en-US" sz="1600" dirty="0">
                <a:solidFill>
                  <a:schemeClr val="accent1">
                    <a:alpha val="99000"/>
                  </a:schemeClr>
                </a:solidFill>
              </a:rPr>
              <a:t>DRAFT</a:t>
            </a:r>
            <a:r>
              <a:rPr lang="en-US" sz="1600" dirty="0">
                <a:solidFill>
                  <a:schemeClr val="tx1">
                    <a:alpha val="99000"/>
                  </a:schemeClr>
                </a:solidFill>
              </a:rPr>
              <a:t> of your PPT for subject-matter expert (SME) review.</a:t>
            </a:r>
          </a:p>
          <a:p>
            <a:pPr marL="571500" lvl="2" indent="-168275">
              <a:buSzPct val="100000"/>
              <a:buFont typeface="Arial" pitchFamily="34" charset="0"/>
              <a:buChar char="•"/>
            </a:pPr>
            <a:r>
              <a:rPr lang="en-US" sz="1600" dirty="0">
                <a:solidFill>
                  <a:schemeClr val="tx1">
                    <a:alpha val="99000"/>
                  </a:schemeClr>
                </a:solidFill>
              </a:rPr>
              <a:t>May 1 to May 25: CONTENT REVIEW (track specific instructions are found on the speaker portal)</a:t>
            </a:r>
          </a:p>
          <a:p>
            <a:pPr marL="571500" lvl="2" indent="-168275">
              <a:buSzPct val="100000"/>
              <a:buFont typeface="Arial" pitchFamily="34" charset="0"/>
              <a:buChar char="•"/>
            </a:pPr>
            <a:r>
              <a:rPr lang="en-US" sz="1600" dirty="0">
                <a:solidFill>
                  <a:schemeClr val="tx1">
                    <a:alpha val="99000"/>
                  </a:schemeClr>
                </a:solidFill>
              </a:rPr>
              <a:t>June 5 at 5 pm PT: Upload </a:t>
            </a:r>
            <a:r>
              <a:rPr lang="en-US" sz="1600" dirty="0">
                <a:solidFill>
                  <a:schemeClr val="accent1">
                    <a:alpha val="99000"/>
                  </a:schemeClr>
                </a:solidFill>
              </a:rPr>
              <a:t>FINAL</a:t>
            </a:r>
            <a:r>
              <a:rPr lang="en-US" sz="1600" dirty="0">
                <a:solidFill>
                  <a:schemeClr val="tx1">
                    <a:alpha val="99000"/>
                  </a:schemeClr>
                </a:solidFill>
              </a:rPr>
              <a:t> PPT presentation on the Speaker Portal. Continue to rehearse your spoken </a:t>
            </a:r>
            <a:br>
              <a:rPr lang="en-US" sz="1600" dirty="0">
                <a:solidFill>
                  <a:schemeClr val="tx1">
                    <a:alpha val="99000"/>
                  </a:schemeClr>
                </a:solidFill>
              </a:rPr>
            </a:br>
            <a:r>
              <a:rPr lang="en-US" sz="1600" dirty="0">
                <a:solidFill>
                  <a:schemeClr val="tx1">
                    <a:alpha val="99000"/>
                  </a:schemeClr>
                </a:solidFill>
              </a:rPr>
              <a:t>presentation but do not make any more edits to the deck. The uploaded version will be used for your presentation.</a:t>
            </a:r>
          </a:p>
          <a:p>
            <a:pPr marL="403225" lvl="2" indent="0">
              <a:buSzPct val="100000"/>
              <a:buNone/>
            </a:pPr>
            <a:r>
              <a:rPr lang="en-US" sz="1600" b="1" dirty="0" smtClean="0">
                <a:solidFill>
                  <a:schemeClr val="bg2">
                    <a:lumMod val="75000"/>
                    <a:alpha val="99000"/>
                  </a:schemeClr>
                </a:solidFill>
              </a:rPr>
              <a:t>	</a:t>
            </a:r>
            <a:r>
              <a:rPr lang="en-US" sz="1600" b="1" dirty="0" smtClean="0">
                <a:solidFill>
                  <a:schemeClr val="accent1">
                    <a:alpha val="99000"/>
                  </a:schemeClr>
                </a:solidFill>
              </a:rPr>
              <a:t>YOUR PROMPT FINAL PPT SUBMISSION IS APPRECIATED. </a:t>
            </a:r>
          </a:p>
          <a:p>
            <a:pPr marL="403225" lvl="2" indent="0">
              <a:buSzPct val="100000"/>
              <a:buNone/>
            </a:pPr>
            <a:r>
              <a:rPr lang="en-US" sz="1600" b="1" dirty="0">
                <a:solidFill>
                  <a:schemeClr val="accent1">
                    <a:alpha val="99000"/>
                  </a:schemeClr>
                </a:solidFill>
              </a:rPr>
              <a:t>	</a:t>
            </a:r>
            <a:r>
              <a:rPr lang="en-US" sz="1600" b="1" dirty="0" smtClean="0">
                <a:solidFill>
                  <a:schemeClr val="accent1">
                    <a:alpha val="99000"/>
                  </a:schemeClr>
                </a:solidFill>
              </a:rPr>
              <a:t> No design support will be offered onsite.</a:t>
            </a:r>
            <a:r>
              <a:rPr lang="en-US" sz="1600" dirty="0" smtClean="0">
                <a:gradFill>
                  <a:gsLst>
                    <a:gs pos="0">
                      <a:schemeClr val="tx1"/>
                    </a:gs>
                    <a:gs pos="100000">
                      <a:schemeClr val="tx1"/>
                    </a:gs>
                  </a:gsLst>
                  <a:lin ang="5400000" scaled="0"/>
                </a:gradFill>
              </a:rPr>
              <a:t/>
            </a:r>
            <a:br>
              <a:rPr lang="en-US" sz="1600" dirty="0" smtClean="0">
                <a:gradFill>
                  <a:gsLst>
                    <a:gs pos="0">
                      <a:schemeClr val="tx1"/>
                    </a:gs>
                    <a:gs pos="100000">
                      <a:schemeClr val="tx1"/>
                    </a:gs>
                  </a:gsLst>
                  <a:lin ang="5400000" scaled="0"/>
                </a:gradFill>
              </a:rPr>
            </a:br>
            <a:endParaRPr lang="en-US" sz="1600" dirty="0" smtClean="0">
              <a:gradFill>
                <a:gsLst>
                  <a:gs pos="0">
                    <a:schemeClr val="tx1"/>
                  </a:gs>
                  <a:gs pos="100000">
                    <a:schemeClr val="tx1"/>
                  </a:gs>
                </a:gsLst>
                <a:lin ang="5400000" scaled="0"/>
              </a:gradFill>
            </a:endParaRPr>
          </a:p>
          <a:p>
            <a:pPr marL="0" lvl="1" indent="0">
              <a:buSzPct val="100000"/>
              <a:buNone/>
            </a:pPr>
            <a:r>
              <a:rPr lang="en-US" sz="1600" dirty="0" smtClean="0">
                <a:solidFill>
                  <a:srgbClr val="FF0000"/>
                </a:solidFill>
              </a:rPr>
              <a:t>Slide Design Resources </a:t>
            </a:r>
            <a:r>
              <a:rPr lang="en-US" sz="1600" dirty="0">
                <a:solidFill>
                  <a:schemeClr val="tx1">
                    <a:alpha val="99000"/>
                  </a:schemeClr>
                </a:solidFill>
              </a:rPr>
              <a:t>– Located on the Speaker Portal  (graphics, webinar, etc.)</a:t>
            </a:r>
          </a:p>
          <a:p>
            <a:pPr marL="168275" lvl="1" indent="-168275">
              <a:buSzPct val="100000"/>
              <a:buFont typeface="Arial" pitchFamily="34" charset="0"/>
              <a:buChar char="•"/>
            </a:pPr>
            <a:r>
              <a:rPr lang="en-US" sz="1600" dirty="0">
                <a:solidFill>
                  <a:schemeClr val="tx1">
                    <a:alpha val="99000"/>
                  </a:schemeClr>
                </a:solidFill>
              </a:rPr>
              <a:t>If you include any third-party photography or art, licensing information and permission must be credited </a:t>
            </a:r>
            <a:br>
              <a:rPr lang="en-US" sz="1600" dirty="0">
                <a:solidFill>
                  <a:schemeClr val="tx1">
                    <a:alpha val="99000"/>
                  </a:schemeClr>
                </a:solidFill>
              </a:rPr>
            </a:br>
            <a:r>
              <a:rPr lang="en-US" sz="1600" dirty="0">
                <a:solidFill>
                  <a:schemeClr val="tx1">
                    <a:alpha val="99000"/>
                  </a:schemeClr>
                </a:solidFill>
              </a:rPr>
              <a:t>in the PPT or it will be deleted.</a:t>
            </a:r>
          </a:p>
          <a:p>
            <a:pPr marL="168275" lvl="1" indent="-168275">
              <a:buSzPct val="100000"/>
              <a:buNone/>
            </a:pPr>
            <a:endParaRPr lang="en-US" sz="1600" dirty="0" smtClean="0">
              <a:gradFill>
                <a:gsLst>
                  <a:gs pos="0">
                    <a:schemeClr val="tx1"/>
                  </a:gs>
                  <a:gs pos="100000">
                    <a:schemeClr val="tx1"/>
                  </a:gs>
                </a:gsLst>
                <a:lin ang="5400000" scaled="0"/>
              </a:gradFill>
            </a:endParaRPr>
          </a:p>
          <a:p>
            <a:pPr marL="168275" lvl="1" indent="-168275">
              <a:buSzPct val="100000"/>
              <a:buNone/>
            </a:pPr>
            <a:r>
              <a:rPr lang="en-US" sz="1600" dirty="0" smtClean="0">
                <a:solidFill>
                  <a:srgbClr val="FF0000"/>
                </a:solidFill>
              </a:rPr>
              <a:t>Points of Contact</a:t>
            </a:r>
          </a:p>
          <a:p>
            <a:pPr marL="168275" lvl="1" indent="-168275">
              <a:buSzPct val="100000"/>
              <a:buFont typeface="Arial" pitchFamily="34" charset="0"/>
              <a:buChar char="•"/>
            </a:pPr>
            <a:r>
              <a:rPr lang="en-US" sz="1600" dirty="0">
                <a:solidFill>
                  <a:schemeClr val="tx1">
                    <a:alpha val="99000"/>
                  </a:schemeClr>
                </a:solidFill>
              </a:rPr>
              <a:t>Direct presentation questions to </a:t>
            </a:r>
            <a:r>
              <a:rPr lang="en-US" sz="1600" dirty="0" smtClean="0">
                <a:gradFill>
                  <a:gsLst>
                    <a:gs pos="0">
                      <a:schemeClr val="tx1"/>
                    </a:gs>
                    <a:gs pos="100000">
                      <a:schemeClr val="tx1"/>
                    </a:gs>
                  </a:gsLst>
                  <a:lin ang="5400000" scaled="0"/>
                </a:gradFill>
                <a:hlinkClick r:id="rId4"/>
              </a:rPr>
              <a:t>tespkr@microsoft.com </a:t>
            </a:r>
            <a:endParaRPr lang="en-US" sz="1600" dirty="0" smtClean="0">
              <a:gradFill>
                <a:gsLst>
                  <a:gs pos="0">
                    <a:schemeClr val="tx1"/>
                  </a:gs>
                  <a:gs pos="100000">
                    <a:schemeClr val="tx1"/>
                  </a:gs>
                </a:gsLst>
                <a:lin ang="5400000" scaled="0"/>
              </a:gradFill>
            </a:endParaRPr>
          </a:p>
          <a:p>
            <a:pPr marL="168275" lvl="1" indent="-168275">
              <a:buSzPct val="100000"/>
              <a:buFont typeface="Arial" pitchFamily="34" charset="0"/>
              <a:buChar char="•"/>
            </a:pPr>
            <a:r>
              <a:rPr lang="en-US" sz="1600" dirty="0">
                <a:solidFill>
                  <a:schemeClr val="tx1">
                    <a:alpha val="99000"/>
                  </a:schemeClr>
                </a:solidFill>
              </a:rPr>
              <a:t>Direct content questions to your Track PM</a:t>
            </a:r>
          </a:p>
          <a:p>
            <a:pPr marL="0" lvl="1" indent="0">
              <a:buSzPct val="100000"/>
              <a:buNone/>
            </a:pPr>
            <a:endParaRPr lang="en-US" sz="1600" dirty="0" smtClean="0">
              <a:gradFill>
                <a:gsLst>
                  <a:gs pos="0">
                    <a:schemeClr val="tx1"/>
                  </a:gs>
                  <a:gs pos="100000">
                    <a:schemeClr val="tx1"/>
                  </a:gs>
                </a:gsLst>
                <a:lin ang="5400000" scaled="0"/>
              </a:gradFill>
            </a:endParaRPr>
          </a:p>
          <a:p>
            <a:pPr marL="0" lvl="1" indent="0" algn="ctr">
              <a:buSzPct val="100000"/>
              <a:buNone/>
            </a:pPr>
            <a:r>
              <a:rPr lang="en-US" sz="1600" dirty="0">
                <a:solidFill>
                  <a:schemeClr val="tx1">
                    <a:alpha val="99000"/>
                  </a:schemeClr>
                </a:solidFill>
              </a:rPr>
              <a:t>PRINTING: This template is intentionally set to print in color or grayscale, not black and white</a:t>
            </a:r>
          </a:p>
        </p:txBody>
      </p:sp>
      <p:sp>
        <p:nvSpPr>
          <p:cNvPr id="2" name="Rectangle 1"/>
          <p:cNvSpPr/>
          <p:nvPr/>
        </p:nvSpPr>
        <p:spPr bwMode="auto">
          <a:xfrm>
            <a:off x="227012" y="6005015"/>
            <a:ext cx="11658600" cy="436728"/>
          </a:xfrm>
          <a:prstGeom prst="rect">
            <a:avLst/>
          </a:prstGeom>
          <a:noFill/>
          <a:ln>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white">
          <a:xfrm>
            <a:off x="227012" y="1618396"/>
            <a:ext cx="11658600" cy="2235960"/>
          </a:xfrm>
          <a:prstGeom prst="rect">
            <a:avLst/>
          </a:prstGeom>
          <a:noFill/>
          <a:ln>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white">
          <a:xfrm>
            <a:off x="227012" y="3935104"/>
            <a:ext cx="11658600" cy="1981200"/>
          </a:xfrm>
          <a:prstGeom prst="rect">
            <a:avLst/>
          </a:prstGeom>
          <a:noFill/>
          <a:ln>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19627029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Scrub Checklist</a:t>
            </a:r>
            <a:endParaRPr sz="2800" dirty="0"/>
          </a:p>
        </p:txBody>
      </p:sp>
      <p:sp>
        <p:nvSpPr>
          <p:cNvPr id="14" name="Text Placeholder 13"/>
          <p:cNvSpPr>
            <a:spLocks noGrp="1"/>
          </p:cNvSpPr>
          <p:nvPr>
            <p:ph type="body" sz="quarter" idx="10"/>
          </p:nvPr>
        </p:nvSpPr>
        <p:spPr>
          <a:xfrm>
            <a:off x="497594" y="986067"/>
            <a:ext cx="11173090" cy="4985980"/>
          </a:xfrm>
        </p:spPr>
        <p:txBody>
          <a:bodyPr/>
          <a:lstStyle/>
          <a:p>
            <a:pPr marL="0" defTabSz="914099" fontAlgn="base">
              <a:spcBef>
                <a:spcPct val="0"/>
              </a:spcBef>
              <a:spcAft>
                <a:spcPct val="0"/>
              </a:spcAft>
              <a:buNone/>
            </a:pPr>
            <a:r>
              <a:rPr lang="en-US" sz="1800" dirty="0" smtClean="0">
                <a:solidFill>
                  <a:schemeClr val="tx1">
                    <a:alpha val="99000"/>
                  </a:schemeClr>
                </a:solidFill>
                <a:latin typeface="+mn-lt"/>
              </a:rPr>
              <a:t>Upload your final deck on the speaker portal on or before </a:t>
            </a:r>
            <a:r>
              <a:rPr lang="en-US" sz="1800" b="1" dirty="0" smtClean="0">
                <a:solidFill>
                  <a:schemeClr val="accent1">
                    <a:alpha val="99000"/>
                  </a:schemeClr>
                </a:solidFill>
              </a:rPr>
              <a:t>J</a:t>
            </a:r>
            <a:r>
              <a:rPr lang="en-US" sz="1800" b="1" dirty="0" smtClean="0">
                <a:solidFill>
                  <a:schemeClr val="accent1">
                    <a:alpha val="99000"/>
                  </a:schemeClr>
                </a:solidFill>
                <a:latin typeface="+mn-lt"/>
              </a:rPr>
              <a:t>une 5</a:t>
            </a:r>
            <a:r>
              <a:rPr lang="en-US" sz="1800" b="1" dirty="0" smtClean="0">
                <a:solidFill>
                  <a:schemeClr val="accent1">
                    <a:alpha val="99000"/>
                  </a:schemeClr>
                </a:solidFill>
              </a:rPr>
              <a:t>, 2012 at 5 pm </a:t>
            </a:r>
            <a:r>
              <a:rPr lang="en-US" sz="1800" b="1" dirty="0" smtClean="0">
                <a:solidFill>
                  <a:schemeClr val="accent1">
                    <a:alpha val="99000"/>
                  </a:schemeClr>
                </a:solidFill>
                <a:latin typeface="+mn-lt"/>
              </a:rPr>
              <a:t>PT.</a:t>
            </a:r>
          </a:p>
          <a:p>
            <a:pPr marL="0" defTabSz="914099" fontAlgn="base">
              <a:spcBef>
                <a:spcPct val="0"/>
              </a:spcBef>
              <a:spcAft>
                <a:spcPct val="0"/>
              </a:spcAft>
              <a:buNone/>
            </a:pPr>
            <a:endParaRPr lang="en-GB" sz="1800" dirty="0" smtClean="0">
              <a:gradFill>
                <a:gsLst>
                  <a:gs pos="0">
                    <a:srgbClr val="FFFFFF"/>
                  </a:gs>
                  <a:gs pos="100000">
                    <a:srgbClr val="FFFFFF"/>
                  </a:gs>
                </a:gsLst>
                <a:lin ang="5400000" scaled="0"/>
              </a:gradFill>
            </a:endParaRPr>
          </a:p>
          <a:p>
            <a:pPr marL="0" defTabSz="914099" fontAlgn="base">
              <a:spcBef>
                <a:spcPct val="0"/>
              </a:spcBef>
              <a:spcAft>
                <a:spcPct val="0"/>
              </a:spcAft>
              <a:buNone/>
            </a:pPr>
            <a:r>
              <a:rPr lang="en-GB" sz="1800" dirty="0">
                <a:solidFill>
                  <a:schemeClr val="tx1">
                    <a:alpha val="99000"/>
                  </a:schemeClr>
                </a:solidFill>
                <a:latin typeface="+mn-lt"/>
              </a:rPr>
              <a:t>PowerPoint presentations undergo a brief scrub process and are posted to CommNet for attendee access</a:t>
            </a:r>
            <a:br>
              <a:rPr lang="en-GB" sz="1800" dirty="0">
                <a:solidFill>
                  <a:schemeClr val="tx1">
                    <a:alpha val="99000"/>
                  </a:schemeClr>
                </a:solidFill>
                <a:latin typeface="+mn-lt"/>
              </a:rPr>
            </a:br>
            <a:r>
              <a:rPr lang="en-GB" sz="1800" dirty="0">
                <a:solidFill>
                  <a:schemeClr val="tx1">
                    <a:alpha val="99000"/>
                  </a:schemeClr>
                </a:solidFill>
                <a:latin typeface="+mn-lt"/>
              </a:rPr>
              <a:t>at least 48 hours prior to the session. </a:t>
            </a:r>
            <a:r>
              <a:rPr lang="en-GB" sz="1800" dirty="0" smtClean="0">
                <a:solidFill>
                  <a:schemeClr val="accent1">
                    <a:alpha val="99000"/>
                  </a:schemeClr>
                </a:solidFill>
              </a:rPr>
              <a:t>No design support will be available onsite.</a:t>
            </a:r>
          </a:p>
          <a:p>
            <a:pPr marL="0" defTabSz="914099" fontAlgn="base">
              <a:spcBef>
                <a:spcPct val="0"/>
              </a:spcBef>
              <a:spcAft>
                <a:spcPct val="0"/>
              </a:spcAft>
              <a:buNone/>
            </a:pPr>
            <a:endParaRPr lang="en-GB" sz="1800" dirty="0" smtClean="0">
              <a:gradFill>
                <a:gsLst>
                  <a:gs pos="0">
                    <a:schemeClr val="tx2"/>
                  </a:gs>
                  <a:gs pos="100000">
                    <a:schemeClr val="tx2"/>
                  </a:gs>
                </a:gsLst>
                <a:lin ang="5400000" scaled="0"/>
              </a:gradFill>
            </a:endParaRPr>
          </a:p>
          <a:p>
            <a:pPr marL="0" defTabSz="914099" fontAlgn="base">
              <a:spcBef>
                <a:spcPct val="0"/>
              </a:spcBef>
              <a:spcAft>
                <a:spcPct val="0"/>
              </a:spcAft>
              <a:buNone/>
            </a:pPr>
            <a:endParaRPr lang="en-GB" sz="1800" dirty="0" smtClean="0">
              <a:gradFill>
                <a:gsLst>
                  <a:gs pos="0">
                    <a:schemeClr val="tx2"/>
                  </a:gs>
                  <a:gs pos="100000">
                    <a:schemeClr val="tx2"/>
                  </a:gs>
                </a:gsLst>
                <a:lin ang="5400000" scaled="0"/>
              </a:gradFill>
            </a:endParaRPr>
          </a:p>
          <a:p>
            <a:pPr marL="0" defTabSz="914099" fontAlgn="base">
              <a:spcBef>
                <a:spcPct val="0"/>
              </a:spcBef>
              <a:spcAft>
                <a:spcPct val="0"/>
              </a:spcAft>
              <a:buNone/>
            </a:pPr>
            <a:r>
              <a:rPr lang="en-GB" sz="1800" b="1" dirty="0" smtClean="0">
                <a:solidFill>
                  <a:schemeClr val="accent1">
                    <a:alpha val="99000"/>
                  </a:schemeClr>
                </a:solidFill>
              </a:rPr>
              <a:t>The Scrub Process will include:</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Verification that required slides are included</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Remove any non-template logos and graphics from the walk-in slide </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Remove all comments, hidden slides and speaker notes from slides </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Set file properties box</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Reset printability to grayscale </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Notify Presentation Manager of any images identified as unlicensed for escalation</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Rename files to match naming convention</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Correct session title and session code to match printed Mini Guide and Schedule Builder</a:t>
            </a:r>
          </a:p>
          <a:p>
            <a:pPr marL="0" defTabSz="914099" fontAlgn="base">
              <a:spcBef>
                <a:spcPct val="0"/>
              </a:spcBef>
              <a:spcAft>
                <a:spcPct val="0"/>
              </a:spcAft>
              <a:buNone/>
            </a:pPr>
            <a:endParaRPr lang="en-US" sz="1800" dirty="0" smtClean="0">
              <a:gradFill>
                <a:gsLst>
                  <a:gs pos="0">
                    <a:schemeClr val="tx2"/>
                  </a:gs>
                  <a:gs pos="100000">
                    <a:schemeClr val="tx2"/>
                  </a:gs>
                </a:gsLst>
                <a:lin ang="5400000" scaled="0"/>
              </a:gradFill>
            </a:endParaRPr>
          </a:p>
          <a:p>
            <a:pPr marL="0" defTabSz="914099" fontAlgn="base">
              <a:spcBef>
                <a:spcPct val="0"/>
              </a:spcBef>
              <a:spcAft>
                <a:spcPct val="0"/>
              </a:spcAft>
              <a:buNone/>
            </a:pPr>
            <a:endParaRPr lang="en-US" sz="1800" dirty="0" smtClean="0">
              <a:gradFill>
                <a:gsLst>
                  <a:gs pos="0">
                    <a:schemeClr val="tx2"/>
                  </a:gs>
                  <a:gs pos="100000">
                    <a:schemeClr val="tx2"/>
                  </a:gs>
                </a:gsLst>
                <a:lin ang="5400000" scaled="0"/>
              </a:gradFill>
            </a:endParaRPr>
          </a:p>
          <a:p>
            <a:pPr defTabSz="914099" fontAlgn="base">
              <a:spcBef>
                <a:spcPct val="0"/>
              </a:spcBef>
              <a:spcAft>
                <a:spcPct val="0"/>
              </a:spcAft>
              <a:buNone/>
            </a:pPr>
            <a:r>
              <a:rPr lang="en-US" sz="1800" b="1" dirty="0" smtClean="0">
                <a:solidFill>
                  <a:schemeClr val="accent1">
                    <a:alpha val="99000"/>
                  </a:schemeClr>
                </a:solidFill>
              </a:rPr>
              <a:t>Speakers, you must:</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Use the provided event template and associated colors, fonts, layout and transition slides</a:t>
            </a:r>
          </a:p>
          <a:p>
            <a:pPr marL="233363" indent="-233363" defTabSz="914099" fontAlgn="base">
              <a:spcBef>
                <a:spcPct val="0"/>
              </a:spcBef>
              <a:spcAft>
                <a:spcPct val="0"/>
              </a:spcAft>
              <a:buFont typeface="Arial" pitchFamily="34" charset="0"/>
              <a:buChar char="•"/>
            </a:pPr>
            <a:r>
              <a:rPr lang="en-US" sz="1800" dirty="0">
                <a:solidFill>
                  <a:schemeClr val="tx1">
                    <a:alpha val="99000"/>
                  </a:schemeClr>
                </a:solidFill>
                <a:latin typeface="+mn-lt"/>
              </a:rPr>
              <a:t>Correct product names to follow applicable branding rules</a:t>
            </a:r>
          </a:p>
        </p:txBody>
      </p:sp>
      <p:sp>
        <p:nvSpPr>
          <p:cNvPr id="5" name="Rectangle 4"/>
          <p:cNvSpPr/>
          <p:nvPr/>
        </p:nvSpPr>
        <p:spPr bwMode="white">
          <a:xfrm>
            <a:off x="227012" y="2354240"/>
            <a:ext cx="11658600" cy="2470245"/>
          </a:xfrm>
          <a:prstGeom prst="rect">
            <a:avLst/>
          </a:prstGeom>
          <a:noFill/>
          <a:ln>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p:nvSpPr>
        <p:spPr bwMode="white">
          <a:xfrm>
            <a:off x="227012" y="4995082"/>
            <a:ext cx="11658600" cy="1132763"/>
          </a:xfrm>
          <a:prstGeom prst="rect">
            <a:avLst/>
          </a:prstGeom>
          <a:noFill/>
          <a:ln>
            <a:solidFill>
              <a:schemeClr val="accent1"/>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08920112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PowerPoint Guidelines</a:t>
            </a:r>
            <a:endParaRPr lang="en-US" dirty="0"/>
          </a:p>
        </p:txBody>
      </p:sp>
      <p:sp>
        <p:nvSpPr>
          <p:cNvPr id="3" name="Text Placeholder 2"/>
          <p:cNvSpPr>
            <a:spLocks noGrp="1"/>
          </p:cNvSpPr>
          <p:nvPr>
            <p:ph type="body" sz="quarter" idx="4294967295"/>
          </p:nvPr>
        </p:nvSpPr>
        <p:spPr>
          <a:xfrm>
            <a:off x="519113" y="1447800"/>
            <a:ext cx="11173090" cy="2412968"/>
          </a:xfrm>
        </p:spPr>
        <p:txBody>
          <a:bodyPr/>
          <a:lstStyle/>
          <a:p>
            <a:r>
              <a:rPr lang="en-US" dirty="0" smtClean="0">
                <a:gradFill>
                  <a:gsLst>
                    <a:gs pos="0">
                      <a:schemeClr val="tx1"/>
                    </a:gs>
                    <a:gs pos="100000">
                      <a:schemeClr val="tx1"/>
                    </a:gs>
                  </a:gsLst>
                  <a:lin ang="5400000" scaled="0"/>
                </a:gradFill>
              </a:rPr>
              <a:t>Font, size, and color for text have been formatted for you in the Slide Master</a:t>
            </a:r>
          </a:p>
          <a:p>
            <a:r>
              <a:rPr lang="en-US" dirty="0">
                <a:gradFill>
                  <a:gsLst>
                    <a:gs pos="0">
                      <a:schemeClr val="tx1"/>
                    </a:gs>
                    <a:gs pos="100000">
                      <a:schemeClr val="tx1"/>
                    </a:gs>
                  </a:gsLst>
                  <a:lin ang="5400000" scaled="0"/>
                </a:gradFill>
              </a:rPr>
              <a:t>This template uses Segoe UI a standard font included in Office 2007, Office 2010, Windows Vista and Windows 7</a:t>
            </a:r>
          </a:p>
          <a:p>
            <a:r>
              <a:rPr lang="en-US" dirty="0" smtClean="0">
                <a:gradFill>
                  <a:gsLst>
                    <a:gs pos="0">
                      <a:schemeClr val="tx1"/>
                    </a:gs>
                    <a:gs pos="100000">
                      <a:schemeClr val="tx1"/>
                    </a:gs>
                  </a:gsLst>
                  <a:lin ang="5400000" scaled="0"/>
                </a:gradFill>
              </a:rPr>
              <a:t>Use the color palette shown below</a:t>
            </a:r>
          </a:p>
        </p:txBody>
      </p:sp>
      <p:sp>
        <p:nvSpPr>
          <p:cNvPr id="18" name="Dark Gray"/>
          <p:cNvSpPr/>
          <p:nvPr/>
        </p:nvSpPr>
        <p:spPr bwMode="auto">
          <a:xfrm>
            <a:off x="9137124" y="5398964"/>
            <a:ext cx="2898648" cy="874512"/>
          </a:xfrm>
          <a:prstGeom prst="roundRect">
            <a:avLst>
              <a:gd name="adj" fmla="val 0"/>
            </a:avLst>
          </a:prstGeom>
          <a:solidFill>
            <a:schemeClr val="bg1"/>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1">
                    <a:alpha val="99000"/>
                  </a:schemeClr>
                </a:solidFill>
                <a:latin typeface="Segoe UI" pitchFamily="34" charset="0"/>
                <a:ea typeface="Segoe UI" pitchFamily="34" charset="0"/>
                <a:cs typeface="Segoe UI" pitchFamily="34" charset="0"/>
              </a:rPr>
              <a:t>Sample Fill</a:t>
            </a:r>
          </a:p>
        </p:txBody>
      </p:sp>
      <p:sp>
        <p:nvSpPr>
          <p:cNvPr id="19" name="Green"/>
          <p:cNvSpPr/>
          <p:nvPr/>
        </p:nvSpPr>
        <p:spPr bwMode="auto">
          <a:xfrm>
            <a:off x="9137124" y="4433248"/>
            <a:ext cx="2898648" cy="874512"/>
          </a:xfrm>
          <a:prstGeom prst="roundRect">
            <a:avLst>
              <a:gd name="adj" fmla="val 0"/>
            </a:avLst>
          </a:prstGeom>
          <a:solidFill>
            <a:schemeClr val="accent6"/>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1">
                    <a:alpha val="99000"/>
                  </a:schemeClr>
                </a:solidFill>
                <a:latin typeface="Segoe UI" pitchFamily="34" charset="0"/>
                <a:ea typeface="Segoe UI" pitchFamily="34" charset="0"/>
                <a:cs typeface="Segoe UI" pitchFamily="34" charset="0"/>
              </a:rPr>
              <a:t>Sample Fill</a:t>
            </a:r>
          </a:p>
        </p:txBody>
      </p:sp>
      <p:sp>
        <p:nvSpPr>
          <p:cNvPr id="20" name="Red"/>
          <p:cNvSpPr/>
          <p:nvPr/>
        </p:nvSpPr>
        <p:spPr bwMode="auto">
          <a:xfrm>
            <a:off x="6142435" y="5398964"/>
            <a:ext cx="2898648" cy="874512"/>
          </a:xfrm>
          <a:prstGeom prst="roundRect">
            <a:avLst>
              <a:gd name="adj" fmla="val 0"/>
            </a:avLst>
          </a:prstGeom>
          <a:solidFill>
            <a:schemeClr val="accent5"/>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1">
                    <a:alpha val="99000"/>
                  </a:schemeClr>
                </a:solidFill>
                <a:latin typeface="Segoe UI" pitchFamily="34" charset="0"/>
                <a:ea typeface="Segoe UI" pitchFamily="34" charset="0"/>
                <a:cs typeface="Segoe UI" pitchFamily="34" charset="0"/>
              </a:rPr>
              <a:t>Sample Fill</a:t>
            </a:r>
          </a:p>
        </p:txBody>
      </p:sp>
      <p:sp>
        <p:nvSpPr>
          <p:cNvPr id="21" name="Yellow"/>
          <p:cNvSpPr/>
          <p:nvPr/>
        </p:nvSpPr>
        <p:spPr bwMode="auto">
          <a:xfrm>
            <a:off x="6142438" y="4433248"/>
            <a:ext cx="2898648" cy="874512"/>
          </a:xfrm>
          <a:prstGeom prst="roundRect">
            <a:avLst>
              <a:gd name="adj" fmla="val 0"/>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solidFill>
                  <a:schemeClr val="tx1">
                    <a:alpha val="99000"/>
                  </a:schemeClr>
                </a:solidFill>
                <a:latin typeface="Segoe UI" pitchFamily="34" charset="0"/>
                <a:ea typeface="Segoe UI" pitchFamily="34" charset="0"/>
                <a:cs typeface="Segoe UI" pitchFamily="34" charset="0"/>
              </a:rPr>
              <a:t>Sample Fill</a:t>
            </a:r>
          </a:p>
        </p:txBody>
      </p:sp>
      <p:sp>
        <p:nvSpPr>
          <p:cNvPr id="22" name="Orange"/>
          <p:cNvSpPr/>
          <p:nvPr/>
        </p:nvSpPr>
        <p:spPr bwMode="auto">
          <a:xfrm>
            <a:off x="3147745" y="5398964"/>
            <a:ext cx="2898648" cy="874512"/>
          </a:xfrm>
          <a:prstGeom prst="roundRect">
            <a:avLst>
              <a:gd name="adj" fmla="val 0"/>
            </a:avLst>
          </a:prstGeom>
          <a:solidFill>
            <a:schemeClr val="accent3"/>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chemeClr val="tx1">
                    <a:alpha val="99000"/>
                  </a:schemeClr>
                </a:solidFill>
                <a:latin typeface="Segoe UI" pitchFamily="34" charset="0"/>
                <a:ea typeface="Segoe UI" pitchFamily="34" charset="0"/>
                <a:cs typeface="Segoe UI" pitchFamily="34" charset="0"/>
              </a:rPr>
              <a:t>Sample Fill</a:t>
            </a:r>
          </a:p>
        </p:txBody>
      </p:sp>
      <p:sp>
        <p:nvSpPr>
          <p:cNvPr id="23" name="Light Blue"/>
          <p:cNvSpPr/>
          <p:nvPr/>
        </p:nvSpPr>
        <p:spPr bwMode="auto">
          <a:xfrm>
            <a:off x="3147745" y="4433248"/>
            <a:ext cx="2898648" cy="874512"/>
          </a:xfrm>
          <a:prstGeom prst="roundRect">
            <a:avLst>
              <a:gd name="adj" fmla="val 0"/>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a:solidFill>
                  <a:schemeClr val="tx1">
                    <a:alpha val="99000"/>
                  </a:schemeClr>
                </a:solidFill>
                <a:latin typeface="Segoe UI" pitchFamily="34" charset="0"/>
                <a:ea typeface="Segoe UI" pitchFamily="34" charset="0"/>
                <a:cs typeface="Segoe UI" pitchFamily="34" charset="0"/>
              </a:rPr>
              <a:t>Sample Fill</a:t>
            </a:r>
          </a:p>
        </p:txBody>
      </p:sp>
      <p:sp>
        <p:nvSpPr>
          <p:cNvPr id="24" name="Dark Blue"/>
          <p:cNvSpPr/>
          <p:nvPr/>
        </p:nvSpPr>
        <p:spPr bwMode="auto">
          <a:xfrm>
            <a:off x="153056" y="5398964"/>
            <a:ext cx="2898648" cy="874512"/>
          </a:xfrm>
          <a:prstGeom prst="roundRect">
            <a:avLst>
              <a:gd name="adj" fmla="val 0"/>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rgbClr val="FFFFFF">
                    <a:alpha val="98824"/>
                  </a:srgbClr>
                </a:solidFill>
                <a:latin typeface="Segoe UI" pitchFamily="34" charset="0"/>
                <a:ea typeface="Segoe UI" pitchFamily="34" charset="0"/>
                <a:cs typeface="Segoe UI" pitchFamily="34" charset="0"/>
              </a:rPr>
              <a:t>Sample Fill</a:t>
            </a:r>
          </a:p>
        </p:txBody>
      </p:sp>
      <p:sp>
        <p:nvSpPr>
          <p:cNvPr id="25" name="White"/>
          <p:cNvSpPr/>
          <p:nvPr/>
        </p:nvSpPr>
        <p:spPr bwMode="auto">
          <a:xfrm>
            <a:off x="153053" y="4433248"/>
            <a:ext cx="2898648" cy="874512"/>
          </a:xfrm>
          <a:prstGeom prst="roundRect">
            <a:avLst>
              <a:gd name="adj" fmla="val 0"/>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200" dirty="0" smtClean="0">
                <a:solidFill>
                  <a:schemeClr val="bg2">
                    <a:alpha val="99000"/>
                  </a:schemeClr>
                </a:solidFill>
                <a:latin typeface="Segoe UI" pitchFamily="34" charset="0"/>
                <a:ea typeface="Segoe UI" pitchFamily="34" charset="0"/>
                <a:cs typeface="Segoe UI" pitchFamily="34" charset="0"/>
              </a:rPr>
              <a:t>Sample Fill</a:t>
            </a:r>
          </a:p>
        </p:txBody>
      </p:sp>
    </p:spTree>
    <p:extLst>
      <p:ext uri="{BB962C8B-B14F-4D97-AF65-F5344CB8AC3E}">
        <p14:creationId xmlns:p14="http://schemas.microsoft.com/office/powerpoint/2010/main" val="46803162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a:spLocks noChangeAspect="1"/>
          </p:cNvSpPr>
          <p:nvPr/>
        </p:nvSpPr>
        <p:spPr bwMode="auto">
          <a:xfrm>
            <a:off x="5942012" y="0"/>
            <a:ext cx="1905000"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a:spLocks noChangeAspect="1"/>
          </p:cNvSpPr>
          <p:nvPr/>
        </p:nvSpPr>
        <p:spPr bwMode="auto">
          <a:xfrm>
            <a:off x="7970837" y="0"/>
            <a:ext cx="2971800"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538604" y="1183886"/>
            <a:ext cx="9823008" cy="4912114"/>
          </a:xfrm>
        </p:spPr>
        <p:txBody>
          <a:bodyPr/>
          <a:lstStyle/>
          <a:p>
            <a:r>
              <a:rPr lang="en-US" dirty="0" smtClean="0"/>
              <a:t>Adam </a:t>
            </a:r>
            <a:r>
              <a:rPr lang="en-US" dirty="0" err="1" smtClean="0"/>
              <a:t>Tuliper</a:t>
            </a:r>
            <a:endParaRPr lang="en-US" dirty="0" smtClean="0"/>
          </a:p>
          <a:p>
            <a:r>
              <a:rPr lang="en-US" dirty="0" smtClean="0"/>
              <a:t>Twitter: @</a:t>
            </a:r>
            <a:r>
              <a:rPr lang="en-US" dirty="0" err="1" smtClean="0"/>
              <a:t>AdamTuliper</a:t>
            </a:r>
            <a:endParaRPr lang="en-US" dirty="0" smtClean="0"/>
          </a:p>
          <a:p>
            <a:r>
              <a:rPr lang="en-US" dirty="0" smtClean="0"/>
              <a:t>CompleteDevelopment.blogspot.com</a:t>
            </a:r>
          </a:p>
          <a:p>
            <a:r>
              <a:rPr lang="en-US" sz="2800" dirty="0" smtClean="0"/>
              <a:t>pluralsight.com author</a:t>
            </a:r>
          </a:p>
          <a:p>
            <a:r>
              <a:rPr lang="en-US" sz="2800" dirty="0" smtClean="0"/>
              <a:t>MSDN Security Topics - December, January</a:t>
            </a:r>
          </a:p>
          <a:p>
            <a:r>
              <a:rPr lang="en-US" sz="2800" dirty="0" smtClean="0"/>
              <a:t>Questions, Comments, Amazon Gift </a:t>
            </a:r>
            <a:r>
              <a:rPr lang="en-US" sz="2800" dirty="0" err="1" smtClean="0"/>
              <a:t>Cards,Beer</a:t>
            </a:r>
            <a:r>
              <a:rPr lang="en-US" sz="2800" dirty="0" smtClean="0"/>
              <a:t>, etc</a:t>
            </a:r>
          </a:p>
          <a:p>
            <a:pPr>
              <a:buNone/>
            </a:pPr>
            <a:r>
              <a:rPr lang="en-US" sz="2800" dirty="0" smtClean="0"/>
              <a:t>         </a:t>
            </a:r>
            <a:r>
              <a:rPr lang="en-US" sz="2800" dirty="0" smtClean="0">
                <a:hlinkClick r:id="rId2"/>
              </a:rPr>
              <a:t>adam.tuliper@gmail.com</a:t>
            </a:r>
            <a:endParaRPr lang="en-US" sz="2800" dirty="0" smtClean="0"/>
          </a:p>
          <a:p>
            <a:pPr>
              <a:buNone/>
            </a:pPr>
            <a:endParaRPr lang="en-US" sz="2800" b="1" dirty="0" smtClean="0"/>
          </a:p>
          <a:p>
            <a:pPr>
              <a:buNone/>
            </a:pPr>
            <a:r>
              <a:rPr lang="en-US" sz="2800" b="1" smtClean="0">
                <a:solidFill>
                  <a:srgbClr val="F6AE1E"/>
                </a:solidFill>
              </a:rPr>
              <a:t>The </a:t>
            </a:r>
            <a:r>
              <a:rPr lang="en-US" sz="2800" b="1" dirty="0" smtClean="0">
                <a:solidFill>
                  <a:srgbClr val="F6AE1E"/>
                </a:solidFill>
              </a:rPr>
              <a:t>code is on </a:t>
            </a:r>
            <a:r>
              <a:rPr lang="en-US" sz="2800" b="1" dirty="0" err="1" smtClean="0">
                <a:solidFill>
                  <a:srgbClr val="F6AE1E"/>
                </a:solidFill>
              </a:rPr>
              <a:t>github</a:t>
            </a:r>
            <a:r>
              <a:rPr lang="en-US" sz="2800" b="1" dirty="0" smtClean="0">
                <a:solidFill>
                  <a:srgbClr val="F6AE1E"/>
                </a:solidFill>
              </a:rPr>
              <a:t> under </a:t>
            </a:r>
            <a:r>
              <a:rPr lang="en-US" sz="2800" b="1" dirty="0" err="1" smtClean="0">
                <a:solidFill>
                  <a:srgbClr val="F6AE1E"/>
                </a:solidFill>
              </a:rPr>
              <a:t>adamtuliper</a:t>
            </a:r>
            <a:endParaRPr lang="en-US" b="1" dirty="0" smtClean="0">
              <a:solidFill>
                <a:srgbClr val="F6AE1E"/>
              </a:solidFill>
            </a:endParaRPr>
          </a:p>
          <a:p>
            <a:endParaRPr lang="en-US" dirty="0"/>
          </a:p>
        </p:txBody>
      </p:sp>
      <p:pic>
        <p:nvPicPr>
          <p:cNvPr id="8" name="Picture 2" descr="MSDN Magazine January 2012"/>
          <p:cNvPicPr>
            <a:picLocks noChangeAspect="1" noChangeArrowheads="1"/>
          </p:cNvPicPr>
          <p:nvPr/>
        </p:nvPicPr>
        <p:blipFill>
          <a:blip r:embed="rId3" cstate="print"/>
          <a:srcRect/>
          <a:stretch>
            <a:fillRect/>
          </a:stretch>
        </p:blipFill>
        <p:spPr bwMode="auto">
          <a:xfrm>
            <a:off x="9508894" y="3259666"/>
            <a:ext cx="2679931" cy="3598334"/>
          </a:xfrm>
          <a:prstGeom prst="rect">
            <a:avLst/>
          </a:prstGeom>
          <a:noFill/>
        </p:spPr>
      </p:pic>
      <p:pic>
        <p:nvPicPr>
          <p:cNvPr id="10" name="Picture 9" descr="Full color logo"/>
          <p:cNvPicPr>
            <a:picLocks noChangeAspect="1" noChangeArrowheads="1"/>
          </p:cNvPicPr>
          <p:nvPr/>
        </p:nvPicPr>
        <p:blipFill>
          <a:blip r:embed="rId4" cstate="print"/>
          <a:srcRect/>
          <a:stretch>
            <a:fillRect/>
          </a:stretch>
        </p:blipFill>
        <p:spPr bwMode="auto">
          <a:xfrm>
            <a:off x="8123236" y="248468"/>
            <a:ext cx="2646233" cy="589732"/>
          </a:xfrm>
          <a:prstGeom prst="rect">
            <a:avLst/>
          </a:prstGeom>
          <a:noFill/>
        </p:spPr>
      </p:pic>
      <p:pic>
        <p:nvPicPr>
          <p:cNvPr id="11" name="Picture 2" descr="Official INETA Logo"/>
          <p:cNvPicPr>
            <a:picLocks noChangeAspect="1" noChangeArrowheads="1"/>
          </p:cNvPicPr>
          <p:nvPr/>
        </p:nvPicPr>
        <p:blipFill>
          <a:blip r:embed="rId5" cstate="print"/>
          <a:srcRect/>
          <a:stretch>
            <a:fillRect/>
          </a:stretch>
        </p:blipFill>
        <p:spPr bwMode="auto">
          <a:xfrm>
            <a:off x="6246812" y="130573"/>
            <a:ext cx="1400614" cy="860027"/>
          </a:xfrm>
          <a:prstGeom prst="rect">
            <a:avLst/>
          </a:prstGeom>
          <a:noFill/>
        </p:spPr>
      </p:pic>
      <p:sp>
        <p:nvSpPr>
          <p:cNvPr id="12" name="Rectangle 11"/>
          <p:cNvSpPr>
            <a:spLocks noChangeAspect="1"/>
          </p:cNvSpPr>
          <p:nvPr/>
        </p:nvSpPr>
        <p:spPr bwMode="auto">
          <a:xfrm>
            <a:off x="11058248" y="0"/>
            <a:ext cx="1130577"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93"/>
          <p:cNvSpPr>
            <a:spLocks noEditPoints="1"/>
          </p:cNvSpPr>
          <p:nvPr/>
        </p:nvSpPr>
        <p:spPr bwMode="auto">
          <a:xfrm>
            <a:off x="11455049" y="346496"/>
            <a:ext cx="336975" cy="440865"/>
          </a:xfrm>
          <a:custGeom>
            <a:avLst/>
            <a:gdLst>
              <a:gd name="T0" fmla="*/ 207 w 214"/>
              <a:gd name="T1" fmla="*/ 280 h 280"/>
              <a:gd name="T2" fmla="*/ 74 w 214"/>
              <a:gd name="T3" fmla="*/ 280 h 280"/>
              <a:gd name="T4" fmla="*/ 0 w 214"/>
              <a:gd name="T5" fmla="*/ 207 h 280"/>
              <a:gd name="T6" fmla="*/ 0 w 214"/>
              <a:gd name="T7" fmla="*/ 7 h 280"/>
              <a:gd name="T8" fmla="*/ 7 w 214"/>
              <a:gd name="T9" fmla="*/ 0 h 280"/>
              <a:gd name="T10" fmla="*/ 74 w 214"/>
              <a:gd name="T11" fmla="*/ 0 h 280"/>
              <a:gd name="T12" fmla="*/ 81 w 214"/>
              <a:gd name="T13" fmla="*/ 7 h 280"/>
              <a:gd name="T14" fmla="*/ 81 w 214"/>
              <a:gd name="T15" fmla="*/ 66 h 280"/>
              <a:gd name="T16" fmla="*/ 207 w 214"/>
              <a:gd name="T17" fmla="*/ 66 h 280"/>
              <a:gd name="T18" fmla="*/ 214 w 214"/>
              <a:gd name="T19" fmla="*/ 74 h 280"/>
              <a:gd name="T20" fmla="*/ 214 w 214"/>
              <a:gd name="T21" fmla="*/ 140 h 280"/>
              <a:gd name="T22" fmla="*/ 207 w 214"/>
              <a:gd name="T23" fmla="*/ 147 h 280"/>
              <a:gd name="T24" fmla="*/ 81 w 214"/>
              <a:gd name="T25" fmla="*/ 147 h 280"/>
              <a:gd name="T26" fmla="*/ 81 w 214"/>
              <a:gd name="T27" fmla="*/ 199 h 280"/>
              <a:gd name="T28" fmla="*/ 207 w 214"/>
              <a:gd name="T29" fmla="*/ 199 h 280"/>
              <a:gd name="T30" fmla="*/ 214 w 214"/>
              <a:gd name="T31" fmla="*/ 207 h 280"/>
              <a:gd name="T32" fmla="*/ 214 w 214"/>
              <a:gd name="T33" fmla="*/ 273 h 280"/>
              <a:gd name="T34" fmla="*/ 207 w 214"/>
              <a:gd name="T35" fmla="*/ 280 h 280"/>
              <a:gd name="T36" fmla="*/ 15 w 214"/>
              <a:gd name="T37" fmla="*/ 15 h 280"/>
              <a:gd name="T38" fmla="*/ 15 w 214"/>
              <a:gd name="T39" fmla="*/ 207 h 280"/>
              <a:gd name="T40" fmla="*/ 74 w 214"/>
              <a:gd name="T41" fmla="*/ 266 h 280"/>
              <a:gd name="T42" fmla="*/ 199 w 214"/>
              <a:gd name="T43" fmla="*/ 266 h 280"/>
              <a:gd name="T44" fmla="*/ 199 w 214"/>
              <a:gd name="T45" fmla="*/ 214 h 280"/>
              <a:gd name="T46" fmla="*/ 74 w 214"/>
              <a:gd name="T47" fmla="*/ 214 h 280"/>
              <a:gd name="T48" fmla="*/ 66 w 214"/>
              <a:gd name="T49" fmla="*/ 207 h 280"/>
              <a:gd name="T50" fmla="*/ 66 w 214"/>
              <a:gd name="T51" fmla="*/ 140 h 280"/>
              <a:gd name="T52" fmla="*/ 74 w 214"/>
              <a:gd name="T53" fmla="*/ 133 h 280"/>
              <a:gd name="T54" fmla="*/ 199 w 214"/>
              <a:gd name="T55" fmla="*/ 133 h 280"/>
              <a:gd name="T56" fmla="*/ 199 w 214"/>
              <a:gd name="T57" fmla="*/ 81 h 280"/>
              <a:gd name="T58" fmla="*/ 74 w 214"/>
              <a:gd name="T59" fmla="*/ 81 h 280"/>
              <a:gd name="T60" fmla="*/ 66 w 214"/>
              <a:gd name="T61" fmla="*/ 74 h 280"/>
              <a:gd name="T62" fmla="*/ 66 w 214"/>
              <a:gd name="T63" fmla="*/ 15 h 280"/>
              <a:gd name="T64" fmla="*/ 15 w 214"/>
              <a:gd name="T65" fmla="*/ 1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4" h="280">
                <a:moveTo>
                  <a:pt x="207" y="280"/>
                </a:moveTo>
                <a:cubicBezTo>
                  <a:pt x="74" y="280"/>
                  <a:pt x="74" y="280"/>
                  <a:pt x="74" y="280"/>
                </a:cubicBezTo>
                <a:cubicBezTo>
                  <a:pt x="33" y="280"/>
                  <a:pt x="0" y="247"/>
                  <a:pt x="0" y="207"/>
                </a:cubicBezTo>
                <a:cubicBezTo>
                  <a:pt x="0" y="7"/>
                  <a:pt x="0" y="7"/>
                  <a:pt x="0" y="7"/>
                </a:cubicBezTo>
                <a:cubicBezTo>
                  <a:pt x="0" y="3"/>
                  <a:pt x="3" y="0"/>
                  <a:pt x="7" y="0"/>
                </a:cubicBezTo>
                <a:cubicBezTo>
                  <a:pt x="74" y="0"/>
                  <a:pt x="74" y="0"/>
                  <a:pt x="74" y="0"/>
                </a:cubicBezTo>
                <a:cubicBezTo>
                  <a:pt x="78" y="0"/>
                  <a:pt x="81" y="3"/>
                  <a:pt x="81" y="7"/>
                </a:cubicBezTo>
                <a:cubicBezTo>
                  <a:pt x="81" y="66"/>
                  <a:pt x="81" y="66"/>
                  <a:pt x="81" y="66"/>
                </a:cubicBezTo>
                <a:cubicBezTo>
                  <a:pt x="207" y="66"/>
                  <a:pt x="207" y="66"/>
                  <a:pt x="207" y="66"/>
                </a:cubicBezTo>
                <a:cubicBezTo>
                  <a:pt x="211" y="66"/>
                  <a:pt x="214" y="70"/>
                  <a:pt x="214" y="74"/>
                </a:cubicBezTo>
                <a:cubicBezTo>
                  <a:pt x="214" y="140"/>
                  <a:pt x="214" y="140"/>
                  <a:pt x="214" y="140"/>
                </a:cubicBezTo>
                <a:cubicBezTo>
                  <a:pt x="214" y="144"/>
                  <a:pt x="211" y="147"/>
                  <a:pt x="207" y="147"/>
                </a:cubicBezTo>
                <a:cubicBezTo>
                  <a:pt x="81" y="147"/>
                  <a:pt x="81" y="147"/>
                  <a:pt x="81" y="147"/>
                </a:cubicBezTo>
                <a:cubicBezTo>
                  <a:pt x="81" y="199"/>
                  <a:pt x="81" y="199"/>
                  <a:pt x="81" y="199"/>
                </a:cubicBezTo>
                <a:cubicBezTo>
                  <a:pt x="207" y="199"/>
                  <a:pt x="207" y="199"/>
                  <a:pt x="207" y="199"/>
                </a:cubicBezTo>
                <a:cubicBezTo>
                  <a:pt x="211" y="199"/>
                  <a:pt x="214" y="202"/>
                  <a:pt x="214" y="207"/>
                </a:cubicBezTo>
                <a:cubicBezTo>
                  <a:pt x="214" y="273"/>
                  <a:pt x="214" y="273"/>
                  <a:pt x="214" y="273"/>
                </a:cubicBezTo>
                <a:cubicBezTo>
                  <a:pt x="214" y="277"/>
                  <a:pt x="211" y="280"/>
                  <a:pt x="207" y="280"/>
                </a:cubicBezTo>
                <a:close/>
                <a:moveTo>
                  <a:pt x="15" y="15"/>
                </a:moveTo>
                <a:cubicBezTo>
                  <a:pt x="15" y="207"/>
                  <a:pt x="15" y="207"/>
                  <a:pt x="15" y="207"/>
                </a:cubicBezTo>
                <a:cubicBezTo>
                  <a:pt x="15" y="239"/>
                  <a:pt x="41" y="266"/>
                  <a:pt x="74" y="266"/>
                </a:cubicBezTo>
                <a:cubicBezTo>
                  <a:pt x="199" y="266"/>
                  <a:pt x="199" y="266"/>
                  <a:pt x="199" y="266"/>
                </a:cubicBezTo>
                <a:cubicBezTo>
                  <a:pt x="199" y="214"/>
                  <a:pt x="199" y="214"/>
                  <a:pt x="199" y="214"/>
                </a:cubicBezTo>
                <a:cubicBezTo>
                  <a:pt x="74" y="214"/>
                  <a:pt x="74" y="214"/>
                  <a:pt x="74" y="214"/>
                </a:cubicBezTo>
                <a:cubicBezTo>
                  <a:pt x="70" y="214"/>
                  <a:pt x="66" y="211"/>
                  <a:pt x="66" y="207"/>
                </a:cubicBezTo>
                <a:cubicBezTo>
                  <a:pt x="66" y="140"/>
                  <a:pt x="66" y="140"/>
                  <a:pt x="66" y="140"/>
                </a:cubicBezTo>
                <a:cubicBezTo>
                  <a:pt x="66" y="136"/>
                  <a:pt x="70" y="133"/>
                  <a:pt x="74" y="133"/>
                </a:cubicBezTo>
                <a:cubicBezTo>
                  <a:pt x="199" y="133"/>
                  <a:pt x="199" y="133"/>
                  <a:pt x="199" y="133"/>
                </a:cubicBezTo>
                <a:cubicBezTo>
                  <a:pt x="199" y="81"/>
                  <a:pt x="199" y="81"/>
                  <a:pt x="199" y="81"/>
                </a:cubicBezTo>
                <a:cubicBezTo>
                  <a:pt x="74" y="81"/>
                  <a:pt x="74" y="81"/>
                  <a:pt x="74" y="81"/>
                </a:cubicBezTo>
                <a:cubicBezTo>
                  <a:pt x="70" y="81"/>
                  <a:pt x="66" y="78"/>
                  <a:pt x="66" y="74"/>
                </a:cubicBezTo>
                <a:cubicBezTo>
                  <a:pt x="66" y="15"/>
                  <a:pt x="66" y="15"/>
                  <a:pt x="66" y="15"/>
                </a:cubicBezTo>
                <a:lnTo>
                  <a:pt x="15"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p:cNvSpPr/>
          <p:nvPr/>
        </p:nvSpPr>
        <p:spPr bwMode="auto">
          <a:xfrm>
            <a:off x="6856412" y="-2362200"/>
            <a:ext cx="3051626" cy="838200"/>
          </a:xfrm>
          <a:prstGeom prst="rect">
            <a:avLst/>
          </a:prstGeom>
          <a:solidFill>
            <a:schemeClr val="tx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Lucida Console" pitchFamily="49"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86290548"/>
              </p:ext>
            </p:extLst>
          </p:nvPr>
        </p:nvGraphicFramePr>
        <p:xfrm>
          <a:off x="475569" y="881742"/>
          <a:ext cx="10876643" cy="5061857"/>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2" descr="C:\Users\Jordan\Desktop\TechEd_2012\TechE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515815" y="6159457"/>
            <a:ext cx="930625" cy="42976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endParaRPr lang="en-US"/>
          </a:p>
        </p:txBody>
      </p:sp>
      <p:sp>
        <p:nvSpPr>
          <p:cNvPr id="7" name="Rectangle 6"/>
          <p:cNvSpPr>
            <a:spLocks noChangeAspect="1"/>
          </p:cNvSpPr>
          <p:nvPr/>
        </p:nvSpPr>
        <p:spPr bwMode="auto">
          <a:xfrm>
            <a:off x="13181012" y="-304800"/>
            <a:ext cx="1130577" cy="1133856"/>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9"/>
          <p:cNvSpPr>
            <a:spLocks noEditPoints="1"/>
          </p:cNvSpPr>
          <p:nvPr/>
        </p:nvSpPr>
        <p:spPr bwMode="auto">
          <a:xfrm>
            <a:off x="11276012" y="228600"/>
            <a:ext cx="547418" cy="651308"/>
          </a:xfrm>
          <a:custGeom>
            <a:avLst/>
            <a:gdLst>
              <a:gd name="T0" fmla="*/ 8 w 348"/>
              <a:gd name="T1" fmla="*/ 0 h 414"/>
              <a:gd name="T2" fmla="*/ 0 w 348"/>
              <a:gd name="T3" fmla="*/ 406 h 414"/>
              <a:gd name="T4" fmla="*/ 340 w 348"/>
              <a:gd name="T5" fmla="*/ 414 h 414"/>
              <a:gd name="T6" fmla="*/ 348 w 348"/>
              <a:gd name="T7" fmla="*/ 8 h 414"/>
              <a:gd name="T8" fmla="*/ 333 w 348"/>
              <a:gd name="T9" fmla="*/ 399 h 414"/>
              <a:gd name="T10" fmla="*/ 15 w 348"/>
              <a:gd name="T11" fmla="*/ 15 h 414"/>
              <a:gd name="T12" fmla="*/ 333 w 348"/>
              <a:gd name="T13" fmla="*/ 399 h 414"/>
              <a:gd name="T14" fmla="*/ 33 w 348"/>
              <a:gd name="T15" fmla="*/ 43 h 414"/>
              <a:gd name="T16" fmla="*/ 307 w 348"/>
              <a:gd name="T17" fmla="*/ 36 h 414"/>
              <a:gd name="T18" fmla="*/ 315 w 348"/>
              <a:gd name="T19" fmla="*/ 104 h 414"/>
              <a:gd name="T20" fmla="*/ 41 w 348"/>
              <a:gd name="T21" fmla="*/ 111 h 414"/>
              <a:gd name="T22" fmla="*/ 108 w 348"/>
              <a:gd name="T23" fmla="*/ 141 h 414"/>
              <a:gd name="T24" fmla="*/ 123 w 348"/>
              <a:gd name="T25" fmla="*/ 203 h 414"/>
              <a:gd name="T26" fmla="*/ 53 w 348"/>
              <a:gd name="T27" fmla="*/ 210 h 414"/>
              <a:gd name="T28" fmla="*/ 108 w 348"/>
              <a:gd name="T29" fmla="*/ 195 h 414"/>
              <a:gd name="T30" fmla="*/ 198 w 348"/>
              <a:gd name="T31" fmla="*/ 141 h 414"/>
              <a:gd name="T32" fmla="*/ 212 w 348"/>
              <a:gd name="T33" fmla="*/ 203 h 414"/>
              <a:gd name="T34" fmla="*/ 143 w 348"/>
              <a:gd name="T35" fmla="*/ 210 h 414"/>
              <a:gd name="T36" fmla="*/ 198 w 348"/>
              <a:gd name="T37" fmla="*/ 195 h 414"/>
              <a:gd name="T38" fmla="*/ 287 w 348"/>
              <a:gd name="T39" fmla="*/ 141 h 414"/>
              <a:gd name="T40" fmla="*/ 302 w 348"/>
              <a:gd name="T41" fmla="*/ 203 h 414"/>
              <a:gd name="T42" fmla="*/ 233 w 348"/>
              <a:gd name="T43" fmla="*/ 210 h 414"/>
              <a:gd name="T44" fmla="*/ 287 w 348"/>
              <a:gd name="T45" fmla="*/ 195 h 414"/>
              <a:gd name="T46" fmla="*/ 108 w 348"/>
              <a:gd name="T47" fmla="*/ 314 h 414"/>
              <a:gd name="T48" fmla="*/ 123 w 348"/>
              <a:gd name="T49" fmla="*/ 376 h 414"/>
              <a:gd name="T50" fmla="*/ 53 w 348"/>
              <a:gd name="T51" fmla="*/ 384 h 414"/>
              <a:gd name="T52" fmla="*/ 108 w 348"/>
              <a:gd name="T53" fmla="*/ 369 h 414"/>
              <a:gd name="T54" fmla="*/ 198 w 348"/>
              <a:gd name="T55" fmla="*/ 314 h 414"/>
              <a:gd name="T56" fmla="*/ 212 w 348"/>
              <a:gd name="T57" fmla="*/ 376 h 414"/>
              <a:gd name="T58" fmla="*/ 143 w 348"/>
              <a:gd name="T59" fmla="*/ 384 h 414"/>
              <a:gd name="T60" fmla="*/ 198 w 348"/>
              <a:gd name="T61" fmla="*/ 369 h 414"/>
              <a:gd name="T62" fmla="*/ 287 w 348"/>
              <a:gd name="T63" fmla="*/ 314 h 414"/>
              <a:gd name="T64" fmla="*/ 302 w 348"/>
              <a:gd name="T65" fmla="*/ 376 h 414"/>
              <a:gd name="T66" fmla="*/ 233 w 348"/>
              <a:gd name="T67" fmla="*/ 384 h 414"/>
              <a:gd name="T68" fmla="*/ 287 w 348"/>
              <a:gd name="T69" fmla="*/ 369 h 414"/>
              <a:gd name="T70" fmla="*/ 108 w 348"/>
              <a:gd name="T71" fmla="*/ 227 h 414"/>
              <a:gd name="T72" fmla="*/ 123 w 348"/>
              <a:gd name="T73" fmla="*/ 289 h 414"/>
              <a:gd name="T74" fmla="*/ 53 w 348"/>
              <a:gd name="T75" fmla="*/ 297 h 414"/>
              <a:gd name="T76" fmla="*/ 108 w 348"/>
              <a:gd name="T77" fmla="*/ 282 h 414"/>
              <a:gd name="T78" fmla="*/ 198 w 348"/>
              <a:gd name="T79" fmla="*/ 227 h 414"/>
              <a:gd name="T80" fmla="*/ 212 w 348"/>
              <a:gd name="T81" fmla="*/ 289 h 414"/>
              <a:gd name="T82" fmla="*/ 143 w 348"/>
              <a:gd name="T83" fmla="*/ 297 h 414"/>
              <a:gd name="T84" fmla="*/ 198 w 348"/>
              <a:gd name="T85" fmla="*/ 282 h 414"/>
              <a:gd name="T86" fmla="*/ 287 w 348"/>
              <a:gd name="T87" fmla="*/ 227 h 414"/>
              <a:gd name="T88" fmla="*/ 302 w 348"/>
              <a:gd name="T89" fmla="*/ 289 h 414"/>
              <a:gd name="T90" fmla="*/ 233 w 348"/>
              <a:gd name="T91" fmla="*/ 297 h 414"/>
              <a:gd name="T92" fmla="*/ 287 w 348"/>
              <a:gd name="T93" fmla="*/ 28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8" h="414">
                <a:moveTo>
                  <a:pt x="340" y="0"/>
                </a:moveTo>
                <a:cubicBezTo>
                  <a:pt x="8" y="0"/>
                  <a:pt x="8" y="0"/>
                  <a:pt x="8" y="0"/>
                </a:cubicBezTo>
                <a:cubicBezTo>
                  <a:pt x="4" y="0"/>
                  <a:pt x="0" y="4"/>
                  <a:pt x="0" y="8"/>
                </a:cubicBezTo>
                <a:cubicBezTo>
                  <a:pt x="0" y="406"/>
                  <a:pt x="0" y="406"/>
                  <a:pt x="0" y="406"/>
                </a:cubicBezTo>
                <a:cubicBezTo>
                  <a:pt x="0" y="410"/>
                  <a:pt x="4" y="414"/>
                  <a:pt x="8" y="414"/>
                </a:cubicBezTo>
                <a:cubicBezTo>
                  <a:pt x="340" y="414"/>
                  <a:pt x="340" y="414"/>
                  <a:pt x="340" y="414"/>
                </a:cubicBezTo>
                <a:cubicBezTo>
                  <a:pt x="344" y="414"/>
                  <a:pt x="348" y="410"/>
                  <a:pt x="348" y="406"/>
                </a:cubicBezTo>
                <a:cubicBezTo>
                  <a:pt x="348" y="8"/>
                  <a:pt x="348" y="8"/>
                  <a:pt x="348" y="8"/>
                </a:cubicBezTo>
                <a:cubicBezTo>
                  <a:pt x="348" y="4"/>
                  <a:pt x="344" y="0"/>
                  <a:pt x="340" y="0"/>
                </a:cubicBezTo>
                <a:close/>
                <a:moveTo>
                  <a:pt x="333" y="399"/>
                </a:moveTo>
                <a:cubicBezTo>
                  <a:pt x="15" y="399"/>
                  <a:pt x="15" y="399"/>
                  <a:pt x="15" y="399"/>
                </a:cubicBezTo>
                <a:cubicBezTo>
                  <a:pt x="15" y="15"/>
                  <a:pt x="15" y="15"/>
                  <a:pt x="15" y="15"/>
                </a:cubicBezTo>
                <a:cubicBezTo>
                  <a:pt x="333" y="15"/>
                  <a:pt x="333" y="15"/>
                  <a:pt x="333" y="15"/>
                </a:cubicBezTo>
                <a:lnTo>
                  <a:pt x="333" y="399"/>
                </a:lnTo>
                <a:close/>
                <a:moveTo>
                  <a:pt x="33" y="104"/>
                </a:moveTo>
                <a:cubicBezTo>
                  <a:pt x="33" y="43"/>
                  <a:pt x="33" y="43"/>
                  <a:pt x="33" y="43"/>
                </a:cubicBezTo>
                <a:cubicBezTo>
                  <a:pt x="33" y="39"/>
                  <a:pt x="37" y="36"/>
                  <a:pt x="41" y="36"/>
                </a:cubicBezTo>
                <a:cubicBezTo>
                  <a:pt x="307" y="36"/>
                  <a:pt x="307" y="36"/>
                  <a:pt x="307" y="36"/>
                </a:cubicBezTo>
                <a:cubicBezTo>
                  <a:pt x="311" y="36"/>
                  <a:pt x="315" y="39"/>
                  <a:pt x="315" y="43"/>
                </a:cubicBezTo>
                <a:cubicBezTo>
                  <a:pt x="315" y="104"/>
                  <a:pt x="315" y="104"/>
                  <a:pt x="315" y="104"/>
                </a:cubicBezTo>
                <a:cubicBezTo>
                  <a:pt x="315" y="108"/>
                  <a:pt x="311" y="111"/>
                  <a:pt x="307" y="111"/>
                </a:cubicBezTo>
                <a:cubicBezTo>
                  <a:pt x="41" y="111"/>
                  <a:pt x="41" y="111"/>
                  <a:pt x="41" y="111"/>
                </a:cubicBezTo>
                <a:cubicBezTo>
                  <a:pt x="37" y="111"/>
                  <a:pt x="33" y="108"/>
                  <a:pt x="33" y="104"/>
                </a:cubicBezTo>
                <a:close/>
                <a:moveTo>
                  <a:pt x="108" y="141"/>
                </a:moveTo>
                <a:cubicBezTo>
                  <a:pt x="123" y="141"/>
                  <a:pt x="123" y="141"/>
                  <a:pt x="123" y="141"/>
                </a:cubicBezTo>
                <a:cubicBezTo>
                  <a:pt x="123" y="203"/>
                  <a:pt x="123" y="203"/>
                  <a:pt x="123" y="203"/>
                </a:cubicBezTo>
                <a:cubicBezTo>
                  <a:pt x="123" y="207"/>
                  <a:pt x="119" y="210"/>
                  <a:pt x="115" y="210"/>
                </a:cubicBezTo>
                <a:cubicBezTo>
                  <a:pt x="53" y="210"/>
                  <a:pt x="53" y="210"/>
                  <a:pt x="53" y="210"/>
                </a:cubicBezTo>
                <a:cubicBezTo>
                  <a:pt x="53" y="195"/>
                  <a:pt x="53" y="195"/>
                  <a:pt x="53" y="195"/>
                </a:cubicBezTo>
                <a:cubicBezTo>
                  <a:pt x="108" y="195"/>
                  <a:pt x="108" y="195"/>
                  <a:pt x="108" y="195"/>
                </a:cubicBezTo>
                <a:lnTo>
                  <a:pt x="108" y="141"/>
                </a:lnTo>
                <a:close/>
                <a:moveTo>
                  <a:pt x="198" y="141"/>
                </a:moveTo>
                <a:cubicBezTo>
                  <a:pt x="212" y="141"/>
                  <a:pt x="212" y="141"/>
                  <a:pt x="212" y="141"/>
                </a:cubicBezTo>
                <a:cubicBezTo>
                  <a:pt x="212" y="203"/>
                  <a:pt x="212" y="203"/>
                  <a:pt x="212" y="203"/>
                </a:cubicBezTo>
                <a:cubicBezTo>
                  <a:pt x="212" y="207"/>
                  <a:pt x="209" y="210"/>
                  <a:pt x="205" y="210"/>
                </a:cubicBezTo>
                <a:cubicBezTo>
                  <a:pt x="143" y="210"/>
                  <a:pt x="143" y="210"/>
                  <a:pt x="143" y="210"/>
                </a:cubicBezTo>
                <a:cubicBezTo>
                  <a:pt x="143" y="195"/>
                  <a:pt x="143" y="195"/>
                  <a:pt x="143" y="195"/>
                </a:cubicBezTo>
                <a:cubicBezTo>
                  <a:pt x="198" y="195"/>
                  <a:pt x="198" y="195"/>
                  <a:pt x="198" y="195"/>
                </a:cubicBezTo>
                <a:lnTo>
                  <a:pt x="198" y="141"/>
                </a:lnTo>
                <a:close/>
                <a:moveTo>
                  <a:pt x="287" y="141"/>
                </a:moveTo>
                <a:cubicBezTo>
                  <a:pt x="302" y="141"/>
                  <a:pt x="302" y="141"/>
                  <a:pt x="302" y="141"/>
                </a:cubicBezTo>
                <a:cubicBezTo>
                  <a:pt x="302" y="203"/>
                  <a:pt x="302" y="203"/>
                  <a:pt x="302" y="203"/>
                </a:cubicBezTo>
                <a:cubicBezTo>
                  <a:pt x="302" y="207"/>
                  <a:pt x="299" y="210"/>
                  <a:pt x="295" y="210"/>
                </a:cubicBezTo>
                <a:cubicBezTo>
                  <a:pt x="233" y="210"/>
                  <a:pt x="233" y="210"/>
                  <a:pt x="233" y="210"/>
                </a:cubicBezTo>
                <a:cubicBezTo>
                  <a:pt x="233" y="195"/>
                  <a:pt x="233" y="195"/>
                  <a:pt x="233" y="195"/>
                </a:cubicBezTo>
                <a:cubicBezTo>
                  <a:pt x="287" y="195"/>
                  <a:pt x="287" y="195"/>
                  <a:pt x="287" y="195"/>
                </a:cubicBezTo>
                <a:lnTo>
                  <a:pt x="287" y="141"/>
                </a:lnTo>
                <a:close/>
                <a:moveTo>
                  <a:pt x="108" y="314"/>
                </a:moveTo>
                <a:cubicBezTo>
                  <a:pt x="123" y="314"/>
                  <a:pt x="123" y="314"/>
                  <a:pt x="123" y="314"/>
                </a:cubicBezTo>
                <a:cubicBezTo>
                  <a:pt x="123" y="376"/>
                  <a:pt x="123" y="376"/>
                  <a:pt x="123" y="376"/>
                </a:cubicBezTo>
                <a:cubicBezTo>
                  <a:pt x="123" y="380"/>
                  <a:pt x="119" y="384"/>
                  <a:pt x="115" y="384"/>
                </a:cubicBezTo>
                <a:cubicBezTo>
                  <a:pt x="53" y="384"/>
                  <a:pt x="53" y="384"/>
                  <a:pt x="53" y="384"/>
                </a:cubicBezTo>
                <a:cubicBezTo>
                  <a:pt x="53" y="369"/>
                  <a:pt x="53" y="369"/>
                  <a:pt x="53" y="369"/>
                </a:cubicBezTo>
                <a:cubicBezTo>
                  <a:pt x="108" y="369"/>
                  <a:pt x="108" y="369"/>
                  <a:pt x="108" y="369"/>
                </a:cubicBezTo>
                <a:lnTo>
                  <a:pt x="108" y="314"/>
                </a:lnTo>
                <a:close/>
                <a:moveTo>
                  <a:pt x="198" y="314"/>
                </a:moveTo>
                <a:cubicBezTo>
                  <a:pt x="212" y="314"/>
                  <a:pt x="212" y="314"/>
                  <a:pt x="212" y="314"/>
                </a:cubicBezTo>
                <a:cubicBezTo>
                  <a:pt x="212" y="376"/>
                  <a:pt x="212" y="376"/>
                  <a:pt x="212" y="376"/>
                </a:cubicBezTo>
                <a:cubicBezTo>
                  <a:pt x="212" y="380"/>
                  <a:pt x="209" y="384"/>
                  <a:pt x="205" y="384"/>
                </a:cubicBezTo>
                <a:cubicBezTo>
                  <a:pt x="143" y="384"/>
                  <a:pt x="143" y="384"/>
                  <a:pt x="143" y="384"/>
                </a:cubicBezTo>
                <a:cubicBezTo>
                  <a:pt x="143" y="369"/>
                  <a:pt x="143" y="369"/>
                  <a:pt x="143" y="369"/>
                </a:cubicBezTo>
                <a:cubicBezTo>
                  <a:pt x="198" y="369"/>
                  <a:pt x="198" y="369"/>
                  <a:pt x="198" y="369"/>
                </a:cubicBezTo>
                <a:lnTo>
                  <a:pt x="198" y="314"/>
                </a:lnTo>
                <a:close/>
                <a:moveTo>
                  <a:pt x="287" y="314"/>
                </a:moveTo>
                <a:cubicBezTo>
                  <a:pt x="302" y="314"/>
                  <a:pt x="302" y="314"/>
                  <a:pt x="302" y="314"/>
                </a:cubicBezTo>
                <a:cubicBezTo>
                  <a:pt x="302" y="376"/>
                  <a:pt x="302" y="376"/>
                  <a:pt x="302" y="376"/>
                </a:cubicBezTo>
                <a:cubicBezTo>
                  <a:pt x="302" y="380"/>
                  <a:pt x="299" y="384"/>
                  <a:pt x="295" y="384"/>
                </a:cubicBezTo>
                <a:cubicBezTo>
                  <a:pt x="233" y="384"/>
                  <a:pt x="233" y="384"/>
                  <a:pt x="233" y="384"/>
                </a:cubicBezTo>
                <a:cubicBezTo>
                  <a:pt x="233" y="369"/>
                  <a:pt x="233" y="369"/>
                  <a:pt x="233" y="369"/>
                </a:cubicBezTo>
                <a:cubicBezTo>
                  <a:pt x="287" y="369"/>
                  <a:pt x="287" y="369"/>
                  <a:pt x="287" y="369"/>
                </a:cubicBezTo>
                <a:lnTo>
                  <a:pt x="287" y="314"/>
                </a:lnTo>
                <a:close/>
                <a:moveTo>
                  <a:pt x="108" y="227"/>
                </a:moveTo>
                <a:cubicBezTo>
                  <a:pt x="123" y="227"/>
                  <a:pt x="123" y="227"/>
                  <a:pt x="123" y="227"/>
                </a:cubicBezTo>
                <a:cubicBezTo>
                  <a:pt x="123" y="289"/>
                  <a:pt x="123" y="289"/>
                  <a:pt x="123" y="289"/>
                </a:cubicBezTo>
                <a:cubicBezTo>
                  <a:pt x="123" y="293"/>
                  <a:pt x="119" y="297"/>
                  <a:pt x="115" y="297"/>
                </a:cubicBezTo>
                <a:cubicBezTo>
                  <a:pt x="53" y="297"/>
                  <a:pt x="53" y="297"/>
                  <a:pt x="53" y="297"/>
                </a:cubicBezTo>
                <a:cubicBezTo>
                  <a:pt x="53" y="282"/>
                  <a:pt x="53" y="282"/>
                  <a:pt x="53" y="282"/>
                </a:cubicBezTo>
                <a:cubicBezTo>
                  <a:pt x="108" y="282"/>
                  <a:pt x="108" y="282"/>
                  <a:pt x="108" y="282"/>
                </a:cubicBezTo>
                <a:lnTo>
                  <a:pt x="108" y="227"/>
                </a:lnTo>
                <a:close/>
                <a:moveTo>
                  <a:pt x="198" y="227"/>
                </a:moveTo>
                <a:cubicBezTo>
                  <a:pt x="212" y="227"/>
                  <a:pt x="212" y="227"/>
                  <a:pt x="212" y="227"/>
                </a:cubicBezTo>
                <a:cubicBezTo>
                  <a:pt x="212" y="289"/>
                  <a:pt x="212" y="289"/>
                  <a:pt x="212" y="289"/>
                </a:cubicBezTo>
                <a:cubicBezTo>
                  <a:pt x="212" y="293"/>
                  <a:pt x="209" y="297"/>
                  <a:pt x="205" y="297"/>
                </a:cubicBezTo>
                <a:cubicBezTo>
                  <a:pt x="143" y="297"/>
                  <a:pt x="143" y="297"/>
                  <a:pt x="143" y="297"/>
                </a:cubicBezTo>
                <a:cubicBezTo>
                  <a:pt x="143" y="282"/>
                  <a:pt x="143" y="282"/>
                  <a:pt x="143" y="282"/>
                </a:cubicBezTo>
                <a:cubicBezTo>
                  <a:pt x="198" y="282"/>
                  <a:pt x="198" y="282"/>
                  <a:pt x="198" y="282"/>
                </a:cubicBezTo>
                <a:lnTo>
                  <a:pt x="198" y="227"/>
                </a:lnTo>
                <a:close/>
                <a:moveTo>
                  <a:pt x="287" y="227"/>
                </a:moveTo>
                <a:cubicBezTo>
                  <a:pt x="302" y="227"/>
                  <a:pt x="302" y="227"/>
                  <a:pt x="302" y="227"/>
                </a:cubicBezTo>
                <a:cubicBezTo>
                  <a:pt x="302" y="289"/>
                  <a:pt x="302" y="289"/>
                  <a:pt x="302" y="289"/>
                </a:cubicBezTo>
                <a:cubicBezTo>
                  <a:pt x="302" y="293"/>
                  <a:pt x="299" y="297"/>
                  <a:pt x="295" y="297"/>
                </a:cubicBezTo>
                <a:cubicBezTo>
                  <a:pt x="233" y="297"/>
                  <a:pt x="233" y="297"/>
                  <a:pt x="233" y="297"/>
                </a:cubicBezTo>
                <a:cubicBezTo>
                  <a:pt x="233" y="282"/>
                  <a:pt x="233" y="282"/>
                  <a:pt x="233" y="282"/>
                </a:cubicBezTo>
                <a:cubicBezTo>
                  <a:pt x="287" y="282"/>
                  <a:pt x="287" y="282"/>
                  <a:pt x="287" y="282"/>
                </a:cubicBezTo>
                <a:lnTo>
                  <a:pt x="287" y="22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500">
        <p14:pan/>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2.xml><?xml version="1.0" encoding="utf-8"?>
<a:theme xmlns:a="http://schemas.openxmlformats.org/drawingml/2006/main" name="White with Consolas font for code slides">
  <a:themeElements>
    <a:clrScheme name="TechEd 2012 Light">
      <a:dk1>
        <a:srgbClr val="000000"/>
      </a:dk1>
      <a:lt1>
        <a:srgbClr val="FFFFFF"/>
      </a:lt1>
      <a:dk2>
        <a:srgbClr val="000000"/>
      </a:dk2>
      <a:lt2>
        <a:srgbClr val="FFFFFF"/>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2012-06-14T07:00:00+00:00</Event_x0020_End_x0020_Date>
    <Event_x0020_Start_x0020_Date xmlns="2295e2e7-0eeb-498e-8716-217bb2ee6ee3">2012-06-11T07:00:00+00:00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Orlando</TermName>
          <TermId xmlns="http://schemas.microsoft.com/office/infopath/2007/PartnerControls">99ded043-d247-43a1-9b7a-028ecd66d1eb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TechEd</TermName>
          <TermId xmlns="http://schemas.microsoft.com/office/infopath/2007/PartnerControls">ac8fad57-eb30-43a8-b5bd-05dcf2cf2246</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126</Value>
      <Value>232</Value>
      <Value>231</Value>
    </TaxCatchAll>
    <Event_x0020_VenueTaxHTField0 xmlns="2295e2e7-0eeb-498e-8716-217bb2ee6ee3">
      <Terms xmlns="http://schemas.microsoft.com/office/infopath/2007/PartnerControls">
        <TermInfo xmlns="http://schemas.microsoft.com/office/infopath/2007/PartnerControls">
          <TermName xmlns="http://schemas.microsoft.com/office/infopath/2007/PartnerControls">Orange County Convention Center Orlando, FL</TermName>
          <TermId xmlns="http://schemas.microsoft.com/office/infopath/2007/PartnerControls">bd993e89-aa48-4695-84e0-3b53e88b1a79</TermId>
        </TermInfo>
      </Terms>
    </Event_x0020_VenueTaxHTField0>
  </documentManagement>
</p:properties>
</file>

<file path=customXml/itemProps1.xml><?xml version="1.0" encoding="utf-8"?>
<ds:datastoreItem xmlns:ds="http://schemas.openxmlformats.org/officeDocument/2006/customXml" ds:itemID="{EF1FE425-EA36-4D8C-A967-84CE3BED24D2}">
  <ds:schemaRefs>
    <ds:schemaRef ds:uri="http://schemas.microsoft.com/sharepoint/v3/contenttype/forms"/>
  </ds:schemaRefs>
</ds:datastoreItem>
</file>

<file path=customXml/itemProps2.xml><?xml version="1.0" encoding="utf-8"?>
<ds:datastoreItem xmlns:ds="http://schemas.openxmlformats.org/officeDocument/2006/customXml" ds:itemID="{B1F76A61-5CBF-46B3-9760-66C9F362D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92E10-3D8B-4831-9584-7BC82972C8E2}">
  <ds:schemaRefs>
    <ds:schemaRef ds:uri="http://www.w3.org/XML/1998/namespace"/>
    <ds:schemaRef ds:uri="http://schemas.openxmlformats.org/package/2006/metadata/core-properties"/>
    <ds:schemaRef ds:uri="http://schemas.microsoft.com/office/2006/metadata/properties"/>
    <ds:schemaRef ds:uri="2295e2e7-0eeb-498e-8716-217bb2ee6ee3"/>
    <ds:schemaRef ds:uri="http://schemas.microsoft.com/office/infopath/2007/PartnerControls"/>
    <ds:schemaRef ds:uri="http://schemas.microsoft.com/office/2006/documentManagement/types"/>
    <ds:schemaRef ds:uri="http://purl.org/dc/elements/1.1/"/>
    <ds:schemaRef ds:uri="8b529f77-48ab-4581-b468-93f09345b8aa"/>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TechEd_2012_Template_16x9</Template>
  <TotalTime>4562</TotalTime>
  <Words>3464</Words>
  <Application>Microsoft Office PowerPoint</Application>
  <PresentationFormat>Custom</PresentationFormat>
  <Paragraphs>480</Paragraphs>
  <Slides>32</Slides>
  <Notes>27</Notes>
  <HiddenSlides>4</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TechEd_2012_Template_16x9</vt:lpstr>
      <vt:lpstr>White with Consolas font for code slides</vt:lpstr>
      <vt:lpstr>PowerPoint Presentation</vt:lpstr>
      <vt:lpstr>ADO.NET Entity Framework 5 for Real Web Applications</vt:lpstr>
      <vt:lpstr>PLEASE READ (hidden slide)</vt:lpstr>
      <vt:lpstr>Notes (hidden)</vt:lpstr>
      <vt:lpstr>Deadlines &amp; Resources</vt:lpstr>
      <vt:lpstr>Scrub Checklist</vt:lpstr>
      <vt:lpstr>PowerPoint Guidelines</vt:lpstr>
      <vt:lpstr>About Me</vt:lpstr>
      <vt:lpstr>PowerPoint Presentation</vt:lpstr>
      <vt:lpstr>Why Entity Framework?</vt:lpstr>
      <vt:lpstr>What’s a ‘Real’ Web App?</vt:lpstr>
      <vt:lpstr>Everything you need</vt:lpstr>
      <vt:lpstr>Understanding EF Three important items</vt:lpstr>
      <vt:lpstr>It’s all about the context</vt:lpstr>
      <vt:lpstr>Background - POCOs</vt:lpstr>
      <vt:lpstr>Model First/Database First</vt:lpstr>
      <vt:lpstr>Code First</vt:lpstr>
      <vt:lpstr>Basic Architecture</vt:lpstr>
      <vt:lpstr>Reposi-what?</vt:lpstr>
      <vt:lpstr>‘Real’ Web Considerations</vt:lpstr>
      <vt:lpstr>MVC Considerations</vt:lpstr>
      <vt:lpstr>Web Forms Considerations</vt:lpstr>
      <vt:lpstr>Validations</vt:lpstr>
      <vt:lpstr>Handling Concurrency </vt:lpstr>
      <vt:lpstr>Automatic Data Migrations</vt:lpstr>
      <vt:lpstr>Thanks!!</vt:lpstr>
      <vt:lpstr>Related Content</vt:lpstr>
      <vt:lpstr>Track Resources</vt:lpstr>
      <vt:lpstr>Resources</vt:lpstr>
      <vt:lpstr>PowerPoint Presentation</vt:lpstr>
      <vt:lpstr>MS Tag</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2012</dc:subject>
  <dc:creator>Cyndi</dc:creator>
  <cp:keywords>TechEd 2012</cp:keywords>
  <dc:description>Template: Jordan Cayabyab, Artitudes Design
Formatting:
Event Date: June 11-14, 2012
Event Location: Orlando, FL
Audience Type: IT Pros, Developers</dc:description>
  <cp:lastModifiedBy>Adam</cp:lastModifiedBy>
  <cp:revision>121</cp:revision>
  <cp:lastPrinted>2010-05-11T05:02:34Z</cp:lastPrinted>
  <dcterms:created xsi:type="dcterms:W3CDTF">2012-03-23T02:48:52Z</dcterms:created>
  <dcterms:modified xsi:type="dcterms:W3CDTF">2012-10-02T00:45:10Z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 Venue">
    <vt:lpwstr>232;#Orange County Convention Center Orlando, FL|bd993e89-aa48-4695-84e0-3b53e88b1a79</vt:lpwstr>
  </property>
  <property fmtid="{D5CDD505-2E9C-101B-9397-08002B2CF9AE}" pid="5" name="Event Location">
    <vt:lpwstr>231;#Orlando|99ded043-d247-43a1-9b7a-028ecd66d1eb</vt:lpwstr>
  </property>
  <property fmtid="{D5CDD505-2E9C-101B-9397-08002B2CF9AE}" pid="6" name="Event1">
    <vt:lpwstr>126;#TechEd|ac8fad57-eb30-43a8-b5bd-05dcf2cf2246</vt:lpwstr>
  </property>
  <property fmtid="{D5CDD505-2E9C-101B-9397-08002B2CF9AE}" pid="7" name="Audience">
    <vt:lpwstr/>
  </property>
</Properties>
</file>