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5" r:id="rId6"/>
    <p:sldId id="276" r:id="rId7"/>
    <p:sldId id="297" r:id="rId8"/>
    <p:sldId id="296" r:id="rId9"/>
    <p:sldId id="295" r:id="rId10"/>
    <p:sldId id="293" r:id="rId11"/>
    <p:sldId id="288" r:id="rId12"/>
    <p:sldId id="294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>
        <p:scale>
          <a:sx n="66" d="100"/>
          <a:sy n="66" d="100"/>
        </p:scale>
        <p:origin x="1330" y="413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90" y="1986926"/>
            <a:ext cx="6426468" cy="2057441"/>
          </a:xfrm>
        </p:spPr>
        <p:txBody>
          <a:bodyPr/>
          <a:lstStyle/>
          <a:p>
            <a:r>
              <a:rPr lang="en-US" dirty="0"/>
              <a:t>Case Study : Enhancing the User Acquisition Journey for IndusInd Bank Credit Cards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88178"/>
            <a:ext cx="1909478" cy="744193"/>
          </a:xfrm>
        </p:spPr>
        <p:txBody>
          <a:bodyPr/>
          <a:lstStyle/>
          <a:p>
            <a:r>
              <a:rPr lang="en-US" dirty="0"/>
              <a:t>Naveen Kumar</a:t>
            </a:r>
          </a:p>
          <a:p>
            <a:r>
              <a:rPr lang="en-US" dirty="0"/>
              <a:t>Oct 2023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22" r="6522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045" y="2502098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About IndusInd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Opportunity for improvement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  <a:p>
            <a:r>
              <a:rPr lang="en-US" dirty="0"/>
              <a:t>for improvement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400" dirty="0"/>
              <a:t>Identify improvement areas and deliver actionable recommendations for enhancing the user’s journey to acquire IndusInd Bank Credit Cards.</a:t>
            </a:r>
          </a:p>
          <a:p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6EAED1-14E7-2703-F018-0A412BCC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5251"/>
            <a:ext cx="5117162" cy="1325563"/>
          </a:xfrm>
        </p:spPr>
        <p:txBody>
          <a:bodyPr/>
          <a:lstStyle/>
          <a:p>
            <a:r>
              <a:rPr lang="en-US" dirty="0"/>
              <a:t>IndusInd Bank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80BEBA-39CF-CBD4-6ACF-4E77D2FDF28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2555871"/>
            <a:ext cx="4260180" cy="1294530"/>
          </a:xfrm>
        </p:spPr>
        <p:txBody>
          <a:bodyPr/>
          <a:lstStyle/>
          <a:p>
            <a:r>
              <a:rPr lang="en-US" sz="1800" dirty="0"/>
              <a:t>IndusInd Bank is a universal bank with more than 2.5 crore customers, over 5,000 distribution points, and approximately 2,000 branches throughout the country.</a:t>
            </a:r>
          </a:p>
          <a:p>
            <a:endParaRPr lang="en-US" sz="1600" dirty="0"/>
          </a:p>
          <a:p>
            <a:r>
              <a:rPr lang="en-US" sz="1800" dirty="0"/>
              <a:t>The bank offers a comprehensive range of products and services for individuals and corporations. IndusInd Bank is a preferred banking partner for several government institutions and public sector undertakings.</a:t>
            </a:r>
          </a:p>
        </p:txBody>
      </p:sp>
      <p:pic>
        <p:nvPicPr>
          <p:cNvPr id="11" name="Picture Placeholder 10" descr="A group of men standing in front of a building&#10;&#10;Description automatically generated">
            <a:extLst>
              <a:ext uri="{FF2B5EF4-FFF2-40B4-BE49-F238E27FC236}">
                <a16:creationId xmlns:a16="http://schemas.microsoft.com/office/drawing/2014/main" id="{029CA5E8-1634-D8FC-7A66-E499F3E47432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3841" r="23841"/>
          <a:stretch>
            <a:fillRect/>
          </a:stretch>
        </p:blipFill>
        <p:spPr>
          <a:xfrm>
            <a:off x="5917979" y="671332"/>
            <a:ext cx="5962367" cy="5546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4CCF-6B69-BA6E-D7EB-DC740E59413C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556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311960-5560-D05E-38B2-11BA5181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830" y="0"/>
            <a:ext cx="6599429" cy="1325563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AD0C6-5FC0-DE76-FE0E-6771793083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43" name="Picture Placeholder 42" descr="A hand holding a credit card&#10;&#10;Description automatically generated">
            <a:extLst>
              <a:ext uri="{FF2B5EF4-FFF2-40B4-BE49-F238E27FC236}">
                <a16:creationId xmlns:a16="http://schemas.microsoft.com/office/drawing/2014/main" id="{765979B4-ABAD-DBAE-82BE-9F16D77D9E36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2575" r="22575"/>
          <a:stretch>
            <a:fillRect/>
          </a:stretch>
        </p:blipFill>
        <p:spPr/>
      </p:pic>
      <p:pic>
        <p:nvPicPr>
          <p:cNvPr id="45" name="Picture 44" descr="A person smiling at a card&#10;&#10;Description automatically generated">
            <a:extLst>
              <a:ext uri="{FF2B5EF4-FFF2-40B4-BE49-F238E27FC236}">
                <a16:creationId xmlns:a16="http://schemas.microsoft.com/office/drawing/2014/main" id="{27BDC5CA-859D-20DF-31EA-E3646A24E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195" y="1708381"/>
            <a:ext cx="2370025" cy="4320914"/>
          </a:xfrm>
          <a:prstGeom prst="rect">
            <a:avLst/>
          </a:prstGeom>
        </p:spPr>
      </p:pic>
      <p:pic>
        <p:nvPicPr>
          <p:cNvPr id="47" name="Picture 46" descr="A screenshot of a phone&#10;&#10;Description automatically generated">
            <a:extLst>
              <a:ext uri="{FF2B5EF4-FFF2-40B4-BE49-F238E27FC236}">
                <a16:creationId xmlns:a16="http://schemas.microsoft.com/office/drawing/2014/main" id="{9F3EF380-A887-E730-F7CC-3A1C9A5F3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885" y="1708381"/>
            <a:ext cx="2339543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of Improvement</a:t>
            </a:r>
          </a:p>
        </p:txBody>
      </p:sp>
      <p:pic>
        <p:nvPicPr>
          <p:cNvPr id="192" name="Picture Placeholder 191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/>
          <a:srcRect l="26110" r="26110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SMALL FONT SIZE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600" dirty="0"/>
              <a:t>Font size of texts like PAN number, Email ID., Mobile number and Current PIN code in the user interface are too small. Similar trend follows in other pages.</a:t>
            </a:r>
          </a:p>
        </p:txBody>
      </p:sp>
      <p:pic>
        <p:nvPicPr>
          <p:cNvPr id="194" name="Picture Placeholder 193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4"/>
          <a:srcRect l="2616" r="2616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7" y="2933105"/>
            <a:ext cx="5162709" cy="420683"/>
          </a:xfrm>
        </p:spPr>
        <p:txBody>
          <a:bodyPr/>
          <a:lstStyle/>
          <a:p>
            <a:r>
              <a:rPr lang="en-US" dirty="0"/>
              <a:t>MULTIPLE PAGES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71607" y="3372192"/>
            <a:ext cx="5162709" cy="1177789"/>
          </a:xfrm>
        </p:spPr>
        <p:txBody>
          <a:bodyPr/>
          <a:lstStyle/>
          <a:p>
            <a:r>
              <a:rPr lang="en-US" sz="1600" dirty="0"/>
              <a:t>Mobile Application has 2 different pages for the  personal Information of the user.</a:t>
            </a:r>
          </a:p>
        </p:txBody>
      </p:sp>
      <p:pic>
        <p:nvPicPr>
          <p:cNvPr id="196" name="Picture Placeholder 195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5"/>
          <a:srcRect t="1089" b="1089"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UNNECESSARY DETAILS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1600" dirty="0"/>
              <a:t>Lat page after selecting the card asks for unnecessary information's like marital status that is compulsory to fill. Further it asks for both the parents' name.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993" y="1633343"/>
            <a:ext cx="6599429" cy="1325563"/>
          </a:xfrm>
        </p:spPr>
        <p:txBody>
          <a:bodyPr/>
          <a:lstStyle/>
          <a:p>
            <a:r>
              <a:rPr lang="en-US" dirty="0"/>
              <a:t>Recommendation for Improvements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52993" y="3264096"/>
            <a:ext cx="2602449" cy="587964"/>
          </a:xfrm>
        </p:spPr>
        <p:txBody>
          <a:bodyPr/>
          <a:lstStyle/>
          <a:p>
            <a:r>
              <a:rPr lang="en-US" kern="0" dirty="0">
                <a:latin typeface="Abadi" panose="020B0604020104020204" pitchFamily="34" charset="0"/>
                <a:ea typeface="Times New Roman" panose="02020603050405020304" pitchFamily="18" charset="0"/>
              </a:rPr>
              <a:t>V</a:t>
            </a:r>
            <a:r>
              <a:rPr lang="en-US" sz="1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isually </a:t>
            </a:r>
            <a:r>
              <a:rPr lang="en-US" sz="20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pleasing</a:t>
            </a:r>
            <a:r>
              <a:rPr lang="en-US" sz="1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platform for customers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026775" y="4312390"/>
            <a:ext cx="2653545" cy="1325563"/>
          </a:xfrm>
        </p:spPr>
        <p:txBody>
          <a:bodyPr/>
          <a:lstStyle/>
          <a:p>
            <a:r>
              <a:rPr lang="en-US" sz="1800" dirty="0"/>
              <a:t>Visually pleasing user interface with proper font sizes will help in enhancing the user experience.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8E94EA-2767-D144-C1BB-32AA2C99723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543451" y="3247607"/>
            <a:ext cx="3012438" cy="587964"/>
          </a:xfrm>
        </p:spPr>
        <p:txBody>
          <a:bodyPr/>
          <a:lstStyle/>
          <a:p>
            <a:r>
              <a:rPr lang="en-US" dirty="0"/>
              <a:t>Minimum navigation from one page to another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196996" y="4312390"/>
            <a:ext cx="2653545" cy="1727103"/>
          </a:xfrm>
        </p:spPr>
        <p:txBody>
          <a:bodyPr/>
          <a:lstStyle/>
          <a:p>
            <a:r>
              <a:rPr lang="en-US" sz="1800" dirty="0"/>
              <a:t>Unnecessary information if kept optional will help the user to fill the necessary details now and unnecessary details later.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2" name="Text Placeholder 34">
            <a:extLst>
              <a:ext uri="{FF2B5EF4-FFF2-40B4-BE49-F238E27FC236}">
                <a16:creationId xmlns:a16="http://schemas.microsoft.com/office/drawing/2014/main" id="{EE210B94-138F-D777-F921-91C7A7E51D99}"/>
              </a:ext>
            </a:extLst>
          </p:cNvPr>
          <p:cNvSpPr txBox="1">
            <a:spLocks/>
          </p:cNvSpPr>
          <p:nvPr/>
        </p:nvSpPr>
        <p:spPr>
          <a:xfrm>
            <a:off x="9196996" y="3252557"/>
            <a:ext cx="3012438" cy="587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Keeping extra information optional</a:t>
            </a:r>
          </a:p>
        </p:txBody>
      </p:sp>
      <p:sp>
        <p:nvSpPr>
          <p:cNvPr id="3" name="Text Placeholder 43">
            <a:extLst>
              <a:ext uri="{FF2B5EF4-FFF2-40B4-BE49-F238E27FC236}">
                <a16:creationId xmlns:a16="http://schemas.microsoft.com/office/drawing/2014/main" id="{057BD279-F52E-5752-58AE-351A4E844D20}"/>
              </a:ext>
            </a:extLst>
          </p:cNvPr>
          <p:cNvSpPr txBox="1">
            <a:spLocks/>
          </p:cNvSpPr>
          <p:nvPr/>
        </p:nvSpPr>
        <p:spPr>
          <a:xfrm>
            <a:off x="6543451" y="4295901"/>
            <a:ext cx="2653545" cy="1197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Minimum number of pages will help user to spend less time from going one page to another and search for the details.</a:t>
            </a: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6" y="1927556"/>
            <a:ext cx="9823998" cy="1325563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6" y="2887995"/>
            <a:ext cx="5575125" cy="3329925"/>
          </a:xfrm>
        </p:spPr>
        <p:txBody>
          <a:bodyPr/>
          <a:lstStyle/>
          <a:p>
            <a:r>
              <a:rPr lang="en-US" sz="1800" dirty="0"/>
              <a:t>Indian financial services provider IndusInd Bank Limited. The bank strives to be client-focused, working with customers to provide solutions for their banking needs. Three adjustments need to be made to improve the user experience for IndusInd Bank Credit Cards:</a:t>
            </a:r>
          </a:p>
          <a:p>
            <a:pPr marL="342900" indent="-342900">
              <a:buAutoNum type="arabicPeriod"/>
            </a:pPr>
            <a:r>
              <a:rPr lang="en-US" sz="1800" dirty="0"/>
              <a:t>Appropriate font size</a:t>
            </a:r>
          </a:p>
          <a:p>
            <a:pPr marL="342900" indent="-342900">
              <a:buAutoNum type="arabicPeriod"/>
            </a:pPr>
            <a:r>
              <a:rPr lang="en-US" sz="1800" dirty="0"/>
              <a:t>Combining multiple pages used for single purpose</a:t>
            </a:r>
          </a:p>
          <a:p>
            <a:pPr marL="342900" indent="-342900">
              <a:buAutoNum type="arabicPeriod"/>
            </a:pPr>
            <a:r>
              <a:rPr lang="en-US" sz="1800" dirty="0"/>
              <a:t>Making extra information optional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9</a:t>
            </a:fld>
            <a:endParaRPr lang="en-US" altLang="zh-CN" noProof="0" dirty="0"/>
          </a:p>
        </p:txBody>
      </p:sp>
      <p:pic>
        <p:nvPicPr>
          <p:cNvPr id="10" name="Picture 9" descr="A person with a mustache&#10;&#10;Description automatically generated">
            <a:extLst>
              <a:ext uri="{FF2B5EF4-FFF2-40B4-BE49-F238E27FC236}">
                <a16:creationId xmlns:a16="http://schemas.microsoft.com/office/drawing/2014/main" id="{06F9E4F5-7A5E-D788-AB94-A4B5B31DC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892" y="2347671"/>
            <a:ext cx="6182931" cy="309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183</TotalTime>
  <Words>350</Words>
  <Application>Microsoft Office PowerPoint</Application>
  <PresentationFormat>Widescreen</PresentationFormat>
  <Paragraphs>54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Case Study : Enhancing the User Acquisition Journey for IndusInd Bank Credit Cards</vt:lpstr>
      <vt:lpstr>Agenda</vt:lpstr>
      <vt:lpstr>OBJECTIVE</vt:lpstr>
      <vt:lpstr>IndusInd Bank</vt:lpstr>
      <vt:lpstr>User Interface</vt:lpstr>
      <vt:lpstr>Opportunities of Improvement</vt:lpstr>
      <vt:lpstr>Recommendation for Improvements</vt:lpstr>
      <vt:lpstr>Takeaways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Naveen Kumar</dc:creator>
  <cp:lastModifiedBy>Naveen Kumar</cp:lastModifiedBy>
  <cp:revision>21</cp:revision>
  <dcterms:created xsi:type="dcterms:W3CDTF">2023-10-01T17:47:37Z</dcterms:created>
  <dcterms:modified xsi:type="dcterms:W3CDTF">2023-10-01T20:51:32Z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